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83" r:id="rId2"/>
  </p:sldMasterIdLst>
  <p:notesMasterIdLst>
    <p:notesMasterId r:id="rId35"/>
  </p:notesMasterIdLst>
  <p:sldIdLst>
    <p:sldId id="256" r:id="rId3"/>
    <p:sldId id="325" r:id="rId4"/>
    <p:sldId id="343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2" r:id="rId30"/>
    <p:sldId id="351" r:id="rId31"/>
    <p:sldId id="355" r:id="rId32"/>
    <p:sldId id="356" r:id="rId33"/>
    <p:sldId id="353" r:id="rId34"/>
  </p:sldIdLst>
  <p:sldSz cx="12192000" cy="6858000"/>
  <p:notesSz cx="6858000" cy="9144000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1482"/>
    <a:srgbClr val="008100"/>
    <a:srgbClr val="67177B"/>
    <a:srgbClr val="129A9E"/>
    <a:srgbClr val="797A00"/>
    <a:srgbClr val="F4EAB8"/>
    <a:srgbClr val="063E73"/>
    <a:srgbClr val="4B3D82"/>
    <a:srgbClr val="705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1"/>
    <p:restoredTop sz="86399"/>
  </p:normalViewPr>
  <p:slideViewPr>
    <p:cSldViewPr snapToGrid="0" snapToObjects="1">
      <p:cViewPr>
        <p:scale>
          <a:sx n="210" d="100"/>
          <a:sy n="210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1DD3E-CCC4-E348-A025-1A3D134C5B71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DFD89-BBD1-6349-95D8-C26918794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DFD89-BBD1-6349-95D8-C26918794D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86535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Divider Page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763646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7500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57200" y="4614867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7500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Content +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69953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3879" y="277911"/>
            <a:ext cx="10972800" cy="309799"/>
          </a:xfrm>
          <a:prstGeom prst="rect">
            <a:avLst/>
          </a:prstGeom>
        </p:spPr>
        <p:txBody>
          <a:bodyPr>
            <a:noAutofit/>
          </a:bodyPr>
          <a:lstStyle>
            <a:lvl1pPr marL="18732" indent="0">
              <a:buFontTx/>
              <a:buNone/>
              <a:defRPr sz="1400" b="1" i="0" cap="all" baseline="0">
                <a:latin typeface="+mn-lt"/>
                <a:ea typeface="Avenir Black" charset="0"/>
                <a:cs typeface="Avenir Black" charset="0"/>
              </a:defRPr>
            </a:lvl1pPr>
          </a:lstStyle>
          <a:p>
            <a:pPr lvl="0"/>
            <a:r>
              <a:rPr lang="en-US" dirty="0" smtClean="0"/>
              <a:t>Click to edit SECTION HEADING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43879" y="1555105"/>
            <a:ext cx="11372813" cy="4540895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5"/>
              </a:buClr>
              <a:buNone/>
              <a:defRPr sz="2400"/>
            </a:lvl1pPr>
            <a:lvl2pPr marL="457189" indent="-182875">
              <a:buClr>
                <a:schemeClr val="accent5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5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5"/>
              </a:buClr>
              <a:buFont typeface="Arial" charset="0"/>
              <a:buChar char="•"/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86535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Divider Page Title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763646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5">
                    <a:alpha val="0"/>
                  </a:schemeClr>
                </a:gs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4614867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5">
                    <a:alpha val="0"/>
                  </a:schemeClr>
                </a:gs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-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866549"/>
            <a:ext cx="12192000" cy="2748315"/>
          </a:xfrm>
          <a:prstGeom prst="rect">
            <a:avLst/>
          </a:prstGeom>
          <a:gradFill flip="none" rotWithShape="1">
            <a:gsLst>
              <a:gs pos="60000">
                <a:srgbClr val="4CB0DD"/>
              </a:gs>
              <a:gs pos="34000">
                <a:schemeClr val="tx2"/>
              </a:gs>
              <a:gs pos="0">
                <a:srgbClr val="4FB5E2"/>
              </a:gs>
              <a:gs pos="100000">
                <a:srgbClr val="1B749D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339" y="2879645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Section Divider </a:t>
            </a:r>
            <a:r>
              <a:rPr lang="en-US" dirty="0" smtClean="0"/>
              <a:t>Page Title</a:t>
            </a:r>
            <a:endParaRPr lang="en-US" dirty="0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2949" y="4204849"/>
            <a:ext cx="12192000" cy="395729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32949" y="1871004"/>
            <a:ext cx="12192000" cy="39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3879" y="1099178"/>
            <a:ext cx="11372813" cy="5050036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tx2"/>
              </a:buClr>
              <a:buNone/>
              <a:defRPr sz="2400"/>
            </a:lvl1pPr>
            <a:lvl2pPr marL="457189" indent="-182875">
              <a:buClr>
                <a:schemeClr val="tx2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tx2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tx2"/>
              </a:buClr>
              <a:buFont typeface="Arial" charset="0"/>
              <a:buChar char="•"/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28551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- Content +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69953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3879" y="277911"/>
            <a:ext cx="10972800" cy="309799"/>
          </a:xfrm>
          <a:prstGeom prst="rect">
            <a:avLst/>
          </a:prstGeom>
        </p:spPr>
        <p:txBody>
          <a:bodyPr>
            <a:noAutofit/>
          </a:bodyPr>
          <a:lstStyle>
            <a:lvl1pPr marL="18732" indent="0">
              <a:buFontTx/>
              <a:buNone/>
              <a:defRPr sz="1400" b="1" i="0" cap="all" baseline="0">
                <a:latin typeface="+mn-lt"/>
                <a:ea typeface="Avenir Black" charset="0"/>
                <a:cs typeface="Avenir Black" charset="0"/>
              </a:defRPr>
            </a:lvl1pPr>
          </a:lstStyle>
          <a:p>
            <a:pPr lvl="0"/>
            <a:r>
              <a:rPr lang="en-US" dirty="0" smtClean="0"/>
              <a:t>Click to edit SECTION HEADING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43879" y="1555105"/>
            <a:ext cx="11372813" cy="4540895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tx2"/>
              </a:buClr>
              <a:buNone/>
              <a:defRPr sz="2400"/>
            </a:lvl1pPr>
            <a:lvl2pPr marL="457189" indent="-182875">
              <a:buClr>
                <a:schemeClr val="tx2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tx2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tx2"/>
              </a:buClr>
              <a:buFont typeface="Arial" charset="0"/>
              <a:buChar char="•"/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-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86535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Divider Page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763646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  <a:gs pos="50000">
                  <a:schemeClr val="tx2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4614867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0"/>
                  </a:schemeClr>
                </a:gs>
                <a:gs pos="50000">
                  <a:schemeClr val="tx2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-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866549"/>
            <a:ext cx="12192000" cy="2748315"/>
          </a:xfrm>
          <a:prstGeom prst="rect">
            <a:avLst/>
          </a:prstGeom>
          <a:gradFill flip="none" rotWithShape="1">
            <a:gsLst>
              <a:gs pos="60000">
                <a:srgbClr val="C62060"/>
              </a:gs>
              <a:gs pos="34000">
                <a:schemeClr val="accent2"/>
              </a:gs>
              <a:gs pos="0">
                <a:srgbClr val="E84589"/>
              </a:gs>
              <a:gs pos="100000">
                <a:srgbClr val="91144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2949" y="4204849"/>
            <a:ext cx="12192000" cy="395729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32949" y="1871004"/>
            <a:ext cx="12192000" cy="39572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620339" y="291727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Divider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-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3879" y="1099178"/>
            <a:ext cx="11372813" cy="5050036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2"/>
              </a:buClr>
              <a:buNone/>
              <a:defRPr sz="2400"/>
            </a:lvl1pPr>
            <a:lvl2pPr marL="457189" indent="-182875">
              <a:buClr>
                <a:schemeClr val="accent2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2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2"/>
              </a:buClr>
              <a:buFont typeface="Arial" charset="0"/>
              <a:buChar char="•"/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28551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- Content +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69953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3879" y="277911"/>
            <a:ext cx="10972800" cy="309799"/>
          </a:xfrm>
          <a:prstGeom prst="rect">
            <a:avLst/>
          </a:prstGeom>
        </p:spPr>
        <p:txBody>
          <a:bodyPr>
            <a:noAutofit/>
          </a:bodyPr>
          <a:lstStyle>
            <a:lvl1pPr marL="18732" indent="0">
              <a:buFontTx/>
              <a:buNone/>
              <a:defRPr sz="1400" b="1" i="0" cap="all" baseline="0">
                <a:latin typeface="+mn-lt"/>
                <a:ea typeface="Avenir Black" charset="0"/>
                <a:cs typeface="Avenir Black" charset="0"/>
              </a:defRPr>
            </a:lvl1pPr>
          </a:lstStyle>
          <a:p>
            <a:pPr lvl="0"/>
            <a:r>
              <a:rPr lang="en-US" dirty="0" smtClean="0"/>
              <a:t>Click to edit SECTION HEADING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43879" y="1555105"/>
            <a:ext cx="11372813" cy="4540895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2"/>
              </a:buClr>
              <a:buNone/>
              <a:defRPr sz="2400"/>
            </a:lvl1pPr>
            <a:lvl2pPr marL="457189" indent="-182875">
              <a:buClr>
                <a:schemeClr val="accent2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2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2"/>
              </a:buClr>
              <a:buFont typeface="Arial" charset="0"/>
              <a:buChar char="•"/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-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86535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Divider Page Title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763646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4614867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416" y="242023"/>
            <a:ext cx="11372813" cy="59542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95416" y="914401"/>
            <a:ext cx="11372813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-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0243" y="1899965"/>
            <a:ext cx="12192000" cy="2718099"/>
          </a:xfrm>
          <a:prstGeom prst="rect">
            <a:avLst/>
          </a:prstGeom>
          <a:gradFill flip="none" rotWithShape="1">
            <a:gsLst>
              <a:gs pos="60000">
                <a:srgbClr val="705FA0"/>
              </a:gs>
              <a:gs pos="34000">
                <a:schemeClr val="accent4"/>
              </a:gs>
              <a:gs pos="0">
                <a:srgbClr val="9082CC"/>
              </a:gs>
              <a:gs pos="100000">
                <a:srgbClr val="4B3D82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4333" y="4214370"/>
            <a:ext cx="12192000" cy="395729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31565" y="1880525"/>
            <a:ext cx="12192000" cy="395729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1620339" y="2907449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Divider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-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3879" y="1099178"/>
            <a:ext cx="11372813" cy="5050036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4"/>
              </a:buClr>
              <a:buNone/>
              <a:defRPr sz="2400"/>
            </a:lvl1pPr>
            <a:lvl2pPr marL="457189" indent="-182875">
              <a:buClr>
                <a:schemeClr val="accent4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4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4"/>
              </a:buClr>
              <a:buFont typeface="Arial" charset="0"/>
              <a:buChar char="•"/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28551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- Content +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69953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3879" y="277911"/>
            <a:ext cx="10972800" cy="309799"/>
          </a:xfrm>
          <a:prstGeom prst="rect">
            <a:avLst/>
          </a:prstGeom>
        </p:spPr>
        <p:txBody>
          <a:bodyPr>
            <a:noAutofit/>
          </a:bodyPr>
          <a:lstStyle>
            <a:lvl1pPr marL="18732" indent="0">
              <a:buFontTx/>
              <a:buNone/>
              <a:defRPr sz="1400" b="1" i="0" cap="all" baseline="0">
                <a:latin typeface="+mn-lt"/>
                <a:ea typeface="Avenir Black" charset="0"/>
                <a:cs typeface="Avenir Black" charset="0"/>
              </a:defRPr>
            </a:lvl1pPr>
          </a:lstStyle>
          <a:p>
            <a:pPr lvl="0"/>
            <a:r>
              <a:rPr lang="en-US" dirty="0" smtClean="0"/>
              <a:t>Click to edit SECTION HEADING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43879" y="1555105"/>
            <a:ext cx="11372813" cy="4540895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4"/>
              </a:buClr>
              <a:buNone/>
              <a:defRPr sz="2400"/>
            </a:lvl1pPr>
            <a:lvl2pPr marL="457189" indent="-182875">
              <a:buClr>
                <a:schemeClr val="accent4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4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4"/>
              </a:buClr>
              <a:buFont typeface="Arial" charset="0"/>
              <a:buChar char="•"/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-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86535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Divider Page Title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763646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4614867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4">
                    <a:alpha val="0"/>
                  </a:schemeClr>
                </a:gs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0243" y="1899965"/>
            <a:ext cx="12192000" cy="271809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4333" y="4214370"/>
            <a:ext cx="12192000" cy="395729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31565" y="1880525"/>
            <a:ext cx="12192000" cy="395729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1620339" y="2907449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Divider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3879" y="1099178"/>
            <a:ext cx="11372813" cy="5050036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1"/>
              </a:buClr>
              <a:buNone/>
              <a:defRPr sz="2400"/>
            </a:lvl1pPr>
            <a:lvl2pPr marL="457189" indent="-182875">
              <a:buClr>
                <a:schemeClr val="accent1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1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1"/>
              </a:buClr>
              <a:buFont typeface="Arial" charset="0"/>
              <a:buChar char="•"/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28551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Content +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69953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3879" y="277911"/>
            <a:ext cx="10972800" cy="309799"/>
          </a:xfrm>
          <a:prstGeom prst="rect">
            <a:avLst/>
          </a:prstGeom>
        </p:spPr>
        <p:txBody>
          <a:bodyPr>
            <a:noAutofit/>
          </a:bodyPr>
          <a:lstStyle>
            <a:lvl1pPr marL="18732" indent="0">
              <a:buFontTx/>
              <a:buNone/>
              <a:defRPr sz="1400" b="1" i="0" cap="all" baseline="0">
                <a:latin typeface="+mn-lt"/>
                <a:ea typeface="Avenir Black" charset="0"/>
                <a:cs typeface="Avenir Black" charset="0"/>
              </a:defRPr>
            </a:lvl1pPr>
          </a:lstStyle>
          <a:p>
            <a:pPr lvl="0"/>
            <a:r>
              <a:rPr lang="en-US" dirty="0" smtClean="0"/>
              <a:t>Click to edit SECTION HEADING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43879" y="1555105"/>
            <a:ext cx="11372813" cy="4540895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1"/>
              </a:buClr>
              <a:buNone/>
              <a:defRPr sz="2400"/>
            </a:lvl1pPr>
            <a:lvl2pPr marL="457189" indent="-182875">
              <a:buClr>
                <a:schemeClr val="accent1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1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1"/>
              </a:buClr>
              <a:buFont typeface="Arial" charset="0"/>
              <a:buChar char="•"/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86535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Divider Page Title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763646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4614867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-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886989"/>
            <a:ext cx="12192000" cy="2713587"/>
          </a:xfrm>
          <a:prstGeom prst="rect">
            <a:avLst/>
          </a:prstGeom>
          <a:gradFill flip="none" rotWithShape="1">
            <a:gsLst>
              <a:gs pos="62000">
                <a:srgbClr val="C08000"/>
              </a:gs>
              <a:gs pos="34000">
                <a:schemeClr val="accent3"/>
              </a:gs>
              <a:gs pos="0">
                <a:srgbClr val="E79600"/>
              </a:gs>
              <a:gs pos="100000">
                <a:srgbClr val="B97900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2949" y="4204849"/>
            <a:ext cx="12192000" cy="395729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32949" y="1871004"/>
            <a:ext cx="12192000" cy="39572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620339" y="2887783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Divider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-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3879" y="1099178"/>
            <a:ext cx="11372813" cy="5050036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3"/>
              </a:buClr>
              <a:buNone/>
              <a:defRPr sz="2400"/>
            </a:lvl1pPr>
            <a:lvl2pPr marL="457189" indent="-182875">
              <a:buClr>
                <a:schemeClr val="accent3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3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3"/>
              </a:buClr>
              <a:buFont typeface="Arial" charset="0"/>
              <a:buChar char="•"/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28551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416" y="227735"/>
            <a:ext cx="11372813" cy="59542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95820" y="793667"/>
            <a:ext cx="11372849" cy="469900"/>
          </a:xfrm>
          <a:prstGeom prst="rect">
            <a:avLst/>
          </a:prstGeom>
        </p:spPr>
        <p:txBody>
          <a:bodyPr/>
          <a:lstStyle>
            <a:lvl1pPr marL="18732" indent="0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95416" y="1274785"/>
            <a:ext cx="11372813" cy="490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- Content +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69953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3879" y="277911"/>
            <a:ext cx="10972800" cy="309799"/>
          </a:xfrm>
          <a:prstGeom prst="rect">
            <a:avLst/>
          </a:prstGeom>
        </p:spPr>
        <p:txBody>
          <a:bodyPr>
            <a:noAutofit/>
          </a:bodyPr>
          <a:lstStyle>
            <a:lvl1pPr marL="18732" indent="0">
              <a:buFontTx/>
              <a:buNone/>
              <a:defRPr sz="1400" b="1" i="0" cap="all" baseline="0">
                <a:latin typeface="+mn-lt"/>
                <a:ea typeface="Avenir Black" charset="0"/>
                <a:cs typeface="Avenir Black" charset="0"/>
              </a:defRPr>
            </a:lvl1pPr>
          </a:lstStyle>
          <a:p>
            <a:pPr lvl="0"/>
            <a:r>
              <a:rPr lang="en-US" dirty="0" smtClean="0"/>
              <a:t>Click to edit SECTION HEADING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43879" y="1555105"/>
            <a:ext cx="11372813" cy="4540895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3"/>
              </a:buClr>
              <a:buNone/>
              <a:defRPr sz="2400"/>
            </a:lvl1pPr>
            <a:lvl2pPr marL="457189" indent="-182875">
              <a:buClr>
                <a:schemeClr val="accent3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3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3"/>
              </a:buClr>
              <a:buFont typeface="Arial" charset="0"/>
              <a:buChar char="•"/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-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865357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Divider Page Title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763646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4614867"/>
            <a:ext cx="11265877" cy="0"/>
          </a:xfrm>
          <a:prstGeom prst="line">
            <a:avLst/>
          </a:prstGeom>
          <a:ln w="6350">
            <a:gradFill>
              <a:gsLst>
                <a:gs pos="0">
                  <a:schemeClr val="accent3">
                    <a:alpha val="0"/>
                  </a:schemeClr>
                </a:gs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7692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DD571C4-F533-A24B-9704-E6BD720CC70B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44983A5-6179-2343-9541-2F16058D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2650" y="187057"/>
            <a:ext cx="2061006" cy="1374005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0921" y="1703649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l">
              <a:buNone/>
              <a:defRPr sz="1400" b="1" baseline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2027" y="1229129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00"/>
              </a:lnSpc>
              <a:buNone/>
              <a:defRPr sz="2600" baseline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0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4800">
                <a:solidFill>
                  <a:schemeClr val="bg1"/>
                </a:solidFill>
                <a:latin typeface="+mn-lt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27556" y="3549371"/>
            <a:ext cx="3236912" cy="2770187"/>
          </a:xfrm>
          <a:prstGeom prst="rect">
            <a:avLst/>
          </a:prstGeom>
        </p:spPr>
        <p:txBody>
          <a:bodyPr/>
          <a:lstStyle>
            <a:lvl1pPr marL="18731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2650" y="187057"/>
            <a:ext cx="2061006" cy="1374005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0921" y="1703649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l">
              <a:buNone/>
              <a:defRPr sz="1400" b="1" baseline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2027" y="1229129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00"/>
              </a:lnSpc>
              <a:buNone/>
              <a:defRPr sz="2600" baseline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0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4800">
                <a:solidFill>
                  <a:schemeClr val="bg1"/>
                </a:solidFill>
                <a:latin typeface="+mn-lt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47" y="5056207"/>
            <a:ext cx="2267107" cy="1511406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749949" y="3220442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ctr">
              <a:buNone/>
              <a:defRPr sz="1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0485" y="2745922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lnSpc>
                <a:spcPts val="2600"/>
              </a:lnSpc>
              <a:buNone/>
              <a:defRPr sz="2600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1516793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48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0165" y="5056207"/>
            <a:ext cx="2267107" cy="1511406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749949" y="3220442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ctr">
              <a:buNone/>
              <a:defRPr sz="1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0485" y="2745922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lnSpc>
                <a:spcPts val="2600"/>
              </a:lnSpc>
              <a:buNone/>
              <a:defRPr sz="2600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1516793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48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095465" y="5180881"/>
            <a:ext cx="2444245" cy="1262058"/>
          </a:xfrm>
          <a:prstGeom prst="rect">
            <a:avLst/>
          </a:prstGeom>
        </p:spPr>
        <p:txBody>
          <a:bodyPr/>
          <a:lstStyle>
            <a:lvl1pPr marL="18731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27000">
                <a:schemeClr val="bg1"/>
              </a:gs>
              <a:gs pos="62000">
                <a:schemeClr val="bg1">
                  <a:alpha val="46000"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gradFill>
                <a:gsLst>
                  <a:gs pos="0">
                    <a:schemeClr val="bg1"/>
                  </a:gs>
                  <a:gs pos="49000">
                    <a:schemeClr val="bg1">
                      <a:alpha val="46000"/>
                    </a:schemeClr>
                  </a:gs>
                </a:gsLst>
                <a:lin ang="0" scaled="1"/>
              </a:gra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2650" y="187057"/>
            <a:ext cx="2061006" cy="1374005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0921" y="1703649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l">
              <a:buNone/>
              <a:defRPr sz="1400" b="1" baseline="0">
                <a:solidFill>
                  <a:schemeClr val="accent6">
                    <a:lumMod val="10000"/>
                  </a:schemeClr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2027" y="1229129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00"/>
              </a:lnSpc>
              <a:buNone/>
              <a:defRPr sz="2600" baseline="0">
                <a:solidFill>
                  <a:schemeClr val="accent6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0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48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27556" y="3549371"/>
            <a:ext cx="3236912" cy="2770187"/>
          </a:xfrm>
          <a:prstGeom prst="rect">
            <a:avLst/>
          </a:prstGeom>
        </p:spPr>
        <p:txBody>
          <a:bodyPr/>
          <a:lstStyle>
            <a:lvl1pPr marL="18731" indent="0" algn="ctr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gradFill>
                <a:gsLst>
                  <a:gs pos="0">
                    <a:schemeClr val="bg1"/>
                  </a:gs>
                  <a:gs pos="49000">
                    <a:schemeClr val="bg1">
                      <a:alpha val="46000"/>
                    </a:schemeClr>
                  </a:gs>
                </a:gsLst>
                <a:lin ang="0" scaled="1"/>
              </a:gra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2650" y="187057"/>
            <a:ext cx="2061006" cy="1374005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0921" y="1703649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l">
              <a:buNone/>
              <a:defRPr sz="1400" b="1" baseline="0">
                <a:solidFill>
                  <a:schemeClr val="accent6">
                    <a:lumMod val="10000"/>
                  </a:schemeClr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2027" y="1229129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00"/>
              </a:lnSpc>
              <a:buNone/>
              <a:defRPr sz="2600" baseline="0">
                <a:solidFill>
                  <a:schemeClr val="accent6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0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480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27556" y="3549371"/>
            <a:ext cx="3236912" cy="2770187"/>
          </a:xfrm>
          <a:prstGeom prst="rect">
            <a:avLst/>
          </a:prstGeom>
        </p:spPr>
        <p:txBody>
          <a:bodyPr/>
          <a:lstStyle>
            <a:lvl1pPr marL="18731" indent="0" algn="ctr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2951" y="242023"/>
            <a:ext cx="11086056" cy="59542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6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27000">
                <a:schemeClr val="bg1"/>
              </a:gs>
              <a:gs pos="62000">
                <a:schemeClr val="bg1">
                  <a:alpha val="46000"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gradFill>
                <a:gsLst>
                  <a:gs pos="0">
                    <a:schemeClr val="bg1"/>
                  </a:gs>
                  <a:gs pos="49000">
                    <a:schemeClr val="bg1">
                      <a:alpha val="46000"/>
                    </a:schemeClr>
                  </a:gs>
                </a:gsLst>
                <a:lin ang="0" scaled="1"/>
              </a:gra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2650" y="187057"/>
            <a:ext cx="2061006" cy="1374005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0921" y="1703649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l">
              <a:buNone/>
              <a:defRPr sz="1400" b="1" baseline="0">
                <a:solidFill>
                  <a:schemeClr val="accent6">
                    <a:lumMod val="10000"/>
                  </a:schemeClr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2027" y="1229129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00"/>
              </a:lnSpc>
              <a:buNone/>
              <a:defRPr sz="2600" baseline="0">
                <a:solidFill>
                  <a:schemeClr val="accent6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0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4800">
                <a:solidFill>
                  <a:schemeClr val="accent5"/>
                </a:solidFill>
                <a:latin typeface="+mn-lt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gradFill>
                <a:gsLst>
                  <a:gs pos="0">
                    <a:schemeClr val="bg1"/>
                  </a:gs>
                  <a:gs pos="49000">
                    <a:schemeClr val="bg1">
                      <a:alpha val="46000"/>
                    </a:schemeClr>
                  </a:gs>
                </a:gsLst>
                <a:lin ang="0" scaled="1"/>
              </a:gra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2650" y="187057"/>
            <a:ext cx="2061006" cy="1374005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70921" y="1703649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l">
              <a:buNone/>
              <a:defRPr sz="1400" b="1" baseline="0">
                <a:solidFill>
                  <a:schemeClr val="accent6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2027" y="1229129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00"/>
              </a:lnSpc>
              <a:buNone/>
              <a:defRPr sz="2600" baseline="0">
                <a:solidFill>
                  <a:schemeClr val="accent6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0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480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6475" y="0"/>
            <a:ext cx="12208475" cy="6874007"/>
          </a:xfrm>
          <a:prstGeom prst="rect">
            <a:avLst/>
          </a:prstGeom>
          <a:gradFill>
            <a:gsLst>
              <a:gs pos="57000">
                <a:schemeClr val="bg1"/>
              </a:gs>
              <a:gs pos="99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734012" y="3489047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34546" y="3014527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lnSpc>
                <a:spcPts val="2600"/>
              </a:lnSpc>
              <a:buNone/>
              <a:defRPr sz="26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734544" y="1785398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4800">
                <a:latin typeface="+mn-lt"/>
              </a:defRPr>
            </a:lvl1pPr>
          </a:lstStyle>
          <a:p>
            <a:r>
              <a:rPr lang="en-US" dirty="0" smtClean="0"/>
              <a:t>Basic Cover Slide 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729" y="4386726"/>
            <a:ext cx="2649593" cy="18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6475" y="0"/>
            <a:ext cx="12208475" cy="6874007"/>
          </a:xfrm>
          <a:prstGeom prst="rect">
            <a:avLst/>
          </a:prstGeom>
          <a:gradFill>
            <a:gsLst>
              <a:gs pos="57000">
                <a:schemeClr val="bg1"/>
              </a:gs>
              <a:gs pos="99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734012" y="3489047"/>
            <a:ext cx="8691033" cy="318972"/>
          </a:xfrm>
          <a:prstGeom prst="rect">
            <a:avLst/>
          </a:prstGeom>
        </p:spPr>
        <p:txBody>
          <a:bodyPr>
            <a:normAutofit/>
          </a:bodyPr>
          <a:lstStyle>
            <a:lvl1pPr marL="18732" indent="0" algn="ctr">
              <a:buNone/>
              <a:defRPr sz="1400" b="1" baseline="0">
                <a:solidFill>
                  <a:schemeClr val="tx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Date to go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34546" y="3014527"/>
            <a:ext cx="8689961" cy="385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lnSpc>
                <a:spcPts val="2600"/>
              </a:lnSpc>
              <a:buNone/>
              <a:defRPr sz="2600" baseline="0">
                <a:solidFill>
                  <a:schemeClr val="bg1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734544" y="1785398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4800">
                <a:latin typeface="+mn-lt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Cover With Client Logo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57938" y="4416658"/>
            <a:ext cx="2833965" cy="10113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732" indent="0" algn="ctr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Place Client</a:t>
            </a:r>
            <a:br>
              <a:rPr lang="en-US" dirty="0" smtClean="0"/>
            </a:br>
            <a:r>
              <a:rPr lang="en-US" dirty="0" smtClean="0"/>
              <a:t>Logo here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802971" y="4543001"/>
            <a:ext cx="439544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+</a:t>
            </a:r>
            <a:endParaRPr lang="en-US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0804" y="4168616"/>
            <a:ext cx="2271081" cy="15140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4983" y="5747577"/>
            <a:ext cx="2424544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6475" y="0"/>
            <a:ext cx="12208475" cy="6874007"/>
          </a:xfrm>
          <a:prstGeom prst="rect">
            <a:avLst/>
          </a:prstGeom>
          <a:gradFill>
            <a:gsLst>
              <a:gs pos="57000">
                <a:schemeClr val="bg1"/>
              </a:gs>
              <a:gs pos="99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734544" y="1817482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7200">
                <a:latin typeface="+mn-lt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57938" y="4416658"/>
            <a:ext cx="2833965" cy="10113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732" indent="0" algn="ctr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Place Client</a:t>
            </a:r>
            <a:br>
              <a:rPr lang="en-US" dirty="0" smtClean="0"/>
            </a:br>
            <a:r>
              <a:rPr lang="en-US" dirty="0" smtClean="0"/>
              <a:t>Logo here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802971" y="4543001"/>
            <a:ext cx="439544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+</a:t>
            </a:r>
            <a:endParaRPr lang="en-US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0804" y="4168616"/>
            <a:ext cx="2271081" cy="15140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4983" y="5747577"/>
            <a:ext cx="2424544" cy="69272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6475" y="0"/>
            <a:ext cx="12208475" cy="6874007"/>
          </a:xfrm>
          <a:prstGeom prst="rect">
            <a:avLst/>
          </a:prstGeom>
          <a:gradFill>
            <a:gsLst>
              <a:gs pos="57000">
                <a:schemeClr val="bg1"/>
              </a:gs>
              <a:gs pos="99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734544" y="1785398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7200"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729" y="4386726"/>
            <a:ext cx="2649593" cy="189256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gradFill>
                <a:gsLst>
                  <a:gs pos="0">
                    <a:schemeClr val="bg1"/>
                  </a:gs>
                  <a:gs pos="49000">
                    <a:schemeClr val="bg1">
                      <a:alpha val="46000"/>
                    </a:schemeClr>
                  </a:gs>
                </a:gsLst>
                <a:lin ang="0" scaled="1"/>
              </a:gra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2650" y="187057"/>
            <a:ext cx="2061006" cy="13740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4796589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960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994" y="267267"/>
            <a:ext cx="2061006" cy="13740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5117431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880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646032" y="168442"/>
            <a:ext cx="1960798" cy="1678074"/>
          </a:xfrm>
          <a:prstGeom prst="rect">
            <a:avLst/>
          </a:prstGeom>
        </p:spPr>
        <p:txBody>
          <a:bodyPr/>
          <a:lstStyle>
            <a:lvl1pPr marL="18731" indent="0" algn="ctr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0165" y="5056207"/>
            <a:ext cx="2267107" cy="15114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254730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7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095465" y="5180881"/>
            <a:ext cx="2444245" cy="1262058"/>
          </a:xfrm>
          <a:prstGeom prst="rect">
            <a:avLst/>
          </a:prstGeom>
        </p:spPr>
        <p:txBody>
          <a:bodyPr/>
          <a:lstStyle>
            <a:lvl1pPr marL="18731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47" y="5056207"/>
            <a:ext cx="2267107" cy="15114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751019" y="2350982"/>
            <a:ext cx="8689963" cy="114221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3800"/>
              </a:lnSpc>
              <a:defRPr sz="7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52390" y="1174365"/>
            <a:ext cx="5389033" cy="4303067"/>
          </a:xfrm>
        </p:spPr>
        <p:txBody>
          <a:bodyPr/>
          <a:lstStyle>
            <a:lvl1pPr marL="18732" marR="0" indent="0" algn="l" defTabSz="457189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 baseline="0"/>
            </a:lvl1pPr>
          </a:lstStyle>
          <a:p>
            <a:pPr marL="18732" marR="0" lvl="0" indent="0" algn="l" defTabSz="457189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/>
              <a:defRPr/>
            </a:pPr>
            <a:r>
              <a:rPr lang="en-US" dirty="0" smtClean="0"/>
              <a:t>Add graphics, chart or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63" y="1174770"/>
            <a:ext cx="5386917" cy="4164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63" y="1591231"/>
            <a:ext cx="538691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95416" y="242023"/>
            <a:ext cx="11372813" cy="59542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alpha val="70000"/>
            </a:schemeClr>
          </a:solidFill>
          <a:ln>
            <a:noFill/>
          </a:ln>
          <a:effectLst/>
          <a:extLst/>
        </p:spPr>
        <p:txBody>
          <a:bodyPr rtlCol="0" anchor="ctr"/>
          <a:lstStyle/>
          <a:p>
            <a:pPr algn="ctr"/>
            <a:endParaRPr lang="en-US" smtClean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0994" y="267267"/>
            <a:ext cx="2061006" cy="137400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7556" y="5117431"/>
            <a:ext cx="8689963" cy="11422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3800"/>
              </a:lnSpc>
              <a:defRPr sz="88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646032" y="168442"/>
            <a:ext cx="1960798" cy="1678074"/>
          </a:xfrm>
          <a:prstGeom prst="rect">
            <a:avLst/>
          </a:prstGeom>
        </p:spPr>
        <p:txBody>
          <a:bodyPr/>
          <a:lstStyle>
            <a:lvl1pPr marL="18731" indent="0" algn="ctr">
              <a:buNone/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0243" y="1899965"/>
            <a:ext cx="12192000" cy="271809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4333" y="4214370"/>
            <a:ext cx="12192000" cy="395729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 userDrawn="1"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31565" y="1880525"/>
            <a:ext cx="12192000" cy="395729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1620339" y="2907449"/>
            <a:ext cx="8689963" cy="711131"/>
          </a:xfrm>
          <a:prstGeom prst="rect">
            <a:avLst/>
          </a:prstGeom>
        </p:spPr>
        <p:txBody>
          <a:bodyPr/>
          <a:lstStyle>
            <a:lvl1pPr algn="ctr">
              <a:lnSpc>
                <a:spcPts val="48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Divider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343879" y="1099178"/>
            <a:ext cx="11372813" cy="5050036"/>
          </a:xfrm>
          <a:prstGeom prst="rect">
            <a:avLst/>
          </a:prstGeom>
        </p:spPr>
        <p:txBody>
          <a:bodyPr/>
          <a:lstStyle>
            <a:lvl1pPr marL="18732" indent="0">
              <a:buClr>
                <a:schemeClr val="accent5"/>
              </a:buClr>
              <a:buNone/>
              <a:defRPr sz="2400"/>
            </a:lvl1pPr>
            <a:lvl2pPr marL="457189" indent="-182875">
              <a:buClr>
                <a:schemeClr val="accent5"/>
              </a:buClr>
              <a:buFont typeface="Wingdings" charset="2"/>
              <a:buChar char="§"/>
              <a:defRPr/>
            </a:lvl2pPr>
            <a:lvl3pPr marL="594345" indent="-137157">
              <a:buClr>
                <a:schemeClr val="accent5"/>
              </a:buClr>
              <a:buFont typeface="Wingdings" charset="2"/>
              <a:buChar char="§"/>
              <a:defRPr/>
            </a:lvl3pPr>
            <a:lvl4pPr marL="960096" indent="-137157">
              <a:buClr>
                <a:schemeClr val="accent5"/>
              </a:buClr>
              <a:buFont typeface="Arial" charset="0"/>
              <a:buChar char="•"/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91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43879" y="285510"/>
            <a:ext cx="10972800" cy="619599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png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20" Type="http://schemas.openxmlformats.org/officeDocument/2006/relationships/image" Target="../media/image5.png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0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57200" y="312074"/>
            <a:ext cx="11265877" cy="661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081974"/>
            <a:ext cx="11265877" cy="509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997479" y="6475268"/>
            <a:ext cx="2843916" cy="246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©2018 MediaMath Inc.  </a:t>
            </a:r>
            <a:fld id="{8BE427C1-E60B-024F-BB97-CF2F3A1929AB}" type="slidenum">
              <a:rPr lang="en-US" sz="1000" smtClean="0">
                <a:solidFill>
                  <a:schemeClr val="bg2">
                    <a:lumMod val="50000"/>
                  </a:schemeClr>
                </a:solidFill>
              </a:rPr>
              <a:t>‹#›</a:t>
            </a:fld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52" y="6320029"/>
            <a:ext cx="1481621" cy="5556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8260" y="6341198"/>
            <a:ext cx="1855377" cy="53010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6317591"/>
            <a:ext cx="12192000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lumMod val="85000"/>
                    <a:alpha val="0"/>
                  </a:schemeClr>
                </a:gs>
                <a:gs pos="1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  <a:gs pos="90000">
                  <a:schemeClr val="bg1">
                    <a:lumMod val="8500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8" r:id="rId6"/>
    <p:sldLayoutId id="2147483795" r:id="rId7"/>
    <p:sldLayoutId id="2147483777" r:id="rId8"/>
    <p:sldLayoutId id="2147483778" r:id="rId9"/>
    <p:sldLayoutId id="2147483794" r:id="rId10"/>
    <p:sldLayoutId id="2147483779" r:id="rId11"/>
    <p:sldLayoutId id="2147483763" r:id="rId12"/>
    <p:sldLayoutId id="2147483797" r:id="rId13"/>
    <p:sldLayoutId id="2147483798" r:id="rId14"/>
    <p:sldLayoutId id="2147483773" r:id="rId15"/>
    <p:sldLayoutId id="2147483766" r:id="rId16"/>
    <p:sldLayoutId id="2147483799" r:id="rId17"/>
    <p:sldLayoutId id="2147483800" r:id="rId18"/>
    <p:sldLayoutId id="2147483774" r:id="rId19"/>
    <p:sldLayoutId id="2147483772" r:id="rId20"/>
    <p:sldLayoutId id="2147483801" r:id="rId21"/>
    <p:sldLayoutId id="2147483802" r:id="rId22"/>
    <p:sldLayoutId id="2147483776" r:id="rId23"/>
    <p:sldLayoutId id="2147483780" r:id="rId24"/>
    <p:sldLayoutId id="2147483803" r:id="rId25"/>
    <p:sldLayoutId id="2147483804" r:id="rId26"/>
    <p:sldLayoutId id="2147483782" r:id="rId27"/>
    <p:sldLayoutId id="2147483769" r:id="rId28"/>
    <p:sldLayoutId id="2147483805" r:id="rId29"/>
    <p:sldLayoutId id="2147483806" r:id="rId30"/>
    <p:sldLayoutId id="2147483775" r:id="rId31"/>
    <p:sldLayoutId id="2147483790" r:id="rId32"/>
    <p:sldLayoutId id="2147483807" r:id="rId33"/>
  </p:sldLayoutIdLst>
  <p:hf sldNum="0" hdr="0" dt="0"/>
  <p:txStyles>
    <p:titleStyle>
      <a:lvl1pPr algn="l" defTabSz="457189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200" b="0" i="0" kern="1200">
          <a:solidFill>
            <a:schemeClr val="accent5"/>
          </a:solidFill>
          <a:latin typeface="+mj-lt"/>
          <a:ea typeface="Avenir Book" charset="0"/>
          <a:cs typeface="Avenir Book" charset="0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4313" indent="-255582" algn="l" defTabSz="457189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5"/>
        </a:buClr>
        <a:buFont typeface="Wingdings" charset="2"/>
        <a:buChar char="§"/>
        <a:defRPr sz="2400" b="0" i="0" kern="1200">
          <a:solidFill>
            <a:schemeClr val="tx1"/>
          </a:solidFill>
          <a:latin typeface="+mj-lt"/>
          <a:ea typeface="Avenir Book" charset="0"/>
          <a:cs typeface="Avenir Book" charset="0"/>
        </a:defRPr>
      </a:lvl1pPr>
      <a:lvl2pPr marL="457189" indent="-182875" algn="l" defTabSz="457189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5"/>
        </a:buClr>
        <a:buSzPct val="95000"/>
        <a:buFont typeface="Wingdings" charset="2"/>
        <a:buChar char="§"/>
        <a:defRPr sz="2000" b="0" i="0" kern="1200">
          <a:solidFill>
            <a:schemeClr val="tx1"/>
          </a:solidFill>
          <a:latin typeface="+mj-lt"/>
          <a:ea typeface="Avenir Book" charset="0"/>
          <a:cs typeface="Avenir Book" charset="0"/>
        </a:defRPr>
      </a:lvl2pPr>
      <a:lvl3pPr marL="594345" indent="-137157" algn="l" defTabSz="457189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5"/>
        </a:buClr>
        <a:buSzPct val="100000"/>
        <a:buFont typeface="Wingdings" charset="2"/>
        <a:buChar char="§"/>
        <a:defRPr sz="1800" b="0" i="0" kern="1200">
          <a:solidFill>
            <a:schemeClr val="tx1"/>
          </a:solidFill>
          <a:latin typeface="+mj-lt"/>
          <a:ea typeface="Avenir Book" charset="0"/>
          <a:cs typeface="Avenir Book" charset="0"/>
        </a:defRPr>
      </a:lvl3pPr>
      <a:lvl4pPr marL="960096" indent="-137157" algn="l" defTabSz="457189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5"/>
        </a:buClr>
        <a:buSzPct val="100000"/>
        <a:buFont typeface="Wingdings" charset="2"/>
        <a:buChar char="§"/>
        <a:defRPr sz="1600" b="0" i="0" kern="1200">
          <a:solidFill>
            <a:schemeClr val="tx1"/>
          </a:solidFill>
          <a:latin typeface="+mj-lt"/>
          <a:ea typeface="Avenir Book" charset="0"/>
          <a:cs typeface="Avenir Book" charset="0"/>
        </a:defRPr>
      </a:lvl4pPr>
      <a:lvl5pPr marL="1417285" indent="-137157" algn="l" defTabSz="457189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5"/>
        </a:buClr>
        <a:buFont typeface="Wingdings" charset="2"/>
        <a:buChar char="§"/>
        <a:defRPr sz="1600" b="0" i="0" kern="1200">
          <a:solidFill>
            <a:srgbClr val="888888"/>
          </a:solidFill>
          <a:latin typeface="+mj-lt"/>
          <a:ea typeface="Avenir Book" charset="0"/>
          <a:cs typeface="Avenir Book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53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788" r:id="rId9"/>
    <p:sldLayoutId id="2147483789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3" r:id="rId17"/>
  </p:sldLayoutIdLst>
  <p:hf sldNum="0" hdr="0" dt="0"/>
  <p:txStyles>
    <p:titleStyle>
      <a:lvl1pPr algn="l" defTabSz="457189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0" i="0" kern="1200">
          <a:solidFill>
            <a:schemeClr val="accent5"/>
          </a:solidFill>
          <a:latin typeface="Avenir Book" charset="0"/>
          <a:ea typeface="Avenir Book" charset="0"/>
          <a:cs typeface="Avenir Book" charset="0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4313" indent="-255582" algn="l" defTabSz="457189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chemeClr val="accent5"/>
        </a:buClr>
        <a:buFont typeface="Wingdings" charset="2"/>
        <a:buChar char="§"/>
        <a:defRPr sz="2800" b="0" i="0" kern="1200">
          <a:solidFill>
            <a:schemeClr val="tx1"/>
          </a:solidFill>
          <a:latin typeface="Avenir Light" charset="0"/>
          <a:ea typeface="Avenir Light" charset="0"/>
          <a:cs typeface="Avenir Light" charset="0"/>
        </a:defRPr>
      </a:lvl1pPr>
      <a:lvl2pPr marL="457189" indent="-182875" algn="l" defTabSz="457189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SzPct val="95000"/>
        <a:buBlip>
          <a:blip r:embed="rId19"/>
        </a:buBlip>
        <a:defRPr sz="2000" b="0" i="0" kern="1200">
          <a:solidFill>
            <a:schemeClr val="tx1"/>
          </a:solidFill>
          <a:latin typeface="Avenir Light" charset="0"/>
          <a:ea typeface="Avenir Light" charset="0"/>
          <a:cs typeface="Avenir Light" charset="0"/>
        </a:defRPr>
      </a:lvl2pPr>
      <a:lvl3pPr marL="594345" indent="-137157" algn="l" defTabSz="457189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4"/>
        </a:buClr>
        <a:buSzPct val="100000"/>
        <a:buFont typeface="Arial" charset="0"/>
        <a:buChar char="•"/>
        <a:defRPr sz="1800" b="0" i="0" kern="1200">
          <a:solidFill>
            <a:schemeClr val="tx1"/>
          </a:solidFill>
          <a:latin typeface="Avenir Light" charset="0"/>
          <a:ea typeface="Avenir Light" charset="0"/>
          <a:cs typeface="Avenir Light" charset="0"/>
        </a:defRPr>
      </a:lvl3pPr>
      <a:lvl4pPr marL="960096" indent="-137157" algn="l" defTabSz="457189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SzPct val="100000"/>
        <a:buBlip>
          <a:blip r:embed="rId20"/>
        </a:buBlip>
        <a:defRPr sz="1600" b="0" i="0" kern="1200">
          <a:solidFill>
            <a:schemeClr val="tx1"/>
          </a:solidFill>
          <a:latin typeface="Avenir Light" charset="0"/>
          <a:ea typeface="Avenir Light" charset="0"/>
          <a:cs typeface="Avenir Light" charset="0"/>
        </a:defRPr>
      </a:lvl4pPr>
      <a:lvl5pPr marL="1417285" indent="-137157" algn="l" defTabSz="457189" rtl="0" eaLnBrk="1" fontAlgn="base" hangingPunct="1">
        <a:lnSpc>
          <a:spcPct val="100000"/>
        </a:lnSpc>
        <a:spcBef>
          <a:spcPts val="300"/>
        </a:spcBef>
        <a:spcAft>
          <a:spcPct val="0"/>
        </a:spcAft>
        <a:buClr>
          <a:srgbClr val="888888"/>
        </a:buClr>
        <a:buFont typeface="Lucida Grande" charset="0"/>
        <a:buChar char="-"/>
        <a:defRPr sz="1600" b="0" i="0" kern="1200">
          <a:solidFill>
            <a:srgbClr val="888888"/>
          </a:solidFill>
          <a:latin typeface="Avenir Light" charset="0"/>
          <a:ea typeface="Avenir Light" charset="0"/>
          <a:cs typeface="Avenir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>
                <a:latin typeface="Calibri" charset="0"/>
                <a:ea typeface="Calibri" charset="0"/>
                <a:cs typeface="Calibri" charset="0"/>
              </a:rPr>
              <a:t>April 10,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2018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Seth Wiesman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092861" y="1785398"/>
            <a:ext cx="9928067" cy="1142215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Testing Stateful Streaming Applications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72701" y="1014412"/>
            <a:ext cx="542925" cy="428625"/>
          </a:xfrm>
          <a:prstGeom prst="rect">
            <a:avLst/>
          </a:prstGeom>
          <a:solidFill>
            <a:srgbClr val="F4EAB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58167" y="1014412"/>
            <a:ext cx="11372813" cy="4672013"/>
          </a:xfrm>
        </p:spPr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 err="1"/>
              <a:t>BroadcastFilter</a:t>
            </a:r>
            <a:r>
              <a:rPr lang="en-US" dirty="0"/>
              <a:t> </a:t>
            </a:r>
            <a:r>
              <a:rPr lang="en-US" b="1" dirty="0">
                <a:solidFill>
                  <a:srgbClr val="001482"/>
                </a:solidFill>
              </a:rPr>
              <a:t>extends</a:t>
            </a:r>
            <a:r>
              <a:rPr lang="en-US" b="1" dirty="0"/>
              <a:t> </a:t>
            </a:r>
            <a:r>
              <a:rPr lang="en-US" dirty="0" err="1"/>
              <a:t>RichCoFlatMapFunction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 </a:t>
            </a:r>
            <a:r>
              <a:rPr lang="en-US" b="1" dirty="0">
                <a:solidFill>
                  <a:srgbClr val="001482"/>
                </a:solidFill>
              </a:rPr>
              <a:t>with</a:t>
            </a:r>
            <a:r>
              <a:rPr lang="en-US" b="1" dirty="0"/>
              <a:t> </a:t>
            </a:r>
            <a:r>
              <a:rPr lang="en-US" dirty="0" smtClean="0"/>
              <a:t>???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i="1" dirty="0">
                <a:solidFill>
                  <a:srgbClr val="67177B"/>
                </a:solidFill>
              </a:rPr>
              <a:t>filters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err="1"/>
              <a:t>mutable.Set.</a:t>
            </a:r>
            <a:r>
              <a:rPr lang="en-US" i="1" dirty="0" err="1"/>
              <a:t>empty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override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/>
              <a:t>flatMap1(value: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out: Collector[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]): Unit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1482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dirty="0"/>
              <a:t>(!</a:t>
            </a:r>
            <a:r>
              <a:rPr lang="en-US" i="1" dirty="0" err="1">
                <a:solidFill>
                  <a:srgbClr val="67177B"/>
                </a:solidFill>
              </a:rPr>
              <a:t>filters</a:t>
            </a:r>
            <a:r>
              <a:rPr lang="en-US" dirty="0" err="1"/>
              <a:t>.contains</a:t>
            </a:r>
            <a:r>
              <a:rPr lang="en-US" dirty="0"/>
              <a:t>(value)) 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       </a:t>
            </a:r>
            <a:r>
              <a:rPr lang="en-US" dirty="0" err="1" smtClean="0"/>
              <a:t>out.collect</a:t>
            </a:r>
            <a:r>
              <a:rPr lang="en-US" dirty="0" smtClean="0"/>
              <a:t>(value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override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/>
              <a:t>flatMap2(value: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out: Collector[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]): Unit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i="1" dirty="0" smtClean="0">
                <a:solidFill>
                  <a:srgbClr val="67177B"/>
                </a:solidFill>
              </a:rPr>
              <a:t>filters</a:t>
            </a:r>
            <a:r>
              <a:rPr lang="en-US" i="1" dirty="0" smtClean="0"/>
              <a:t> </a:t>
            </a:r>
            <a:r>
              <a:rPr lang="en-US" dirty="0"/>
              <a:t>+= value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100" y="3986212"/>
            <a:ext cx="600075" cy="442912"/>
          </a:xfrm>
          <a:prstGeom prst="rect">
            <a:avLst/>
          </a:prstGeom>
          <a:solidFill>
            <a:srgbClr val="F4EAB8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2099303"/>
            <a:ext cx="11372813" cy="2772735"/>
          </a:xfrm>
        </p:spPr>
        <p:txBody>
          <a:bodyPr/>
          <a:lstStyle/>
          <a:p>
            <a:r>
              <a:rPr lang="en-US" b="1" dirty="0" smtClean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 err="1"/>
              <a:t>initializeState</a:t>
            </a:r>
            <a:r>
              <a:rPr lang="en-US" dirty="0"/>
              <a:t>(context: </a:t>
            </a:r>
            <a:r>
              <a:rPr lang="en-US" dirty="0" err="1"/>
              <a:t>FunctionInitializationContext</a:t>
            </a:r>
            <a:r>
              <a:rPr lang="en-US" dirty="0"/>
              <a:t>): Unit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i="1" dirty="0" smtClean="0">
                <a:solidFill>
                  <a:srgbClr val="67177B"/>
                </a:solidFill>
              </a:rPr>
              <a:t>state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dirty="0" err="1"/>
              <a:t>context.getOperatorStateStore.getUnionListState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rgbClr val="001482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/>
              <a:t>ListStateDescriptor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](</a:t>
            </a:r>
            <a:r>
              <a:rPr lang="en-US" b="1" dirty="0">
                <a:solidFill>
                  <a:srgbClr val="008100"/>
                </a:solidFill>
              </a:rPr>
              <a:t>"filters"</a:t>
            </a:r>
            <a:r>
              <a:rPr lang="en-US" dirty="0"/>
              <a:t>, </a:t>
            </a:r>
            <a:r>
              <a:rPr lang="en-US" dirty="0" err="1"/>
              <a:t>BasicTypeInfo.</a:t>
            </a:r>
            <a:r>
              <a:rPr lang="en-US" i="1" dirty="0" err="1">
                <a:solidFill>
                  <a:srgbClr val="67177B"/>
                </a:solidFill>
              </a:rPr>
              <a:t>STRING_TYPE_INFO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)	</a:t>
            </a:r>
          </a:p>
          <a:p>
            <a:endParaRPr lang="en-US" dirty="0"/>
          </a:p>
          <a:p>
            <a:r>
              <a:rPr lang="en-US" dirty="0" smtClean="0"/>
              <a:t>	???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CheckpointedFunction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1584953"/>
            <a:ext cx="11372813" cy="4030035"/>
          </a:xfrm>
        </p:spPr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 err="1"/>
              <a:t>snapshotState</a:t>
            </a:r>
            <a:r>
              <a:rPr lang="en-US" dirty="0"/>
              <a:t>(context: </a:t>
            </a:r>
            <a:r>
              <a:rPr lang="en-US" dirty="0" err="1"/>
              <a:t>FunctionSnapshotContext</a:t>
            </a:r>
            <a:r>
              <a:rPr lang="en-US" dirty="0"/>
              <a:t>): Unit =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i="1" dirty="0" err="1" smtClean="0">
                <a:solidFill>
                  <a:srgbClr val="67177B"/>
                </a:solidFill>
              </a:rPr>
              <a:t>state</a:t>
            </a:r>
            <a:r>
              <a:rPr lang="en-US" dirty="0" err="1" smtClean="0"/>
              <a:t>.clear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dirty="0"/>
              <a:t>(</a:t>
            </a:r>
            <a:r>
              <a:rPr lang="en-US" dirty="0" err="1"/>
              <a:t>getRuntimeContext.getIndexOfThisSubtask</a:t>
            </a:r>
            <a:r>
              <a:rPr lang="en-US" dirty="0"/>
              <a:t> == </a:t>
            </a:r>
            <a:r>
              <a:rPr lang="en-US" dirty="0">
                <a:solidFill>
                  <a:srgbClr val="0432FF"/>
                </a:solidFill>
              </a:rPr>
              <a:t>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1482"/>
                </a:solidFill>
              </a:rPr>
              <a:t>for</a:t>
            </a:r>
            <a:r>
              <a:rPr lang="en-US" b="1" dirty="0" smtClean="0"/>
              <a:t> </a:t>
            </a:r>
            <a:r>
              <a:rPr lang="en-US" dirty="0"/>
              <a:t>(filter ← </a:t>
            </a:r>
            <a:r>
              <a:rPr lang="en-US" i="1" dirty="0"/>
              <a:t>filters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i="1" dirty="0" err="1" smtClean="0">
                <a:solidFill>
                  <a:srgbClr val="67177B"/>
                </a:solidFill>
              </a:rPr>
              <a:t>state</a:t>
            </a:r>
            <a:r>
              <a:rPr lang="en-US" dirty="0" err="1" smtClean="0"/>
              <a:t>.add</a:t>
            </a:r>
            <a:r>
              <a:rPr lang="en-US" dirty="0" smtClean="0"/>
              <a:t>(filter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CheckpointedFunction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2588470"/>
            <a:ext cx="6899883" cy="2370163"/>
          </a:xfrm>
        </p:spPr>
        <p:txBody>
          <a:bodyPr/>
          <a:lstStyle/>
          <a:p>
            <a:pPr marL="361632" indent="-342900">
              <a:buFont typeface="Arial" charset="0"/>
              <a:buChar char="•"/>
            </a:pPr>
            <a:r>
              <a:rPr lang="en-US" sz="2800" dirty="0" smtClean="0"/>
              <a:t>Testing business logic is still straightforward</a:t>
            </a:r>
          </a:p>
          <a:p>
            <a:pPr marL="361632" indent="-342900">
              <a:buFont typeface="Arial" charset="0"/>
              <a:buChar char="•"/>
            </a:pPr>
            <a:endParaRPr lang="en-US" sz="2800" dirty="0"/>
          </a:p>
          <a:p>
            <a:pPr marL="361632" indent="-342900">
              <a:buFont typeface="Arial" charset="0"/>
              <a:buChar char="•"/>
            </a:pPr>
            <a:r>
              <a:rPr lang="en-US" sz="2800" dirty="0" smtClean="0"/>
              <a:t>Testing checkpoint methods is less clear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sz="2400" dirty="0" smtClean="0"/>
              <a:t>Mocking out operator state is not fun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CheckpointedFunction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9525" y="1926891"/>
            <a:ext cx="43786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7177B"/>
                </a:solidFill>
              </a:rPr>
              <a:t>it</a:t>
            </a:r>
            <a:r>
              <a:rPr lang="en-US" i="1" dirty="0"/>
              <a:t> </a:t>
            </a:r>
            <a:r>
              <a:rPr lang="en-US" dirty="0"/>
              <a:t>should </a:t>
            </a:r>
            <a:r>
              <a:rPr lang="en-US" b="1" dirty="0">
                <a:solidFill>
                  <a:srgbClr val="008100"/>
                </a:solidFill>
              </a:rPr>
              <a:t>"filter out blacklisted words" </a:t>
            </a:r>
            <a:r>
              <a:rPr lang="en-US" dirty="0"/>
              <a:t>in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/>
              <a:t>filter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BroadcastFilter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/>
              <a:t>out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MockCollector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filter.flatMap2</a:t>
            </a:r>
            <a:r>
              <a:rPr lang="en-US" dirty="0"/>
              <a:t>(</a:t>
            </a:r>
            <a:r>
              <a:rPr lang="en-US" b="1" dirty="0">
                <a:solidFill>
                  <a:srgbClr val="008100"/>
                </a:solidFill>
              </a:rPr>
              <a:t>"hello"</a:t>
            </a:r>
            <a:r>
              <a:rPr lang="en-US" dirty="0"/>
              <a:t>, out)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out.</a:t>
            </a:r>
            <a:r>
              <a:rPr lang="en-US" i="1" dirty="0" err="1" smtClean="0"/>
              <a:t>output</a:t>
            </a:r>
            <a:r>
              <a:rPr lang="en-US" dirty="0" err="1" smtClean="0"/>
              <a:t>.size</a:t>
            </a:r>
            <a:r>
              <a:rPr lang="en-US" dirty="0" smtClean="0"/>
              <a:t> </a:t>
            </a:r>
            <a:r>
              <a:rPr lang="en-US" dirty="0"/>
              <a:t>should </a:t>
            </a:r>
            <a:r>
              <a:rPr lang="en-US" i="1" dirty="0"/>
              <a:t>be 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filter.flatMap1</a:t>
            </a:r>
            <a:r>
              <a:rPr lang="en-US" dirty="0"/>
              <a:t>(</a:t>
            </a:r>
            <a:r>
              <a:rPr lang="en-US" b="1" dirty="0">
                <a:solidFill>
                  <a:srgbClr val="008100"/>
                </a:solidFill>
              </a:rPr>
              <a:t>"hello"</a:t>
            </a:r>
            <a:r>
              <a:rPr lang="en-US" dirty="0"/>
              <a:t>, out)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out.</a:t>
            </a:r>
            <a:r>
              <a:rPr lang="en-US" i="1" dirty="0" err="1" smtClean="0"/>
              <a:t>output</a:t>
            </a:r>
            <a:r>
              <a:rPr lang="en-US" dirty="0" err="1" smtClean="0"/>
              <a:t>.size</a:t>
            </a:r>
            <a:r>
              <a:rPr lang="en-US" dirty="0" smtClean="0"/>
              <a:t> </a:t>
            </a:r>
            <a:r>
              <a:rPr lang="en-US" dirty="0"/>
              <a:t>should </a:t>
            </a:r>
            <a:r>
              <a:rPr lang="en-US" i="1" dirty="0"/>
              <a:t>be 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filter.flatMap1</a:t>
            </a:r>
            <a:r>
              <a:rPr lang="en-US" dirty="0"/>
              <a:t>(</a:t>
            </a:r>
            <a:r>
              <a:rPr lang="en-US" b="1" dirty="0">
                <a:solidFill>
                  <a:srgbClr val="008100"/>
                </a:solidFill>
              </a:rPr>
              <a:t>"world"</a:t>
            </a:r>
            <a:r>
              <a:rPr lang="en-US" dirty="0"/>
              <a:t>, out)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out.</a:t>
            </a:r>
            <a:r>
              <a:rPr lang="en-US" i="1" dirty="0" err="1" smtClean="0"/>
              <a:t>output</a:t>
            </a:r>
            <a:r>
              <a:rPr lang="en-US" dirty="0" err="1" smtClean="0"/>
              <a:t>.size</a:t>
            </a:r>
            <a:r>
              <a:rPr lang="en-US" dirty="0" smtClean="0"/>
              <a:t> </a:t>
            </a:r>
            <a:r>
              <a:rPr lang="en-US" dirty="0"/>
              <a:t>should </a:t>
            </a:r>
            <a:r>
              <a:rPr lang="en-US" i="1" dirty="0"/>
              <a:t>be 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83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1632" indent="-342900">
              <a:buFont typeface="Arial" charset="0"/>
              <a:buChar char="•"/>
            </a:pPr>
            <a:r>
              <a:rPr lang="en-US" sz="2800" dirty="0" smtClean="0"/>
              <a:t>Used as part of Flink’s internal test suite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sz="2400" dirty="0"/>
              <a:t>⚠️ </a:t>
            </a:r>
            <a:r>
              <a:rPr lang="en-US" sz="2400" dirty="0" smtClean="0"/>
              <a:t>not part of the public </a:t>
            </a:r>
            <a:r>
              <a:rPr lang="en-US" sz="2400" dirty="0" err="1" smtClean="0"/>
              <a:t>api</a:t>
            </a:r>
            <a:r>
              <a:rPr lang="en-US" sz="2400" dirty="0"/>
              <a:t> </a:t>
            </a:r>
            <a:r>
              <a:rPr lang="en-US" sz="2400" dirty="0" smtClean="0"/>
              <a:t>⚠️</a:t>
            </a:r>
          </a:p>
          <a:p>
            <a:pPr marL="361632" indent="-342900">
              <a:buFont typeface="Arial" charset="0"/>
              <a:buChar char="•"/>
            </a:pPr>
            <a:endParaRPr lang="en-US" sz="2800" dirty="0"/>
          </a:p>
          <a:p>
            <a:pPr marL="361632" indent="-342900">
              <a:buFont typeface="Arial" charset="0"/>
              <a:buChar char="•"/>
            </a:pPr>
            <a:r>
              <a:rPr lang="en-US" sz="2800" dirty="0" smtClean="0"/>
              <a:t>Not recommended as a first option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sz="2400" dirty="0" smtClean="0"/>
              <a:t>Try and get by with integration test</a:t>
            </a:r>
            <a:r>
              <a:rPr lang="en-US" sz="2400" dirty="0"/>
              <a:t>s</a:t>
            </a:r>
            <a:r>
              <a:rPr lang="en-US" sz="2400" dirty="0" smtClean="0"/>
              <a:t> first 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sz="2400" dirty="0" smtClean="0"/>
              <a:t>Be careful to test your code, not Flink’s! </a:t>
            </a:r>
            <a:endParaRPr lang="en-US" sz="2400" dirty="0"/>
          </a:p>
          <a:p>
            <a:pPr marL="800089" lvl="1" indent="-342900">
              <a:buFont typeface="Arial" charset="0"/>
              <a:buChar char="•"/>
            </a:pPr>
            <a:endParaRPr lang="en-US" sz="2400" dirty="0" smtClean="0"/>
          </a:p>
          <a:p>
            <a:pPr marL="361632" indent="-342900">
              <a:buFont typeface="Arial" charset="0"/>
              <a:buChar char="•"/>
            </a:pPr>
            <a:r>
              <a:rPr lang="en-US" sz="2800" dirty="0" smtClean="0"/>
              <a:t>Used sparingly, can be very powerful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OperatorTestHarness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889250"/>
            <a:ext cx="3810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925" y="4443412"/>
            <a:ext cx="6329363" cy="369332"/>
          </a:xfrm>
          <a:prstGeom prst="rect">
            <a:avLst/>
          </a:prstGeom>
          <a:solidFill>
            <a:srgbClr val="F4EAB8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684841"/>
            <a:ext cx="11372813" cy="5287334"/>
          </a:xfrm>
        </p:spPr>
        <p:txBody>
          <a:bodyPr/>
          <a:lstStyle/>
          <a:p>
            <a:r>
              <a:rPr lang="en-US" i="1" dirty="0">
                <a:solidFill>
                  <a:srgbClr val="67177B"/>
                </a:solidFill>
              </a:rPr>
              <a:t>it</a:t>
            </a:r>
            <a:r>
              <a:rPr lang="en-US" i="1" dirty="0"/>
              <a:t> </a:t>
            </a:r>
            <a:r>
              <a:rPr lang="en-US" dirty="0"/>
              <a:t>should </a:t>
            </a:r>
            <a:r>
              <a:rPr lang="en-US" b="1" dirty="0">
                <a:solidFill>
                  <a:srgbClr val="008100"/>
                </a:solidFill>
              </a:rPr>
              <a:t>"restore from state" </a:t>
            </a:r>
            <a:r>
              <a:rPr lang="en-US" dirty="0"/>
              <a:t>in {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>
                <a:solidFill>
                  <a:srgbClr val="001482"/>
                </a:solidFill>
              </a:rPr>
              <a:t>val</a:t>
            </a:r>
            <a:r>
              <a:rPr lang="en-US" b="1" dirty="0"/>
              <a:t> </a:t>
            </a:r>
            <a:r>
              <a:rPr lang="en-US" dirty="0" err="1"/>
              <a:t>initialFilter</a:t>
            </a:r>
            <a:r>
              <a:rPr lang="en-US" dirty="0"/>
              <a:t>   </a:t>
            </a:r>
            <a:r>
              <a:rPr lang="en-US" dirty="0" smtClean="0"/>
              <a:t>         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BroadcastFilter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/>
              <a:t> </a:t>
            </a:r>
            <a:r>
              <a:rPr lang="en-US" dirty="0" err="1"/>
              <a:t>initialOperator</a:t>
            </a:r>
            <a:r>
              <a:rPr lang="en-US" dirty="0"/>
              <a:t> </a:t>
            </a:r>
            <a:r>
              <a:rPr lang="en-US" dirty="0" smtClean="0"/>
              <a:t>    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CoStreamFlatMap</a:t>
            </a:r>
            <a:r>
              <a:rPr lang="en-US" dirty="0"/>
              <a:t>(</a:t>
            </a:r>
            <a:r>
              <a:rPr lang="en-US" dirty="0" err="1"/>
              <a:t>initialFilter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/>
              <a:t> </a:t>
            </a:r>
            <a:r>
              <a:rPr lang="en-US" dirty="0" err="1"/>
              <a:t>initialTestHarness</a:t>
            </a:r>
            <a:r>
              <a:rPr lang="en-US" dirty="0"/>
              <a:t>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TwoInputStreamOperatorTestHarness</a:t>
            </a:r>
            <a:r>
              <a:rPr lang="en-US" dirty="0"/>
              <a:t>(</a:t>
            </a:r>
            <a:r>
              <a:rPr lang="en-US" dirty="0" err="1"/>
              <a:t>initialOperator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initialTestHarness.initializeState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1482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/>
              <a:t>OperatorStateHandles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1482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001482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001482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001482"/>
                </a:solidFill>
              </a:rPr>
              <a:t>null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initialTestHarness.open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initialTestHarness.processElement2(</a:t>
            </a:r>
            <a:r>
              <a:rPr lang="en-US" b="1" dirty="0" smtClean="0">
                <a:solidFill>
                  <a:srgbClr val="001482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/>
              <a:t>StreamRecord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](</a:t>
            </a:r>
            <a:r>
              <a:rPr lang="en-US" b="1" dirty="0">
                <a:solidFill>
                  <a:srgbClr val="008100"/>
                </a:solidFill>
              </a:rPr>
              <a:t>"hello</a:t>
            </a:r>
            <a:r>
              <a:rPr lang="en-US" b="1" dirty="0" smtClean="0">
                <a:solidFill>
                  <a:srgbClr val="008100"/>
                </a:solidFill>
              </a:rPr>
              <a:t>"</a:t>
            </a:r>
            <a:r>
              <a:rPr lang="en-US" dirty="0" smtClean="0"/>
              <a:t>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/>
              <a:t>snapshot = </a:t>
            </a:r>
            <a:r>
              <a:rPr lang="en-US" dirty="0" err="1"/>
              <a:t>initialTestHarness.snapshot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0L</a:t>
            </a:r>
            <a:r>
              <a:rPr lang="en-US" dirty="0"/>
              <a:t>, </a:t>
            </a:r>
            <a:r>
              <a:rPr lang="en-US" dirty="0">
                <a:solidFill>
                  <a:srgbClr val="0432FF"/>
                </a:solidFill>
              </a:rPr>
              <a:t>0L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initialTestHarness.close</a:t>
            </a:r>
            <a:r>
              <a:rPr lang="en-US" dirty="0"/>
              <a:t>() </a:t>
            </a:r>
            <a:br>
              <a:rPr lang="en-US" dirty="0"/>
            </a:br>
            <a:r>
              <a:rPr lang="en-US" b="1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616" y="2363026"/>
            <a:ext cx="5464009" cy="437324"/>
          </a:xfrm>
          <a:prstGeom prst="rect">
            <a:avLst/>
          </a:prstGeom>
          <a:solidFill>
            <a:srgbClr val="F4EAB8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884865"/>
            <a:ext cx="11372813" cy="5050036"/>
          </a:xfrm>
        </p:spPr>
        <p:txBody>
          <a:bodyPr/>
          <a:lstStyle/>
          <a:p>
            <a:r>
              <a:rPr lang="en-US" b="1" dirty="0" smtClean="0"/>
              <a:t>  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/>
              <a:t> </a:t>
            </a:r>
            <a:r>
              <a:rPr lang="en-US" dirty="0" err="1"/>
              <a:t>restoreFilter</a:t>
            </a:r>
            <a:r>
              <a:rPr lang="en-US" dirty="0"/>
              <a:t> </a:t>
            </a:r>
            <a:r>
              <a:rPr lang="en-US" dirty="0" smtClean="0"/>
              <a:t>           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BroadcastFilter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/>
              <a:t>restoreOperator</a:t>
            </a:r>
            <a:r>
              <a:rPr lang="en-US" dirty="0"/>
              <a:t> </a:t>
            </a:r>
            <a:r>
              <a:rPr lang="en-US" dirty="0" smtClean="0"/>
              <a:t>    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CoStreamFlatMap</a:t>
            </a:r>
            <a:r>
              <a:rPr lang="en-US" dirty="0"/>
              <a:t>(</a:t>
            </a:r>
            <a:r>
              <a:rPr lang="en-US" dirty="0" err="1"/>
              <a:t>restoreFilter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/>
              <a:t>restoreTestHarness</a:t>
            </a:r>
            <a:r>
              <a:rPr lang="en-US" dirty="0"/>
              <a:t>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TwoInputStreamOperatorTestHarness</a:t>
            </a:r>
            <a:r>
              <a:rPr lang="en-US" dirty="0"/>
              <a:t>(</a:t>
            </a:r>
            <a:r>
              <a:rPr lang="en-US" dirty="0" err="1"/>
              <a:t>restoreOperator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restoreTestHarness.initializeState</a:t>
            </a:r>
            <a:r>
              <a:rPr lang="en-US" dirty="0" smtClean="0"/>
              <a:t>(snapshot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restoreTestHarness.setup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restoreTestHarness.open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restoreTestHarness.processElement1(</a:t>
            </a:r>
            <a:r>
              <a:rPr lang="en-US" b="1" dirty="0" smtClean="0">
                <a:solidFill>
                  <a:srgbClr val="001482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en-US" dirty="0" err="1"/>
              <a:t>StreamRecord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](</a:t>
            </a:r>
            <a:r>
              <a:rPr lang="en-US" b="1" dirty="0">
                <a:solidFill>
                  <a:srgbClr val="008100"/>
                </a:solidFill>
              </a:rPr>
              <a:t>"hello"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restoreTestHarness.getOutput.size</a:t>
            </a:r>
            <a:r>
              <a:rPr lang="en-US" dirty="0"/>
              <a:t>() should </a:t>
            </a:r>
            <a:r>
              <a:rPr lang="en-US" i="1" dirty="0">
                <a:solidFill>
                  <a:srgbClr val="67177B"/>
                </a:solidFill>
              </a:rPr>
              <a:t>be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restoreTestHarness.close</a:t>
            </a:r>
            <a:r>
              <a:rPr lang="en-US" dirty="0" smtClean="0"/>
              <a:t>()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Keyed State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268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1099178"/>
            <a:ext cx="11372813" cy="672472"/>
          </a:xfrm>
        </p:spPr>
        <p:txBody>
          <a:bodyPr/>
          <a:lstStyle/>
          <a:p>
            <a:pPr marL="361632" indent="-342900">
              <a:buFont typeface="Arial" charset="0"/>
              <a:buChar char="•"/>
            </a:pPr>
            <a:r>
              <a:rPr lang="en-US" dirty="0" smtClean="0"/>
              <a:t>Many keyed state operations can be handled “</a:t>
            </a:r>
            <a:r>
              <a:rPr lang="en-US" dirty="0" err="1" smtClean="0"/>
              <a:t>statelessly</a:t>
            </a:r>
            <a:r>
              <a:rPr lang="en-US" dirty="0" smtClean="0"/>
              <a:t>”</a:t>
            </a:r>
          </a:p>
          <a:p>
            <a:pPr marL="36163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Keyed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8473" y="2114550"/>
            <a:ext cx="61436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words</a:t>
            </a:r>
            <a:br>
              <a:rPr lang="en-US" sz="3600" dirty="0"/>
            </a:br>
            <a:r>
              <a:rPr lang="en-US" sz="3600" dirty="0"/>
              <a:t>  </a:t>
            </a:r>
            <a:r>
              <a:rPr lang="en-US" sz="3600" dirty="0" smtClean="0"/>
              <a:t>  .</a:t>
            </a:r>
            <a:r>
              <a:rPr lang="en-US" sz="3600" dirty="0" err="1"/>
              <a:t>keyBy</a:t>
            </a:r>
            <a:r>
              <a:rPr lang="en-US" sz="3600" dirty="0"/>
              <a:t>(word ⇒ word)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/>
              <a:t>.</a:t>
            </a:r>
            <a:r>
              <a:rPr lang="en-US" sz="3600" dirty="0" err="1"/>
              <a:t>countWindow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432FF"/>
                </a:solidFill>
              </a:rPr>
              <a:t>3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/>
              <a:t>.reduce((word, _) ⇒ word)</a:t>
            </a:r>
          </a:p>
          <a:p>
            <a:endParaRPr lang="en-US" sz="20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3416" y="4796552"/>
            <a:ext cx="11372813" cy="67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732" indent="0" algn="l" defTabSz="45718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5"/>
              </a:buClr>
              <a:buFont typeface="Wingdings" charset="2"/>
              <a:buNone/>
              <a:defRPr sz="2400" b="0" i="0" kern="1200">
                <a:solidFill>
                  <a:schemeClr val="tx1"/>
                </a:solidFill>
                <a:latin typeface="+mj-lt"/>
                <a:ea typeface="Avenir Book" charset="0"/>
                <a:cs typeface="Avenir Book" charset="0"/>
              </a:defRPr>
            </a:lvl1pPr>
            <a:lvl2pPr marL="457189" indent="-182875" algn="l" defTabSz="457189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5"/>
              </a:buClr>
              <a:buSzPct val="95000"/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+mj-lt"/>
                <a:ea typeface="Avenir Book" charset="0"/>
                <a:cs typeface="Avenir Book" charset="0"/>
              </a:defRPr>
            </a:lvl2pPr>
            <a:lvl3pPr marL="594345" indent="-137157" algn="l" defTabSz="457189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5"/>
              </a:buClr>
              <a:buSzPct val="100000"/>
              <a:buFont typeface="Wingdings" charset="2"/>
              <a:buChar char="§"/>
              <a:defRPr sz="1800" b="0" i="0" kern="1200">
                <a:solidFill>
                  <a:schemeClr val="tx1"/>
                </a:solidFill>
                <a:latin typeface="+mj-lt"/>
                <a:ea typeface="Avenir Book" charset="0"/>
                <a:cs typeface="Avenir Book" charset="0"/>
              </a:defRPr>
            </a:lvl3pPr>
            <a:lvl4pPr marL="960096" indent="-137157" algn="l" defTabSz="45718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5"/>
              </a:buClr>
              <a:buSzPct val="100000"/>
              <a:buFont typeface="Arial" charset="0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Avenir Book" charset="0"/>
                <a:cs typeface="Avenir Book" charset="0"/>
              </a:defRPr>
            </a:lvl4pPr>
            <a:lvl5pPr marL="1417285" indent="-137157" algn="l" defTabSz="45718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5"/>
              </a:buClr>
              <a:buFont typeface="Wingdings" charset="2"/>
              <a:buChar char="§"/>
              <a:defRPr sz="1600" b="0" i="0" kern="1200">
                <a:solidFill>
                  <a:srgbClr val="888888"/>
                </a:solidFill>
                <a:latin typeface="+mj-lt"/>
                <a:ea typeface="Avenir Book" charset="0"/>
                <a:cs typeface="Avenir Book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632" indent="-342900">
              <a:buFont typeface="Arial" charset="0"/>
              <a:buChar char="•"/>
            </a:pPr>
            <a:r>
              <a:rPr lang="en-US" dirty="0" smtClean="0"/>
              <a:t>Not always an option </a:t>
            </a:r>
          </a:p>
          <a:p>
            <a:pPr marL="361632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45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485775"/>
            <a:ext cx="11372813" cy="5692014"/>
          </a:xfrm>
        </p:spPr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 err="1"/>
              <a:t>EveryNthWord</a:t>
            </a:r>
            <a:r>
              <a:rPr lang="en-US" dirty="0"/>
              <a:t>(n: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b="1" dirty="0">
                <a:solidFill>
                  <a:srgbClr val="001482"/>
                </a:solidFill>
              </a:rPr>
              <a:t>extends</a:t>
            </a:r>
            <a:r>
              <a:rPr lang="en-US" b="1" dirty="0"/>
              <a:t> </a:t>
            </a:r>
            <a:r>
              <a:rPr lang="en-US" dirty="0" err="1"/>
              <a:t>RichFlatMapFunction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797A00"/>
                </a:solidFill>
              </a:rPr>
              <a:t>@</a:t>
            </a:r>
            <a:r>
              <a:rPr lang="en-US" dirty="0">
                <a:solidFill>
                  <a:srgbClr val="797A00"/>
                </a:solidFill>
              </a:rPr>
              <a:t>transient </a:t>
            </a:r>
            <a:r>
              <a:rPr lang="en-US" b="1" dirty="0">
                <a:solidFill>
                  <a:srgbClr val="001482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>
                <a:solidFill>
                  <a:srgbClr val="001482"/>
                </a:solidFill>
              </a:rPr>
              <a:t>lazy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1482"/>
                </a:solidFill>
              </a:rPr>
              <a:t>val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i="1" dirty="0" err="1">
                <a:solidFill>
                  <a:srgbClr val="67177B"/>
                </a:solidFill>
              </a:rPr>
              <a:t>countDesc</a:t>
            </a:r>
            <a:r>
              <a:rPr lang="en-US" i="1" dirty="0">
                <a:solidFill>
                  <a:srgbClr val="67177B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ValueStateDescriptor</a:t>
            </a:r>
            <a:r>
              <a:rPr lang="en-US" dirty="0"/>
              <a:t>(</a:t>
            </a:r>
            <a:r>
              <a:rPr lang="en-US" b="1" dirty="0">
                <a:solidFill>
                  <a:srgbClr val="008100"/>
                </a:solidFill>
              </a:rPr>
              <a:t>"count</a:t>
            </a:r>
            <a:r>
              <a:rPr lang="en-US" b="1" dirty="0" smtClean="0">
                <a:solidFill>
                  <a:srgbClr val="008100"/>
                </a:solidFill>
              </a:rPr>
              <a:t>"</a:t>
            </a:r>
            <a:r>
              <a:rPr lang="en-US" dirty="0" smtClean="0"/>
              <a:t>, </a:t>
            </a:r>
            <a:r>
              <a:rPr lang="en-US" i="1" dirty="0" err="1" smtClean="0"/>
              <a:t>classOf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1482"/>
                </a:solidFill>
              </a:rPr>
              <a:t>override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 err="1"/>
              <a:t>flatMap</a:t>
            </a:r>
            <a:r>
              <a:rPr lang="en-US" dirty="0"/>
              <a:t>(value: String, out: Collector[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]): Unit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/>
              <a:t>countState</a:t>
            </a:r>
            <a:r>
              <a:rPr lang="en-US" dirty="0"/>
              <a:t> = </a:t>
            </a:r>
            <a:r>
              <a:rPr lang="en-US" dirty="0" err="1"/>
              <a:t>getRuntimeContext.getState</a:t>
            </a:r>
            <a:r>
              <a:rPr lang="en-US" dirty="0"/>
              <a:t>(</a:t>
            </a:r>
            <a:r>
              <a:rPr lang="en-US" i="1" dirty="0" err="1">
                <a:solidFill>
                  <a:srgbClr val="67177B"/>
                </a:solidFill>
              </a:rPr>
              <a:t>countDesc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b="1" dirty="0" err="1">
                <a:solidFill>
                  <a:srgbClr val="001482"/>
                </a:solidFill>
              </a:rPr>
              <a:t>val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/>
              <a:t>count = </a:t>
            </a:r>
            <a:r>
              <a:rPr lang="en-US" i="1" dirty="0"/>
              <a:t>Option</a:t>
            </a:r>
            <a:r>
              <a:rPr lang="en-US" dirty="0"/>
              <a:t>(</a:t>
            </a:r>
            <a:r>
              <a:rPr lang="en-US" dirty="0" err="1"/>
              <a:t>countState.value</a:t>
            </a:r>
            <a:r>
              <a:rPr lang="en-US" dirty="0"/>
              <a:t>()).map(_.</a:t>
            </a:r>
            <a:r>
              <a:rPr lang="en-US" dirty="0" err="1"/>
              <a:t>intValue</a:t>
            </a:r>
            <a:r>
              <a:rPr lang="en-US" dirty="0"/>
              <a:t>()).</a:t>
            </a:r>
            <a:r>
              <a:rPr lang="en-US" dirty="0" err="1"/>
              <a:t>getOrElse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001482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(count == n)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dirty="0" err="1" smtClean="0"/>
              <a:t>countState.clear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       </a:t>
            </a:r>
            <a:r>
              <a:rPr lang="en-US" dirty="0" err="1"/>
              <a:t>out.collect</a:t>
            </a:r>
            <a:r>
              <a:rPr lang="en-US" dirty="0"/>
              <a:t>(value)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} </a:t>
            </a:r>
            <a:r>
              <a:rPr lang="en-US" b="1" dirty="0">
                <a:solidFill>
                  <a:srgbClr val="001482"/>
                </a:solidFill>
              </a:rPr>
              <a:t>else</a:t>
            </a:r>
            <a:r>
              <a:rPr lang="en-US" b="1" dirty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dirty="0" err="1" smtClean="0"/>
              <a:t>countState.update</a:t>
            </a:r>
            <a:r>
              <a:rPr lang="en-US" dirty="0" smtClean="0"/>
              <a:t>(count </a:t>
            </a:r>
            <a:r>
              <a:rPr lang="en-US" dirty="0"/>
              <a:t>+ </a:t>
            </a:r>
            <a:r>
              <a:rPr lang="en-US" dirty="0">
                <a:solidFill>
                  <a:srgbClr val="0432FF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2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72207" y="1136908"/>
            <a:ext cx="757238" cy="542925"/>
          </a:xfrm>
          <a:prstGeom prst="rect">
            <a:avLst/>
          </a:prstGeom>
          <a:solidFill>
            <a:srgbClr val="F4EAB8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80" y="1099178"/>
            <a:ext cx="7114196" cy="5050036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1482"/>
                </a:solidFill>
              </a:rPr>
              <a:t>val</a:t>
            </a:r>
            <a:r>
              <a:rPr lang="en-US" sz="3600" b="1" dirty="0" smtClean="0">
                <a:solidFill>
                  <a:srgbClr val="001482"/>
                </a:solidFill>
              </a:rPr>
              <a:t> </a:t>
            </a:r>
            <a:r>
              <a:rPr lang="en-US" sz="3600" b="1" dirty="0" smtClean="0"/>
              <a:t>words: DataStream[</a:t>
            </a:r>
            <a:r>
              <a:rPr lang="en-US" sz="3600" b="1" dirty="0" smtClean="0">
                <a:solidFill>
                  <a:srgbClr val="129A9E"/>
                </a:solidFill>
              </a:rPr>
              <a:t>String</a:t>
            </a:r>
            <a:r>
              <a:rPr lang="en-US" sz="3600" b="1" dirty="0" smtClean="0"/>
              <a:t>] = ???</a:t>
            </a:r>
          </a:p>
          <a:p>
            <a:endParaRPr lang="en-US" sz="3600" b="1" dirty="0"/>
          </a:p>
          <a:p>
            <a:r>
              <a:rPr lang="en-US" sz="3600" b="1" dirty="0"/>
              <a:t>words</a:t>
            </a:r>
            <a:endParaRPr lang="en-US" sz="3600" b="1" dirty="0" smtClean="0"/>
          </a:p>
          <a:p>
            <a:r>
              <a:rPr lang="en-US" sz="3600" b="1" dirty="0"/>
              <a:t>	</a:t>
            </a:r>
            <a:r>
              <a:rPr lang="en-US" sz="3600" b="1" dirty="0" smtClean="0"/>
              <a:t>.</a:t>
            </a:r>
            <a:r>
              <a:rPr lang="en-US" sz="3600" b="1" dirty="0" err="1" smtClean="0"/>
              <a:t>keyBy</a:t>
            </a:r>
            <a:r>
              <a:rPr lang="en-US" sz="3600" b="1" dirty="0" smtClean="0"/>
              <a:t>(word ⇒ word)</a:t>
            </a:r>
          </a:p>
          <a:p>
            <a:r>
              <a:rPr lang="en-US" sz="3600" b="1" dirty="0"/>
              <a:t>	</a:t>
            </a:r>
            <a:r>
              <a:rPr lang="en-US" sz="3600" b="1" dirty="0" smtClean="0"/>
              <a:t>.map(</a:t>
            </a:r>
            <a:r>
              <a:rPr lang="en-US" sz="3600" b="1" dirty="0" smtClean="0">
                <a:solidFill>
                  <a:srgbClr val="001482"/>
                </a:solidFill>
              </a:rPr>
              <a:t>new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CountingMap</a:t>
            </a:r>
            <a:r>
              <a:rPr lang="en-US" sz="3600" b="1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Stateful Word 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2376" y="1854481"/>
            <a:ext cx="39862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100"/>
                </a:solidFill>
              </a:rPr>
              <a:t>“hello”  </a:t>
            </a:r>
            <a:r>
              <a:rPr lang="is-IS" sz="3200" dirty="0" smtClean="0"/>
              <a:t>→ (</a:t>
            </a:r>
            <a:r>
              <a:rPr lang="is-IS" sz="3200" dirty="0" smtClean="0">
                <a:solidFill>
                  <a:srgbClr val="008100"/>
                </a:solidFill>
              </a:rPr>
              <a:t>“hello”</a:t>
            </a:r>
            <a:r>
              <a:rPr lang="is-IS" sz="3200" dirty="0" smtClean="0"/>
              <a:t>, </a:t>
            </a:r>
            <a:r>
              <a:rPr lang="is-IS" sz="3200" dirty="0" smtClean="0">
                <a:solidFill>
                  <a:srgbClr val="0432FF"/>
                </a:solidFill>
              </a:rPr>
              <a:t>1</a:t>
            </a:r>
            <a:r>
              <a:rPr lang="is-IS" sz="3200" dirty="0" smtClean="0"/>
              <a:t>)</a:t>
            </a:r>
          </a:p>
          <a:p>
            <a:endParaRPr lang="is-IS" sz="3200" dirty="0"/>
          </a:p>
          <a:p>
            <a:r>
              <a:rPr lang="en-US" sz="3200" dirty="0">
                <a:solidFill>
                  <a:srgbClr val="008100"/>
                </a:solidFill>
              </a:rPr>
              <a:t>“hello” </a:t>
            </a:r>
            <a:r>
              <a:rPr lang="en-US" sz="3200" dirty="0" smtClean="0">
                <a:solidFill>
                  <a:srgbClr val="008100"/>
                </a:solidFill>
              </a:rPr>
              <a:t> </a:t>
            </a:r>
            <a:r>
              <a:rPr lang="is-IS" sz="3200" dirty="0" smtClean="0"/>
              <a:t>→ </a:t>
            </a:r>
            <a:r>
              <a:rPr lang="is-IS" sz="3200" dirty="0"/>
              <a:t>(</a:t>
            </a:r>
            <a:r>
              <a:rPr lang="is-IS" sz="3200" dirty="0">
                <a:solidFill>
                  <a:srgbClr val="008100"/>
                </a:solidFill>
              </a:rPr>
              <a:t>“hello”</a:t>
            </a:r>
            <a:r>
              <a:rPr lang="is-IS" sz="3200" dirty="0"/>
              <a:t>, </a:t>
            </a:r>
            <a:r>
              <a:rPr lang="is-IS" sz="3200" dirty="0" smtClean="0">
                <a:solidFill>
                  <a:srgbClr val="0432FF"/>
                </a:solidFill>
              </a:rPr>
              <a:t>2</a:t>
            </a:r>
            <a:r>
              <a:rPr lang="is-IS" sz="3200" dirty="0" smtClean="0"/>
              <a:t>)</a:t>
            </a:r>
            <a:endParaRPr lang="is-IS" sz="3200" dirty="0"/>
          </a:p>
          <a:p>
            <a:endParaRPr lang="is-IS" sz="3200" dirty="0"/>
          </a:p>
          <a:p>
            <a:r>
              <a:rPr lang="en-US" sz="3200" dirty="0" smtClean="0">
                <a:solidFill>
                  <a:srgbClr val="008100"/>
                </a:solidFill>
              </a:rPr>
              <a:t>“world” </a:t>
            </a:r>
            <a:r>
              <a:rPr lang="is-IS" sz="3200" dirty="0"/>
              <a:t>→ </a:t>
            </a:r>
            <a:r>
              <a:rPr lang="is-IS" sz="3200" dirty="0" smtClean="0"/>
              <a:t>(</a:t>
            </a:r>
            <a:r>
              <a:rPr lang="is-IS" sz="3200" dirty="0" smtClean="0">
                <a:solidFill>
                  <a:srgbClr val="008100"/>
                </a:solidFill>
              </a:rPr>
              <a:t>“</a:t>
            </a:r>
            <a:r>
              <a:rPr lang="en-US" sz="3200" dirty="0">
                <a:solidFill>
                  <a:srgbClr val="008100"/>
                </a:solidFill>
              </a:rPr>
              <a:t>world</a:t>
            </a:r>
            <a:r>
              <a:rPr lang="is-IS" sz="3200" dirty="0" smtClean="0">
                <a:solidFill>
                  <a:srgbClr val="008100"/>
                </a:solidFill>
              </a:rPr>
              <a:t>”</a:t>
            </a:r>
            <a:r>
              <a:rPr lang="is-IS" sz="3200" dirty="0" smtClean="0"/>
              <a:t>, </a:t>
            </a:r>
            <a:r>
              <a:rPr lang="is-IS" sz="3200" dirty="0">
                <a:solidFill>
                  <a:srgbClr val="0432FF"/>
                </a:solidFill>
              </a:rPr>
              <a:t>1</a:t>
            </a:r>
            <a:r>
              <a:rPr lang="is-IS" sz="3200" dirty="0"/>
              <a:t>)</a:t>
            </a:r>
          </a:p>
          <a:p>
            <a:endParaRPr lang="is-IS" sz="3200" dirty="0" smtClean="0"/>
          </a:p>
          <a:p>
            <a:r>
              <a:rPr lang="en-US" sz="3200" dirty="0">
                <a:solidFill>
                  <a:srgbClr val="008100"/>
                </a:solidFill>
              </a:rPr>
              <a:t>“hello” </a:t>
            </a:r>
            <a:r>
              <a:rPr lang="en-US" sz="3200" dirty="0" smtClean="0">
                <a:solidFill>
                  <a:srgbClr val="008100"/>
                </a:solidFill>
              </a:rPr>
              <a:t> </a:t>
            </a:r>
            <a:r>
              <a:rPr lang="is-IS" sz="3200" dirty="0" smtClean="0"/>
              <a:t>→ </a:t>
            </a:r>
            <a:r>
              <a:rPr lang="is-IS" sz="3200" dirty="0"/>
              <a:t>(</a:t>
            </a:r>
            <a:r>
              <a:rPr lang="is-IS" sz="3200" dirty="0">
                <a:solidFill>
                  <a:srgbClr val="008100"/>
                </a:solidFill>
              </a:rPr>
              <a:t>“hello”</a:t>
            </a:r>
            <a:r>
              <a:rPr lang="is-IS" sz="3200" dirty="0"/>
              <a:t>, </a:t>
            </a:r>
            <a:r>
              <a:rPr lang="is-IS" sz="3200" dirty="0">
                <a:solidFill>
                  <a:srgbClr val="0432FF"/>
                </a:solidFill>
              </a:rPr>
              <a:t>3</a:t>
            </a:r>
            <a:r>
              <a:rPr lang="is-IS" sz="3200" dirty="0" smtClean="0"/>
              <a:t>)</a:t>
            </a:r>
            <a:endParaRPr lang="is-IS" sz="3200" dirty="0"/>
          </a:p>
        </p:txBody>
      </p:sp>
    </p:spTree>
    <p:extLst>
      <p:ext uri="{BB962C8B-B14F-4D97-AF65-F5344CB8AC3E}">
        <p14:creationId xmlns:p14="http://schemas.microsoft.com/office/powerpoint/2010/main" val="6401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2313615"/>
            <a:ext cx="11372813" cy="1544010"/>
          </a:xfrm>
        </p:spPr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object</a:t>
            </a:r>
            <a:r>
              <a:rPr lang="en-US" b="1" dirty="0"/>
              <a:t> </a:t>
            </a:r>
            <a:r>
              <a:rPr lang="en-US" dirty="0" err="1"/>
              <a:t>StatelessEveryNthWord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type</a:t>
            </a:r>
            <a:r>
              <a:rPr lang="en-US" b="1" dirty="0" smtClean="0"/>
              <a:t> </a:t>
            </a:r>
            <a:r>
              <a:rPr lang="en-US" dirty="0" err="1"/>
              <a:t>StatefulFunction</a:t>
            </a:r>
            <a:r>
              <a:rPr lang="en-US" dirty="0"/>
              <a:t> = (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Option[</a:t>
            </a:r>
            <a:r>
              <a:rPr lang="en-US" dirty="0" err="1"/>
              <a:t>Int</a:t>
            </a:r>
            <a:r>
              <a:rPr lang="en-US" dirty="0"/>
              <a:t>]) ⇒ (</a:t>
            </a:r>
            <a:r>
              <a:rPr lang="en-US" dirty="0" err="1"/>
              <a:t>TraversableOnce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], Option[</a:t>
            </a:r>
            <a:r>
              <a:rPr lang="en-US" dirty="0" err="1"/>
              <a:t>Int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FlatMapWithState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1727828"/>
            <a:ext cx="11715750" cy="3415672"/>
          </a:xfrm>
        </p:spPr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 err="1"/>
              <a:t>StatelessEveryNthWord</a:t>
            </a:r>
            <a:r>
              <a:rPr lang="en-US" dirty="0"/>
              <a:t>(n: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b="1" dirty="0">
                <a:solidFill>
                  <a:srgbClr val="001482"/>
                </a:solidFill>
              </a:rPr>
              <a:t>extends</a:t>
            </a:r>
            <a:r>
              <a:rPr lang="en-US" b="1" dirty="0"/>
              <a:t> </a:t>
            </a:r>
            <a:r>
              <a:rPr lang="en-US" dirty="0" err="1" smtClean="0"/>
              <a:t>StatelessEveryNthWord.</a:t>
            </a:r>
            <a:r>
              <a:rPr lang="en-US" dirty="0" err="1" smtClean="0">
                <a:solidFill>
                  <a:srgbClr val="129A9E"/>
                </a:solidFill>
              </a:rPr>
              <a:t>StatefulFunction</a:t>
            </a:r>
            <a:r>
              <a:rPr lang="en-US" dirty="0" smtClean="0"/>
              <a:t>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override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/>
              <a:t>apply(word: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state: Option[</a:t>
            </a:r>
            <a:r>
              <a:rPr lang="en-US" dirty="0" err="1"/>
              <a:t>Int</a:t>
            </a:r>
            <a:r>
              <a:rPr lang="en-US" dirty="0"/>
              <a:t>]): (</a:t>
            </a:r>
            <a:r>
              <a:rPr lang="en-US" dirty="0" err="1">
                <a:solidFill>
                  <a:srgbClr val="129A9E"/>
                </a:solidFill>
              </a:rPr>
              <a:t>TraversableOnce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], Option[</a:t>
            </a:r>
            <a:r>
              <a:rPr lang="en-US" dirty="0" err="1"/>
              <a:t>Int</a:t>
            </a:r>
            <a:r>
              <a:rPr lang="en-US" dirty="0" smtClean="0"/>
              <a:t>])=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state </a:t>
            </a:r>
            <a:r>
              <a:rPr lang="en-US" b="1" dirty="0">
                <a:solidFill>
                  <a:srgbClr val="001482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1482"/>
                </a:solidFill>
              </a:rPr>
              <a:t>case</a:t>
            </a:r>
            <a:r>
              <a:rPr lang="en-US" b="1" dirty="0" smtClean="0"/>
              <a:t> </a:t>
            </a:r>
            <a:r>
              <a:rPr lang="en-US" i="1" dirty="0"/>
              <a:t>Some</a:t>
            </a:r>
            <a:r>
              <a:rPr lang="en-US" dirty="0"/>
              <a:t>(count) </a:t>
            </a:r>
            <a:r>
              <a:rPr lang="en-US" b="1" dirty="0">
                <a:solidFill>
                  <a:srgbClr val="001482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count + </a:t>
            </a:r>
            <a:r>
              <a:rPr lang="en-US" dirty="0">
                <a:solidFill>
                  <a:srgbClr val="0432FF"/>
                </a:solidFill>
              </a:rPr>
              <a:t>1</a:t>
            </a:r>
            <a:r>
              <a:rPr lang="en-US" dirty="0"/>
              <a:t> == n ⇒ (</a:t>
            </a:r>
            <a:r>
              <a:rPr lang="en-US" i="1" dirty="0"/>
              <a:t>Some</a:t>
            </a:r>
            <a:r>
              <a:rPr lang="en-US" dirty="0"/>
              <a:t>(word), None)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1482"/>
                </a:solidFill>
              </a:rPr>
              <a:t>case</a:t>
            </a:r>
            <a:r>
              <a:rPr lang="en-US" b="1" dirty="0" smtClean="0"/>
              <a:t> </a:t>
            </a:r>
            <a:r>
              <a:rPr lang="en-US" i="1" dirty="0"/>
              <a:t>Some</a:t>
            </a:r>
            <a:r>
              <a:rPr lang="en-US" dirty="0"/>
              <a:t>(count) </a:t>
            </a:r>
            <a:r>
              <a:rPr lang="en-US" dirty="0" smtClean="0"/>
              <a:t>	⇒ </a:t>
            </a:r>
            <a:r>
              <a:rPr lang="en-US" dirty="0"/>
              <a:t>(None, </a:t>
            </a:r>
            <a:r>
              <a:rPr lang="en-US" i="1" dirty="0"/>
              <a:t>Some</a:t>
            </a:r>
            <a:r>
              <a:rPr lang="en-US" dirty="0"/>
              <a:t>(count + </a:t>
            </a:r>
            <a:r>
              <a:rPr lang="en-US" dirty="0">
                <a:solidFill>
                  <a:srgbClr val="0432FF"/>
                </a:solidFill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1482"/>
                </a:solidFill>
              </a:rPr>
              <a:t>case</a:t>
            </a:r>
            <a:r>
              <a:rPr lang="en-US" b="1" dirty="0" smtClean="0"/>
              <a:t> </a:t>
            </a:r>
            <a:r>
              <a:rPr lang="en-US" dirty="0"/>
              <a:t>None        </a:t>
            </a:r>
            <a:r>
              <a:rPr lang="en-US" dirty="0" smtClean="0"/>
              <a:t>		⇒ </a:t>
            </a:r>
            <a:r>
              <a:rPr lang="en-US" dirty="0"/>
              <a:t>(None, </a:t>
            </a:r>
            <a:r>
              <a:rPr lang="en-US" i="1" dirty="0"/>
              <a:t>Some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FlatMapWithState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1099178"/>
            <a:ext cx="7728559" cy="2629860"/>
          </a:xfrm>
        </p:spPr>
        <p:txBody>
          <a:bodyPr/>
          <a:lstStyle/>
          <a:p>
            <a:r>
              <a:rPr lang="en-US" i="1" dirty="0">
                <a:solidFill>
                  <a:srgbClr val="67177B"/>
                </a:solidFill>
                <a:latin typeface="Calibri" charset="0"/>
                <a:ea typeface="Calibri" charset="0"/>
                <a:cs typeface="Calibri" charset="0"/>
              </a:rPr>
              <a:t>it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should </a:t>
            </a:r>
            <a:r>
              <a:rPr lang="en-US" b="1" dirty="0">
                <a:solidFill>
                  <a:srgbClr val="008100"/>
                </a:solidFill>
                <a:latin typeface="Calibri" charset="0"/>
                <a:ea typeface="Calibri" charset="0"/>
                <a:cs typeface="Calibri" charset="0"/>
              </a:rPr>
              <a:t>"initialize state the first time it sees a word"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{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b="1" dirty="0" err="1" smtClean="0">
                <a:solidFill>
                  <a:srgbClr val="001482"/>
                </a:solidFill>
                <a:latin typeface="Calibri" charset="0"/>
                <a:ea typeface="Calibri" charset="0"/>
                <a:cs typeface="Calibri" charset="0"/>
              </a:rPr>
              <a:t>val</a:t>
            </a:r>
            <a:r>
              <a:rPr lang="en-US" b="1" dirty="0" smtClean="0">
                <a:solidFill>
                  <a:srgbClr val="00148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function = </a:t>
            </a:r>
            <a:r>
              <a:rPr lang="en-US" b="1" dirty="0">
                <a:solidFill>
                  <a:srgbClr val="001482"/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StatelessEveryNthWord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b="1" dirty="0" err="1" smtClean="0">
                <a:solidFill>
                  <a:srgbClr val="001482"/>
                </a:solidFill>
                <a:latin typeface="Calibri" charset="0"/>
                <a:ea typeface="Calibri" charset="0"/>
                <a:cs typeface="Calibri" charset="0"/>
              </a:rPr>
              <a:t>val</a:t>
            </a:r>
            <a:r>
              <a:rPr lang="en-US" b="1" dirty="0" smtClean="0">
                <a:solidFill>
                  <a:srgbClr val="00148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(output, state) = function(</a:t>
            </a:r>
            <a:r>
              <a:rPr lang="en-US" b="1" dirty="0">
                <a:solidFill>
                  <a:srgbClr val="008100"/>
                </a:solidFill>
                <a:latin typeface="Calibri" charset="0"/>
                <a:ea typeface="Calibri" charset="0"/>
                <a:cs typeface="Calibri" charset="0"/>
              </a:rPr>
              <a:t>"hello"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None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output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should </a:t>
            </a:r>
            <a:r>
              <a:rPr lang="en-US" i="1" dirty="0">
                <a:solidFill>
                  <a:srgbClr val="67177B"/>
                </a:solidFill>
                <a:latin typeface="Calibri" charset="0"/>
                <a:ea typeface="Calibri" charset="0"/>
                <a:cs typeface="Calibri" charset="0"/>
              </a:rPr>
              <a:t>be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(None)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state 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should </a:t>
            </a:r>
            <a:r>
              <a:rPr lang="en-US" i="1" dirty="0">
                <a:solidFill>
                  <a:srgbClr val="67177B"/>
                </a:solidFill>
                <a:latin typeface="Calibri" charset="0"/>
                <a:ea typeface="Calibri" charset="0"/>
                <a:cs typeface="Calibri" charset="0"/>
              </a:rPr>
              <a:t>be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Some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))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FlatMapWithState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8238" y="3600451"/>
            <a:ext cx="724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7177B"/>
                </a:solidFill>
              </a:rPr>
              <a:t>it</a:t>
            </a:r>
            <a:r>
              <a:rPr lang="en-US" sz="2400" i="1" dirty="0"/>
              <a:t> </a:t>
            </a:r>
            <a:r>
              <a:rPr lang="en-US" sz="2400" dirty="0"/>
              <a:t>should </a:t>
            </a:r>
            <a:r>
              <a:rPr lang="en-US" sz="2400" b="1" dirty="0">
                <a:solidFill>
                  <a:srgbClr val="008100"/>
                </a:solidFill>
              </a:rPr>
              <a:t>"modify state in the middle of a run" </a:t>
            </a:r>
            <a:r>
              <a:rPr lang="en-US" sz="2400" dirty="0"/>
              <a:t>in {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b="1" dirty="0" err="1" smtClean="0">
                <a:solidFill>
                  <a:srgbClr val="001482"/>
                </a:solidFill>
              </a:rPr>
              <a:t>val</a:t>
            </a:r>
            <a:r>
              <a:rPr lang="en-US" sz="2400" b="1" dirty="0" smtClean="0">
                <a:solidFill>
                  <a:srgbClr val="001482"/>
                </a:solidFill>
              </a:rPr>
              <a:t> </a:t>
            </a:r>
            <a:r>
              <a:rPr lang="en-US" sz="2400" dirty="0"/>
              <a:t>function = </a:t>
            </a:r>
            <a:r>
              <a:rPr lang="en-US" sz="2400" b="1" dirty="0">
                <a:solidFill>
                  <a:srgbClr val="001482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dirty="0" err="1"/>
              <a:t>StatelessEveryNthWord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432FF"/>
                </a:solidFill>
              </a:rPr>
              <a:t>3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b="1" dirty="0" err="1" smtClean="0">
                <a:solidFill>
                  <a:srgbClr val="001482"/>
                </a:solidFill>
              </a:rPr>
              <a:t>val</a:t>
            </a:r>
            <a:r>
              <a:rPr lang="en-US" sz="2400" b="1" dirty="0" smtClean="0">
                <a:solidFill>
                  <a:srgbClr val="001482"/>
                </a:solidFill>
              </a:rPr>
              <a:t> </a:t>
            </a:r>
            <a:r>
              <a:rPr lang="en-US" sz="2400" dirty="0"/>
              <a:t>(output, state) = function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100"/>
                </a:solidFill>
              </a:rPr>
              <a:t>"hello"</a:t>
            </a:r>
            <a:r>
              <a:rPr lang="en-US" sz="2400" dirty="0" smtClean="0"/>
              <a:t>, </a:t>
            </a:r>
            <a:r>
              <a:rPr lang="en-US" sz="2400" i="1" dirty="0" smtClean="0"/>
              <a:t>Some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432FF"/>
                </a:solidFill>
              </a:rPr>
              <a:t>1</a:t>
            </a:r>
            <a:r>
              <a:rPr lang="en-US" sz="2400" dirty="0" smtClean="0"/>
              <a:t>))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output should </a:t>
            </a:r>
            <a:r>
              <a:rPr lang="en-US" sz="2400" i="1" dirty="0">
                <a:solidFill>
                  <a:srgbClr val="67177B"/>
                </a:solidFill>
              </a:rPr>
              <a:t>be</a:t>
            </a:r>
            <a:r>
              <a:rPr lang="en-US" sz="2400" i="1" dirty="0"/>
              <a:t> </a:t>
            </a:r>
            <a:r>
              <a:rPr lang="en-US" sz="2400" dirty="0"/>
              <a:t>(None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state  should </a:t>
            </a:r>
            <a:r>
              <a:rPr lang="en-US" sz="2400" i="1" dirty="0">
                <a:solidFill>
                  <a:srgbClr val="67177B"/>
                </a:solidFill>
              </a:rPr>
              <a:t>be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Some</a:t>
            </a:r>
            <a:r>
              <a:rPr lang="en-US" sz="2400" dirty="0"/>
              <a:t>(2))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5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401282" y="1041304"/>
            <a:ext cx="8857994" cy="505003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 err="1"/>
              <a:t>flatMap</a:t>
            </a:r>
            <a:r>
              <a:rPr lang="en-US" dirty="0"/>
              <a:t>(value: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out: Collector[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]): Unit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/>
              <a:t>state = </a:t>
            </a:r>
            <a:r>
              <a:rPr lang="en-US" i="1" dirty="0"/>
              <a:t>Option</a:t>
            </a:r>
            <a:r>
              <a:rPr lang="en-US" dirty="0"/>
              <a:t>(</a:t>
            </a:r>
            <a:r>
              <a:rPr lang="en-US" dirty="0" err="1"/>
              <a:t>getRuntimeContext.getState</a:t>
            </a:r>
            <a:r>
              <a:rPr lang="en-US" dirty="0"/>
              <a:t>(</a:t>
            </a:r>
            <a:r>
              <a:rPr lang="en-US" i="1" dirty="0" err="1"/>
              <a:t>countDesc</a:t>
            </a:r>
            <a:r>
              <a:rPr lang="en-US" dirty="0" smtClean="0"/>
              <a:t>).value())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f(value</a:t>
            </a:r>
            <a:r>
              <a:rPr lang="en-US" dirty="0"/>
              <a:t>, state) </a:t>
            </a:r>
            <a:r>
              <a:rPr lang="en-US" b="1" dirty="0">
                <a:solidFill>
                  <a:srgbClr val="001482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001482"/>
                </a:solidFill>
              </a:rPr>
              <a:t>case</a:t>
            </a:r>
            <a:r>
              <a:rPr lang="en-US" b="1" dirty="0" smtClean="0"/>
              <a:t> </a:t>
            </a:r>
            <a:r>
              <a:rPr lang="en-US" dirty="0"/>
              <a:t>(output, None)    ⇒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        </a:t>
            </a:r>
            <a:r>
              <a:rPr lang="en-US" dirty="0" err="1" smtClean="0"/>
              <a:t>output.foreach</a:t>
            </a:r>
            <a:r>
              <a:rPr lang="en-US" dirty="0" smtClean="0"/>
              <a:t>(</a:t>
            </a:r>
            <a:r>
              <a:rPr lang="en-US" dirty="0" err="1" smtClean="0"/>
              <a:t>out.collect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        </a:t>
            </a:r>
            <a:r>
              <a:rPr lang="en-US" dirty="0" err="1" smtClean="0"/>
              <a:t>getRuntimeContext.getState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67177B"/>
                </a:solidFill>
              </a:rPr>
              <a:t>countDesc</a:t>
            </a:r>
            <a:r>
              <a:rPr lang="en-US" dirty="0"/>
              <a:t>).clear()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001482"/>
                </a:solidFill>
              </a:rPr>
              <a:t>case</a:t>
            </a:r>
            <a:r>
              <a:rPr lang="en-US" b="1" dirty="0"/>
              <a:t> </a:t>
            </a:r>
            <a:r>
              <a:rPr lang="en-US" dirty="0"/>
              <a:t>(output, </a:t>
            </a:r>
            <a:r>
              <a:rPr lang="en-US" i="1" dirty="0"/>
              <a:t>Some</a:t>
            </a:r>
            <a:r>
              <a:rPr lang="en-US" dirty="0"/>
              <a:t>(x)) ⇒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err="1"/>
              <a:t>output.foreach</a:t>
            </a:r>
            <a:r>
              <a:rPr lang="en-US" dirty="0"/>
              <a:t>(</a:t>
            </a:r>
            <a:r>
              <a:rPr lang="en-US" dirty="0" err="1"/>
              <a:t>out.collect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 err="1" smtClean="0"/>
              <a:t>getRuntimeContext.getState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67177B"/>
                </a:solidFill>
              </a:rPr>
              <a:t>countDesc</a:t>
            </a:r>
            <a:r>
              <a:rPr lang="en-US" dirty="0"/>
              <a:t>).update(x)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err="1" smtClean="0"/>
              <a:t>FlatMapWithState</a:t>
            </a:r>
            <a:r>
              <a:rPr lang="en-US" dirty="0" smtClean="0"/>
              <a:t> </a:t>
            </a:r>
            <a:r>
              <a:rPr lang="en-US" dirty="0" err="1" smtClean="0"/>
              <a:t>Implemention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0800000">
            <a:off x="1134693" y="1435258"/>
            <a:ext cx="625778" cy="5555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9329195" y="2951544"/>
            <a:ext cx="671332" cy="24654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59276" y="3999582"/>
            <a:ext cx="16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eact to 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74" y="1434407"/>
            <a:ext cx="130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initialize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1632" indent="-342900">
              <a:buFont typeface="Arial" charset="0"/>
              <a:buChar char="•"/>
            </a:pPr>
            <a:r>
              <a:rPr lang="en-US" dirty="0" smtClean="0"/>
              <a:t>Group all elements of the same key that occur within 30 seconds of each other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imilar to a session window</a:t>
            </a:r>
          </a:p>
          <a:p>
            <a:pPr marL="800089" lvl="1" indent="-342900">
              <a:buFont typeface="Arial" charset="0"/>
              <a:buChar char="•"/>
            </a:pPr>
            <a:endParaRPr lang="en-US" dirty="0"/>
          </a:p>
          <a:p>
            <a:pPr marL="361632" indent="-342900">
              <a:buFont typeface="Arial" charset="0"/>
              <a:buChar char="•"/>
            </a:pPr>
            <a:r>
              <a:rPr lang="en-US" dirty="0" smtClean="0"/>
              <a:t>Output the third instance of every word immediately </a:t>
            </a:r>
          </a:p>
          <a:p>
            <a:pPr marL="361632" indent="-342900">
              <a:buFont typeface="Arial" charset="0"/>
              <a:buChar char="•"/>
            </a:pPr>
            <a:endParaRPr lang="en-US" dirty="0"/>
          </a:p>
          <a:p>
            <a:pPr marL="361632" indent="-342900">
              <a:buFont typeface="Arial" charset="0"/>
              <a:buChar char="•"/>
            </a:pPr>
            <a:r>
              <a:rPr lang="en-US" dirty="0" smtClean="0"/>
              <a:t>When more than 30 seconds have passed since the last word: 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lear state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If more than 3 instances of a word have been observed, output to heavy hitter side output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If less than 3 instances of a word have been observed, output to infrequent side output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object</a:t>
            </a:r>
            <a:r>
              <a:rPr lang="en-US" b="1" dirty="0"/>
              <a:t> </a:t>
            </a:r>
            <a:r>
              <a:rPr lang="en-US" dirty="0"/>
              <a:t>Algebra </a:t>
            </a:r>
            <a:r>
              <a:rPr lang="en-US" dirty="0" smtClean="0"/>
              <a:t>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i="1" dirty="0" smtClean="0"/>
              <a:t>      </a:t>
            </a:r>
            <a:r>
              <a:rPr lang="en-US" b="1" dirty="0" smtClean="0">
                <a:solidFill>
                  <a:srgbClr val="001482"/>
                </a:solidFill>
              </a:rPr>
              <a:t>final </a:t>
            </a:r>
            <a:r>
              <a:rPr lang="en-US" b="1" dirty="0">
                <a:solidFill>
                  <a:srgbClr val="001482"/>
                </a:solidFill>
              </a:rPr>
              <a:t>case class </a:t>
            </a:r>
            <a:r>
              <a:rPr lang="en-US" dirty="0"/>
              <a:t>Context(count: Long, watermark: Long</a:t>
            </a:r>
            <a:r>
              <a:rPr lang="en-US" dirty="0" smtClean="0"/>
              <a:t>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i="1" dirty="0" smtClean="0"/>
              <a:t>      </a:t>
            </a:r>
            <a:r>
              <a:rPr lang="en-US" b="1" dirty="0" smtClean="0">
                <a:solidFill>
                  <a:srgbClr val="001482"/>
                </a:solidFill>
              </a:rPr>
              <a:t>final </a:t>
            </a:r>
            <a:r>
              <a:rPr lang="en-US" b="1" dirty="0">
                <a:solidFill>
                  <a:srgbClr val="001482"/>
                </a:solidFill>
              </a:rPr>
              <a:t>case class </a:t>
            </a:r>
            <a:r>
              <a:rPr lang="en-US" dirty="0"/>
              <a:t>Result(word: Option[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], timer: Long)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1482"/>
                </a:solidFill>
              </a:rPr>
              <a:t>trait</a:t>
            </a:r>
            <a:r>
              <a:rPr lang="en-US" b="1" dirty="0"/>
              <a:t> </a:t>
            </a:r>
            <a:r>
              <a:rPr lang="en-US" dirty="0"/>
              <a:t>Algebra </a:t>
            </a:r>
            <a:r>
              <a:rPr lang="en-US" dirty="0" smtClean="0"/>
              <a:t>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i="1" dirty="0" smtClean="0"/>
              <a:t>      </a:t>
            </a:r>
            <a:r>
              <a:rPr lang="en-US" b="1" dirty="0" err="1" smtClean="0">
                <a:solidFill>
                  <a:srgbClr val="001482"/>
                </a:solidFill>
              </a:rPr>
              <a:t>def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/>
              <a:t>evaluateElem</a:t>
            </a:r>
            <a:r>
              <a:rPr lang="en-US" dirty="0"/>
              <a:t>(word: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ctx</a:t>
            </a:r>
            <a:r>
              <a:rPr lang="en-US" dirty="0"/>
              <a:t>: </a:t>
            </a:r>
            <a:r>
              <a:rPr lang="en-US" dirty="0" err="1"/>
              <a:t>Algebra.Context</a:t>
            </a:r>
            <a:r>
              <a:rPr lang="en-US" dirty="0"/>
              <a:t>): </a:t>
            </a:r>
            <a:r>
              <a:rPr lang="en-US" dirty="0" err="1"/>
              <a:t>Algebra.Result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i="1" dirty="0" smtClean="0"/>
              <a:t>        </a:t>
            </a:r>
            <a:r>
              <a:rPr lang="en-US" b="1" dirty="0" err="1" smtClean="0">
                <a:solidFill>
                  <a:srgbClr val="001482"/>
                </a:solidFill>
              </a:rPr>
              <a:t>def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/>
              <a:t>evaluateTimer</a:t>
            </a:r>
            <a:r>
              <a:rPr lang="en-US" dirty="0"/>
              <a:t>(word: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count: Long): Option[</a:t>
            </a:r>
            <a:r>
              <a:rPr lang="en-US" dirty="0">
                <a:solidFill>
                  <a:srgbClr val="129A9E"/>
                </a:solidFill>
              </a:rPr>
              <a:t>Either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]]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 err="1" smtClean="0"/>
              <a:t>StatelessAlgebra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1482"/>
                </a:solidFill>
              </a:rPr>
              <a:t>extends</a:t>
            </a:r>
            <a:r>
              <a:rPr lang="en-US" b="1" dirty="0" smtClean="0"/>
              <a:t> </a:t>
            </a:r>
            <a:r>
              <a:rPr lang="en-US" dirty="0"/>
              <a:t>Algebra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1482"/>
                </a:solidFill>
              </a:rPr>
              <a:t>final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private</a:t>
            </a:r>
            <a:r>
              <a:rPr lang="en-US" b="1" dirty="0" smtClean="0"/>
              <a:t>[</a:t>
            </a:r>
            <a:r>
              <a:rPr lang="en-US" b="1" dirty="0" smtClean="0">
                <a:solidFill>
                  <a:srgbClr val="001482"/>
                </a:solidFill>
              </a:rPr>
              <a:t>this</a:t>
            </a:r>
            <a:r>
              <a:rPr lang="en-US" b="1" dirty="0" smtClean="0"/>
              <a:t>]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 smtClean="0">
                <a:solidFill>
                  <a:srgbClr val="67177B"/>
                </a:solidFill>
              </a:rPr>
              <a:t>thirty_seconds</a:t>
            </a:r>
            <a:r>
              <a:rPr lang="en-US" dirty="0" smtClean="0"/>
              <a:t>: Long = </a:t>
            </a:r>
            <a:r>
              <a:rPr lang="en-US" dirty="0" smtClean="0">
                <a:solidFill>
                  <a:srgbClr val="0432FF"/>
                </a:solidFill>
              </a:rPr>
              <a:t>30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432FF"/>
                </a:solidFill>
              </a:rPr>
              <a:t>1000L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 err="1"/>
              <a:t>evaluateElem</a:t>
            </a:r>
            <a:r>
              <a:rPr lang="en-US" dirty="0"/>
              <a:t>(word: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ctx</a:t>
            </a:r>
            <a:r>
              <a:rPr lang="en-US" dirty="0"/>
              <a:t>: </a:t>
            </a:r>
            <a:r>
              <a:rPr lang="en-US" dirty="0" err="1"/>
              <a:t>Algebra.Context</a:t>
            </a:r>
            <a:r>
              <a:rPr lang="en-US" dirty="0"/>
              <a:t>): </a:t>
            </a:r>
            <a:r>
              <a:rPr lang="en-US" dirty="0" err="1"/>
              <a:t>Algebra.Result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/>
              <a:t>output = </a:t>
            </a:r>
            <a:r>
              <a:rPr lang="en-US" b="1" dirty="0">
                <a:solidFill>
                  <a:srgbClr val="001482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ctx.count</a:t>
            </a:r>
            <a:r>
              <a:rPr lang="en-US" dirty="0"/>
              <a:t> == </a:t>
            </a:r>
            <a:r>
              <a:rPr lang="en-US" dirty="0">
                <a:solidFill>
                  <a:srgbClr val="0432FF"/>
                </a:solidFill>
              </a:rPr>
              <a:t>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                   </a:t>
            </a:r>
            <a:r>
              <a:rPr lang="en-US" i="1" dirty="0" smtClean="0"/>
              <a:t>Some</a:t>
            </a:r>
            <a:r>
              <a:rPr lang="en-US" dirty="0" smtClean="0"/>
              <a:t>(word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        } </a:t>
            </a:r>
            <a:r>
              <a:rPr lang="en-US" b="1" dirty="0">
                <a:solidFill>
                  <a:srgbClr val="001482"/>
                </a:solidFill>
              </a:rPr>
              <a:t>else</a:t>
            </a:r>
            <a:r>
              <a:rPr lang="en-US" b="1" dirty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               None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/>
              <a:t>timer = </a:t>
            </a:r>
            <a:r>
              <a:rPr lang="en-US" dirty="0" err="1"/>
              <a:t>ctx.watermark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>
                <a:solidFill>
                  <a:srgbClr val="67177B"/>
                </a:solidFill>
              </a:rPr>
              <a:t>thirty_seconds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Algebra.</a:t>
            </a:r>
            <a:r>
              <a:rPr lang="en-US" i="1" dirty="0" err="1" smtClean="0"/>
              <a:t>Result</a:t>
            </a:r>
            <a:r>
              <a:rPr lang="en-US" dirty="0" smtClean="0"/>
              <a:t>(output</a:t>
            </a:r>
            <a:r>
              <a:rPr lang="en-US" dirty="0"/>
              <a:t>, timer)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 err="1"/>
              <a:t>evaluateTimer</a:t>
            </a:r>
            <a:r>
              <a:rPr lang="en-US" dirty="0"/>
              <a:t>(word: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count: Long): Option[</a:t>
            </a:r>
            <a:r>
              <a:rPr lang="en-US" dirty="0">
                <a:solidFill>
                  <a:srgbClr val="129A9E"/>
                </a:solidFill>
              </a:rPr>
              <a:t>Either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]] =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b="1" dirty="0" smtClean="0">
                <a:solidFill>
                  <a:srgbClr val="001482"/>
                </a:solidFill>
              </a:rPr>
              <a:t>                if</a:t>
            </a:r>
            <a:r>
              <a:rPr lang="en-US" b="1" dirty="0" smtClean="0"/>
              <a:t> </a:t>
            </a:r>
            <a:r>
              <a:rPr lang="en-US" dirty="0"/>
              <a:t>(count &lt; </a:t>
            </a:r>
            <a:r>
              <a:rPr lang="en-US" dirty="0">
                <a:solidFill>
                  <a:srgbClr val="0432FF"/>
                </a:solidFill>
              </a:rPr>
              <a:t>3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b="1" dirty="0" smtClean="0">
                <a:solidFill>
                  <a:srgbClr val="001482"/>
                </a:solidFill>
              </a:rPr>
              <a:t>                       </a:t>
            </a:r>
            <a:r>
              <a:rPr lang="en-US" i="1" dirty="0" smtClean="0"/>
              <a:t>Some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7177B"/>
                </a:solidFill>
              </a:rPr>
              <a:t>Left</a:t>
            </a:r>
            <a:r>
              <a:rPr lang="en-US" dirty="0" smtClean="0"/>
              <a:t>(word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smtClean="0"/>
              <a:t>                } </a:t>
            </a:r>
            <a:r>
              <a:rPr lang="en-US" b="1" dirty="0">
                <a:solidFill>
                  <a:srgbClr val="001482"/>
                </a:solidFill>
              </a:rPr>
              <a:t>else if </a:t>
            </a:r>
            <a:r>
              <a:rPr lang="en-US" dirty="0"/>
              <a:t>(count &gt; </a:t>
            </a:r>
            <a:r>
              <a:rPr lang="en-US" dirty="0">
                <a:solidFill>
                  <a:srgbClr val="0432FF"/>
                </a:solidFill>
              </a:rPr>
              <a:t>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 smtClean="0"/>
              <a:t>                        </a:t>
            </a:r>
            <a:r>
              <a:rPr lang="en-US" i="1" dirty="0" smtClean="0"/>
              <a:t>Some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7177B"/>
                </a:solidFill>
              </a:rPr>
              <a:t>Right</a:t>
            </a:r>
            <a:r>
              <a:rPr lang="en-US" dirty="0" smtClean="0"/>
              <a:t>(word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smtClean="0"/>
              <a:t>                } </a:t>
            </a:r>
            <a:r>
              <a:rPr lang="en-US" b="1" dirty="0">
                <a:solidFill>
                  <a:srgbClr val="001482"/>
                </a:solidFill>
              </a:rPr>
              <a:t>else</a:t>
            </a:r>
            <a:r>
              <a:rPr lang="en-US" b="1" dirty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                      None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Business Logic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320" y="4230836"/>
            <a:ext cx="2279359" cy="15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769417" y="1110753"/>
            <a:ext cx="10226585" cy="505003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getRuntimeContext.getState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67177B"/>
                </a:solidFill>
              </a:rPr>
              <a:t>wordDesc</a:t>
            </a:r>
            <a:r>
              <a:rPr lang="en-US" dirty="0" smtClean="0"/>
              <a:t>).update(value)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getRuntimeContext.getReducingState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67177B"/>
                </a:solidFill>
              </a:rPr>
              <a:t>countDesc</a:t>
            </a:r>
            <a:r>
              <a:rPr lang="en-US" dirty="0" smtClean="0"/>
              <a:t>).add(</a:t>
            </a:r>
            <a:r>
              <a:rPr lang="en-US" dirty="0" smtClean="0">
                <a:solidFill>
                  <a:srgbClr val="0432FF"/>
                </a:solidFill>
              </a:rPr>
              <a:t>1L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smtClean="0"/>
              <a:t>count    = </a:t>
            </a:r>
            <a:r>
              <a:rPr lang="en-US" dirty="0" err="1" smtClean="0"/>
              <a:t>getRuntimeContext.getReducingState</a:t>
            </a:r>
            <a:r>
              <a:rPr lang="en-US" dirty="0" smtClean="0"/>
              <a:t>(</a:t>
            </a:r>
            <a:r>
              <a:rPr lang="en-US" i="1" dirty="0" err="1" smtClean="0"/>
              <a:t>countDesc</a:t>
            </a:r>
            <a:r>
              <a:rPr lang="en-US" dirty="0" smtClean="0"/>
              <a:t>).get()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smtClean="0"/>
              <a:t>context = </a:t>
            </a:r>
            <a:r>
              <a:rPr lang="en-US" dirty="0" err="1" smtClean="0"/>
              <a:t>Algebra.</a:t>
            </a:r>
            <a:r>
              <a:rPr lang="en-US" i="1" dirty="0" err="1" smtClean="0"/>
              <a:t>Context</a:t>
            </a:r>
            <a:r>
              <a:rPr lang="en-US" dirty="0" smtClean="0"/>
              <a:t>(count, </a:t>
            </a:r>
            <a:r>
              <a:rPr lang="en-US" dirty="0" err="1" smtClean="0"/>
              <a:t>ctx.timerService</a:t>
            </a:r>
            <a:r>
              <a:rPr lang="en-US" dirty="0" smtClean="0"/>
              <a:t>().</a:t>
            </a:r>
            <a:r>
              <a:rPr lang="en-US" dirty="0" err="1" smtClean="0"/>
              <a:t>currentWatermark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 smtClean="0"/>
              <a:t>Algebra.</a:t>
            </a:r>
            <a:r>
              <a:rPr lang="en-US" i="1" dirty="0" err="1" smtClean="0"/>
              <a:t>Result</a:t>
            </a:r>
            <a:r>
              <a:rPr lang="en-US" dirty="0" smtClean="0"/>
              <a:t>(output, time) = </a:t>
            </a:r>
            <a:r>
              <a:rPr lang="en-US" dirty="0" err="1" smtClean="0"/>
              <a:t>program.evaluateElem</a:t>
            </a:r>
            <a:r>
              <a:rPr lang="en-US" dirty="0" smtClean="0"/>
              <a:t>(value, context)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output.foreach</a:t>
            </a:r>
            <a:r>
              <a:rPr lang="en-US" dirty="0" smtClean="0"/>
              <a:t>(</a:t>
            </a:r>
            <a:r>
              <a:rPr lang="en-US" dirty="0" err="1" smtClean="0"/>
              <a:t>out.collect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getRuntimeContext.getState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67177B"/>
                </a:solidFill>
              </a:rPr>
              <a:t>timerDesc</a:t>
            </a:r>
            <a:r>
              <a:rPr lang="en-US" dirty="0" smtClean="0"/>
              <a:t>).update(time)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ctx.timerService</a:t>
            </a:r>
            <a:r>
              <a:rPr lang="en-US" dirty="0" smtClean="0"/>
              <a:t>().</a:t>
            </a:r>
            <a:r>
              <a:rPr lang="en-US" dirty="0" err="1" smtClean="0"/>
              <a:t>registerEventTimeTimer</a:t>
            </a:r>
            <a:r>
              <a:rPr lang="en-US" dirty="0" smtClean="0"/>
              <a:t>(time)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Runner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0800000">
            <a:off x="977512" y="1023168"/>
            <a:ext cx="914400" cy="21214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10800000">
            <a:off x="8430768" y="4242816"/>
            <a:ext cx="768096" cy="17373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37539" y="4926830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eact to 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760706"/>
            <a:ext cx="130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initialize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1632" indent="-342900">
              <a:buFont typeface="Arial" charset="0"/>
              <a:buChar char="•"/>
            </a:pPr>
            <a:r>
              <a:rPr lang="en-US" dirty="0" smtClean="0"/>
              <a:t>Business Logic</a:t>
            </a:r>
            <a:endParaRPr lang="en-US" dirty="0" smtClean="0"/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Business logic can be tested in isolation of Flink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Simple to simulate various scenarios </a:t>
            </a:r>
          </a:p>
          <a:p>
            <a:pPr marL="800089" lvl="1" indent="-342900">
              <a:buFont typeface="Arial" charset="0"/>
              <a:buChar char="•"/>
            </a:pPr>
            <a:endParaRPr lang="en-US" dirty="0"/>
          </a:p>
          <a:p>
            <a:pPr marL="800089" lvl="1" indent="-342900">
              <a:buFont typeface="Arial" charset="0"/>
              <a:buChar char="•"/>
            </a:pPr>
            <a:endParaRPr lang="en-US" dirty="0" smtClean="0"/>
          </a:p>
          <a:p>
            <a:pPr marL="361632" indent="-342900">
              <a:buFont typeface="Arial" charset="0"/>
              <a:buChar char="•"/>
            </a:pPr>
            <a:r>
              <a:rPr lang="en-US" dirty="0" smtClean="0"/>
              <a:t>Runner 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Does not require knowledge of business domain to validate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Isolates the more complex parts of writing streaming applications </a:t>
            </a:r>
          </a:p>
          <a:p>
            <a:pPr marL="361632" indent="-342900">
              <a:buFont typeface="Arial" charset="0"/>
              <a:buChar char="•"/>
            </a:pPr>
            <a:endParaRPr lang="en-US" dirty="0"/>
          </a:p>
          <a:p>
            <a:pPr marL="361632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Implementation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1632" indent="-342900">
              <a:buFont typeface="Arial" charset="0"/>
              <a:buChar char="•"/>
            </a:pPr>
            <a:r>
              <a:rPr lang="en-US" sz="2800" dirty="0" smtClean="0"/>
              <a:t>Stateless jobs are easy to reason about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sz="2400" dirty="0" smtClean="0"/>
              <a:t>The same input always results in the same output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sz="2400" dirty="0" smtClean="0"/>
              <a:t>Referentially Transparent </a:t>
            </a:r>
          </a:p>
          <a:p>
            <a:pPr marL="800089" lvl="1" indent="-342900">
              <a:buFont typeface="Arial" charset="0"/>
              <a:buChar char="•"/>
            </a:pPr>
            <a:endParaRPr lang="en-US" sz="2400" dirty="0" smtClean="0"/>
          </a:p>
          <a:p>
            <a:pPr marL="800089" lvl="1" indent="-342900">
              <a:buFont typeface="Arial" charset="0"/>
              <a:buChar char="•"/>
            </a:pPr>
            <a:endParaRPr lang="en-US" sz="2400" dirty="0" smtClean="0"/>
          </a:p>
          <a:p>
            <a:pPr marL="361632" indent="-342900">
              <a:buFont typeface="Arial" charset="0"/>
              <a:buChar char="•"/>
            </a:pPr>
            <a:r>
              <a:rPr lang="en-US" sz="2800" dirty="0" smtClean="0"/>
              <a:t>That doesn’t mean no state at all!</a:t>
            </a:r>
            <a:endParaRPr lang="en-US" sz="2800" dirty="0" smtClean="0"/>
          </a:p>
          <a:p>
            <a:pPr marL="361632" indent="-342900">
              <a:buFont typeface="Arial" charset="0"/>
              <a:buChar char="•"/>
            </a:pPr>
            <a:endParaRPr lang="en-US" sz="2800" dirty="0"/>
          </a:p>
          <a:p>
            <a:pPr marL="800089" lvl="1" indent="-342900">
              <a:buFont typeface="Arial" charset="0"/>
              <a:buChar char="•"/>
            </a:pPr>
            <a:r>
              <a:rPr lang="en-US" sz="2400" dirty="0" smtClean="0"/>
              <a:t>Stateless:: </a:t>
            </a:r>
            <a:r>
              <a:rPr lang="en-US" sz="2400" dirty="0" smtClean="0"/>
              <a:t>(IN, STATE) </a:t>
            </a:r>
            <a:r>
              <a:rPr lang="is-IS" sz="2400" dirty="0"/>
              <a:t>→</a:t>
            </a:r>
            <a:r>
              <a:rPr lang="en-US" sz="2400" dirty="0" smtClean="0"/>
              <a:t> (OUT, STATE)</a:t>
            </a:r>
            <a:endParaRPr lang="en-US" sz="2400" dirty="0"/>
          </a:p>
          <a:p>
            <a:pPr marL="361632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Stateless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Integration Testing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427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1632" indent="-342900">
              <a:buFont typeface="Arial" charset="0"/>
              <a:buChar char="•"/>
            </a:pPr>
            <a:r>
              <a:rPr lang="en-US" dirty="0" smtClean="0"/>
              <a:t>Test the full End-to-End pipeline</a:t>
            </a:r>
          </a:p>
          <a:p>
            <a:pPr marL="361632" indent="-342900">
              <a:buFont typeface="Arial" charset="0"/>
              <a:buChar char="•"/>
            </a:pPr>
            <a:endParaRPr lang="en-US" dirty="0"/>
          </a:p>
          <a:p>
            <a:pPr marL="361632" indent="-342900">
              <a:buFont typeface="Arial" charset="0"/>
              <a:buChar char="•"/>
            </a:pPr>
            <a:r>
              <a:rPr lang="en-US" dirty="0" smtClean="0"/>
              <a:t>More closely simulate production than unit tests</a:t>
            </a:r>
          </a:p>
          <a:p>
            <a:pPr marL="361632" indent="-342900">
              <a:buFont typeface="Arial" charset="0"/>
              <a:buChar char="•"/>
            </a:pPr>
            <a:endParaRPr lang="en-US" dirty="0"/>
          </a:p>
          <a:p>
            <a:pPr marL="361632" indent="-342900">
              <a:buFont typeface="Arial" charset="0"/>
              <a:buChar char="•"/>
            </a:pPr>
            <a:r>
              <a:rPr lang="en-US" dirty="0" err="1" smtClean="0"/>
              <a:t>StreamingMultipleProgramsTestBase</a:t>
            </a:r>
            <a:endParaRPr lang="en-US" dirty="0" smtClean="0"/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Runs a local version of Flink </a:t>
            </a:r>
          </a:p>
          <a:p>
            <a:pPr marL="800089" lvl="1" indent="-342900">
              <a:buFont typeface="Arial" charset="0"/>
              <a:buChar char="•"/>
            </a:pPr>
            <a:endParaRPr lang="en-US" dirty="0"/>
          </a:p>
          <a:p>
            <a:pPr marL="361632" indent="-342900">
              <a:buFont typeface="Arial" charset="0"/>
              <a:buChar char="•"/>
            </a:pPr>
            <a:r>
              <a:rPr lang="en-US" dirty="0" smtClean="0"/>
              <a:t>Beware only testing the happy path 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Consider running each integration test twice – both with and without failure</a:t>
            </a:r>
          </a:p>
          <a:p>
            <a:pPr marL="800089" lvl="1" indent="-34290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BucketingSink</a:t>
            </a:r>
            <a:r>
              <a:rPr lang="en-US" dirty="0" smtClean="0"/>
              <a:t> test suite for an example of failing the stream [1]</a:t>
            </a:r>
          </a:p>
          <a:p>
            <a:pPr marL="800089" lvl="1" indent="-342900">
              <a:buFont typeface="Arial" charset="0"/>
              <a:buChar char="•"/>
            </a:pPr>
            <a:endParaRPr lang="en-US" dirty="0" smtClean="0"/>
          </a:p>
          <a:p>
            <a:pPr marL="800089" lvl="1" indent="-342900">
              <a:buFont typeface="Arial" charset="0"/>
              <a:buChar char="•"/>
            </a:pPr>
            <a:endParaRPr lang="en-US" dirty="0"/>
          </a:p>
          <a:p>
            <a:pPr marL="800089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79" y="5687549"/>
            <a:ext cx="976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[1] 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/apache/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flink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/blob/7b07fa5a09279a55c99d80db92ebf98a7dcd9644/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flink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-connectors/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flink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-connector-filesystem/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/test/java/org/apache/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flink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/streaming/connectors/fs/bucketing/BucketingSinkFaultToleranceITCase.java#L200</a:t>
            </a:r>
          </a:p>
        </p:txBody>
      </p:sp>
    </p:spTree>
    <p:extLst>
      <p:ext uri="{BB962C8B-B14F-4D97-AF65-F5344CB8AC3E}">
        <p14:creationId xmlns:p14="http://schemas.microsoft.com/office/powerpoint/2010/main" val="4384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r="5298"/>
          <a:stretch/>
        </p:blipFill>
        <p:spPr>
          <a:xfrm rot="5400000">
            <a:off x="6587938" y="698250"/>
            <a:ext cx="6064623" cy="5143500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46305" y="3403769"/>
            <a:ext cx="6936598" cy="9143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Full Code Examples</a:t>
            </a:r>
          </a:p>
          <a:p>
            <a:pPr algn="ct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github.com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sjwiesman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/ff-sf-2018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4660" y="2506022"/>
            <a:ext cx="4236553" cy="619599"/>
          </a:xfrm>
        </p:spPr>
        <p:txBody>
          <a:bodyPr/>
          <a:lstStyle/>
          <a:p>
            <a:r>
              <a:rPr lang="en-US" sz="7200" dirty="0" smtClean="0"/>
              <a:t>Thank You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69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Operator State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39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414338"/>
            <a:ext cx="11372813" cy="5734876"/>
          </a:xfrm>
        </p:spPr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import</a:t>
            </a:r>
            <a:r>
              <a:rPr lang="en-US" b="1" dirty="0"/>
              <a:t> </a:t>
            </a:r>
            <a:r>
              <a:rPr lang="en-US" dirty="0" err="1"/>
              <a:t>java.util</a:t>
            </a:r>
            <a:r>
              <a:rPr lang="en-US" dirty="0"/>
              <a:t>.{List ⇒ </a:t>
            </a:r>
            <a:r>
              <a:rPr lang="en-US" dirty="0" err="1"/>
              <a:t>JList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1482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 err="1" smtClean="0"/>
              <a:t>ResourceToStream</a:t>
            </a:r>
            <a:r>
              <a:rPr lang="en-US" dirty="0" smtClean="0"/>
              <a:t>(path: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001482"/>
                </a:solidFill>
              </a:rPr>
              <a:t>extends</a:t>
            </a:r>
            <a:r>
              <a:rPr lang="en-US" b="1" dirty="0" smtClean="0"/>
              <a:t> </a:t>
            </a:r>
            <a:r>
              <a:rPr lang="en-US" dirty="0" err="1"/>
              <a:t>RichSourceFunction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 </a:t>
            </a:r>
            <a:r>
              <a:rPr lang="en-US" b="1" dirty="0" smtClean="0">
                <a:solidFill>
                  <a:srgbClr val="001482"/>
                </a:solidFill>
              </a:rPr>
              <a:t>with</a:t>
            </a:r>
            <a:r>
              <a:rPr lang="en-US" b="1" dirty="0" smtClean="0"/>
              <a:t> </a:t>
            </a:r>
            <a:r>
              <a:rPr lang="en-US" dirty="0" err="1"/>
              <a:t>ListCheckpointed</a:t>
            </a:r>
            <a:r>
              <a:rPr lang="en-US" dirty="0"/>
              <a:t>[Integer]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var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i="1" dirty="0" err="1"/>
              <a:t>numLines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>
                <a:solidFill>
                  <a:srgbClr val="0432FF"/>
                </a:solidFill>
              </a:rPr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/>
              <a:t>cancel(): Unit = </a:t>
            </a:r>
            <a:r>
              <a:rPr lang="en-US" i="1" dirty="0"/>
              <a:t>???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/>
              <a:t>run(</a:t>
            </a:r>
            <a:r>
              <a:rPr lang="en-US" dirty="0" err="1"/>
              <a:t>ctx</a:t>
            </a:r>
            <a:r>
              <a:rPr lang="en-US" dirty="0"/>
              <a:t>: </a:t>
            </a:r>
            <a:r>
              <a:rPr lang="en-US" dirty="0" err="1"/>
              <a:t>SourceFunction.SourceContext</a:t>
            </a:r>
            <a:r>
              <a:rPr lang="en-US" dirty="0"/>
              <a:t>[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]): Unit = </a:t>
            </a:r>
            <a:r>
              <a:rPr lang="en-US" i="1" dirty="0"/>
              <a:t>???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 err="1"/>
              <a:t>restoreState</a:t>
            </a:r>
            <a:r>
              <a:rPr lang="en-US" dirty="0"/>
              <a:t>(state: </a:t>
            </a:r>
            <a:r>
              <a:rPr lang="en-US" dirty="0" err="1"/>
              <a:t>JList</a:t>
            </a:r>
            <a:r>
              <a:rPr lang="en-US" dirty="0"/>
              <a:t>[Integer]): Unit = </a:t>
            </a:r>
            <a:r>
              <a:rPr lang="en-US" i="1" dirty="0"/>
              <a:t>???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b="1" dirty="0">
                <a:solidFill>
                  <a:srgbClr val="001482"/>
                </a:solidFill>
              </a:rPr>
              <a:t>override </a:t>
            </a:r>
            <a:r>
              <a:rPr lang="en-US" b="1" dirty="0" err="1">
                <a:solidFill>
                  <a:srgbClr val="001482"/>
                </a:solidFill>
              </a:rPr>
              <a:t>def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dirty="0" err="1"/>
              <a:t>snapshotState</a:t>
            </a:r>
            <a:r>
              <a:rPr lang="en-US" dirty="0"/>
              <a:t>(</a:t>
            </a:r>
            <a:r>
              <a:rPr lang="en-US" dirty="0" err="1"/>
              <a:t>checkpointId</a:t>
            </a:r>
            <a:r>
              <a:rPr lang="en-US" dirty="0"/>
              <a:t>: Long, timestamp: Long): </a:t>
            </a:r>
            <a:r>
              <a:rPr lang="en-US" dirty="0" err="1"/>
              <a:t>JList</a:t>
            </a:r>
            <a:r>
              <a:rPr lang="en-US" dirty="0"/>
              <a:t>[Integer] = </a:t>
            </a:r>
            <a:r>
              <a:rPr lang="en-US" i="1" dirty="0"/>
              <a:t>???</a:t>
            </a:r>
            <a:br>
              <a:rPr lang="en-US" i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6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414338"/>
            <a:ext cx="11372813" cy="5734876"/>
          </a:xfrm>
        </p:spPr>
        <p:txBody>
          <a:bodyPr/>
          <a:lstStyle/>
          <a:p>
            <a:r>
              <a:rPr lang="en-US" b="1" dirty="0">
                <a:solidFill>
                  <a:srgbClr val="001482"/>
                </a:solidFill>
              </a:rPr>
              <a:t>import</a:t>
            </a:r>
            <a:r>
              <a:rPr lang="en-US" b="1" dirty="0"/>
              <a:t> </a:t>
            </a:r>
            <a:r>
              <a:rPr lang="en-US" dirty="0" err="1"/>
              <a:t>java.util</a:t>
            </a:r>
            <a:r>
              <a:rPr lang="en-US" dirty="0"/>
              <a:t>.{List ⇒ </a:t>
            </a:r>
            <a:r>
              <a:rPr lang="en-US" dirty="0" err="1"/>
              <a:t>JList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1482"/>
                </a:solidFill>
              </a:rPr>
              <a:t>class</a:t>
            </a:r>
            <a:r>
              <a:rPr lang="en-US" b="1" dirty="0"/>
              <a:t> </a:t>
            </a:r>
            <a:r>
              <a:rPr lang="en-US" dirty="0" err="1" smtClean="0"/>
              <a:t>ResourceToStream</a:t>
            </a:r>
            <a:r>
              <a:rPr lang="en-US" dirty="0" smtClean="0"/>
              <a:t>(path: </a:t>
            </a:r>
            <a:r>
              <a:rPr lang="en-US" dirty="0">
                <a:solidFill>
                  <a:srgbClr val="129A9E"/>
                </a:solidFill>
              </a:rPr>
              <a:t>String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 smtClean="0"/>
              <a:t>	</a:t>
            </a:r>
            <a:r>
              <a:rPr lang="en-US" b="1" dirty="0" smtClean="0">
                <a:solidFill>
                  <a:srgbClr val="001482"/>
                </a:solidFill>
              </a:rPr>
              <a:t>extends</a:t>
            </a:r>
            <a:r>
              <a:rPr lang="en-US" b="1" dirty="0" smtClean="0"/>
              <a:t> </a:t>
            </a:r>
            <a:r>
              <a:rPr lang="en-US" dirty="0" err="1" smtClean="0"/>
              <a:t>RichSourceFunction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129A9E"/>
                </a:solidFill>
              </a:rPr>
              <a:t>String</a:t>
            </a:r>
            <a:r>
              <a:rPr lang="en-US" dirty="0" smtClean="0"/>
              <a:t>] </a:t>
            </a:r>
            <a:r>
              <a:rPr lang="en-US" b="1" dirty="0" smtClean="0">
                <a:solidFill>
                  <a:srgbClr val="001482"/>
                </a:solidFill>
              </a:rPr>
              <a:t>with</a:t>
            </a:r>
            <a:r>
              <a:rPr lang="en-US" b="1" dirty="0" smtClean="0"/>
              <a:t> </a:t>
            </a:r>
            <a:r>
              <a:rPr lang="en-US" dirty="0" err="1" smtClean="0"/>
              <a:t>ListCheckpointed</a:t>
            </a:r>
            <a:r>
              <a:rPr lang="en-US" dirty="0" smtClean="0"/>
              <a:t>[Integer]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var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i="1" dirty="0" err="1" smtClean="0"/>
              <a:t>numLines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432FF"/>
                </a:solidFill>
              </a:rPr>
              <a:t>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override </a:t>
            </a:r>
            <a:r>
              <a:rPr lang="en-US" b="1" dirty="0" err="1" smtClean="0">
                <a:solidFill>
                  <a:srgbClr val="001482"/>
                </a:solidFill>
              </a:rPr>
              <a:t>def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smtClean="0"/>
              <a:t>cancel(): Unit = </a:t>
            </a:r>
            <a:r>
              <a:rPr lang="en-US" i="1" dirty="0" smtClean="0"/>
              <a:t>???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override </a:t>
            </a:r>
            <a:r>
              <a:rPr lang="en-US" b="1" dirty="0" err="1" smtClean="0">
                <a:solidFill>
                  <a:srgbClr val="001482"/>
                </a:solidFill>
              </a:rPr>
              <a:t>def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smtClean="0"/>
              <a:t>run(</a:t>
            </a:r>
            <a:r>
              <a:rPr lang="en-US" dirty="0" err="1" smtClean="0"/>
              <a:t>ctx</a:t>
            </a:r>
            <a:r>
              <a:rPr lang="en-US" dirty="0" smtClean="0"/>
              <a:t>: </a:t>
            </a:r>
            <a:r>
              <a:rPr lang="en-US" dirty="0" err="1" smtClean="0"/>
              <a:t>SourceFunction.SourceContext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129A9E"/>
                </a:solidFill>
              </a:rPr>
              <a:t>String</a:t>
            </a:r>
            <a:r>
              <a:rPr lang="en-US" dirty="0" smtClean="0"/>
              <a:t>]): Unit = </a:t>
            </a:r>
            <a:r>
              <a:rPr lang="en-US" i="1" dirty="0" smtClean="0"/>
              <a:t>???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override </a:t>
            </a:r>
            <a:r>
              <a:rPr lang="en-US" b="1" dirty="0" err="1" smtClean="0">
                <a:solidFill>
                  <a:srgbClr val="001482"/>
                </a:solidFill>
              </a:rPr>
              <a:t>def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 smtClean="0"/>
              <a:t>restoreState</a:t>
            </a:r>
            <a:r>
              <a:rPr lang="en-US" dirty="0" smtClean="0"/>
              <a:t>(state: </a:t>
            </a:r>
            <a:r>
              <a:rPr lang="en-US" dirty="0" err="1" smtClean="0"/>
              <a:t>JList</a:t>
            </a:r>
            <a:r>
              <a:rPr lang="en-US" dirty="0" smtClean="0"/>
              <a:t>[Integer]): Unit = </a:t>
            </a:r>
            <a:r>
              <a:rPr lang="en-US" i="1" dirty="0" smtClean="0"/>
              <a:t>???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</a:t>
            </a:r>
            <a:r>
              <a:rPr lang="en-US" b="1" dirty="0" smtClean="0">
                <a:solidFill>
                  <a:srgbClr val="001482"/>
                </a:solidFill>
              </a:rPr>
              <a:t>override </a:t>
            </a:r>
            <a:r>
              <a:rPr lang="en-US" b="1" dirty="0" err="1" smtClean="0">
                <a:solidFill>
                  <a:srgbClr val="001482"/>
                </a:solidFill>
              </a:rPr>
              <a:t>def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dirty="0" err="1" smtClean="0"/>
              <a:t>snapshotState</a:t>
            </a:r>
            <a:r>
              <a:rPr lang="en-US" dirty="0" smtClean="0"/>
              <a:t>(</a:t>
            </a:r>
            <a:r>
              <a:rPr lang="en-US" dirty="0" err="1" smtClean="0"/>
              <a:t>checkpointId</a:t>
            </a:r>
            <a:r>
              <a:rPr lang="en-US" dirty="0" smtClean="0"/>
              <a:t>: Long, timestamp: Long): </a:t>
            </a:r>
            <a:r>
              <a:rPr lang="en-US" dirty="0" err="1" smtClean="0"/>
              <a:t>JList</a:t>
            </a:r>
            <a:r>
              <a:rPr lang="en-US" dirty="0" smtClean="0"/>
              <a:t>[Integer] = </a:t>
            </a:r>
            <a:r>
              <a:rPr lang="en-US" i="1" dirty="0" smtClean="0"/>
              <a:t>???</a:t>
            </a:r>
            <a:br>
              <a:rPr lang="en-US" i="1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3879" y="2443163"/>
            <a:ext cx="11372813" cy="1585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78" y="4029075"/>
            <a:ext cx="11372813" cy="1585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45028" y="2866787"/>
            <a:ext cx="187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40228" y="4240887"/>
            <a:ext cx="20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7177B"/>
                </a:solidFill>
              </a:rPr>
              <a:t>it</a:t>
            </a:r>
            <a:r>
              <a:rPr lang="en-US" b="1" i="1" dirty="0"/>
              <a:t> </a:t>
            </a:r>
            <a:r>
              <a:rPr lang="en-US" b="1" dirty="0"/>
              <a:t>should </a:t>
            </a:r>
            <a:r>
              <a:rPr lang="en-US" b="1" dirty="0">
                <a:solidFill>
                  <a:srgbClr val="008100"/>
                </a:solidFill>
              </a:rPr>
              <a:t>"process a resource file" </a:t>
            </a:r>
            <a:r>
              <a:rPr lang="en-US" b="1" dirty="0"/>
              <a:t>in {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b="1" dirty="0"/>
              <a:t>runner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/>
              <a:t>ResourceToStream</a:t>
            </a:r>
            <a:r>
              <a:rPr lang="en-US" b="1" dirty="0"/>
              <a:t>(</a:t>
            </a:r>
            <a:r>
              <a:rPr lang="en-US" b="1" dirty="0">
                <a:solidFill>
                  <a:srgbClr val="008100"/>
                </a:solidFill>
              </a:rPr>
              <a:t>"/</a:t>
            </a:r>
            <a:r>
              <a:rPr lang="en-US" b="1" dirty="0" err="1">
                <a:solidFill>
                  <a:srgbClr val="008100"/>
                </a:solidFill>
              </a:rPr>
              <a:t>testfile.txt</a:t>
            </a:r>
            <a:r>
              <a:rPr lang="en-US" b="1" dirty="0">
                <a:solidFill>
                  <a:srgbClr val="008100"/>
                </a:solidFill>
              </a:rPr>
              <a:t>"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>
                <a:solidFill>
                  <a:srgbClr val="001482"/>
                </a:solidFill>
              </a:rPr>
              <a:t>val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 smtClean="0"/>
              <a:t>MockSourceContext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/>
              <a:t>runner.run</a:t>
            </a:r>
            <a:r>
              <a:rPr lang="en-US" b="1" dirty="0"/>
              <a:t>(</a:t>
            </a:r>
            <a:r>
              <a:rPr lang="en-US" b="1" dirty="0" err="1"/>
              <a:t>ctx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smtClean="0"/>
              <a:t>  </a:t>
            </a:r>
            <a:r>
              <a:rPr lang="en-US" b="1" dirty="0" err="1" smtClean="0"/>
              <a:t>ctx.</a:t>
            </a:r>
            <a:r>
              <a:rPr lang="en-US" b="1" i="1" dirty="0" err="1" smtClean="0">
                <a:solidFill>
                  <a:srgbClr val="67177B"/>
                </a:solidFill>
              </a:rPr>
              <a:t>output</a:t>
            </a:r>
            <a:r>
              <a:rPr lang="en-US" b="1" dirty="0" err="1" smtClean="0"/>
              <a:t>.size</a:t>
            </a:r>
            <a:r>
              <a:rPr lang="en-US" b="1" dirty="0" smtClean="0"/>
              <a:t> </a:t>
            </a:r>
            <a:r>
              <a:rPr lang="en-US" b="1" dirty="0"/>
              <a:t>should </a:t>
            </a:r>
            <a:r>
              <a:rPr lang="en-US" b="1" i="1" dirty="0">
                <a:solidFill>
                  <a:srgbClr val="67177B"/>
                </a:solidFill>
              </a:rPr>
              <a:t>be</a:t>
            </a:r>
            <a:r>
              <a:rPr lang="en-US" b="1" i="1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rgbClr val="0432FF"/>
                </a:solidFill>
              </a:rPr>
              <a:t>4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smtClean="0"/>
              <a:t>  </a:t>
            </a:r>
            <a:r>
              <a:rPr lang="en-US" b="1" dirty="0" err="1" smtClean="0"/>
              <a:t>ctx.</a:t>
            </a:r>
            <a:r>
              <a:rPr lang="en-US" b="1" i="1" dirty="0" err="1" smtClean="0">
                <a:solidFill>
                  <a:srgbClr val="67177B"/>
                </a:solidFill>
              </a:rPr>
              <a:t>output</a:t>
            </a:r>
            <a:r>
              <a:rPr lang="en-US" b="1" i="1" dirty="0" smtClean="0"/>
              <a:t> </a:t>
            </a:r>
            <a:r>
              <a:rPr lang="en-US" b="1" dirty="0"/>
              <a:t>should </a:t>
            </a:r>
            <a:r>
              <a:rPr lang="en-US" b="1" i="1" dirty="0">
                <a:solidFill>
                  <a:srgbClr val="67177B"/>
                </a:solidFill>
              </a:rPr>
              <a:t>be</a:t>
            </a:r>
            <a:r>
              <a:rPr lang="en-US" b="1" i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ListBuffer</a:t>
            </a:r>
            <a:r>
              <a:rPr lang="en-US" b="1" dirty="0"/>
              <a:t>(</a:t>
            </a:r>
            <a:r>
              <a:rPr lang="en-US" b="1" dirty="0">
                <a:solidFill>
                  <a:srgbClr val="008100"/>
                </a:solidFill>
              </a:rPr>
              <a:t>"hello"</a:t>
            </a:r>
            <a:r>
              <a:rPr lang="en-US" b="1" dirty="0"/>
              <a:t>, </a:t>
            </a:r>
            <a:r>
              <a:rPr lang="en-US" b="1" dirty="0">
                <a:solidFill>
                  <a:srgbClr val="008100"/>
                </a:solidFill>
              </a:rPr>
              <a:t>"world"</a:t>
            </a:r>
            <a:r>
              <a:rPr lang="en-US" b="1" dirty="0"/>
              <a:t>, </a:t>
            </a:r>
            <a:r>
              <a:rPr lang="en-US" b="1" dirty="0">
                <a:solidFill>
                  <a:srgbClr val="008100"/>
                </a:solidFill>
              </a:rPr>
              <a:t>"good"</a:t>
            </a:r>
            <a:r>
              <a:rPr lang="en-US" b="1" dirty="0"/>
              <a:t>, </a:t>
            </a:r>
            <a:r>
              <a:rPr lang="en-US" b="1" dirty="0">
                <a:solidFill>
                  <a:srgbClr val="008100"/>
                </a:solidFill>
              </a:rPr>
              <a:t>"day"</a:t>
            </a:r>
            <a:r>
              <a:rPr lang="en-US" b="1" dirty="0"/>
              <a:t>))</a:t>
            </a:r>
            <a:br>
              <a:rPr lang="en-US" b="1" dirty="0"/>
            </a:br>
            <a:r>
              <a:rPr lang="en-US" b="1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879" y="285510"/>
            <a:ext cx="10972800" cy="619599"/>
          </a:xfrm>
        </p:spPr>
        <p:txBody>
          <a:bodyPr/>
          <a:lstStyle/>
          <a:p>
            <a:r>
              <a:rPr lang="en-US" dirty="0" smtClean="0"/>
              <a:t>Validate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1118469"/>
            <a:ext cx="11372813" cy="5050036"/>
          </a:xfrm>
        </p:spPr>
        <p:txBody>
          <a:bodyPr/>
          <a:lstStyle/>
          <a:p>
            <a:r>
              <a:rPr lang="en-US" b="1" i="1" dirty="0">
                <a:solidFill>
                  <a:srgbClr val="67177B"/>
                </a:solidFill>
              </a:rPr>
              <a:t>it</a:t>
            </a:r>
            <a:r>
              <a:rPr lang="en-US" b="1" i="1" dirty="0"/>
              <a:t> </a:t>
            </a:r>
            <a:r>
              <a:rPr lang="en-US" b="1" dirty="0"/>
              <a:t>should </a:t>
            </a:r>
            <a:r>
              <a:rPr lang="en-US" b="1" dirty="0">
                <a:solidFill>
                  <a:srgbClr val="008100"/>
                </a:solidFill>
              </a:rPr>
              <a:t>"</a:t>
            </a:r>
            <a:r>
              <a:rPr lang="en-US" b="1" dirty="0" smtClean="0">
                <a:solidFill>
                  <a:srgbClr val="008100"/>
                </a:solidFill>
              </a:rPr>
              <a:t>restore from state" </a:t>
            </a:r>
            <a:r>
              <a:rPr lang="en-US" b="1" dirty="0"/>
              <a:t>in {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smtClean="0"/>
              <a:t>  </a:t>
            </a:r>
            <a:r>
              <a:rPr lang="en-US" b="1" dirty="0" err="1" smtClean="0">
                <a:solidFill>
                  <a:srgbClr val="001482"/>
                </a:solidFill>
              </a:rPr>
              <a:t>val</a:t>
            </a:r>
            <a:r>
              <a:rPr lang="en-US" b="1" dirty="0" smtClean="0">
                <a:solidFill>
                  <a:srgbClr val="001482"/>
                </a:solidFill>
              </a:rPr>
              <a:t> </a:t>
            </a:r>
            <a:r>
              <a:rPr lang="en-US" b="1" dirty="0"/>
              <a:t>runner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/>
              <a:t>ResourceToStream</a:t>
            </a:r>
            <a:r>
              <a:rPr lang="en-US" b="1" dirty="0"/>
              <a:t>(</a:t>
            </a:r>
            <a:r>
              <a:rPr lang="en-US" b="1" dirty="0">
                <a:solidFill>
                  <a:srgbClr val="008100"/>
                </a:solidFill>
              </a:rPr>
              <a:t>"/</a:t>
            </a:r>
            <a:r>
              <a:rPr lang="en-US" b="1" dirty="0" err="1">
                <a:solidFill>
                  <a:srgbClr val="008100"/>
                </a:solidFill>
              </a:rPr>
              <a:t>testfile.txt</a:t>
            </a:r>
            <a:r>
              <a:rPr lang="en-US" b="1" dirty="0">
                <a:solidFill>
                  <a:srgbClr val="008100"/>
                </a:solidFill>
              </a:rPr>
              <a:t>"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>
                <a:solidFill>
                  <a:srgbClr val="001482"/>
                </a:solidFill>
              </a:rPr>
              <a:t>val</a:t>
            </a:r>
            <a:r>
              <a:rPr lang="en-US" b="1" dirty="0">
                <a:solidFill>
                  <a:srgbClr val="001482"/>
                </a:solidFill>
              </a:rPr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1482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 smtClean="0"/>
              <a:t>MockSourceContext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runner.restoreState</a:t>
            </a:r>
            <a:r>
              <a:rPr lang="en-US" b="1" dirty="0" smtClean="0"/>
              <a:t>(</a:t>
            </a:r>
            <a:r>
              <a:rPr lang="en-US" b="1" dirty="0" err="1" smtClean="0"/>
              <a:t>Arrays.asList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432FF"/>
                </a:solidFill>
              </a:rPr>
              <a:t>2</a:t>
            </a:r>
            <a:r>
              <a:rPr lang="en-US" b="1" dirty="0" smtClean="0"/>
              <a:t>))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/>
              <a:t>runner.run</a:t>
            </a:r>
            <a:r>
              <a:rPr lang="en-US" b="1" dirty="0"/>
              <a:t>(</a:t>
            </a:r>
            <a:r>
              <a:rPr lang="en-US" b="1" dirty="0" err="1"/>
              <a:t>ctx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smtClean="0"/>
              <a:t>  </a:t>
            </a:r>
            <a:r>
              <a:rPr lang="en-US" b="1" dirty="0" err="1" smtClean="0"/>
              <a:t>ctx.</a:t>
            </a:r>
            <a:r>
              <a:rPr lang="en-US" b="1" i="1" dirty="0" err="1" smtClean="0">
                <a:solidFill>
                  <a:srgbClr val="67177B"/>
                </a:solidFill>
              </a:rPr>
              <a:t>output</a:t>
            </a:r>
            <a:r>
              <a:rPr lang="en-US" b="1" dirty="0" err="1" smtClean="0"/>
              <a:t>.size</a:t>
            </a:r>
            <a:r>
              <a:rPr lang="en-US" b="1" dirty="0" smtClean="0"/>
              <a:t> </a:t>
            </a:r>
            <a:r>
              <a:rPr lang="en-US" b="1" dirty="0"/>
              <a:t>should </a:t>
            </a:r>
            <a:r>
              <a:rPr lang="en-US" b="1" i="1" dirty="0">
                <a:solidFill>
                  <a:srgbClr val="67177B"/>
                </a:solidFill>
              </a:rPr>
              <a:t>be</a:t>
            </a:r>
            <a:r>
              <a:rPr lang="en-US" b="1" i="1" dirty="0"/>
              <a:t>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432FF"/>
                </a:solidFill>
              </a:rPr>
              <a:t>2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smtClean="0"/>
              <a:t>  </a:t>
            </a:r>
            <a:r>
              <a:rPr lang="en-US" b="1" dirty="0" err="1" smtClean="0"/>
              <a:t>ctx.</a:t>
            </a:r>
            <a:r>
              <a:rPr lang="en-US" b="1" i="1" dirty="0" err="1" smtClean="0">
                <a:solidFill>
                  <a:srgbClr val="67177B"/>
                </a:solidFill>
              </a:rPr>
              <a:t>output</a:t>
            </a:r>
            <a:r>
              <a:rPr lang="en-US" b="1" i="1" dirty="0" smtClean="0"/>
              <a:t> </a:t>
            </a:r>
            <a:r>
              <a:rPr lang="en-US" b="1" dirty="0"/>
              <a:t>should </a:t>
            </a:r>
            <a:r>
              <a:rPr lang="en-US" b="1" i="1" dirty="0">
                <a:solidFill>
                  <a:srgbClr val="67177B"/>
                </a:solidFill>
              </a:rPr>
              <a:t>be</a:t>
            </a:r>
            <a:r>
              <a:rPr lang="en-US" b="1" i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ListBuffer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8100"/>
                </a:solidFill>
              </a:rPr>
              <a:t>"good</a:t>
            </a:r>
            <a:r>
              <a:rPr lang="en-US" b="1" dirty="0">
                <a:solidFill>
                  <a:srgbClr val="008100"/>
                </a:solidFill>
              </a:rPr>
              <a:t>"</a:t>
            </a:r>
            <a:r>
              <a:rPr lang="en-US" b="1" dirty="0"/>
              <a:t>, </a:t>
            </a:r>
            <a:r>
              <a:rPr lang="en-US" b="1" dirty="0">
                <a:solidFill>
                  <a:srgbClr val="008100"/>
                </a:solidFill>
              </a:rPr>
              <a:t>"day"</a:t>
            </a:r>
            <a:r>
              <a:rPr lang="en-US" b="1" dirty="0"/>
              <a:t>))</a:t>
            </a:r>
            <a:br>
              <a:rPr lang="en-US" b="1" dirty="0"/>
            </a:br>
            <a:r>
              <a:rPr lang="en-US" b="1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879" y="285510"/>
            <a:ext cx="10972800" cy="619599"/>
          </a:xfrm>
        </p:spPr>
        <p:txBody>
          <a:bodyPr/>
          <a:lstStyle/>
          <a:p>
            <a:r>
              <a:rPr lang="en-US" dirty="0" smtClean="0"/>
              <a:t>Consider State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00" y="1224671"/>
            <a:ext cx="785813" cy="600075"/>
          </a:xfrm>
          <a:prstGeom prst="rect">
            <a:avLst/>
          </a:prstGeom>
          <a:solidFill>
            <a:srgbClr val="F4EAB8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43879" y="1224671"/>
            <a:ext cx="11372813" cy="4676067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1482"/>
                </a:solidFill>
              </a:rPr>
              <a:t>val</a:t>
            </a:r>
            <a:r>
              <a:rPr lang="en-US" sz="3600" b="1" dirty="0" smtClean="0">
                <a:solidFill>
                  <a:srgbClr val="0432FF"/>
                </a:solidFill>
              </a:rPr>
              <a:t> </a:t>
            </a:r>
            <a:r>
              <a:rPr lang="en-US" sz="3600" i="1" dirty="0" err="1" smtClean="0">
                <a:solidFill>
                  <a:srgbClr val="67177B"/>
                </a:solidFill>
              </a:rPr>
              <a:t>mainStream</a:t>
            </a:r>
            <a:r>
              <a:rPr lang="en-US" sz="3600" dirty="0" smtClean="0"/>
              <a:t>: DataStream[</a:t>
            </a:r>
            <a:r>
              <a:rPr lang="en-US" sz="3600" dirty="0" smtClean="0">
                <a:solidFill>
                  <a:srgbClr val="129A9E"/>
                </a:solidFill>
              </a:rPr>
              <a:t>String</a:t>
            </a:r>
            <a:r>
              <a:rPr lang="en-US" sz="3600" dirty="0" smtClean="0"/>
              <a:t>] = </a:t>
            </a:r>
            <a:r>
              <a:rPr lang="en-US" sz="3600" i="1" dirty="0" smtClean="0"/>
              <a:t>???</a:t>
            </a:r>
            <a:br>
              <a:rPr lang="en-US" sz="3600" i="1" dirty="0" smtClean="0"/>
            </a:b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b="1" dirty="0" err="1" smtClean="0">
                <a:solidFill>
                  <a:srgbClr val="001482"/>
                </a:solidFill>
              </a:rPr>
              <a:t>val</a:t>
            </a:r>
            <a:r>
              <a:rPr lang="en-US" sz="3600" b="1" dirty="0" smtClean="0">
                <a:solidFill>
                  <a:srgbClr val="0432FF"/>
                </a:solidFill>
              </a:rPr>
              <a:t> </a:t>
            </a:r>
            <a:r>
              <a:rPr lang="en-US" sz="3600" i="1" dirty="0" err="1" smtClean="0">
                <a:solidFill>
                  <a:srgbClr val="67177B"/>
                </a:solidFill>
              </a:rPr>
              <a:t>filterStream</a:t>
            </a:r>
            <a:r>
              <a:rPr lang="en-US" sz="3600" dirty="0" smtClean="0"/>
              <a:t>: DataStream[</a:t>
            </a:r>
            <a:r>
              <a:rPr lang="en-US" sz="3600" dirty="0" smtClean="0">
                <a:solidFill>
                  <a:srgbClr val="129A9E"/>
                </a:solidFill>
              </a:rPr>
              <a:t>String</a:t>
            </a:r>
            <a:r>
              <a:rPr lang="en-US" sz="3600" dirty="0" smtClean="0"/>
              <a:t>] = </a:t>
            </a:r>
            <a:r>
              <a:rPr lang="en-US" sz="3600" dirty="0" err="1" smtClean="0"/>
              <a:t>env</a:t>
            </a:r>
            <a:endParaRPr lang="en-US" sz="3600" dirty="0" smtClean="0"/>
          </a:p>
          <a:p>
            <a:r>
              <a:rPr lang="en-US" sz="3600" dirty="0"/>
              <a:t>	</a:t>
            </a:r>
            <a:r>
              <a:rPr lang="en-US" sz="3600" dirty="0" smtClean="0"/>
              <a:t>.</a:t>
            </a:r>
            <a:r>
              <a:rPr lang="en-US" sz="3600" dirty="0" err="1" smtClean="0"/>
              <a:t>addSource</a:t>
            </a:r>
            <a:r>
              <a:rPr lang="en-US" sz="3600" dirty="0" smtClean="0"/>
              <a:t>(</a:t>
            </a:r>
            <a:r>
              <a:rPr lang="en-US" sz="3600" b="1" dirty="0" smtClean="0">
                <a:solidFill>
                  <a:srgbClr val="001482"/>
                </a:solidFill>
              </a:rPr>
              <a:t>new</a:t>
            </a:r>
            <a:r>
              <a:rPr lang="en-US" sz="3600" dirty="0" smtClean="0"/>
              <a:t> </a:t>
            </a:r>
            <a:r>
              <a:rPr lang="en-US" sz="3600" dirty="0" err="1" smtClean="0"/>
              <a:t>ResourceToStream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08100"/>
                </a:solidFill>
              </a:rPr>
              <a:t>“”</a:t>
            </a:r>
            <a:r>
              <a:rPr lang="en-US" sz="3600" dirty="0" smtClean="0"/>
              <a:t>))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 err="1" smtClean="0">
                <a:solidFill>
                  <a:srgbClr val="67177B"/>
                </a:solidFill>
              </a:rPr>
              <a:t>mainStream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 smtClean="0"/>
              <a:t>    </a:t>
            </a:r>
            <a:r>
              <a:rPr lang="en-US" sz="3600" dirty="0" smtClean="0"/>
              <a:t>.connect(</a:t>
            </a:r>
            <a:r>
              <a:rPr lang="en-US" sz="3600" i="1" dirty="0" err="1" smtClean="0">
                <a:solidFill>
                  <a:srgbClr val="67177B"/>
                </a:solidFill>
              </a:rPr>
              <a:t>filterStream</a:t>
            </a:r>
            <a:r>
              <a:rPr lang="en-US" sz="3600" dirty="0" err="1" smtClean="0"/>
              <a:t>.broadcast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    .</a:t>
            </a:r>
            <a:r>
              <a:rPr lang="en-US" sz="3600" dirty="0" err="1" smtClean="0"/>
              <a:t>flatMap</a:t>
            </a:r>
            <a:r>
              <a:rPr lang="en-US" sz="3600" dirty="0" smtClean="0"/>
              <a:t>(</a:t>
            </a:r>
            <a:r>
              <a:rPr lang="en-US" sz="3600" b="1" dirty="0" smtClean="0">
                <a:solidFill>
                  <a:srgbClr val="001482"/>
                </a:solidFill>
              </a:rPr>
              <a:t>new</a:t>
            </a:r>
            <a:r>
              <a:rPr lang="en-US" sz="3600" b="1" dirty="0" smtClean="0"/>
              <a:t> </a:t>
            </a:r>
            <a:r>
              <a:rPr lang="en-US" sz="3600" dirty="0" err="1" smtClean="0"/>
              <a:t>BroadcastFilter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43879" y="285510"/>
            <a:ext cx="10972800" cy="619599"/>
          </a:xfrm>
        </p:spPr>
        <p:txBody>
          <a:bodyPr/>
          <a:lstStyle/>
          <a:p>
            <a:r>
              <a:rPr lang="en-US" dirty="0" smtClean="0"/>
              <a:t>Broadcast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Math Default Theme">
  <a:themeElements>
    <a:clrScheme name="Custom 1">
      <a:dk1>
        <a:srgbClr val="383838"/>
      </a:dk1>
      <a:lt1>
        <a:srgbClr val="FFFFFF"/>
      </a:lt1>
      <a:dk2>
        <a:srgbClr val="58BCEB"/>
      </a:dk2>
      <a:lt2>
        <a:srgbClr val="F2F2F2"/>
      </a:lt2>
      <a:accent1>
        <a:srgbClr val="5C8727"/>
      </a:accent1>
      <a:accent2>
        <a:srgbClr val="DE396E"/>
      </a:accent2>
      <a:accent3>
        <a:srgbClr val="F6A01A"/>
      </a:accent3>
      <a:accent4>
        <a:srgbClr val="7A68AE"/>
      </a:accent4>
      <a:accent5>
        <a:srgbClr val="005288"/>
      </a:accent5>
      <a:accent6>
        <a:srgbClr val="F2F2F2"/>
      </a:accent6>
      <a:hlink>
        <a:srgbClr val="54BCEB"/>
      </a:hlink>
      <a:folHlink>
        <a:srgbClr val="00528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>
          <a:outerShdw blurRad="25400" dist="38100" dir="5400000" algn="t" rotWithShape="0">
            <a:prstClr val="black">
              <a:alpha val="15000"/>
            </a:prstClr>
          </a:outerShdw>
        </a:effectLst>
        <a:extLst/>
      </a:spPr>
      <a:bodyPr anchor="ctr"/>
      <a:lstStyle>
        <a:defPPr algn="ctr">
          <a:defRPr smtClean="0">
            <a:solidFill>
              <a:srgbClr val="FFFFFF"/>
            </a:solidFill>
            <a:latin typeface="Calibri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Options">
  <a:themeElements>
    <a:clrScheme name="Custom 1">
      <a:dk1>
        <a:srgbClr val="383838"/>
      </a:dk1>
      <a:lt1>
        <a:srgbClr val="FFFFFF"/>
      </a:lt1>
      <a:dk2>
        <a:srgbClr val="58BCEB"/>
      </a:dk2>
      <a:lt2>
        <a:srgbClr val="F2F2F2"/>
      </a:lt2>
      <a:accent1>
        <a:srgbClr val="5C8727"/>
      </a:accent1>
      <a:accent2>
        <a:srgbClr val="DE396E"/>
      </a:accent2>
      <a:accent3>
        <a:srgbClr val="F6A01A"/>
      </a:accent3>
      <a:accent4>
        <a:srgbClr val="7A68AE"/>
      </a:accent4>
      <a:accent5>
        <a:srgbClr val="005288"/>
      </a:accent5>
      <a:accent6>
        <a:srgbClr val="F2F2F2"/>
      </a:accent6>
      <a:hlink>
        <a:srgbClr val="54BCEB"/>
      </a:hlink>
      <a:folHlink>
        <a:srgbClr val="00528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>
          <a:outerShdw blurRad="25400" dist="38100" dir="5400000" algn="t" rotWithShape="0">
            <a:prstClr val="black">
              <a:alpha val="15000"/>
            </a:prstClr>
          </a:outerShdw>
        </a:effectLst>
        <a:extLst/>
      </a:spPr>
      <a:bodyPr anchor="ctr"/>
      <a:lstStyle>
        <a:defPPr algn="ctr">
          <a:defRPr smtClean="0">
            <a:solidFill>
              <a:srgbClr val="FFFFFF"/>
            </a:solidFill>
            <a:latin typeface="Calibri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22051</TotalTime>
  <Words>627</Words>
  <Application>Microsoft Macintosh PowerPoint</Application>
  <PresentationFormat>Widescreen</PresentationFormat>
  <Paragraphs>138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Avenir Black</vt:lpstr>
      <vt:lpstr>Avenir Book</vt:lpstr>
      <vt:lpstr>Avenir Light</vt:lpstr>
      <vt:lpstr>Calibri</vt:lpstr>
      <vt:lpstr>Calibri Light</vt:lpstr>
      <vt:lpstr>Lucida Grande</vt:lpstr>
      <vt:lpstr>ＭＳ Ｐゴシック</vt:lpstr>
      <vt:lpstr>Wingdings</vt:lpstr>
      <vt:lpstr>Arial</vt:lpstr>
      <vt:lpstr>MediaMath Default Theme</vt:lpstr>
      <vt:lpstr>Cover Options</vt:lpstr>
      <vt:lpstr>Testing Stateful Streaming Applications</vt:lpstr>
      <vt:lpstr>Basic Stateful Word Count</vt:lpstr>
      <vt:lpstr>vs Stateless Jobs</vt:lpstr>
      <vt:lpstr>Operator State</vt:lpstr>
      <vt:lpstr>PowerPoint Presentation</vt:lpstr>
      <vt:lpstr>PowerPoint Presentation</vt:lpstr>
      <vt:lpstr>Validate Business Logic</vt:lpstr>
      <vt:lpstr>Consider State Management</vt:lpstr>
      <vt:lpstr>Broadcast State</vt:lpstr>
      <vt:lpstr>PowerPoint Presentation</vt:lpstr>
      <vt:lpstr>CheckpointedFunction</vt:lpstr>
      <vt:lpstr>CheckpointedFunction</vt:lpstr>
      <vt:lpstr>CheckpointedFunction</vt:lpstr>
      <vt:lpstr>OperatorTestHarness</vt:lpstr>
      <vt:lpstr>PowerPoint Presentation</vt:lpstr>
      <vt:lpstr>PowerPoint Presentation</vt:lpstr>
      <vt:lpstr>Keyed State</vt:lpstr>
      <vt:lpstr>Keyed State</vt:lpstr>
      <vt:lpstr>PowerPoint Presentation</vt:lpstr>
      <vt:lpstr>FlatMapWithState</vt:lpstr>
      <vt:lpstr>FlatMapWithState</vt:lpstr>
      <vt:lpstr>FlatMapWithState Test</vt:lpstr>
      <vt:lpstr>Possible FlatMapWithState Implemention</vt:lpstr>
      <vt:lpstr>A more complex example</vt:lpstr>
      <vt:lpstr>Specialized Context</vt:lpstr>
      <vt:lpstr>Stateless Business Logic</vt:lpstr>
      <vt:lpstr>Stateless Business Logic</vt:lpstr>
      <vt:lpstr>Program Runner</vt:lpstr>
      <vt:lpstr>Testing our Implementation </vt:lpstr>
      <vt:lpstr>Integration Testing</vt:lpstr>
      <vt:lpstr>Integration Testing</vt:lpstr>
      <vt:lpstr>Thank You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Gosling</dc:creator>
  <cp:lastModifiedBy>Seth Wiesman</cp:lastModifiedBy>
  <cp:revision>703</cp:revision>
  <dcterms:created xsi:type="dcterms:W3CDTF">2015-12-05T03:58:45Z</dcterms:created>
  <dcterms:modified xsi:type="dcterms:W3CDTF">2018-04-10T02:07:01Z</dcterms:modified>
</cp:coreProperties>
</file>