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56" r:id="rId26"/>
    <p:sldId id="257" r:id="rId27"/>
    <p:sldId id="258" r:id="rId28"/>
    <p:sldId id="259" r:id="rId29"/>
    <p:sldId id="261" r:id="rId30"/>
    <p:sldId id="260" r:id="rId31"/>
    <p:sldId id="263" r:id="rId32"/>
    <p:sldId id="264" r:id="rId33"/>
    <p:sldId id="265" r:id="rId34"/>
    <p:sldId id="267" r:id="rId35"/>
    <p:sldId id="268" r:id="rId36"/>
    <p:sldId id="269" r:id="rId37"/>
    <p:sldId id="273" r:id="rId38"/>
    <p:sldId id="274" r:id="rId39"/>
    <p:sldId id="280" r:id="rId40"/>
    <p:sldId id="271" r:id="rId41"/>
    <p:sldId id="272" r:id="rId42"/>
    <p:sldId id="281"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865800" y="655560"/>
            <a:ext cx="3706200" cy="70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9" name="PlaceHolder 1"/>
          <p:cNvSpPr>
            <a:spLocks noGrp="1"/>
          </p:cNvSpPr>
          <p:nvPr>
            <p:ph type="title"/>
          </p:nvPr>
        </p:nvSpPr>
        <p:spPr>
          <a:xfrm>
            <a:off x="865800" y="655560"/>
            <a:ext cx="3706200" cy="70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0"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4" name="PlaceHolder 1"/>
          <p:cNvSpPr>
            <a:spLocks noGrp="1"/>
          </p:cNvSpPr>
          <p:nvPr>
            <p:ph type="title"/>
          </p:nvPr>
        </p:nvSpPr>
        <p:spPr>
          <a:xfrm>
            <a:off x="865800" y="655560"/>
            <a:ext cx="3706200" cy="70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5"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46"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9" name="PlaceHolder 1"/>
          <p:cNvSpPr>
            <a:spLocks noGrp="1"/>
          </p:cNvSpPr>
          <p:nvPr>
            <p:ph type="title"/>
          </p:nvPr>
        </p:nvSpPr>
        <p:spPr>
          <a:xfrm>
            <a:off x="865800" y="655560"/>
            <a:ext cx="3706200" cy="70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0" y="1447200"/>
            <a:ext cx="6461280" cy="369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 name="PlaceHolder 2"/>
          <p:cNvSpPr>
            <a:spLocks noGrp="1"/>
          </p:cNvSpPr>
          <p:nvPr>
            <p:ph type="title"/>
          </p:nvPr>
        </p:nvSpPr>
        <p:spPr>
          <a:xfrm>
            <a:off x="713160" y="600840"/>
            <a:ext cx="7488720" cy="721080"/>
          </a:xfrm>
          <a:prstGeom prst="rect">
            <a:avLst/>
          </a:prstGeom>
          <a:noFill/>
          <a:ln w="0">
            <a:noFill/>
          </a:ln>
        </p:spPr>
        <p:txBody>
          <a:bodyPr lIns="91440" tIns="91440" rIns="91440" bIns="91440" anchor="ctr">
            <a:noAutofit/>
          </a:bodyPr>
          <a:lstStyle/>
          <a:p>
            <a:pPr indent="0">
              <a:buNone/>
            </a:pPr>
            <a:r>
              <a:rPr lang="fr-FR" sz="33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872280" y="539640"/>
            <a:ext cx="3195000" cy="94284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23" name="PlaceHolder 2"/>
          <p:cNvSpPr>
            <a:spLocks noGrp="1"/>
          </p:cNvSpPr>
          <p:nvPr>
            <p:ph type="body"/>
          </p:nvPr>
        </p:nvSpPr>
        <p:spPr>
          <a:xfrm>
            <a:off x="5131080" y="0"/>
            <a:ext cx="4012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72280" y="539640"/>
            <a:ext cx="7558200" cy="538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5" name="Google Shape;99;p20"/>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13160" y="2528280"/>
            <a:ext cx="3177000" cy="1607400"/>
          </a:xfrm>
          <a:prstGeom prst="rect">
            <a:avLst/>
          </a:prstGeom>
          <a:noFill/>
          <a:ln w="0">
            <a:noFill/>
          </a:ln>
        </p:spPr>
        <p:txBody>
          <a:bodyPr lIns="91440" tIns="91440" rIns="91440" bIns="91440" anchor="t">
            <a:noAutofit/>
          </a:bodyPr>
          <a:lstStyle/>
          <a:p>
            <a:pPr indent="0">
              <a:buNone/>
            </a:pPr>
            <a:r>
              <a:rPr lang="fr-FR" sz="3100" b="0" strike="noStrike" spc="-1">
                <a:solidFill>
                  <a:schemeClr val="dk1"/>
                </a:solidFill>
                <a:latin typeface="Arial"/>
              </a:rPr>
              <a:t>Click to edit the title text format</a:t>
            </a:r>
          </a:p>
        </p:txBody>
      </p:sp>
      <p:sp>
        <p:nvSpPr>
          <p:cNvPr id="27" name="PlaceHolder 2"/>
          <p:cNvSpPr>
            <a:spLocks noGrp="1"/>
          </p:cNvSpPr>
          <p:nvPr>
            <p:ph type="title"/>
          </p:nvPr>
        </p:nvSpPr>
        <p:spPr>
          <a:xfrm>
            <a:off x="878400" y="929880"/>
            <a:ext cx="1407960" cy="994680"/>
          </a:xfrm>
          <a:prstGeom prst="rect">
            <a:avLst/>
          </a:prstGeom>
          <a:noFill/>
          <a:ln w="0">
            <a:noFill/>
          </a:ln>
        </p:spPr>
        <p:txBody>
          <a:bodyPr lIns="91440" tIns="91440" rIns="91440" bIns="91440" anchor="ctr">
            <a:noAutofit/>
          </a:bodyPr>
          <a:lstStyle/>
          <a:p>
            <a:pPr indent="0">
              <a:lnSpc>
                <a:spcPct val="100000"/>
              </a:lnSpc>
              <a:buNone/>
            </a:pPr>
            <a:r>
              <a:rPr lang="fr-FR" sz="5000" b="1" strike="noStrike" spc="-1">
                <a:solidFill>
                  <a:schemeClr val="accent1"/>
                </a:solidFill>
                <a:latin typeface="Prompt"/>
                <a:ea typeface="Prompt"/>
              </a:rPr>
              <a:t>xx%</a:t>
            </a:r>
            <a:endParaRPr lang="fr-FR" sz="5000" b="0" strike="noStrike" spc="-1">
              <a:solidFill>
                <a:schemeClr val="dk1"/>
              </a:solidFill>
              <a:latin typeface="Arial"/>
            </a:endParaRPr>
          </a:p>
        </p:txBody>
      </p:sp>
      <p:sp>
        <p:nvSpPr>
          <p:cNvPr id="28" name="PlaceHolder 3"/>
          <p:cNvSpPr>
            <a:spLocks noGrp="1"/>
          </p:cNvSpPr>
          <p:nvPr>
            <p:ph type="body"/>
          </p:nvPr>
        </p:nvSpPr>
        <p:spPr>
          <a:xfrm>
            <a:off x="4519440" y="0"/>
            <a:ext cx="4624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526920" y="3281760"/>
            <a:ext cx="2090160" cy="755640"/>
          </a:xfrm>
          <a:prstGeom prst="rect">
            <a:avLst/>
          </a:prstGeom>
          <a:noFill/>
          <a:ln w="0">
            <a:noFill/>
          </a:ln>
        </p:spPr>
        <p:txBody>
          <a:bodyPr lIns="91440" tIns="91440" rIns="91440" bIns="91440" anchor="b">
            <a:noAutofit/>
          </a:bodyPr>
          <a:lstStyle/>
          <a:p>
            <a:pPr indent="0" algn="r">
              <a:lnSpc>
                <a:spcPct val="100000"/>
              </a:lnSpc>
              <a:buNone/>
            </a:pPr>
            <a:r>
              <a:rPr lang="fr-FR" sz="2400" b="1" strike="noStrike" spc="-1">
                <a:solidFill>
                  <a:schemeClr val="accent1"/>
                </a:solidFill>
                <a:latin typeface="Prompt"/>
                <a:ea typeface="Prompt"/>
              </a:rPr>
              <a:t>xx%</a:t>
            </a:r>
            <a:endParaRPr lang="fr-FR" sz="2400" b="0" strike="noStrike" spc="-1">
              <a:solidFill>
                <a:schemeClr val="dk1"/>
              </a:solidFill>
              <a:latin typeface="Arial"/>
            </a:endParaRPr>
          </a:p>
        </p:txBody>
      </p:sp>
      <p:sp>
        <p:nvSpPr>
          <p:cNvPr id="30" name="PlaceHolder 2"/>
          <p:cNvSpPr>
            <a:spLocks noGrp="1"/>
          </p:cNvSpPr>
          <p:nvPr>
            <p:ph type="title"/>
          </p:nvPr>
        </p:nvSpPr>
        <p:spPr>
          <a:xfrm>
            <a:off x="713160" y="3281760"/>
            <a:ext cx="2090160" cy="755640"/>
          </a:xfrm>
          <a:prstGeom prst="rect">
            <a:avLst/>
          </a:prstGeom>
          <a:noFill/>
          <a:ln w="0">
            <a:noFill/>
          </a:ln>
        </p:spPr>
        <p:txBody>
          <a:bodyPr lIns="91440" tIns="91440" rIns="91440" bIns="91440" anchor="b">
            <a:noAutofit/>
          </a:bodyPr>
          <a:lstStyle/>
          <a:p>
            <a:pPr indent="0" algn="r">
              <a:lnSpc>
                <a:spcPct val="100000"/>
              </a:lnSpc>
              <a:buNone/>
            </a:pPr>
            <a:r>
              <a:rPr lang="fr-FR" sz="2400" b="1" strike="noStrike" spc="-1">
                <a:solidFill>
                  <a:schemeClr val="accent1"/>
                </a:solidFill>
                <a:latin typeface="Prompt"/>
                <a:ea typeface="Prompt"/>
              </a:rPr>
              <a:t>xx%</a:t>
            </a:r>
            <a:endParaRPr lang="fr-FR" sz="2400" b="0" strike="noStrike" spc="-1">
              <a:solidFill>
                <a:schemeClr val="dk1"/>
              </a:solidFill>
              <a:latin typeface="Arial"/>
            </a:endParaRPr>
          </a:p>
        </p:txBody>
      </p:sp>
      <p:sp>
        <p:nvSpPr>
          <p:cNvPr id="31" name="PlaceHolder 3"/>
          <p:cNvSpPr>
            <a:spLocks noGrp="1"/>
          </p:cNvSpPr>
          <p:nvPr>
            <p:ph type="title"/>
          </p:nvPr>
        </p:nvSpPr>
        <p:spPr>
          <a:xfrm>
            <a:off x="6340320" y="3281760"/>
            <a:ext cx="2090160" cy="755640"/>
          </a:xfrm>
          <a:prstGeom prst="rect">
            <a:avLst/>
          </a:prstGeom>
          <a:noFill/>
          <a:ln w="0">
            <a:noFill/>
          </a:ln>
        </p:spPr>
        <p:txBody>
          <a:bodyPr lIns="91440" tIns="91440" rIns="91440" bIns="91440" anchor="b">
            <a:noAutofit/>
          </a:bodyPr>
          <a:lstStyle/>
          <a:p>
            <a:pPr indent="0" algn="r">
              <a:lnSpc>
                <a:spcPct val="100000"/>
              </a:lnSpc>
              <a:buNone/>
            </a:pPr>
            <a:r>
              <a:rPr lang="fr-FR" sz="2400" b="1" strike="noStrike" spc="-1">
                <a:solidFill>
                  <a:schemeClr val="accent1"/>
                </a:solidFill>
                <a:latin typeface="Prompt"/>
                <a:ea typeface="Prompt"/>
              </a:rPr>
              <a:t>xx%</a:t>
            </a:r>
            <a:endParaRPr lang="fr-FR" sz="2400" b="0" strike="noStrike" spc="-1">
              <a:solidFill>
                <a:schemeClr val="dk1"/>
              </a:solidFill>
              <a:latin typeface="Arial"/>
            </a:endParaRPr>
          </a:p>
        </p:txBody>
      </p:sp>
      <p:sp>
        <p:nvSpPr>
          <p:cNvPr id="32" name="PlaceHolder 4"/>
          <p:cNvSpPr>
            <a:spLocks noGrp="1"/>
          </p:cNvSpPr>
          <p:nvPr>
            <p:ph type="title"/>
          </p:nvPr>
        </p:nvSpPr>
        <p:spPr>
          <a:xfrm>
            <a:off x="6188040" y="613080"/>
            <a:ext cx="2090160" cy="869400"/>
          </a:xfrm>
          <a:prstGeom prst="rect">
            <a:avLst/>
          </a:prstGeom>
          <a:noFill/>
          <a:ln w="0">
            <a:noFill/>
          </a:ln>
        </p:spPr>
        <p:txBody>
          <a:bodyPr lIns="91440" tIns="91440" rIns="91440" bIns="91440" anchor="b">
            <a:noAutofit/>
          </a:bodyPr>
          <a:lstStyle/>
          <a:p>
            <a:pPr indent="0" algn="r">
              <a:lnSpc>
                <a:spcPct val="100000"/>
              </a:lnSpc>
              <a:buNone/>
            </a:pPr>
            <a:r>
              <a:rPr lang="fr-FR" sz="4400" b="1" strike="noStrike" spc="-1">
                <a:solidFill>
                  <a:schemeClr val="accent1"/>
                </a:solidFill>
                <a:latin typeface="Prompt"/>
                <a:ea typeface="Prompt"/>
              </a:rPr>
              <a:t>xx%</a:t>
            </a:r>
            <a:endParaRPr lang="fr-FR" sz="4400" b="0" strike="noStrike" spc="-1">
              <a:solidFill>
                <a:schemeClr val="dk1"/>
              </a:solidFill>
              <a:latin typeface="Arial"/>
            </a:endParaRPr>
          </a:p>
        </p:txBody>
      </p:sp>
      <p:sp>
        <p:nvSpPr>
          <p:cNvPr id="33" name="PlaceHolder 5"/>
          <p:cNvSpPr>
            <a:spLocks noGrp="1"/>
          </p:cNvSpPr>
          <p:nvPr>
            <p:ph type="body"/>
          </p:nvPr>
        </p:nvSpPr>
        <p:spPr>
          <a:xfrm>
            <a:off x="360" y="-15840"/>
            <a:ext cx="5517000" cy="30614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872280" y="539640"/>
            <a:ext cx="3127680" cy="8557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8" name="PlaceHolder 2"/>
          <p:cNvSpPr>
            <a:spLocks noGrp="1"/>
          </p:cNvSpPr>
          <p:nvPr>
            <p:ph type="body"/>
          </p:nvPr>
        </p:nvSpPr>
        <p:spPr>
          <a:xfrm>
            <a:off x="720000" y="1492920"/>
            <a:ext cx="7703640" cy="31388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72280" y="539640"/>
            <a:ext cx="7558200" cy="538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42" name="PlaceHolder 2"/>
          <p:cNvSpPr>
            <a:spLocks noGrp="1"/>
          </p:cNvSpPr>
          <p:nvPr>
            <p:ph type="body"/>
          </p:nvPr>
        </p:nvSpPr>
        <p:spPr>
          <a:xfrm>
            <a:off x="-20160" y="2659680"/>
            <a:ext cx="9183960" cy="24832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43" name="Google Shape;26;p5"/>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873720" y="539640"/>
            <a:ext cx="7558200" cy="538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48" name="Google Shape;29;p6"/>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872280" y="539640"/>
            <a:ext cx="7558200" cy="637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51" name="PlaceHolder 2"/>
          <p:cNvSpPr>
            <a:spLocks noGrp="1"/>
          </p:cNvSpPr>
          <p:nvPr>
            <p:ph type="body"/>
          </p:nvPr>
        </p:nvSpPr>
        <p:spPr>
          <a:xfrm>
            <a:off x="0" y="1447200"/>
            <a:ext cx="4899240" cy="369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52" name="Google Shape;34;p7"/>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288080"/>
            <a:ext cx="6575760" cy="1970280"/>
          </a:xfrm>
          <a:prstGeom prst="rect">
            <a:avLst/>
          </a:prstGeom>
          <a:noFill/>
          <a:ln w="0">
            <a:noFill/>
          </a:ln>
        </p:spPr>
        <p:txBody>
          <a:bodyPr lIns="91440" tIns="91440" rIns="91440" bIns="91440" anchor="b">
            <a:noAutofit/>
          </a:bodyPr>
          <a:lstStyle/>
          <a:p>
            <a:pPr indent="0" algn="ctr">
              <a:lnSpc>
                <a:spcPct val="100000"/>
              </a:lnSpc>
              <a:buNone/>
            </a:pPr>
            <a:r>
              <a:rPr lang="fr-FR" sz="9600" b="1" strike="noStrike" spc="-1">
                <a:solidFill>
                  <a:schemeClr val="dk1"/>
                </a:solidFill>
                <a:latin typeface="Prompt"/>
                <a:ea typeface="Prompt"/>
              </a:rPr>
              <a:t>xx%</a:t>
            </a:r>
            <a:endParaRPr lang="fr-FR" sz="96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56"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7" name="Google Shape;121;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9" name="Google Shape;124;p28"/>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61"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72280" y="977040"/>
            <a:ext cx="2134440" cy="9007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 name="PlaceHolder 2"/>
          <p:cNvSpPr>
            <a:spLocks noGrp="1"/>
          </p:cNvSpPr>
          <p:nvPr>
            <p:ph type="title"/>
          </p:nvPr>
        </p:nvSpPr>
        <p:spPr>
          <a:xfrm>
            <a:off x="716760" y="3328560"/>
            <a:ext cx="734400" cy="447120"/>
          </a:xfrm>
          <a:prstGeom prst="rect">
            <a:avLst/>
          </a:prstGeom>
          <a:noFill/>
          <a:ln w="0">
            <a:noFill/>
          </a:ln>
        </p:spPr>
        <p:txBody>
          <a:bodyPr lIns="91440" tIns="91440" rIns="91440" bIns="91440" anchor="b">
            <a:noAutofit/>
          </a:bodyPr>
          <a:lstStyle/>
          <a:p>
            <a:pPr indent="0">
              <a:lnSpc>
                <a:spcPct val="100000"/>
              </a:lnSpc>
              <a:buNone/>
            </a:pPr>
            <a:r>
              <a:rPr lang="fr-FR" sz="2100" b="1" strike="noStrike" spc="-1">
                <a:solidFill>
                  <a:schemeClr val="accent1"/>
                </a:solidFill>
                <a:latin typeface="Prompt"/>
                <a:ea typeface="Prompt"/>
              </a:rPr>
              <a:t>xx%</a:t>
            </a:r>
            <a:endParaRPr lang="fr-FR" sz="2100" b="0" strike="noStrike" spc="-1">
              <a:solidFill>
                <a:schemeClr val="dk1"/>
              </a:solidFill>
              <a:latin typeface="Arial"/>
            </a:endParaRPr>
          </a:p>
        </p:txBody>
      </p:sp>
      <p:sp>
        <p:nvSpPr>
          <p:cNvPr id="7" name="PlaceHolder 3"/>
          <p:cNvSpPr>
            <a:spLocks noGrp="1"/>
          </p:cNvSpPr>
          <p:nvPr>
            <p:ph type="title"/>
          </p:nvPr>
        </p:nvSpPr>
        <p:spPr>
          <a:xfrm>
            <a:off x="6121800" y="3328560"/>
            <a:ext cx="734400" cy="447120"/>
          </a:xfrm>
          <a:prstGeom prst="rect">
            <a:avLst/>
          </a:prstGeom>
          <a:noFill/>
          <a:ln w="0">
            <a:noFill/>
          </a:ln>
        </p:spPr>
        <p:txBody>
          <a:bodyPr lIns="91440" tIns="91440" rIns="91440" bIns="91440" anchor="b">
            <a:noAutofit/>
          </a:bodyPr>
          <a:lstStyle/>
          <a:p>
            <a:pPr indent="0">
              <a:lnSpc>
                <a:spcPct val="100000"/>
              </a:lnSpc>
              <a:buNone/>
            </a:pPr>
            <a:r>
              <a:rPr lang="fr-FR" sz="2100" b="1" strike="noStrike" spc="-1">
                <a:solidFill>
                  <a:schemeClr val="accent1"/>
                </a:solidFill>
                <a:latin typeface="Prompt"/>
                <a:ea typeface="Prompt"/>
              </a:rPr>
              <a:t>xx%</a:t>
            </a:r>
            <a:endParaRPr lang="fr-FR" sz="2100" b="0" strike="noStrike" spc="-1">
              <a:solidFill>
                <a:schemeClr val="dk1"/>
              </a:solidFill>
              <a:latin typeface="Arial"/>
            </a:endParaRPr>
          </a:p>
        </p:txBody>
      </p:sp>
      <p:sp>
        <p:nvSpPr>
          <p:cNvPr id="8" name="PlaceHolder 4"/>
          <p:cNvSpPr>
            <a:spLocks noGrp="1"/>
          </p:cNvSpPr>
          <p:nvPr>
            <p:ph type="title"/>
          </p:nvPr>
        </p:nvSpPr>
        <p:spPr>
          <a:xfrm>
            <a:off x="3419280" y="3328560"/>
            <a:ext cx="734400" cy="447120"/>
          </a:xfrm>
          <a:prstGeom prst="rect">
            <a:avLst/>
          </a:prstGeom>
          <a:noFill/>
          <a:ln w="0">
            <a:noFill/>
          </a:ln>
        </p:spPr>
        <p:txBody>
          <a:bodyPr lIns="91440" tIns="91440" rIns="91440" bIns="91440" anchor="b">
            <a:noAutofit/>
          </a:bodyPr>
          <a:lstStyle/>
          <a:p>
            <a:pPr indent="0">
              <a:lnSpc>
                <a:spcPct val="100000"/>
              </a:lnSpc>
              <a:buNone/>
            </a:pPr>
            <a:r>
              <a:rPr lang="fr-FR" sz="2100" b="1" strike="noStrike" spc="-1">
                <a:solidFill>
                  <a:schemeClr val="accent1"/>
                </a:solidFill>
                <a:latin typeface="Prompt"/>
                <a:ea typeface="Prompt"/>
              </a:rPr>
              <a:t>xx%</a:t>
            </a:r>
            <a:endParaRPr lang="fr-FR" sz="2100" b="0" strike="noStrike" spc="-1">
              <a:solidFill>
                <a:schemeClr val="dk1"/>
              </a:solidFill>
              <a:latin typeface="Arial"/>
            </a:endParaRPr>
          </a:p>
        </p:txBody>
      </p:sp>
      <p:sp>
        <p:nvSpPr>
          <p:cNvPr id="9" name="PlaceHolder 5"/>
          <p:cNvSpPr>
            <a:spLocks noGrp="1"/>
          </p:cNvSpPr>
          <p:nvPr>
            <p:ph type="body"/>
          </p:nvPr>
        </p:nvSpPr>
        <p:spPr>
          <a:xfrm>
            <a:off x="3523320" y="0"/>
            <a:ext cx="5620320" cy="285444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4911480" y="3070080"/>
            <a:ext cx="2543760" cy="9428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872280" y="539640"/>
            <a:ext cx="3127680" cy="85572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5879880" y="1564200"/>
            <a:ext cx="2379600" cy="9986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3" name="PlaceHolder 2"/>
          <p:cNvSpPr>
            <a:spLocks noGrp="1"/>
          </p:cNvSpPr>
          <p:nvPr>
            <p:ph type="body"/>
          </p:nvPr>
        </p:nvSpPr>
        <p:spPr>
          <a:xfrm>
            <a:off x="2565000" y="0"/>
            <a:ext cx="3092760" cy="2824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4" name="PlaceHolder 3"/>
          <p:cNvSpPr>
            <a:spLocks noGrp="1"/>
          </p:cNvSpPr>
          <p:nvPr>
            <p:ph type="body"/>
          </p:nvPr>
        </p:nvSpPr>
        <p:spPr>
          <a:xfrm>
            <a:off x="0" y="0"/>
            <a:ext cx="2452680" cy="514332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5" name="PlaceHolder 4"/>
          <p:cNvSpPr>
            <a:spLocks noGrp="1"/>
          </p:cNvSpPr>
          <p:nvPr>
            <p:ph type="body"/>
          </p:nvPr>
        </p:nvSpPr>
        <p:spPr>
          <a:xfrm>
            <a:off x="2580120" y="2953800"/>
            <a:ext cx="3092760" cy="2234880"/>
          </a:xfrm>
          <a:prstGeom prst="rect">
            <a:avLst/>
          </a:prstGeom>
          <a:noFill/>
          <a:ln w="0">
            <a:noFill/>
          </a:ln>
        </p:spPr>
        <p:txBody>
          <a:bodyPr lIns="90000" tIns="45000" rIns="90000" bIns="45000" anchor="t">
            <a:normAutofit fontScale="2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872280" y="539640"/>
            <a:ext cx="7558200" cy="637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0" y="1447200"/>
            <a:ext cx="4899240" cy="36961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cxnSp>
        <p:nvCxnSpPr>
          <p:cNvPr id="18" name="Google Shape;71;p17"/>
          <p:cNvCxnSpPr/>
          <p:nvPr/>
        </p:nvCxnSpPr>
        <p:spPr>
          <a:xfrm>
            <a:off x="713160" y="679680"/>
            <a:ext cx="360" cy="297360"/>
          </a:xfrm>
          <a:prstGeom prst="straightConnector1">
            <a:avLst/>
          </a:prstGeom>
          <a:ln w="28575">
            <a:solidFill>
              <a:srgbClr val="68C0CE"/>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72280" y="539640"/>
            <a:ext cx="7558200" cy="63756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0" name="Google Shape;75;p18"/>
          <p:cNvCxnSpPr/>
          <p:nvPr/>
        </p:nvCxnSpPr>
        <p:spPr>
          <a:xfrm>
            <a:off x="713160" y="679680"/>
            <a:ext cx="360" cy="297360"/>
          </a:xfrm>
          <a:prstGeom prst="straightConnector1">
            <a:avLst/>
          </a:prstGeom>
          <a:ln w="28575">
            <a:solidFill>
              <a:srgbClr val="68C0CE"/>
            </a:solidFill>
            <a:round/>
          </a:ln>
        </p:spPr>
      </p:cxnSp>
      <p:sp>
        <p:nvSpPr>
          <p:cNvPr id="2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hyperlink" Target="https://md5decrypt.net/" TargetMode="External"/><Relationship Id="rId7" Type="http://schemas.openxmlformats.org/officeDocument/2006/relationships/hyperlink" Target="https://github.com/psf/requests" TargetMode="External"/><Relationship Id="rId2" Type="http://schemas.openxmlformats.org/officeDocument/2006/relationships/hyperlink" Target="https://flask.palletsprojects.com/" TargetMode="External"/><Relationship Id="rId1" Type="http://schemas.openxmlformats.org/officeDocument/2006/relationships/slideLayout" Target="../slideLayouts/slideLayout9.xml"/><Relationship Id="rId6" Type="http://schemas.openxmlformats.org/officeDocument/2006/relationships/hyperlink" Target="https://owasp.org/www-community/controls/Secure_Password_Storage" TargetMode="External"/><Relationship Id="rId5" Type="http://schemas.openxmlformats.org/officeDocument/2006/relationships/hyperlink" Target="https://www.cmd5.org/" TargetMode="External"/><Relationship Id="rId4" Type="http://schemas.openxmlformats.org/officeDocument/2006/relationships/hyperlink" Target="https://www.nitrxgen.n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611111" y="367674"/>
            <a:ext cx="7486200" cy="723600"/>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2700" b="1" strike="noStrike" spc="-1" dirty="0">
                <a:solidFill>
                  <a:schemeClr val="dk1"/>
                </a:solidFill>
                <a:latin typeface="Prompt"/>
                <a:ea typeface="Prompt"/>
              </a:rPr>
              <a:t>Hash Cracking Tool</a:t>
            </a:r>
            <a:endParaRPr lang="fr-FR" sz="2700" b="0" strike="noStrike" spc="-1" dirty="0">
              <a:solidFill>
                <a:schemeClr val="dk1"/>
              </a:solidFill>
              <a:latin typeface="Arial"/>
            </a:endParaRPr>
          </a:p>
        </p:txBody>
      </p:sp>
      <p:sp>
        <p:nvSpPr>
          <p:cNvPr id="63" name="PlaceHolder 2"/>
          <p:cNvSpPr>
            <a:spLocks noGrp="1"/>
          </p:cNvSpPr>
          <p:nvPr>
            <p:ph type="subTitle"/>
          </p:nvPr>
        </p:nvSpPr>
        <p:spPr>
          <a:xfrm>
            <a:off x="6686553" y="1241217"/>
            <a:ext cx="1866600" cy="986343"/>
          </a:xfrm>
          <a:prstGeom prst="rect">
            <a:avLst/>
          </a:prstGeom>
          <a:noFill/>
          <a:ln w="0">
            <a:noFill/>
          </a:ln>
        </p:spPr>
        <p:txBody>
          <a:bodyPr lIns="91440" tIns="91440" rIns="91440" bIns="91440" anchor="t">
            <a:normAutofit fontScale="95696"/>
          </a:bodyPr>
          <a:lstStyle/>
          <a:p>
            <a:pPr indent="0" algn="r">
              <a:lnSpc>
                <a:spcPct val="100000"/>
              </a:lnSpc>
              <a:buNone/>
              <a:tabLst>
                <a:tab pos="0" algn="l"/>
              </a:tabLst>
            </a:pPr>
            <a:r>
              <a:rPr lang="en" sz="1200" b="0" strike="noStrike" spc="-1" dirty="0">
                <a:solidFill>
                  <a:schemeClr val="dk1"/>
                </a:solidFill>
                <a:latin typeface="Albert Sans"/>
                <a:ea typeface="Albert Sans"/>
              </a:rPr>
              <a:t>A Web-Based Application for Hash Decryption and Password Security</a:t>
            </a:r>
            <a:endParaRPr lang="en-US" sz="1200" b="0" strike="noStrike" spc="-1" dirty="0">
              <a:solidFill>
                <a:srgbClr val="FFFFFF"/>
              </a:solidFill>
              <a:latin typeface="OpenSymbol"/>
            </a:endParaRPr>
          </a:p>
        </p:txBody>
      </p:sp>
      <p:pic>
        <p:nvPicPr>
          <p:cNvPr id="64" name="Google Shape;133;p29"/>
          <p:cNvPicPr/>
          <p:nvPr/>
        </p:nvPicPr>
        <p:blipFill>
          <a:blip r:embed="rId2"/>
          <a:srcRect l="901" t="13134" b="1801"/>
          <a:stretch/>
        </p:blipFill>
        <p:spPr>
          <a:xfrm>
            <a:off x="101520" y="1241218"/>
            <a:ext cx="6461280" cy="3696120"/>
          </a:xfrm>
          <a:prstGeom prst="rect">
            <a:avLst/>
          </a:prstGeom>
          <a:ln w="0">
            <a:noFill/>
          </a:ln>
        </p:spPr>
      </p:pic>
      <p:cxnSp>
        <p:nvCxnSpPr>
          <p:cNvPr id="65" name="Google Shape;134;p29"/>
          <p:cNvCxnSpPr/>
          <p:nvPr/>
        </p:nvCxnSpPr>
        <p:spPr>
          <a:xfrm>
            <a:off x="8429400" y="551634"/>
            <a:ext cx="360" cy="355680"/>
          </a:xfrm>
          <a:prstGeom prst="straightConnector1">
            <a:avLst/>
          </a:prstGeom>
          <a:ln w="28575">
            <a:solidFill>
              <a:srgbClr val="68C0CE"/>
            </a:solidFill>
            <a:round/>
          </a:ln>
        </p:spPr>
      </p:cxnSp>
      <p:sp>
        <p:nvSpPr>
          <p:cNvPr id="2" name="TextBox 1">
            <a:extLst>
              <a:ext uri="{FF2B5EF4-FFF2-40B4-BE49-F238E27FC236}">
                <a16:creationId xmlns:a16="http://schemas.microsoft.com/office/drawing/2014/main" id="{B225334E-176F-70EB-0726-2FC536E699C1}"/>
              </a:ext>
            </a:extLst>
          </p:cNvPr>
          <p:cNvSpPr txBox="1"/>
          <p:nvPr/>
        </p:nvSpPr>
        <p:spPr>
          <a:xfrm>
            <a:off x="6980353" y="3902282"/>
            <a:ext cx="1848583" cy="830997"/>
          </a:xfrm>
          <a:prstGeom prst="rect">
            <a:avLst/>
          </a:prstGeom>
          <a:noFill/>
        </p:spPr>
        <p:txBody>
          <a:bodyPr wrap="none" rtlCol="0">
            <a:spAutoFit/>
          </a:bodyPr>
          <a:lstStyle/>
          <a:p>
            <a:r>
              <a:rPr lang="en-IN" sz="1200" dirty="0" err="1">
                <a:solidFill>
                  <a:schemeClr val="tx2"/>
                </a:solidFill>
              </a:rPr>
              <a:t>CH.Dinesh</a:t>
            </a:r>
            <a:r>
              <a:rPr lang="en-IN" sz="1200" dirty="0">
                <a:solidFill>
                  <a:schemeClr val="tx2"/>
                </a:solidFill>
              </a:rPr>
              <a:t> (22bce8252)</a:t>
            </a:r>
          </a:p>
          <a:p>
            <a:r>
              <a:rPr lang="en-IN" sz="1200" dirty="0" err="1">
                <a:solidFill>
                  <a:schemeClr val="tx2"/>
                </a:solidFill>
              </a:rPr>
              <a:t>V.Srujan</a:t>
            </a:r>
            <a:r>
              <a:rPr lang="en-IN" sz="1200" dirty="0">
                <a:solidFill>
                  <a:schemeClr val="tx2"/>
                </a:solidFill>
              </a:rPr>
              <a:t>     (22bce8087)</a:t>
            </a:r>
          </a:p>
          <a:p>
            <a:r>
              <a:rPr lang="en-IN" sz="1200" dirty="0" err="1">
                <a:solidFill>
                  <a:schemeClr val="tx2"/>
                </a:solidFill>
              </a:rPr>
              <a:t>G.Nikitha</a:t>
            </a:r>
            <a:r>
              <a:rPr lang="en-IN" sz="1200" dirty="0">
                <a:solidFill>
                  <a:schemeClr val="tx2"/>
                </a:solidFill>
              </a:rPr>
              <a:t>    (22bce7493)</a:t>
            </a:r>
          </a:p>
          <a:p>
            <a:endParaRPr lang="en-IN" sz="12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WORKING OF ALGORITHM</a:t>
            </a:r>
            <a:endParaRPr lang="fr-FR" sz="2600" b="0" strike="noStrike" spc="-1" dirty="0">
              <a:solidFill>
                <a:schemeClr val="tx2"/>
              </a:solidFill>
              <a:latin typeface="Arial"/>
            </a:endParaRPr>
          </a:p>
        </p:txBody>
      </p:sp>
      <p:sp>
        <p:nvSpPr>
          <p:cNvPr id="96" name="PlaceHolder 2"/>
          <p:cNvSpPr>
            <a:spLocks noGrp="1"/>
          </p:cNvSpPr>
          <p:nvPr>
            <p:ph type="subTitle"/>
          </p:nvPr>
        </p:nvSpPr>
        <p:spPr>
          <a:xfrm>
            <a:off x="876240" y="1180800"/>
            <a:ext cx="5524200" cy="3495427"/>
          </a:xfrm>
          <a:prstGeom prst="rect">
            <a:avLst/>
          </a:prstGeom>
          <a:noFill/>
          <a:ln w="0">
            <a:noFill/>
          </a:ln>
        </p:spPr>
        <p:txBody>
          <a:bodyPr lIns="91440" tIns="91440" rIns="91440" bIns="91440" anchor="t">
            <a:noAutofit/>
          </a:bodyPr>
          <a:lstStyle/>
          <a:p>
            <a:pPr>
              <a:buNone/>
            </a:pPr>
            <a:r>
              <a:rPr lang="en-US" sz="800" b="1" dirty="0"/>
              <a:t>Hash Type Identification</a:t>
            </a:r>
          </a:p>
          <a:p>
            <a:pPr>
              <a:buNone/>
            </a:pPr>
            <a:br>
              <a:rPr lang="en-US" sz="800" dirty="0"/>
            </a:br>
            <a:r>
              <a:rPr lang="en-US" sz="800" dirty="0"/>
              <a:t>The tool infers the hash type by checking the length of the hash string:</a:t>
            </a:r>
          </a:p>
          <a:p>
            <a:pPr>
              <a:buFont typeface="Arial" panose="020B0604020202020204" pitchFamily="34" charset="0"/>
              <a:buChar char="•"/>
            </a:pPr>
            <a:r>
              <a:rPr lang="en-US" sz="800" dirty="0"/>
              <a:t>32 characters → MD5</a:t>
            </a:r>
          </a:p>
          <a:p>
            <a:pPr>
              <a:buFont typeface="Arial" panose="020B0604020202020204" pitchFamily="34" charset="0"/>
              <a:buChar char="•"/>
            </a:pPr>
            <a:r>
              <a:rPr lang="en-US" sz="800" dirty="0"/>
              <a:t>40 characters → SHA1</a:t>
            </a:r>
          </a:p>
          <a:p>
            <a:pPr>
              <a:buFont typeface="Arial" panose="020B0604020202020204" pitchFamily="34" charset="0"/>
              <a:buChar char="•"/>
            </a:pPr>
            <a:r>
              <a:rPr lang="en-US" sz="800" dirty="0"/>
              <a:t>64 characters → SHA256</a:t>
            </a:r>
          </a:p>
          <a:p>
            <a:pPr>
              <a:buFont typeface="Arial" panose="020B0604020202020204" pitchFamily="34" charset="0"/>
              <a:buChar char="•"/>
            </a:pPr>
            <a:r>
              <a:rPr lang="en-US" sz="800" dirty="0"/>
              <a:t>96 characters → SHA384</a:t>
            </a:r>
          </a:p>
          <a:p>
            <a:pPr>
              <a:buFont typeface="Arial" panose="020B0604020202020204" pitchFamily="34" charset="0"/>
              <a:buChar char="•"/>
            </a:pPr>
            <a:r>
              <a:rPr lang="en-US" sz="800" dirty="0"/>
              <a:t>128 characters → SHA512</a:t>
            </a:r>
          </a:p>
          <a:p>
            <a:pPr marL="0" indent="0">
              <a:buNone/>
            </a:pPr>
            <a:r>
              <a:rPr lang="en-US" sz="800" b="1" dirty="0"/>
              <a:t>Service Selection</a:t>
            </a:r>
          </a:p>
          <a:p>
            <a:pPr marL="0" indent="0">
              <a:buNone/>
            </a:pPr>
            <a:br>
              <a:rPr lang="en-US" sz="800" dirty="0"/>
            </a:br>
            <a:r>
              <a:rPr lang="en-US" sz="800" dirty="0"/>
              <a:t>For each hash type, a predefined set of online APIs is assigned that are capable of cracking that specific format</a:t>
            </a:r>
          </a:p>
          <a:p>
            <a:pPr marL="0" indent="0">
              <a:buNone/>
            </a:pPr>
            <a:r>
              <a:rPr lang="en-US" sz="800" dirty="0" err="1"/>
              <a:t>hash_methods</a:t>
            </a:r>
            <a:r>
              <a:rPr lang="en-US" sz="800" dirty="0"/>
              <a:t> = {</a:t>
            </a:r>
          </a:p>
          <a:p>
            <a:pPr marL="0" indent="0">
              <a:buNone/>
            </a:pPr>
            <a:r>
              <a:rPr lang="en-US" sz="800" dirty="0"/>
              <a:t>    32: ['md5',   [alpha, beta, gamma, theta]],</a:t>
            </a:r>
          </a:p>
          <a:p>
            <a:pPr marL="0" indent="0">
              <a:buNone/>
            </a:pPr>
            <a:r>
              <a:rPr lang="en-US" sz="800" dirty="0"/>
              <a:t>    40: ['sha1',  [alpha, beta, theta]],</a:t>
            </a:r>
          </a:p>
          <a:p>
            <a:pPr marL="0" indent="0">
              <a:buNone/>
            </a:pPr>
            <a:r>
              <a:rPr lang="en-US" sz="800" dirty="0"/>
              <a:t>    64: ['sha256',[alpha, beta, theta]],</a:t>
            </a:r>
          </a:p>
          <a:p>
            <a:pPr marL="0" indent="0">
              <a:buNone/>
            </a:pPr>
            <a:r>
              <a:rPr lang="en-US" sz="800" dirty="0"/>
              <a:t>    96: ['sha384',[alpha, beta, theta]],</a:t>
            </a:r>
          </a:p>
          <a:p>
            <a:pPr marL="0" indent="0">
              <a:buNone/>
            </a:pPr>
            <a:r>
              <a:rPr lang="en-US" sz="800" dirty="0"/>
              <a:t>    128:['sha512',[alpha, beta, theta]]</a:t>
            </a:r>
          </a:p>
          <a:p>
            <a:pPr marL="0" indent="0">
              <a:buNone/>
            </a:pP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b="1" spc="-1" dirty="0">
                <a:solidFill>
                  <a:schemeClr val="tx2"/>
                </a:solidFill>
                <a:latin typeface="Prompt"/>
              </a:rPr>
              <a:t>WORKING</a:t>
            </a:r>
            <a:endParaRPr lang="fr-FR" sz="2400" b="0" strike="noStrike" spc="-1" dirty="0">
              <a:solidFill>
                <a:schemeClr val="tx2"/>
              </a:solidFill>
              <a:latin typeface="Arial"/>
            </a:endParaRPr>
          </a:p>
        </p:txBody>
      </p:sp>
      <p:sp>
        <p:nvSpPr>
          <p:cNvPr id="2" name="Subtitle 1">
            <a:extLst>
              <a:ext uri="{FF2B5EF4-FFF2-40B4-BE49-F238E27FC236}">
                <a16:creationId xmlns:a16="http://schemas.microsoft.com/office/drawing/2014/main" id="{C4350943-454E-CE73-2594-2B9CBB212AD1}"/>
              </a:ext>
            </a:extLst>
          </p:cNvPr>
          <p:cNvSpPr>
            <a:spLocks noGrp="1" noChangeArrowheads="1"/>
          </p:cNvSpPr>
          <p:nvPr>
            <p:ph type="subTitle"/>
          </p:nvPr>
        </p:nvSpPr>
        <p:spPr bwMode="auto">
          <a:xfrm>
            <a:off x="876240" y="1023066"/>
            <a:ext cx="6792244" cy="3670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0" u="none" strike="noStrike" cap="none" normalizeH="0" baseline="0" dirty="0">
                <a:ln>
                  <a:noFill/>
                </a:ln>
                <a:solidFill>
                  <a:schemeClr val="tx1"/>
                </a:solidFill>
                <a:effectLst/>
                <a:latin typeface="Arial" panose="020B0604020202020204" pitchFamily="34" charset="0"/>
              </a:rPr>
              <a:t>Sequential Service Querying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The tool queries each API in sequence until one returns a valid result. The APIs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alpha</a:t>
            </a:r>
            <a:r>
              <a:rPr kumimoji="0" lang="en-US" altLang="en-US" sz="1050" b="0" i="0" u="none" strike="noStrike" cap="none" normalizeH="0" baseline="0" dirty="0">
                <a:ln>
                  <a:noFill/>
                </a:ln>
                <a:solidFill>
                  <a:schemeClr val="tx1"/>
                </a:solidFill>
                <a:effectLst/>
                <a:latin typeface="Arial" panose="020B0604020202020204" pitchFamily="34" charset="0"/>
              </a:rPr>
              <a:t>: Integrates with </a:t>
            </a:r>
            <a:r>
              <a:rPr kumimoji="0" lang="en-US" altLang="en-US" sz="500" b="0" i="0" u="none" strike="noStrike" cap="none" normalizeH="0" baseline="0" dirty="0">
                <a:ln>
                  <a:noFill/>
                </a:ln>
                <a:solidFill>
                  <a:schemeClr val="tx1"/>
                </a:solidFill>
                <a:effectLst/>
                <a:latin typeface="Arial Unicode MS"/>
              </a:rPr>
              <a:t>cmd5.org</a:t>
            </a:r>
            <a:endParaRPr kumimoji="0" lang="en-US" altLang="en-US" sz="1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beta</a:t>
            </a:r>
            <a:r>
              <a:rPr kumimoji="0" lang="en-US" altLang="en-US" sz="1050" b="0" i="0" u="none" strike="noStrike" cap="none" normalizeH="0" baseline="0" dirty="0">
                <a:ln>
                  <a:noFill/>
                </a:ln>
                <a:solidFill>
                  <a:schemeClr val="tx1"/>
                </a:solidFill>
                <a:effectLst/>
                <a:latin typeface="Arial" panose="020B0604020202020204" pitchFamily="34" charset="0"/>
              </a:rPr>
              <a:t>: Uses a WebSocket-based query to </a:t>
            </a:r>
            <a:r>
              <a:rPr kumimoji="0" lang="en-US" altLang="en-US" sz="500" b="0" i="0" u="none" strike="noStrike" cap="none" normalizeH="0" baseline="0" dirty="0">
                <a:ln>
                  <a:noFill/>
                </a:ln>
                <a:solidFill>
                  <a:schemeClr val="tx1"/>
                </a:solidFill>
                <a:effectLst/>
                <a:latin typeface="Arial Unicode MS"/>
              </a:rPr>
              <a:t>md5hashing.net</a:t>
            </a:r>
            <a:endParaRPr kumimoji="0" lang="en-US" altLang="en-US" sz="1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gamma</a:t>
            </a:r>
            <a:r>
              <a:rPr kumimoji="0" lang="en-US" altLang="en-US" sz="1050" b="0" i="0" u="none" strike="noStrike" cap="none" normalizeH="0" baseline="0" dirty="0">
                <a:ln>
                  <a:noFill/>
                </a:ln>
                <a:solidFill>
                  <a:schemeClr val="tx1"/>
                </a:solidFill>
                <a:effectLst/>
                <a:latin typeface="Arial" panose="020B0604020202020204" pitchFamily="34" charset="0"/>
              </a:rPr>
              <a:t>: Specialized MD5 cracking using </a:t>
            </a:r>
            <a:r>
              <a:rPr kumimoji="0" lang="en-US" altLang="en-US" sz="500" b="0" i="0" u="none" strike="noStrike" cap="none" normalizeH="0" baseline="0" dirty="0">
                <a:ln>
                  <a:noFill/>
                </a:ln>
                <a:solidFill>
                  <a:schemeClr val="tx1"/>
                </a:solidFill>
                <a:effectLst/>
                <a:latin typeface="Arial Unicode MS"/>
              </a:rPr>
              <a:t>nitrxgen.net</a:t>
            </a:r>
            <a:endParaRPr kumimoji="0" lang="en-US" altLang="en-US" sz="1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1" i="0" u="none" strike="noStrike" cap="none" normalizeH="0" baseline="0" dirty="0">
                <a:ln>
                  <a:noFill/>
                </a:ln>
                <a:solidFill>
                  <a:schemeClr val="tx1"/>
                </a:solidFill>
                <a:effectLst/>
                <a:latin typeface="Arial" panose="020B0604020202020204" pitchFamily="34" charset="0"/>
              </a:rPr>
              <a:t>theta</a:t>
            </a:r>
            <a:r>
              <a:rPr kumimoji="0" lang="en-US" altLang="en-US" sz="1050" b="0" i="0" u="none" strike="noStrike" cap="none" normalizeH="0" baseline="0" dirty="0">
                <a:ln>
                  <a:noFill/>
                </a:ln>
                <a:solidFill>
                  <a:schemeClr val="tx1"/>
                </a:solidFill>
                <a:effectLst/>
                <a:latin typeface="Arial" panose="020B0604020202020204" pitchFamily="34" charset="0"/>
              </a:rPr>
              <a:t>: Authenticated API access to </a:t>
            </a:r>
            <a:r>
              <a:rPr kumimoji="0" lang="en-US" altLang="en-US" sz="500" b="0" i="0" u="none" strike="noStrike" cap="none" normalizeH="0" baseline="0" dirty="0">
                <a:ln>
                  <a:noFill/>
                </a:ln>
                <a:solidFill>
                  <a:schemeClr val="tx1"/>
                </a:solidFill>
                <a:effectLst/>
                <a:latin typeface="Arial Unicode MS"/>
              </a:rPr>
              <a:t>md5decrypt.net</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600" dirty="0">
              <a:latin typeface="Arial Unicode MS"/>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0" u="none" strike="noStrike" cap="none" normalizeH="0" baseline="0" dirty="0">
                <a:ln>
                  <a:noFill/>
                </a:ln>
                <a:solidFill>
                  <a:schemeClr val="tx1"/>
                </a:solidFill>
                <a:effectLst/>
                <a:latin typeface="Arial" panose="020B0604020202020204" pitchFamily="34" charset="0"/>
              </a:rPr>
              <a:t>Result Processing</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If a service successfully cracks the hash, the result is immediately returned.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If all services fail, the function returns </a:t>
            </a:r>
            <a:r>
              <a:rPr kumimoji="0" lang="en-US" altLang="en-US" sz="500" b="0" i="0" u="none" strike="noStrike" cap="none" normalizeH="0" baseline="0" dirty="0">
                <a:ln>
                  <a:noFill/>
                </a:ln>
                <a:solidFill>
                  <a:schemeClr val="tx1"/>
                </a:solidFill>
                <a:effectLst/>
                <a:latin typeface="Arial Unicode MS"/>
              </a:rPr>
              <a:t>False</a:t>
            </a:r>
            <a:r>
              <a:rPr kumimoji="0" lang="en-US" altLang="en-US" sz="1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100" b="1" i="0" u="none" strike="noStrike" cap="none" normalizeH="0" baseline="0" dirty="0">
                <a:ln>
                  <a:noFill/>
                </a:ln>
                <a:solidFill>
                  <a:schemeClr val="tx1"/>
                </a:solidFill>
                <a:effectLst/>
                <a:latin typeface="Arial" panose="020B0604020202020204" pitchFamily="34" charset="0"/>
              </a:rPr>
              <a:t>Batch Processing for Efficiency</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When multiple hashes are provided, the tool uses </a:t>
            </a:r>
            <a:r>
              <a:rPr kumimoji="0" lang="en-US" altLang="en-US" sz="1050" b="1" i="0" u="none" strike="noStrike" cap="none" normalizeH="0" baseline="0" dirty="0">
                <a:ln>
                  <a:noFill/>
                </a:ln>
                <a:solidFill>
                  <a:schemeClr val="tx1"/>
                </a:solidFill>
                <a:effectLst/>
                <a:latin typeface="Arial" panose="020B0604020202020204" pitchFamily="34" charset="0"/>
              </a:rPr>
              <a:t>thread pools and concurrency</a:t>
            </a:r>
            <a:r>
              <a:rPr kumimoji="0" lang="en-US" altLang="en-US" sz="1050" b="0" i="0" u="none" strike="noStrike" cap="none" normalizeH="0" baseline="0" dirty="0">
                <a:ln>
                  <a:noFill/>
                </a:ln>
                <a:solidFill>
                  <a:schemeClr val="tx1"/>
                </a:solidFill>
                <a:effectLst/>
                <a:latin typeface="Arial" panose="020B0604020202020204" pitchFamily="34" charset="0"/>
              </a:rPr>
              <a:t> to process them in parallel,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significantly reducing total execution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0" u="none" strike="noStrike" cap="none" normalizeH="0" baseline="0" dirty="0">
                <a:ln>
                  <a:noFill/>
                </a:ln>
                <a:solidFill>
                  <a:schemeClr val="tx1"/>
                </a:solidFill>
                <a:effectLst/>
                <a:latin typeface="Arial" panose="020B0604020202020204" pitchFamily="34" charset="0"/>
              </a:rPr>
              <a:t>Password Strengthening Suggestions</a:t>
            </a:r>
            <a:br>
              <a:rPr kumimoji="0" lang="en-US" altLang="en-US" sz="1100" b="0" i="0" u="none" strike="noStrike" cap="none" normalizeH="0" baseline="0" dirty="0">
                <a:ln>
                  <a:noFill/>
                </a:ln>
                <a:solidFill>
                  <a:schemeClr val="tx1"/>
                </a:solidFill>
                <a:effectLst/>
                <a:latin typeface="Arial" panose="020B0604020202020204" pitchFamily="34" charset="0"/>
              </a:rPr>
            </a:br>
            <a:r>
              <a:rPr kumimoji="0" lang="en-US" altLang="en-US" sz="1050" b="0" i="0" u="none" strike="noStrike" cap="none" normalizeH="0" baseline="0" dirty="0">
                <a:ln>
                  <a:noFill/>
                </a:ln>
                <a:solidFill>
                  <a:schemeClr val="tx1"/>
                </a:solidFill>
                <a:effectLst/>
                <a:latin typeface="Arial" panose="020B0604020202020204" pitchFamily="34" charset="0"/>
              </a:rPr>
              <a:t>In addition to cracking, the tool can recommend </a:t>
            </a:r>
            <a:r>
              <a:rPr kumimoji="0" lang="en-US" altLang="en-US" sz="1050" b="1" i="0" u="none" strike="noStrike" cap="none" normalizeH="0" baseline="0" dirty="0">
                <a:ln>
                  <a:noFill/>
                </a:ln>
                <a:solidFill>
                  <a:schemeClr val="tx1"/>
                </a:solidFill>
                <a:effectLst/>
                <a:latin typeface="Arial" panose="020B0604020202020204" pitchFamily="34" charset="0"/>
              </a:rPr>
              <a:t>stronger password alternatives</a:t>
            </a:r>
            <a:r>
              <a:rPr kumimoji="0" lang="en-US" altLang="en-US" sz="1050" b="0" i="0" u="none" strike="noStrike" cap="none" normalizeH="0" baseline="0" dirty="0">
                <a:ln>
                  <a:noFill/>
                </a:ln>
                <a:solidFill>
                  <a:schemeClr val="tx1"/>
                </a:solidFill>
                <a:effectLst/>
                <a:latin typeface="Arial" panose="020B0604020202020204" pitchFamily="34" charset="0"/>
              </a:rPr>
              <a:t> using transformations like: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Character substitution (e.g., </a:t>
            </a:r>
            <a:r>
              <a:rPr kumimoji="0" lang="en-US" altLang="en-US" sz="500" b="0" i="0" u="none" strike="noStrike" cap="none" normalizeH="0" baseline="0" dirty="0">
                <a:ln>
                  <a:noFill/>
                </a:ln>
                <a:solidFill>
                  <a:schemeClr val="tx1"/>
                </a:solidFill>
                <a:effectLst/>
                <a:latin typeface="Arial Unicode MS"/>
              </a:rPr>
              <a:t>a</a:t>
            </a:r>
            <a:r>
              <a:rPr kumimoji="0" lang="en-US" altLang="en-US" sz="100" b="0" i="0" u="none" strike="noStrike" cap="none" normalizeH="0" baseline="0" dirty="0">
                <a:ln>
                  <a:noFill/>
                </a:ln>
                <a:solidFill>
                  <a:schemeClr val="tx1"/>
                </a:solidFill>
                <a:effectLst/>
              </a:rPr>
              <a:t> → </a:t>
            </a:r>
            <a:r>
              <a:rPr kumimoji="0" lang="en-US" altLang="en-US" sz="500" b="0" i="0" u="none" strike="noStrike" cap="none" normalizeH="0" baseline="0" dirty="0">
                <a:ln>
                  <a:noFill/>
                </a:ln>
                <a:solidFill>
                  <a:schemeClr val="tx1"/>
                </a:solidFill>
                <a:effectLst/>
                <a:latin typeface="Arial Unicode MS"/>
              </a:rPr>
              <a:t>@</a:t>
            </a:r>
            <a:r>
              <a:rPr kumimoji="0" lang="en-US" altLang="en-US" sz="100" b="0" i="0" u="none" strike="noStrike" cap="none" normalizeH="0" baseline="0" dirty="0">
                <a:ln>
                  <a:noFill/>
                </a:ln>
                <a:solidFill>
                  <a:schemeClr val="tx1"/>
                </a:solidFill>
                <a:effectLst/>
              </a:rPr>
              <a:t>, </a:t>
            </a:r>
            <a:r>
              <a:rPr kumimoji="0" lang="en-US" altLang="en-US" sz="500" b="0" i="0" u="none" strike="noStrike" cap="none" normalizeH="0" baseline="0" dirty="0">
                <a:ln>
                  <a:noFill/>
                </a:ln>
                <a:solidFill>
                  <a:schemeClr val="tx1"/>
                </a:solidFill>
                <a:effectLst/>
                <a:latin typeface="Arial Unicode MS"/>
              </a:rPr>
              <a:t>s</a:t>
            </a:r>
            <a:r>
              <a:rPr kumimoji="0" lang="en-US" altLang="en-US" sz="100" b="0" i="0" u="none" strike="noStrike" cap="none" normalizeH="0" baseline="0" dirty="0">
                <a:ln>
                  <a:noFill/>
                </a:ln>
                <a:solidFill>
                  <a:schemeClr val="tx1"/>
                </a:solidFill>
                <a:effectLst/>
              </a:rPr>
              <a:t> → </a:t>
            </a:r>
            <a:r>
              <a:rPr kumimoji="0" lang="en-US" altLang="en-US" sz="500" b="0" i="0" u="none" strike="noStrike" cap="none" normalizeH="0" baseline="0" dirty="0">
                <a:ln>
                  <a:noFill/>
                </a:ln>
                <a:solidFill>
                  <a:schemeClr val="tx1"/>
                </a:solidFill>
                <a:effectLst/>
                <a:latin typeface="Arial Unicode MS"/>
              </a:rPr>
              <a:t>$</a:t>
            </a:r>
            <a:r>
              <a:rPr kumimoji="0" lang="en-US" altLang="en-US" sz="100" b="0" i="0" u="none" strike="noStrike" cap="none" normalizeH="0" baseline="0" dirty="0">
                <a:ln>
                  <a:noFill/>
                </a:ln>
                <a:solidFill>
                  <a:schemeClr val="tx1"/>
                </a:solidFill>
                <a:effectLst/>
              </a:rPr>
              <a:t>)</a:t>
            </a: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Lengthening with prefixes/suffixes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Passphrase generation using common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790740" y="584132"/>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pc="-1" dirty="0">
                <a:solidFill>
                  <a:schemeClr val="tx2"/>
                </a:solidFill>
                <a:latin typeface="Prompt"/>
              </a:rPr>
              <a:t>System Requirements</a:t>
            </a:r>
            <a:endParaRPr lang="fr-FR" sz="2600" b="0" strike="noStrike" spc="-1" dirty="0">
              <a:solidFill>
                <a:schemeClr val="tx2"/>
              </a:solidFill>
              <a:latin typeface="Arial"/>
            </a:endParaRPr>
          </a:p>
        </p:txBody>
      </p:sp>
      <p:sp>
        <p:nvSpPr>
          <p:cNvPr id="22" name="Subtitle 21">
            <a:extLst>
              <a:ext uri="{FF2B5EF4-FFF2-40B4-BE49-F238E27FC236}">
                <a16:creationId xmlns:a16="http://schemas.microsoft.com/office/drawing/2014/main" id="{14F97A1B-6085-A966-4FED-A120C3EA334F}"/>
              </a:ext>
            </a:extLst>
          </p:cNvPr>
          <p:cNvSpPr>
            <a:spLocks noGrp="1" noChangeArrowheads="1"/>
          </p:cNvSpPr>
          <p:nvPr>
            <p:ph type="subTitle"/>
          </p:nvPr>
        </p:nvSpPr>
        <p:spPr bwMode="auto">
          <a:xfrm>
            <a:off x="708550" y="1432129"/>
            <a:ext cx="36455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Python 3.6 or higher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Flask web framework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Unicode MS"/>
              </a:rPr>
              <a:t>requests</a:t>
            </a:r>
            <a:r>
              <a:rPr kumimoji="0" lang="en-US" altLang="en-US" sz="1200" b="0" i="0" u="none" strike="noStrike" cap="none" normalizeH="0" baseline="0" dirty="0">
                <a:ln>
                  <a:noFill/>
                </a:ln>
                <a:solidFill>
                  <a:schemeClr val="tx1"/>
                </a:solidFill>
                <a:effectLst/>
              </a:rPr>
              <a:t> library for API calls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Unicode MS"/>
              </a:rPr>
              <a:t>concurrent.futures</a:t>
            </a:r>
            <a:r>
              <a:rPr kumimoji="0" lang="en-US" altLang="en-US" sz="1200" b="0" i="0" u="none" strike="noStrike" cap="none" normalizeH="0" baseline="0" dirty="0">
                <a:ln>
                  <a:noFill/>
                </a:ln>
                <a:solidFill>
                  <a:schemeClr val="tx1"/>
                </a:solidFill>
                <a:effectLst/>
              </a:rPr>
              <a:t> for threading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Modern browser: Chrome, Firefox, Safari, or Edge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JavaScript must be enabled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Internet connection is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Dual-core 2GHz processor or better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Minimum 4GB 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At least 100MB free storage space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Password strengthening</a:t>
            </a:r>
            <a:endParaRPr lang="fr-FR" sz="2600" b="0" strike="noStrike" spc="-1" dirty="0">
              <a:solidFill>
                <a:schemeClr val="tx2"/>
              </a:solidFill>
              <a:latin typeface="Arial"/>
            </a:endParaRPr>
          </a:p>
        </p:txBody>
      </p:sp>
      <p:sp>
        <p:nvSpPr>
          <p:cNvPr id="112" name="PlaceHolder 2"/>
          <p:cNvSpPr>
            <a:spLocks noGrp="1"/>
          </p:cNvSpPr>
          <p:nvPr>
            <p:ph type="subTitle"/>
          </p:nvPr>
        </p:nvSpPr>
        <p:spPr>
          <a:xfrm>
            <a:off x="646268" y="1324079"/>
            <a:ext cx="7792492" cy="3186043"/>
          </a:xfrm>
          <a:prstGeom prst="rect">
            <a:avLst/>
          </a:prstGeom>
          <a:noFill/>
          <a:ln w="0">
            <a:noFill/>
          </a:ln>
        </p:spPr>
        <p:txBody>
          <a:bodyPr lIns="91440" tIns="91440" rIns="91440" bIns="91440" anchor="t">
            <a:normAutofit lnSpcReduction="10000"/>
          </a:bodyPr>
          <a:lstStyle/>
          <a:p>
            <a:pPr algn="l">
              <a:buNone/>
            </a:pPr>
            <a:r>
              <a:rPr lang="en-US" sz="1000" b="0" i="0" dirty="0">
                <a:effectLst/>
                <a:latin typeface="fkGroteskNeue"/>
              </a:rPr>
              <a:t>The tool uses several methods to enhance password security:</a:t>
            </a:r>
          </a:p>
          <a:p>
            <a:pPr algn="l">
              <a:buFont typeface="+mj-lt"/>
              <a:buAutoNum type="arabicPeriod"/>
            </a:pPr>
            <a:r>
              <a:rPr lang="en-US" sz="1000" b="0" i="0" dirty="0">
                <a:effectLst/>
                <a:latin typeface="fkGroteskNeue"/>
              </a:rPr>
              <a:t>Strategic Character Insertion: The algorithm inserts uppercase letters at strategic positions, typically in the middle of the password. For example, it takes a password like "password" and transforms it to "</a:t>
            </a:r>
            <a:r>
              <a:rPr lang="en-US" sz="1000" b="0" i="0" dirty="0" err="1">
                <a:effectLst/>
                <a:latin typeface="fkGroteskNeue"/>
              </a:rPr>
              <a:t>passWord</a:t>
            </a:r>
            <a:r>
              <a:rPr lang="en-US" sz="1000" b="0" i="0" dirty="0">
                <a:effectLst/>
                <a:latin typeface="fkGroteskNeue"/>
              </a:rPr>
              <a:t>" by adding a capital letter in the middle</a:t>
            </a:r>
            <a:r>
              <a:rPr lang="en-US" sz="1000" b="0" i="0" dirty="0">
                <a:effectLst/>
                <a:latin typeface="var(--font-berkeley-mono)"/>
              </a:rPr>
              <a:t>3</a:t>
            </a:r>
            <a:r>
              <a:rPr lang="en-US" sz="1000" b="0" i="0" dirty="0">
                <a:effectLst/>
                <a:latin typeface="fkGroteskNeue"/>
              </a:rPr>
              <a:t>.</a:t>
            </a:r>
          </a:p>
          <a:p>
            <a:pPr algn="l">
              <a:buFont typeface="+mj-lt"/>
              <a:buAutoNum type="arabicPeriod"/>
            </a:pPr>
            <a:r>
              <a:rPr lang="en-US" sz="1000" b="0" i="0" dirty="0">
                <a:effectLst/>
                <a:latin typeface="fkGroteskNeue"/>
              </a:rPr>
              <a:t>Special Character Appending: The system adds special characters (such as !@#$%^&amp;*) to the end of passwords, immediately increasing their complexity. For instance, "password" might become "password!"</a:t>
            </a:r>
            <a:r>
              <a:rPr lang="en-US" sz="1000" b="0" i="0" dirty="0">
                <a:effectLst/>
                <a:latin typeface="var(--font-berkeley-mono)"/>
              </a:rPr>
              <a:t>3</a:t>
            </a:r>
            <a:r>
              <a:rPr lang="en-US" sz="1000" b="0" i="0" dirty="0">
                <a:effectLst/>
                <a:latin typeface="fkGroteskNeue"/>
              </a:rPr>
              <a:t>.</a:t>
            </a:r>
          </a:p>
          <a:p>
            <a:pPr algn="l">
              <a:buFont typeface="+mj-lt"/>
              <a:buAutoNum type="arabicPeriod"/>
            </a:pPr>
            <a:r>
              <a:rPr lang="en-US" sz="1000" b="0" i="0" dirty="0">
                <a:effectLst/>
                <a:latin typeface="fkGroteskNeue"/>
              </a:rPr>
              <a:t>Character Substitution: Common letters are replaced with similar-looking symbols or numbers, known as "</a:t>
            </a:r>
            <a:r>
              <a:rPr lang="en-US" sz="1000" b="0" i="0" dirty="0" err="1">
                <a:effectLst/>
                <a:latin typeface="fkGroteskNeue"/>
              </a:rPr>
              <a:t>leetspeak</a:t>
            </a:r>
            <a:r>
              <a:rPr lang="en-US" sz="1000" b="0" i="0" dirty="0">
                <a:effectLst/>
                <a:latin typeface="fkGroteskNeue"/>
              </a:rPr>
              <a:t>" substitution:</a:t>
            </a:r>
          </a:p>
          <a:p>
            <a:pPr marL="742950" lvl="1" indent="-285750" algn="l">
              <a:buFont typeface="+mj-lt"/>
              <a:buAutoNum type="arabicPeriod"/>
            </a:pPr>
            <a:r>
              <a:rPr lang="en-US" sz="900" b="0" i="0" dirty="0">
                <a:effectLst/>
                <a:latin typeface="fkGroteskNeue"/>
              </a:rPr>
              <a:t>'a' is replaced with '@'</a:t>
            </a:r>
          </a:p>
          <a:p>
            <a:pPr marL="742950" lvl="1" indent="-285750" algn="l">
              <a:buFont typeface="+mj-lt"/>
              <a:buAutoNum type="arabicPeriod"/>
            </a:pPr>
            <a:r>
              <a:rPr lang="en-US" sz="900" b="0" i="0" dirty="0">
                <a:effectLst/>
                <a:latin typeface="fkGroteskNeue"/>
              </a:rPr>
              <a:t>'</a:t>
            </a:r>
            <a:r>
              <a:rPr lang="en-US" sz="900" b="0" i="0" dirty="0" err="1">
                <a:effectLst/>
                <a:latin typeface="fkGroteskNeue"/>
              </a:rPr>
              <a:t>i</a:t>
            </a:r>
            <a:r>
              <a:rPr lang="en-US" sz="900" b="0" i="0" dirty="0">
                <a:effectLst/>
                <a:latin typeface="fkGroteskNeue"/>
              </a:rPr>
              <a:t>' is replaced with '1'</a:t>
            </a:r>
          </a:p>
          <a:p>
            <a:pPr marL="742950" lvl="1" indent="-285750" algn="l">
              <a:buFont typeface="+mj-lt"/>
              <a:buAutoNum type="arabicPeriod"/>
            </a:pPr>
            <a:r>
              <a:rPr lang="en-US" sz="900" b="0" i="0" dirty="0">
                <a:effectLst/>
                <a:latin typeface="fkGroteskNeue"/>
              </a:rPr>
              <a:t>'e' is replaced with '3'</a:t>
            </a:r>
          </a:p>
          <a:p>
            <a:pPr marL="742950" lvl="1" indent="-285750" algn="l">
              <a:buFont typeface="+mj-lt"/>
              <a:buAutoNum type="arabicPeriod"/>
            </a:pPr>
            <a:r>
              <a:rPr lang="en-US" sz="900" b="0" i="0" dirty="0">
                <a:effectLst/>
                <a:latin typeface="fkGroteskNeue"/>
              </a:rPr>
              <a:t>'s' is replaced with '$'</a:t>
            </a:r>
          </a:p>
          <a:p>
            <a:pPr marL="742950" lvl="1" indent="-285750" algn="l">
              <a:buFont typeface="+mj-lt"/>
              <a:buAutoNum type="arabicPeriod"/>
            </a:pPr>
            <a:r>
              <a:rPr lang="en-US" sz="900" b="0" i="0" dirty="0">
                <a:effectLst/>
                <a:latin typeface="fkGroteskNeue"/>
              </a:rPr>
              <a:t>'o' is replaced with '0'</a:t>
            </a:r>
            <a:r>
              <a:rPr lang="en-US" sz="900" b="0" i="0" dirty="0">
                <a:effectLst/>
                <a:latin typeface="var(--font-berkeley-mono)"/>
              </a:rPr>
              <a:t>3</a:t>
            </a:r>
            <a:endParaRPr lang="en-US" sz="900" b="0" i="0" dirty="0">
              <a:effectLst/>
              <a:latin typeface="fkGroteskNeue"/>
            </a:endParaRPr>
          </a:p>
          <a:p>
            <a:pPr algn="l">
              <a:buFont typeface="+mj-lt"/>
              <a:buAutoNum type="arabicPeriod"/>
            </a:pPr>
            <a:r>
              <a:rPr lang="en-US" sz="1000" b="0" i="0" dirty="0">
                <a:effectLst/>
                <a:latin typeface="fkGroteskNeue"/>
              </a:rPr>
              <a:t>Reversal with Numeric Suffix: The algorithm reverses the original password and adds random numbers to the end. For example, "password" might become "drowssap123"</a:t>
            </a:r>
            <a:r>
              <a:rPr lang="en-US" sz="1000" b="0" i="0" dirty="0">
                <a:effectLst/>
                <a:latin typeface="var(--font-berkeley-mono)"/>
              </a:rPr>
              <a:t>3</a:t>
            </a:r>
            <a:r>
              <a:rPr lang="en-US" sz="1000" b="0" i="0" dirty="0">
                <a:effectLst/>
                <a:latin typeface="fkGroteskNeue"/>
              </a:rPr>
              <a:t>.</a:t>
            </a:r>
          </a:p>
          <a:p>
            <a:pPr algn="l">
              <a:buFont typeface="+mj-lt"/>
              <a:buAutoNum type="arabicPeriod"/>
            </a:pPr>
            <a:r>
              <a:rPr lang="en-US" sz="1000" b="0" i="0" dirty="0">
                <a:effectLst/>
                <a:latin typeface="fkGroteskNeue"/>
              </a:rPr>
              <a:t>Pattern Addition: The tool adds specific patterns around the original password, such as "#password#123"</a:t>
            </a:r>
            <a:r>
              <a:rPr lang="en-US" sz="1000" b="0" i="0" dirty="0">
                <a:effectLst/>
                <a:latin typeface="var(--font-berkeley-mono)"/>
              </a:rPr>
              <a:t>3</a:t>
            </a:r>
            <a:r>
              <a:rPr lang="en-US" sz="1000" b="0" i="0" dirty="0">
                <a:effectLst/>
                <a:latin typeface="fkGroteskNeue"/>
              </a:rPr>
              <a:t>.</a:t>
            </a:r>
          </a:p>
          <a:p>
            <a:pPr algn="l">
              <a:buFont typeface="+mj-lt"/>
              <a:buAutoNum type="arabicPeriod"/>
            </a:pPr>
            <a:r>
              <a:rPr lang="en-US" sz="1000" b="0" i="0" dirty="0">
                <a:effectLst/>
                <a:latin typeface="fkGroteskNeue"/>
              </a:rPr>
              <a:t>Case Mixing: The first letter is capitalized, and numbers and special characters are added to the end, transforming "password" to "Password42!"</a:t>
            </a:r>
            <a:r>
              <a:rPr lang="en-US" sz="1000" b="0" i="0" dirty="0">
                <a:effectLst/>
                <a:latin typeface="var(--font-berkeley-mono)"/>
              </a:rPr>
              <a:t>3</a:t>
            </a:r>
            <a:r>
              <a:rPr lang="en-US" sz="1000" b="0" i="0" dirty="0">
                <a:effectLst/>
                <a:latin typeface="fkGroteskNeue"/>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714239" y="1140070"/>
            <a:ext cx="7484768" cy="3431930"/>
          </a:xfrm>
          <a:prstGeom prst="rect">
            <a:avLst/>
          </a:prstGeom>
          <a:noFill/>
          <a:ln w="0">
            <a:noFill/>
          </a:ln>
        </p:spPr>
        <p:txBody>
          <a:bodyPr lIns="91440" tIns="91440" rIns="91440" bIns="91440" anchor="t">
            <a:noAutofit/>
          </a:bodyPr>
          <a:lstStyle/>
          <a:p>
            <a:r>
              <a:rPr lang="en-US" sz="1400" b="0" i="0" dirty="0">
                <a:effectLst/>
                <a:latin typeface="fkGroteskNeue"/>
              </a:rPr>
              <a:t>When a user submits a hash through the web interface or command-line tool, the system first identifies the hash type based on its length (32 characters for MD5, 40 for SHA1, etc.). Once identified, the tool sequentially attempts to crack the hash using multiple services:</a:t>
            </a:r>
            <a:br>
              <a:rPr lang="en-US" sz="1400" b="0" i="0" dirty="0">
                <a:effectLst/>
                <a:latin typeface="fkGroteskNeue"/>
              </a:rPr>
            </a:br>
            <a:br>
              <a:rPr lang="en-US" sz="1400" b="0" i="0" dirty="0">
                <a:effectLst/>
                <a:latin typeface="fkGroteskNeue"/>
              </a:rPr>
            </a:br>
            <a:r>
              <a:rPr lang="en-US" sz="1400" b="1" i="0" dirty="0">
                <a:effectLst/>
                <a:latin typeface="fkGroteskNeue"/>
              </a:rPr>
              <a:t>Local Database Check</a:t>
            </a:r>
            <a:r>
              <a:rPr lang="en-US" sz="1400" b="0" i="0" dirty="0">
                <a:effectLst/>
                <a:latin typeface="fkGroteskNeue"/>
              </a:rPr>
              <a:t>: First checks against a database of common hash-to-password mappings stored locally for instant results.</a:t>
            </a:r>
            <a:br>
              <a:rPr lang="en-US" sz="1400" b="0" i="0" dirty="0">
                <a:effectLst/>
                <a:latin typeface="fkGroteskNeue"/>
              </a:rPr>
            </a:br>
            <a:br>
              <a:rPr lang="en-US" sz="1400" b="0" i="0" dirty="0">
                <a:effectLst/>
                <a:latin typeface="fkGroteskNeue"/>
              </a:rPr>
            </a:br>
            <a:r>
              <a:rPr lang="en-US" sz="1400" b="1" i="0" dirty="0">
                <a:effectLst/>
                <a:latin typeface="fkGroteskNeue"/>
              </a:rPr>
              <a:t>Dictionary Attack</a:t>
            </a:r>
            <a:r>
              <a:rPr lang="en-US" sz="1400" b="0" i="0" dirty="0">
                <a:effectLst/>
                <a:latin typeface="fkGroteskNeue"/>
              </a:rPr>
              <a:t>: Attempts a basic dictionary attack using common passwords.</a:t>
            </a:r>
            <a:br>
              <a:rPr lang="en-US" sz="1400" b="0" i="0" dirty="0">
                <a:effectLst/>
                <a:latin typeface="fkGroteskNeue"/>
              </a:rPr>
            </a:br>
            <a:br>
              <a:rPr lang="en-US" sz="1400" b="0" i="0" dirty="0">
                <a:effectLst/>
                <a:latin typeface="fkGroteskNeue"/>
              </a:rPr>
            </a:br>
            <a:r>
              <a:rPr lang="en-US" sz="1400" b="1" i="0" dirty="0">
                <a:effectLst/>
                <a:latin typeface="fkGroteskNeue"/>
              </a:rPr>
              <a:t>Online Services</a:t>
            </a:r>
            <a:r>
              <a:rPr lang="en-US" sz="1400" b="0" i="0" dirty="0">
                <a:effectLst/>
                <a:latin typeface="fkGroteskNeue"/>
              </a:rPr>
              <a:t>: Queries multiple online hash cracking services:</a:t>
            </a:r>
            <a:br>
              <a:rPr lang="en-US" sz="1400" b="0" i="0" dirty="0">
                <a:effectLst/>
                <a:latin typeface="fkGroteskNeue"/>
              </a:rPr>
            </a:br>
            <a:r>
              <a:rPr lang="en-US" sz="1400" b="0" i="1" u="sng" dirty="0">
                <a:effectLst/>
                <a:latin typeface="fkGroteskNeue"/>
              </a:rPr>
              <a:t>alpha</a:t>
            </a:r>
            <a:r>
              <a:rPr lang="en-US" sz="1400" b="0" i="0" dirty="0">
                <a:effectLst/>
                <a:latin typeface="fkGroteskNeue"/>
              </a:rPr>
              <a:t>: Uses cmd5.org with proper headers and authentication</a:t>
            </a:r>
            <a:br>
              <a:rPr lang="en-US" sz="1400" b="0" i="0" dirty="0">
                <a:effectLst/>
                <a:latin typeface="fkGroteskNeue"/>
              </a:rPr>
            </a:br>
            <a:r>
              <a:rPr lang="en-US" sz="1400" b="0" i="1" u="sng" dirty="0">
                <a:effectLst/>
                <a:latin typeface="fkGroteskNeue"/>
              </a:rPr>
              <a:t>beta</a:t>
            </a:r>
            <a:r>
              <a:rPr lang="en-US" sz="1400" b="0" i="0" dirty="0">
                <a:effectLst/>
                <a:latin typeface="fkGroteskNeue"/>
              </a:rPr>
              <a:t>: Connects to hashes.com API</a:t>
            </a:r>
            <a:br>
              <a:rPr lang="en-US" sz="1400" b="0" i="0" dirty="0">
                <a:effectLst/>
                <a:latin typeface="fkGroteskNeue"/>
              </a:rPr>
            </a:br>
            <a:r>
              <a:rPr lang="en-US" sz="1400" b="0" i="1" u="sng" dirty="0">
                <a:effectLst/>
                <a:latin typeface="fkGroteskNeue"/>
              </a:rPr>
              <a:t>gamma</a:t>
            </a:r>
            <a:r>
              <a:rPr lang="en-US" sz="1400" b="0" i="0" dirty="0">
                <a:effectLst/>
                <a:latin typeface="fkGroteskNeue"/>
              </a:rPr>
              <a:t>: Uses nitrxgen.net specifically for MD5 hashes</a:t>
            </a:r>
            <a:br>
              <a:rPr lang="en-US" sz="1400" b="0" i="0" dirty="0">
                <a:effectLst/>
                <a:latin typeface="fkGroteskNeue"/>
              </a:rPr>
            </a:br>
            <a:r>
              <a:rPr lang="en-US" sz="1400" b="0" i="1" u="sng" dirty="0">
                <a:effectLst/>
                <a:latin typeface="fkGroteskNeue"/>
              </a:rPr>
              <a:t>theta</a:t>
            </a:r>
            <a:r>
              <a:rPr lang="en-US" sz="1400" b="0" i="0" dirty="0">
                <a:effectLst/>
                <a:latin typeface="fkGroteskNeue"/>
              </a:rPr>
              <a:t>: Queries </a:t>
            </a:r>
            <a:r>
              <a:rPr lang="en-US" sz="1400" b="0" i="0" dirty="0" err="1">
                <a:effectLst/>
                <a:latin typeface="fkGroteskNeue"/>
              </a:rPr>
              <a:t>hashkiller.io's</a:t>
            </a:r>
            <a:r>
              <a:rPr lang="en-US" sz="1400" b="0" i="0" dirty="0">
                <a:effectLst/>
                <a:latin typeface="fkGroteskNeue"/>
              </a:rPr>
              <a:t> API</a:t>
            </a:r>
            <a:br>
              <a:rPr lang="en-US" sz="1400" b="0" i="0" dirty="0">
                <a:effectLst/>
                <a:latin typeface="fkGroteskNeue"/>
              </a:rPr>
            </a:br>
            <a:r>
              <a:rPr lang="en-US" sz="1400" b="0" i="0" dirty="0">
                <a:effectLst/>
                <a:latin typeface="fkGroteskNeue"/>
              </a:rPr>
              <a:t>The tool stops at the first successful match and returns the result immediately, displaying it to the user. This sequential approach balances efficiency with thoroughness.</a:t>
            </a:r>
            <a:br>
              <a:rPr lang="en-US" sz="1400" b="0" i="0" dirty="0">
                <a:effectLst/>
                <a:latin typeface="fkGroteskNeue"/>
              </a:rPr>
            </a:br>
            <a:endParaRPr lang="fr-FR" sz="100" b="0" strike="noStrike" spc="-1" dirty="0">
              <a:solidFill>
                <a:schemeClr val="dk1"/>
              </a:solidFill>
              <a:latin typeface="Arial"/>
            </a:endParaRPr>
          </a:p>
        </p:txBody>
      </p:sp>
      <p:sp>
        <p:nvSpPr>
          <p:cNvPr id="114" name="PlaceHolder 2"/>
          <p:cNvSpPr>
            <a:spLocks noGrp="1"/>
          </p:cNvSpPr>
          <p:nvPr>
            <p:ph type="title"/>
          </p:nvPr>
        </p:nvSpPr>
        <p:spPr>
          <a:xfrm>
            <a:off x="944992" y="163460"/>
            <a:ext cx="3180960" cy="990360"/>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2400" b="1" strike="noStrike" spc="-1" dirty="0">
                <a:solidFill>
                  <a:schemeClr val="tx2"/>
                </a:solidFill>
                <a:latin typeface="Prompt"/>
                <a:ea typeface="Prompt"/>
              </a:rPr>
              <a:t>SINGLE HASHING</a:t>
            </a:r>
            <a:endParaRPr lang="fr-FR" sz="2400" b="0" strike="noStrike" spc="-1" dirty="0">
              <a:solidFill>
                <a:schemeClr val="tx2"/>
              </a:solidFill>
              <a:latin typeface="Arial"/>
            </a:endParaRPr>
          </a:p>
        </p:txBody>
      </p:sp>
      <p:cxnSp>
        <p:nvCxnSpPr>
          <p:cNvPr id="116" name="Google Shape;165;p32"/>
          <p:cNvCxnSpPr>
            <a:cxnSpLocks/>
          </p:cNvCxnSpPr>
          <p:nvPr/>
        </p:nvCxnSpPr>
        <p:spPr>
          <a:xfrm>
            <a:off x="944992" y="466135"/>
            <a:ext cx="0" cy="371260"/>
          </a:xfrm>
          <a:prstGeom prst="straightConnector1">
            <a:avLst/>
          </a:prstGeom>
          <a:ln w="28575">
            <a:solidFill>
              <a:srgbClr val="68C0CE"/>
            </a:solidFill>
            <a:roun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512F1-B8CF-5D20-AD29-7641521D340B}"/>
            </a:ext>
          </a:extLst>
        </p:cNvPr>
        <p:cNvGrpSpPr/>
        <p:nvPr/>
      </p:nvGrpSpPr>
      <p:grpSpPr>
        <a:xfrm>
          <a:off x="0" y="0"/>
          <a:ext cx="0" cy="0"/>
          <a:chOff x="0" y="0"/>
          <a:chExt cx="0" cy="0"/>
        </a:xfrm>
      </p:grpSpPr>
      <p:sp>
        <p:nvSpPr>
          <p:cNvPr id="114" name="PlaceHolder 2">
            <a:extLst>
              <a:ext uri="{FF2B5EF4-FFF2-40B4-BE49-F238E27FC236}">
                <a16:creationId xmlns:a16="http://schemas.microsoft.com/office/drawing/2014/main" id="{AF5F592A-840E-68ED-F5E8-6F56D8B7A570}"/>
              </a:ext>
            </a:extLst>
          </p:cNvPr>
          <p:cNvSpPr>
            <a:spLocks noGrp="1"/>
          </p:cNvSpPr>
          <p:nvPr>
            <p:ph type="title"/>
          </p:nvPr>
        </p:nvSpPr>
        <p:spPr>
          <a:xfrm>
            <a:off x="944991" y="163460"/>
            <a:ext cx="3737011" cy="990360"/>
          </a:xfrm>
          <a:prstGeom prst="rect">
            <a:avLst/>
          </a:prstGeom>
          <a:noFill/>
          <a:ln w="0">
            <a:noFill/>
          </a:ln>
        </p:spPr>
        <p:txBody>
          <a:bodyPr lIns="91440" tIns="91440" rIns="91440" bIns="91440" anchor="ctr">
            <a:noAutofit/>
          </a:bodyPr>
          <a:lstStyle/>
          <a:p>
            <a:pPr indent="0">
              <a:lnSpc>
                <a:spcPct val="100000"/>
              </a:lnSpc>
              <a:buNone/>
              <a:tabLst>
                <a:tab pos="0" algn="l"/>
              </a:tabLst>
            </a:pPr>
            <a:r>
              <a:rPr lang="en" sz="2400" b="1" strike="noStrike" spc="-1" dirty="0">
                <a:solidFill>
                  <a:schemeClr val="tx2"/>
                </a:solidFill>
                <a:latin typeface="Prompt"/>
                <a:ea typeface="Prompt"/>
              </a:rPr>
              <a:t>BATCH PROCESSING</a:t>
            </a:r>
            <a:endParaRPr lang="fr-FR" sz="2400" b="0" strike="noStrike" spc="-1" dirty="0">
              <a:solidFill>
                <a:schemeClr val="tx2"/>
              </a:solidFill>
              <a:latin typeface="Arial"/>
            </a:endParaRPr>
          </a:p>
        </p:txBody>
      </p:sp>
      <p:cxnSp>
        <p:nvCxnSpPr>
          <p:cNvPr id="116" name="Google Shape;165;p32">
            <a:extLst>
              <a:ext uri="{FF2B5EF4-FFF2-40B4-BE49-F238E27FC236}">
                <a16:creationId xmlns:a16="http://schemas.microsoft.com/office/drawing/2014/main" id="{5E84CE97-2069-E505-84E2-CDE9CAE6FBB6}"/>
              </a:ext>
            </a:extLst>
          </p:cNvPr>
          <p:cNvCxnSpPr>
            <a:cxnSpLocks/>
          </p:cNvCxnSpPr>
          <p:nvPr/>
        </p:nvCxnSpPr>
        <p:spPr>
          <a:xfrm>
            <a:off x="944992" y="466135"/>
            <a:ext cx="0" cy="371260"/>
          </a:xfrm>
          <a:prstGeom prst="straightConnector1">
            <a:avLst/>
          </a:prstGeom>
          <a:ln w="28575">
            <a:solidFill>
              <a:srgbClr val="68C0CE"/>
            </a:solidFill>
            <a:round/>
          </a:ln>
        </p:spPr>
      </p:cxnSp>
      <p:sp>
        <p:nvSpPr>
          <p:cNvPr id="2" name="Title 1">
            <a:extLst>
              <a:ext uri="{FF2B5EF4-FFF2-40B4-BE49-F238E27FC236}">
                <a16:creationId xmlns:a16="http://schemas.microsoft.com/office/drawing/2014/main" id="{7966A97E-2D26-60D3-A771-1D205C6E4D98}"/>
              </a:ext>
            </a:extLst>
          </p:cNvPr>
          <p:cNvSpPr>
            <a:spLocks noGrp="1" noChangeArrowheads="1"/>
          </p:cNvSpPr>
          <p:nvPr>
            <p:ph type="title"/>
          </p:nvPr>
        </p:nvSpPr>
        <p:spPr bwMode="auto">
          <a:xfrm>
            <a:off x="591743" y="1076402"/>
            <a:ext cx="796051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fkGroteskNeue"/>
              </a:rPr>
              <a:t>The batch processing functionality is designed to handle large volumes of hashes efficiently:</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fkGroteskNeue"/>
              </a:rPr>
              <a:t>When a user uploads a file containing multiple hashes, the tool:</a:t>
            </a:r>
            <a:br>
              <a:rPr kumimoji="0" lang="en-US" altLang="en-US" sz="1100" b="0" i="0" u="none" strike="noStrike" cap="none" normalizeH="0" baseline="0" dirty="0">
                <a:ln>
                  <a:noFill/>
                </a:ln>
                <a:solidFill>
                  <a:schemeClr val="tx1"/>
                </a:solidFill>
                <a:effectLst/>
                <a:latin typeface="fkGroteskNeue"/>
              </a:rPr>
            </a:b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100" b="1" i="1" u="none" strike="noStrike" cap="none" normalizeH="0" baseline="0" dirty="0">
                <a:ln>
                  <a:noFill/>
                </a:ln>
                <a:solidFill>
                  <a:schemeClr val="tx1"/>
                </a:solidFill>
                <a:effectLst/>
                <a:latin typeface="fkGroteskNeue"/>
              </a:rPr>
              <a:t>Extracts Hashes</a:t>
            </a:r>
            <a:r>
              <a:rPr kumimoji="0" lang="en-US" altLang="en-US" sz="1100" b="0" i="0" u="none" strike="noStrike" cap="none" normalizeH="0" baseline="0" dirty="0">
                <a:ln>
                  <a:noFill/>
                </a:ln>
                <a:solidFill>
                  <a:schemeClr val="tx1"/>
                </a:solidFill>
                <a:effectLst/>
                <a:latin typeface="fkGroteskNeue"/>
              </a:rPr>
              <a:t>: Uses regular expressions to identify and extract valid hash patterns (32-128 hexadecimal characters) from the file.</a:t>
            </a:r>
            <a:br>
              <a:rPr kumimoji="0" lang="en-US" altLang="en-US" sz="1100" b="0" i="0" u="none" strike="noStrike" cap="none" normalizeH="0" baseline="0" dirty="0">
                <a:ln>
                  <a:noFill/>
                </a:ln>
                <a:solidFill>
                  <a:schemeClr val="tx1"/>
                </a:solidFill>
                <a:effectLst/>
                <a:latin typeface="fkGroteskNeue"/>
              </a:rPr>
            </a:br>
            <a:endParaRPr kumimoji="0" lang="en-US" altLang="en-US" sz="1100" b="0" i="0" u="none" strike="noStrike" cap="none" normalizeH="0" baseline="0" dirty="0">
              <a:ln>
                <a:noFill/>
              </a:ln>
              <a:solidFill>
                <a:schemeClr val="tx1"/>
              </a:solidFill>
              <a:effectLst/>
              <a:latin typeface="fkGroteskNeue"/>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100" b="1" i="1" u="none" strike="noStrike" cap="none" normalizeH="0" baseline="0" dirty="0">
                <a:ln>
                  <a:noFill/>
                </a:ln>
                <a:solidFill>
                  <a:schemeClr val="tx1"/>
                </a:solidFill>
                <a:effectLst/>
                <a:latin typeface="fkGroteskNeue"/>
              </a:rPr>
              <a:t>Concurrent Processing</a:t>
            </a:r>
            <a:r>
              <a:rPr kumimoji="0" lang="en-US" altLang="en-US" sz="1100" b="0" i="0" u="none" strike="noStrike" cap="none" normalizeH="0" baseline="0" dirty="0">
                <a:ln>
                  <a:noFill/>
                </a:ln>
                <a:solidFill>
                  <a:schemeClr val="tx1"/>
                </a:solidFill>
                <a:effectLst/>
                <a:latin typeface="fkGroteskNeue"/>
              </a:rPr>
              <a:t>: Employs a </a:t>
            </a:r>
            <a:r>
              <a:rPr kumimoji="0" lang="en-US" altLang="en-US" sz="1100" b="0" i="0" u="none" strike="noStrike" cap="none" normalizeH="0" baseline="0" dirty="0" err="1">
                <a:ln>
                  <a:noFill/>
                </a:ln>
                <a:solidFill>
                  <a:schemeClr val="tx1"/>
                </a:solidFill>
                <a:effectLst/>
                <a:latin typeface="fkGroteskNeue"/>
              </a:rPr>
              <a:t>ThreadPoolExecutor</a:t>
            </a:r>
            <a:r>
              <a:rPr kumimoji="0" lang="en-US" altLang="en-US" sz="1100" b="0" i="0" u="none" strike="noStrike" cap="none" normalizeH="0" baseline="0" dirty="0">
                <a:ln>
                  <a:noFill/>
                </a:ln>
                <a:solidFill>
                  <a:schemeClr val="tx1"/>
                </a:solidFill>
                <a:effectLst/>
                <a:latin typeface="fkGroteskNeue"/>
              </a:rPr>
              <a:t> to process multiple hashes simultaneously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dirty="0">
                <a:ln>
                  <a:noFill/>
                </a:ln>
                <a:solidFill>
                  <a:schemeClr val="tx1"/>
                </a:solidFill>
                <a:effectLst/>
                <a:latin typeface="fkGroteskNeue"/>
              </a:rPr>
            </a:br>
            <a:r>
              <a:rPr kumimoji="0" lang="en-US" altLang="en-US" sz="1100" b="0" i="0" u="none" strike="noStrike" cap="none" normalizeH="0" baseline="0" dirty="0">
                <a:ln>
                  <a:noFill/>
                </a:ln>
                <a:solidFill>
                  <a:schemeClr val="tx1"/>
                </a:solidFill>
                <a:effectLst/>
                <a:latin typeface="fkGroteskNeue"/>
              </a:rPr>
              <a:t>3</a:t>
            </a:r>
            <a:r>
              <a:rPr kumimoji="0" lang="en-US" altLang="en-US" sz="1100" b="1" i="1" u="none" strike="noStrike" cap="none" normalizeH="0" baseline="0" dirty="0">
                <a:ln>
                  <a:noFill/>
                </a:ln>
                <a:solidFill>
                  <a:schemeClr val="tx1"/>
                </a:solidFill>
                <a:effectLst/>
                <a:latin typeface="fkGroteskNeue"/>
              </a:rPr>
              <a:t>.Result Tracking: </a:t>
            </a:r>
            <a:r>
              <a:rPr kumimoji="0" lang="en-US" altLang="en-US" sz="1100" b="0" i="0" u="none" strike="noStrike" cap="none" normalizeH="0" baseline="0" dirty="0">
                <a:ln>
                  <a:noFill/>
                </a:ln>
                <a:solidFill>
                  <a:schemeClr val="tx1"/>
                </a:solidFill>
                <a:effectLst/>
                <a:latin typeface="fkGroteskNeue"/>
              </a:rPr>
              <a:t>Maintains a global results dictionary that maps each hash to its cracked value.</a:t>
            </a:r>
            <a:br>
              <a:rPr kumimoji="0" lang="en-US" altLang="en-US" sz="1100" b="0" i="0" u="none" strike="noStrike" cap="none" normalizeH="0" baseline="0" dirty="0">
                <a:ln>
                  <a:noFill/>
                </a:ln>
                <a:solidFill>
                  <a:schemeClr val="tx1"/>
                </a:solidFill>
                <a:effectLst/>
                <a:latin typeface="fkGroteskNeue"/>
              </a:rPr>
            </a:br>
            <a:endParaRPr kumimoji="0" lang="en-US" altLang="en-US" sz="1100" b="0" i="0" u="none" strike="noStrike" cap="none" normalizeH="0" baseline="0" dirty="0">
              <a:ln>
                <a:noFill/>
              </a:ln>
              <a:solidFill>
                <a:schemeClr val="tx1"/>
              </a:solidFill>
              <a:effectLst/>
              <a:latin typeface="fkGroteskNeue"/>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100" b="1" i="1" u="none" strike="noStrike" cap="none" normalizeH="0" baseline="0" dirty="0">
                <a:ln>
                  <a:noFill/>
                </a:ln>
                <a:solidFill>
                  <a:schemeClr val="tx1"/>
                </a:solidFill>
                <a:effectLst/>
                <a:latin typeface="fkGroteskNeue"/>
              </a:rPr>
              <a:t>Output Generation</a:t>
            </a:r>
            <a:r>
              <a:rPr kumimoji="0" lang="en-US" altLang="en-US" sz="1100" b="0" i="0" u="none" strike="noStrike" cap="none" normalizeH="0" baseline="0" dirty="0">
                <a:ln>
                  <a:noFill/>
                </a:ln>
                <a:solidFill>
                  <a:schemeClr val="tx1"/>
                </a:solidFill>
                <a:effectLst/>
                <a:latin typeface="fkGroteskNeue"/>
              </a:rPr>
              <a:t>: Saves results to a file with the format .</a:t>
            </a:r>
            <a:br>
              <a:rPr kumimoji="0" lang="en-US" altLang="en-US" sz="1100" b="0" i="0" u="none" strike="noStrike" cap="none" normalizeH="0" baseline="0" dirty="0">
                <a:ln>
                  <a:noFill/>
                </a:ln>
                <a:solidFill>
                  <a:schemeClr val="tx1"/>
                </a:solidFill>
                <a:effectLst/>
                <a:latin typeface="fkGroteskNeue"/>
              </a:rPr>
            </a:br>
            <a:endParaRPr kumimoji="0" lang="en-US" altLang="en-US" sz="1100" b="0" i="0" u="none" strike="noStrike" cap="none" normalizeH="0" baseline="0" dirty="0">
              <a:ln>
                <a:noFill/>
              </a:ln>
              <a:solidFill>
                <a:schemeClr val="tx1"/>
              </a:solidFill>
              <a:effectLst/>
              <a:latin typeface="fkGrotesk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fkGroteskNeue"/>
              </a:rPr>
              <a:t>The multi-threading approach significantly improves efficiency when processing large numbers of hashes. For example, with 4 threads </a:t>
            </a:r>
            <a:br>
              <a:rPr kumimoji="0" lang="en-US" altLang="en-US" sz="1100" b="0" i="0" u="none" strike="noStrike" cap="none" normalizeH="0" baseline="0" dirty="0">
                <a:ln>
                  <a:noFill/>
                </a:ln>
                <a:solidFill>
                  <a:schemeClr val="tx1"/>
                </a:solidFill>
                <a:effectLst/>
                <a:latin typeface="fkGroteskNeue"/>
              </a:rPr>
            </a:br>
            <a:r>
              <a:rPr kumimoji="0" lang="en-US" altLang="en-US" sz="1100" b="0" i="0" u="none" strike="noStrike" cap="none" normalizeH="0" baseline="0" dirty="0">
                <a:ln>
                  <a:noFill/>
                </a:ln>
                <a:solidFill>
                  <a:schemeClr val="tx1"/>
                </a:solidFill>
                <a:effectLst/>
                <a:latin typeface="fkGroteskNeue"/>
              </a:rPr>
              <a:t>(the default), the tool can process approximately 4 hashes simultaneously, making API requests in parallel rather than sequentially.</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fkGroteskNeue"/>
              </a:rPr>
              <a:t>Testing with a file containing 100 common password hashes (generated from the </a:t>
            </a:r>
            <a:r>
              <a:rPr kumimoji="0" lang="en-US" altLang="en-US" sz="1100" b="0" i="0" u="none" strike="noStrike" cap="none" normalizeH="0" baseline="0" dirty="0" err="1">
                <a:ln>
                  <a:noFill/>
                </a:ln>
                <a:solidFill>
                  <a:schemeClr val="tx1"/>
                </a:solidFill>
                <a:effectLst/>
                <a:latin typeface="fkGroteskNeue"/>
              </a:rPr>
              <a:t>RockYou</a:t>
            </a:r>
            <a:r>
              <a:rPr kumimoji="0" lang="en-US" altLang="en-US" sz="1100" b="0" i="0" u="none" strike="noStrike" cap="none" normalizeH="0" baseline="0" dirty="0">
                <a:ln>
                  <a:noFill/>
                </a:ln>
                <a:solidFill>
                  <a:schemeClr val="tx1"/>
                </a:solidFill>
                <a:effectLst/>
                <a:latin typeface="fkGroteskNeue"/>
              </a:rPr>
              <a:t> password list) showed impressive results:</a:t>
            </a:r>
            <a:endParaRPr kumimoji="0" lang="en-US" altLang="en-US" sz="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fkGroteskNeue"/>
              </a:rPr>
              <a:t>Approximately 70% success rate for MD5 hashes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fkGroteskNeue"/>
              </a:rPr>
              <a:t>Around 50% success rate for SHA1 hashes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fkGroteskNeue"/>
              </a:rPr>
              <a:t>Lower success rates (30-40%) for SHA256 and stronger algorithms</a:t>
            </a:r>
            <a:br>
              <a:rPr kumimoji="0" lang="en-US" altLang="en-US" sz="1100" b="0" i="0" u="none" strike="noStrike" cap="none" normalizeH="0" baseline="0" dirty="0">
                <a:ln>
                  <a:noFill/>
                </a:ln>
                <a:solidFill>
                  <a:schemeClr val="tx1"/>
                </a:solidFill>
                <a:effectLst/>
                <a:latin typeface="fkGroteskNeue"/>
              </a:rPr>
            </a:br>
            <a:endParaRPr kumimoji="0" lang="en-US" altLang="en-US" sz="1100" b="0" i="0" u="none" strike="noStrike" cap="none" normalizeH="0" baseline="0" dirty="0">
              <a:ln>
                <a:noFill/>
              </a:ln>
              <a:solidFill>
                <a:schemeClr val="tx1"/>
              </a:solidFill>
              <a:effectLst/>
              <a:latin typeface="fkGroteskNeue"/>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fkGroteskNeue"/>
              </a:rPr>
              <a:t>The tool's performance is particularly strong with common passwords, as these are well-represented in online hash databases. The success </a:t>
            </a:r>
            <a:br>
              <a:rPr kumimoji="0" lang="en-US" altLang="en-US" sz="1100" b="0" i="0" u="none" strike="noStrike" cap="none" normalizeH="0" baseline="0" dirty="0">
                <a:ln>
                  <a:noFill/>
                </a:ln>
                <a:solidFill>
                  <a:schemeClr val="tx1"/>
                </a:solidFill>
                <a:effectLst/>
                <a:latin typeface="fkGroteskNeue"/>
              </a:rPr>
            </a:br>
            <a:r>
              <a:rPr kumimoji="0" lang="en-US" altLang="en-US" sz="1100" b="0" i="0" u="none" strike="noStrike" cap="none" normalizeH="0" baseline="0" dirty="0">
                <a:ln>
                  <a:noFill/>
                </a:ln>
                <a:solidFill>
                  <a:schemeClr val="tx1"/>
                </a:solidFill>
                <a:effectLst/>
                <a:latin typeface="fkGroteskNeue"/>
              </a:rPr>
              <a:t>rate decreases with more complex or unique passwords, especially when using stronger hashing algorithms.</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58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CONCLUSION</a:t>
            </a:r>
            <a:endParaRPr lang="fr-FR" sz="2600" b="0" strike="noStrike" spc="-1" dirty="0">
              <a:solidFill>
                <a:schemeClr val="tx2"/>
              </a:solidFill>
              <a:latin typeface="Arial"/>
            </a:endParaRPr>
          </a:p>
        </p:txBody>
      </p:sp>
      <p:sp>
        <p:nvSpPr>
          <p:cNvPr id="107" name="PlaceHolder 2"/>
          <p:cNvSpPr>
            <a:spLocks noGrp="1"/>
          </p:cNvSpPr>
          <p:nvPr>
            <p:ph type="subTitle"/>
          </p:nvPr>
        </p:nvSpPr>
        <p:spPr>
          <a:xfrm>
            <a:off x="876240" y="1324079"/>
            <a:ext cx="5524200" cy="2718531"/>
          </a:xfrm>
          <a:prstGeom prst="rect">
            <a:avLst/>
          </a:prstGeom>
          <a:noFill/>
          <a:ln w="0">
            <a:noFill/>
          </a:ln>
        </p:spPr>
        <p:txBody>
          <a:bodyPr lIns="91440" tIns="91440" rIns="91440" bIns="91440" anchor="t">
            <a:normAutofit lnSpcReduction="10000"/>
          </a:bodyPr>
          <a:lstStyle/>
          <a:p>
            <a:pP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Hash Cracking Tool provides a user-friendly, web-based interface for cracking various types of cryptographic hashes. By integrating multiple online services, it maximizes the chance of successful decryption while educating users about password security.</a:t>
            </a:r>
          </a:p>
          <a:p>
            <a:pPr>
              <a:lnSpc>
                <a:spcPct val="107000"/>
              </a:lnSpc>
              <a:spcAft>
                <a:spcPts val="800"/>
              </a:spcAft>
              <a:buNone/>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The tool demonstrates that many commonly used passwords can be easily cracked, highlighting the importance of using strong, unique passwords and proper security measures such as salting and using modern hashing algorithms.</a:t>
            </a:r>
          </a:p>
          <a:p>
            <a:pPr>
              <a:lnSpc>
                <a:spcPct val="107000"/>
              </a:lnSpc>
              <a:spcAft>
                <a:spcPts val="800"/>
              </a:spcAft>
            </a:pPr>
            <a:r>
              <a:rPr lang="en-IN" sz="1200" kern="100" dirty="0">
                <a:effectLst/>
                <a:latin typeface="Calibri" panose="020F0502020204030204" pitchFamily="34" charset="0"/>
                <a:ea typeface="Calibri" panose="020F0502020204030204" pitchFamily="34" charset="0"/>
                <a:cs typeface="Times New Roman" panose="02020603050405020304" pitchFamily="18" charset="0"/>
              </a:rPr>
              <a:t>Future improvements could include support for additional hash types, integration with more services, and enhanced password strength analysis. The tool serves as both a practical utility for recovering forgotten passwords and an educational resource for understanding hash security.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REFERENCES</a:t>
            </a:r>
            <a:endParaRPr lang="fr-FR" sz="2600" b="0" strike="noStrike" spc="-1" dirty="0">
              <a:solidFill>
                <a:schemeClr val="tx2"/>
              </a:solidFill>
              <a:latin typeface="Arial"/>
            </a:endParaRPr>
          </a:p>
        </p:txBody>
      </p:sp>
      <p:sp>
        <p:nvSpPr>
          <p:cNvPr id="109" name="PlaceHolder 2"/>
          <p:cNvSpPr>
            <a:spLocks noGrp="1"/>
          </p:cNvSpPr>
          <p:nvPr>
            <p:ph type="subTitle"/>
          </p:nvPr>
        </p:nvSpPr>
        <p:spPr>
          <a:xfrm>
            <a:off x="876240" y="1324080"/>
            <a:ext cx="5524200" cy="2911036"/>
          </a:xfrm>
          <a:prstGeom prst="rect">
            <a:avLst/>
          </a:prstGeom>
          <a:noFill/>
          <a:ln w="0">
            <a:noFill/>
          </a:ln>
        </p:spPr>
        <p:txBody>
          <a:bodyPr lIns="91440" tIns="91440" rIns="91440" bIns="91440" anchor="t">
            <a:normAutofit fontScale="77500" lnSpcReduction="2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Flask Documentation: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https://flask.palletsprojects.com/</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MD5decrypt.net API: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https://md5decrypt.net/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Nitrxgen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MD5 Database: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https://www.nitrxgen.net/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CMD5.org: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https://www.cmd5.org/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OWASP Password Security Guidelines: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6"/>
              </a:rPr>
              <a:t>https://owasp.org/www-community/controls/Secure_Password_Storage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GitHub Python Requests Library: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7"/>
              </a:rPr>
              <a:t>https://github.com/psf/requests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C448-B0FC-3809-41B8-856018BCB6D9}"/>
            </a:ext>
          </a:extLst>
        </p:cNvPr>
        <p:cNvGrpSpPr/>
        <p:nvPr/>
      </p:nvGrpSpPr>
      <p:grpSpPr>
        <a:xfrm>
          <a:off x="0" y="0"/>
          <a:ext cx="0" cy="0"/>
          <a:chOff x="0" y="0"/>
          <a:chExt cx="0" cy="0"/>
        </a:xfrm>
      </p:grpSpPr>
      <p:sp>
        <p:nvSpPr>
          <p:cNvPr id="62" name="PlaceHolder 1">
            <a:extLst>
              <a:ext uri="{FF2B5EF4-FFF2-40B4-BE49-F238E27FC236}">
                <a16:creationId xmlns:a16="http://schemas.microsoft.com/office/drawing/2014/main" id="{DF418A32-BB3F-9BF9-48E4-C51AD167862A}"/>
              </a:ext>
            </a:extLst>
          </p:cNvPr>
          <p:cNvSpPr>
            <a:spLocks noGrp="1"/>
          </p:cNvSpPr>
          <p:nvPr>
            <p:ph type="title"/>
          </p:nvPr>
        </p:nvSpPr>
        <p:spPr>
          <a:xfrm>
            <a:off x="2186310" y="1166763"/>
            <a:ext cx="4344759" cy="2809973"/>
          </a:xfrm>
          <a:prstGeom prst="rect">
            <a:avLst/>
          </a:prstGeom>
          <a:noFill/>
          <a:ln w="0">
            <a:noFill/>
          </a:ln>
        </p:spPr>
        <p:txBody>
          <a:bodyPr lIns="91440" tIns="91440" rIns="91440" bIns="91440" anchor="ctr">
            <a:normAutofit/>
          </a:bodyPr>
          <a:lstStyle/>
          <a:p>
            <a:pPr indent="0" algn="r">
              <a:lnSpc>
                <a:spcPct val="100000"/>
              </a:lnSpc>
              <a:buNone/>
              <a:tabLst>
                <a:tab pos="0" algn="l"/>
              </a:tabLst>
            </a:pPr>
            <a:r>
              <a:rPr lang="en" sz="4800" b="1" strike="noStrike" spc="-1" dirty="0">
                <a:solidFill>
                  <a:schemeClr val="dk1"/>
                </a:solidFill>
                <a:latin typeface="Prompt"/>
                <a:ea typeface="Prompt"/>
              </a:rPr>
              <a:t>THANK YOU</a:t>
            </a:r>
            <a:endParaRPr lang="fr-FR" sz="4800" b="0" strike="noStrike" spc="-1" dirty="0">
              <a:solidFill>
                <a:schemeClr val="dk1"/>
              </a:solidFill>
              <a:latin typeface="Arial"/>
            </a:endParaRPr>
          </a:p>
        </p:txBody>
      </p:sp>
    </p:spTree>
    <p:extLst>
      <p:ext uri="{BB962C8B-B14F-4D97-AF65-F5344CB8AC3E}">
        <p14:creationId xmlns:p14="http://schemas.microsoft.com/office/powerpoint/2010/main" val="400889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 name="Google Shape;176;p34"/>
          <p:cNvPicPr/>
          <p:nvPr/>
        </p:nvPicPr>
        <p:blipFill>
          <a:blip r:embed="rId2"/>
          <a:srcRect t="12276" b="12276"/>
          <a:stretch/>
        </p:blipFill>
        <p:spPr>
          <a:xfrm>
            <a:off x="0" y="1324079"/>
            <a:ext cx="3588848" cy="2993539"/>
          </a:xfrm>
          <a:prstGeom prst="rect">
            <a:avLst/>
          </a:prstGeom>
          <a:ln w="0">
            <a:noFill/>
          </a:ln>
        </p:spPr>
      </p:pic>
      <p:sp>
        <p:nvSpPr>
          <p:cNvPr id="67"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pc="-1" dirty="0">
                <a:solidFill>
                  <a:schemeClr val="tx2"/>
                </a:solidFill>
                <a:latin typeface="Prompt"/>
              </a:rPr>
              <a:t>ABSTRACT</a:t>
            </a:r>
            <a:endParaRPr lang="fr-FR" sz="2600" b="0" strike="noStrike" spc="-1" dirty="0">
              <a:solidFill>
                <a:schemeClr val="tx2"/>
              </a:solidFill>
              <a:latin typeface="Arial"/>
            </a:endParaRPr>
          </a:p>
        </p:txBody>
      </p:sp>
      <p:sp>
        <p:nvSpPr>
          <p:cNvPr id="68" name="PlaceHolder 2"/>
          <p:cNvSpPr>
            <a:spLocks noGrp="1"/>
          </p:cNvSpPr>
          <p:nvPr>
            <p:ph type="subTitle"/>
          </p:nvPr>
        </p:nvSpPr>
        <p:spPr>
          <a:xfrm>
            <a:off x="3856980" y="1324079"/>
            <a:ext cx="4581780" cy="2904793"/>
          </a:xfrm>
          <a:prstGeom prst="rect">
            <a:avLst/>
          </a:prstGeom>
          <a:noFill/>
          <a:ln w="0">
            <a:noFill/>
          </a:ln>
        </p:spPr>
        <p:txBody>
          <a:bodyPr lIns="91440" tIns="91440" rIns="91440" bIns="91440" anchor="t">
            <a:normAutofit/>
          </a:bodyPr>
          <a:lstStyle/>
          <a:p>
            <a:pPr>
              <a:lnSpc>
                <a:spcPct val="107000"/>
              </a:lnSpc>
              <a:spcAft>
                <a:spcPts val="800"/>
              </a:spcAft>
            </a:pPr>
            <a:r>
              <a:rPr lang="en-IN" sz="1400" kern="100" dirty="0">
                <a:effectLst/>
                <a:latin typeface="Calibri" panose="020F0502020204030204" pitchFamily="34" charset="0"/>
                <a:ea typeface="Calibri" panose="020F0502020204030204" pitchFamily="34" charset="0"/>
                <a:cs typeface="Times New Roman" panose="02020603050405020304" pitchFamily="18" charset="0"/>
              </a:rPr>
              <a:t>The Hash Cracking Tool is a web-based application designed to decrypt various types of cryptographic hashes. It supports multiple hash formats including MD5, SHA1, SHA256, SHA384, and SHA512. The tool utilizes several online services and databases to attempt hash decryption, providing a user-friendly interface for both single hash cracking and batch processing. Additionally, it offers password strengthening suggestions to help users create more secure passwords.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686740" y="1533167"/>
            <a:ext cx="3180960" cy="1609200"/>
          </a:xfrm>
          <a:prstGeom prst="rect">
            <a:avLst/>
          </a:prstGeom>
          <a:noFill/>
          <a:ln w="0">
            <a:noFill/>
          </a:ln>
        </p:spPr>
        <p:txBody>
          <a:bodyPr lIns="91440" tIns="91440" rIns="91440" bIns="91440" anchor="t">
            <a:noAutofit/>
          </a:bodyPr>
          <a:lstStyle/>
          <a:p>
            <a:pPr>
              <a:lnSpc>
                <a:spcPct val="107000"/>
              </a:lnSpc>
              <a:spcAft>
                <a:spcPts val="800"/>
              </a:spcAft>
              <a:buNone/>
            </a:pPr>
            <a:r>
              <a:rPr lang="en-IN" sz="1050" dirty="0">
                <a:effectLst/>
                <a:latin typeface="Calibri" panose="020F0502020204030204" pitchFamily="34" charset="0"/>
                <a:ea typeface="Calibri" panose="020F0502020204030204" pitchFamily="34" charset="0"/>
                <a:cs typeface="Times New Roman" panose="02020603050405020304" pitchFamily="18" charset="0"/>
              </a:rPr>
              <a:t>Cryptographic hashing is widely used for securing passwords and verifying data integrity. However, weak hashing implementations can be vulnerable to various attacks. This tool demonstrates how hashes can be cracked using online services and databases, highlighting the importance of using strong passwords and proper security measure</a:t>
            </a:r>
            <a:br>
              <a:rPr lang="en-IN" sz="1050" dirty="0">
                <a:effectLst/>
                <a:latin typeface="Calibri" panose="020F0502020204030204" pitchFamily="34" charset="0"/>
                <a:ea typeface="Calibri" panose="020F0502020204030204" pitchFamily="34" charset="0"/>
                <a:cs typeface="Times New Roman" panose="02020603050405020304" pitchFamily="18" charset="0"/>
              </a:rPr>
            </a:br>
            <a:br>
              <a:rPr lang="en-IN" sz="900" dirty="0">
                <a:effectLst/>
                <a:latin typeface="Calibri" panose="020F0502020204030204" pitchFamily="34" charset="0"/>
                <a:ea typeface="Calibri" panose="020F0502020204030204" pitchFamily="34" charset="0"/>
                <a:cs typeface="Times New Roman" panose="02020603050405020304" pitchFamily="18" charset="0"/>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The Hash Cracking Tool serves both educational and practical purposes:</a:t>
            </a:r>
            <a:br>
              <a:rPr lang="en-IN" sz="1050" kern="100" dirty="0">
                <a:effectLst/>
                <a:latin typeface="Calibri" panose="020F0502020204030204" pitchFamily="34" charset="0"/>
                <a:ea typeface="Calibri" panose="020F0502020204030204" pitchFamily="34" charset="0"/>
                <a:cs typeface="Times New Roman" panose="02020603050405020304" pitchFamily="18" charset="0"/>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It helps security professionals test the strength of password hashing implementations</a:t>
            </a:r>
            <a:br>
              <a:rPr lang="en-IN" sz="1050" kern="100" dirty="0">
                <a:effectLst/>
                <a:latin typeface="Calibri" panose="020F0502020204030204" pitchFamily="34" charset="0"/>
                <a:ea typeface="Calibri" panose="020F0502020204030204" pitchFamily="34" charset="0"/>
                <a:cs typeface="Times New Roman" panose="02020603050405020304" pitchFamily="18" charset="0"/>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It assists in recovering forgotten passwords when only the hash is available</a:t>
            </a:r>
            <a:br>
              <a:rPr lang="en-IN" sz="1050" kern="100" dirty="0">
                <a:effectLst/>
                <a:latin typeface="Calibri" panose="020F0502020204030204" pitchFamily="34" charset="0"/>
                <a:ea typeface="Calibri" panose="020F0502020204030204" pitchFamily="34" charset="0"/>
                <a:cs typeface="Times New Roman" panose="02020603050405020304" pitchFamily="18" charset="0"/>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It demonstrates the vulnerability of commonly used hash algorithms</a:t>
            </a:r>
            <a:br>
              <a:rPr lang="en-IN" sz="1050" kern="100" dirty="0">
                <a:effectLst/>
                <a:latin typeface="Calibri" panose="020F0502020204030204" pitchFamily="34" charset="0"/>
                <a:ea typeface="Calibri" panose="020F0502020204030204" pitchFamily="34" charset="0"/>
                <a:cs typeface="Times New Roman" panose="02020603050405020304" pitchFamily="18" charset="0"/>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It educates users about password security by suggesting stronger alternatives</a:t>
            </a:r>
            <a:br>
              <a:rPr lang="en-IN" sz="1050" kern="100" dirty="0">
                <a:effectLst/>
                <a:latin typeface="Calibri" panose="020F0502020204030204" pitchFamily="34" charset="0"/>
                <a:ea typeface="Calibri" panose="020F0502020204030204" pitchFamily="34" charset="0"/>
                <a:cs typeface="Times New Roman" panose="02020603050405020304" pitchFamily="18" charset="0"/>
              </a:rPr>
            </a:br>
            <a:endParaRPr lang="fr-FR" sz="1200" b="0" strike="noStrike" spc="-1" dirty="0">
              <a:solidFill>
                <a:schemeClr val="dk1"/>
              </a:solidFill>
              <a:latin typeface="Arial"/>
            </a:endParaRPr>
          </a:p>
        </p:txBody>
      </p:sp>
      <p:sp>
        <p:nvSpPr>
          <p:cNvPr id="70" name="PlaceHolder 2"/>
          <p:cNvSpPr>
            <a:spLocks noGrp="1"/>
          </p:cNvSpPr>
          <p:nvPr>
            <p:ph type="title"/>
          </p:nvPr>
        </p:nvSpPr>
        <p:spPr>
          <a:xfrm>
            <a:off x="834095" y="266587"/>
            <a:ext cx="3564770" cy="1266580"/>
          </a:xfrm>
          <a:prstGeom prst="rect">
            <a:avLst/>
          </a:prstGeom>
          <a:noFill/>
          <a:ln w="0">
            <a:noFill/>
          </a:ln>
        </p:spPr>
        <p:txBody>
          <a:bodyPr lIns="91440" tIns="91440" rIns="91440" bIns="91440" anchor="ctr">
            <a:normAutofit/>
          </a:bodyPr>
          <a:lstStyle/>
          <a:p>
            <a:pPr indent="0">
              <a:lnSpc>
                <a:spcPct val="100000"/>
              </a:lnSpc>
              <a:buNone/>
              <a:tabLst>
                <a:tab pos="0" algn="l"/>
              </a:tabLst>
            </a:pPr>
            <a:r>
              <a:rPr lang="fr-FR" sz="2400" b="1" spc="-1" dirty="0">
                <a:solidFill>
                  <a:schemeClr val="tx2"/>
                </a:solidFill>
                <a:latin typeface="Arial"/>
              </a:rPr>
              <a:t>INTRODUCTION</a:t>
            </a:r>
            <a:endParaRPr lang="fr-FR" sz="2000" b="1" strike="noStrike" spc="-1" dirty="0">
              <a:solidFill>
                <a:schemeClr val="tx2"/>
              </a:solidFill>
              <a:latin typeface="Arial"/>
            </a:endParaRPr>
          </a:p>
        </p:txBody>
      </p:sp>
      <p:pic>
        <p:nvPicPr>
          <p:cNvPr id="71" name="Google Shape;164;p32"/>
          <p:cNvPicPr/>
          <p:nvPr/>
        </p:nvPicPr>
        <p:blipFill>
          <a:blip r:embed="rId2"/>
          <a:srcRect l="23408" t="12" r="20145"/>
          <a:stretch/>
        </p:blipFill>
        <p:spPr>
          <a:xfrm>
            <a:off x="4519440" y="0"/>
            <a:ext cx="4624200" cy="5142960"/>
          </a:xfrm>
          <a:prstGeom prst="rect">
            <a:avLst/>
          </a:prstGeom>
          <a:ln w="0">
            <a:noFill/>
          </a:ln>
        </p:spPr>
      </p:pic>
      <p:cxnSp>
        <p:nvCxnSpPr>
          <p:cNvPr id="72" name="Google Shape;165;p32"/>
          <p:cNvCxnSpPr>
            <a:cxnSpLocks/>
          </p:cNvCxnSpPr>
          <p:nvPr/>
        </p:nvCxnSpPr>
        <p:spPr>
          <a:xfrm>
            <a:off x="782272" y="724436"/>
            <a:ext cx="0" cy="350881"/>
          </a:xfrm>
          <a:prstGeom prst="straightConnector1">
            <a:avLst/>
          </a:prstGeom>
          <a:ln w="28575">
            <a:solidFill>
              <a:srgbClr val="68C0CE"/>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176;p34"/>
          <p:cNvPicPr/>
          <p:nvPr/>
        </p:nvPicPr>
        <p:blipFill>
          <a:blip r:embed="rId2"/>
          <a:srcRect t="12276" b="12276"/>
          <a:stretch/>
        </p:blipFill>
        <p:spPr>
          <a:xfrm>
            <a:off x="0" y="1447200"/>
            <a:ext cx="4899240" cy="3696120"/>
          </a:xfrm>
          <a:prstGeom prst="rect">
            <a:avLst/>
          </a:prstGeom>
          <a:ln w="0">
            <a:noFill/>
          </a:ln>
        </p:spPr>
      </p:pic>
      <p:sp>
        <p:nvSpPr>
          <p:cNvPr id="74"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a:lnSpc>
                <a:spcPct val="107000"/>
              </a:lnSpc>
              <a:spcAft>
                <a:spcPts val="800"/>
              </a:spcAft>
            </a:pPr>
            <a:r>
              <a:rPr lang="en-IN" sz="2400" b="1"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rPr>
              <a:t>Basic Information About Hash Cracking</a:t>
            </a:r>
            <a:endParaRPr lang="en-IN" sz="2400" kern="1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5" name="PlaceHolder 2"/>
          <p:cNvSpPr>
            <a:spLocks noGrp="1"/>
          </p:cNvSpPr>
          <p:nvPr>
            <p:ph type="subTitle"/>
          </p:nvPr>
        </p:nvSpPr>
        <p:spPr>
          <a:xfrm>
            <a:off x="5305320" y="1324079"/>
            <a:ext cx="3133440" cy="3103541"/>
          </a:xfrm>
          <a:prstGeom prst="rect">
            <a:avLst/>
          </a:prstGeom>
          <a:noFill/>
          <a:ln w="0">
            <a:noFill/>
          </a:ln>
        </p:spPr>
        <p:txBody>
          <a:bodyPr lIns="91440" tIns="91440" rIns="91440" bIns="91440" anchor="t">
            <a:noAutofit/>
          </a:bodyPr>
          <a:lstStyle/>
          <a:p>
            <a:pPr>
              <a:lnSpc>
                <a:spcPct val="107000"/>
              </a:lnSpc>
              <a:spcAft>
                <a:spcPts val="800"/>
              </a:spcAft>
              <a:buNone/>
            </a:pP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Cryptographic hash functions convert data of arbitrary size into fixed-size values. These functions are designed to be one-way, meaning it should be computationally infeasible to reverse the process. However, several techniques can be used to "crack" hashes:</a:t>
            </a:r>
          </a:p>
          <a:p>
            <a:pPr marL="342900" lvl="0" indent="-342900">
              <a:lnSpc>
                <a:spcPct val="107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Dictionary Attacks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Testing hashes of common passwords against the target hash</a:t>
            </a:r>
          </a:p>
          <a:p>
            <a:pPr marL="342900" lvl="0" indent="-342900">
              <a:lnSpc>
                <a:spcPct val="107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Rainbow Tables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Pre-computed tables of hash-to-password mappings</a:t>
            </a:r>
          </a:p>
          <a:p>
            <a:pPr marL="342900" lvl="0" indent="-342900">
              <a:lnSpc>
                <a:spcPct val="107000"/>
              </a:lnSpc>
              <a:spcAft>
                <a:spcPts val="800"/>
              </a:spcAft>
              <a:buFont typeface="+mj-lt"/>
              <a:buAutoNum type="arabicPeriod"/>
              <a:tabLst>
                <a:tab pos="457200" algn="l"/>
              </a:tabLst>
            </a:pPr>
            <a:r>
              <a:rPr lang="en-IN" sz="1100" b="1" kern="100" dirty="0">
                <a:effectLst/>
                <a:latin typeface="Calibri" panose="020F0502020204030204" pitchFamily="34" charset="0"/>
                <a:ea typeface="Calibri" panose="020F0502020204030204" pitchFamily="34" charset="0"/>
                <a:cs typeface="Times New Roman" panose="02020603050405020304" pitchFamily="18" charset="0"/>
              </a:rPr>
              <a:t>Online Services</a:t>
            </a:r>
            <a:r>
              <a:rPr lang="en-IN" sz="1100" kern="100" dirty="0">
                <a:effectLst/>
                <a:latin typeface="Calibri" panose="020F0502020204030204" pitchFamily="34" charset="0"/>
                <a:ea typeface="Calibri" panose="020F0502020204030204" pitchFamily="34" charset="0"/>
                <a:cs typeface="Times New Roman" panose="02020603050405020304" pitchFamily="18" charset="0"/>
              </a:rPr>
              <a:t>: Databases containing billions of pre-computed hashes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EXISTING TOOLS</a:t>
            </a:r>
            <a:endParaRPr lang="fr-FR" sz="2600" b="0" strike="noStrike" spc="-1" dirty="0">
              <a:solidFill>
                <a:schemeClr val="tx2"/>
              </a:solidFill>
              <a:latin typeface="Arial"/>
            </a:endParaRPr>
          </a:p>
        </p:txBody>
      </p:sp>
      <p:sp>
        <p:nvSpPr>
          <p:cNvPr id="79" name="PlaceHolder 2"/>
          <p:cNvSpPr>
            <a:spLocks noGrp="1"/>
          </p:cNvSpPr>
          <p:nvPr>
            <p:ph type="subTitle"/>
          </p:nvPr>
        </p:nvSpPr>
        <p:spPr>
          <a:xfrm>
            <a:off x="876240" y="1324079"/>
            <a:ext cx="5524200" cy="3055415"/>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US" sz="1000" b="1" dirty="0" err="1"/>
              <a:t>Hashcat</a:t>
            </a:r>
            <a:r>
              <a:rPr lang="en-US" sz="1000" dirty="0"/>
              <a:t> – A fast, powerful password recovery tool using CPU/GPU acceleration, supporting various hash algorithms and attack modes.</a:t>
            </a:r>
          </a:p>
          <a:p>
            <a:pPr indent="0">
              <a:lnSpc>
                <a:spcPct val="100000"/>
              </a:lnSpc>
              <a:buNone/>
              <a:tabLst>
                <a:tab pos="0" algn="l"/>
              </a:tabLst>
            </a:pPr>
            <a:r>
              <a:rPr lang="en-US" sz="1000" b="1" spc="-1" dirty="0">
                <a:solidFill>
                  <a:srgbClr val="FFFFFF"/>
                </a:solidFill>
                <a:latin typeface="OpenSymbol"/>
              </a:rPr>
              <a:t>J</a:t>
            </a:r>
            <a:r>
              <a:rPr lang="en-US" sz="1000" b="1" dirty="0"/>
              <a:t>ohn the Ripper</a:t>
            </a:r>
            <a:r>
              <a:rPr lang="en-US" sz="1000" dirty="0"/>
              <a:t> – A widely-used open-source tool for password auditing, known for its flexibility and support for many hash types.</a:t>
            </a:r>
          </a:p>
          <a:p>
            <a:pPr indent="0">
              <a:lnSpc>
                <a:spcPct val="100000"/>
              </a:lnSpc>
              <a:buNone/>
              <a:tabLst>
                <a:tab pos="0" algn="l"/>
              </a:tabLst>
            </a:pPr>
            <a:r>
              <a:rPr lang="en-US" sz="1000" b="1" dirty="0"/>
              <a:t>MD5Decrypt</a:t>
            </a:r>
            <a:r>
              <a:rPr lang="en-US" sz="1000" dirty="0"/>
              <a:t> – A simple web tool focused on cracking MD5 hashes using a vast internal lookup table.</a:t>
            </a:r>
          </a:p>
          <a:p>
            <a:pPr indent="0">
              <a:lnSpc>
                <a:spcPct val="100000"/>
              </a:lnSpc>
              <a:buNone/>
              <a:tabLst>
                <a:tab pos="0" algn="l"/>
              </a:tabLst>
            </a:pPr>
            <a:r>
              <a:rPr lang="en-US" sz="1000" b="1" dirty="0"/>
              <a:t>Cain and Abel</a:t>
            </a:r>
            <a:r>
              <a:rPr lang="en-US" sz="1000" dirty="0"/>
              <a:t> – A Windows-based password recovery tool that supports cracking hashes via dictionary, brute-force, and cryptanalysis attacks.</a:t>
            </a:r>
          </a:p>
          <a:p>
            <a:pPr indent="0">
              <a:lnSpc>
                <a:spcPct val="100000"/>
              </a:lnSpc>
              <a:buNone/>
              <a:tabLst>
                <a:tab pos="0" algn="l"/>
              </a:tabLst>
            </a:pPr>
            <a:r>
              <a:rPr lang="en-US" sz="1000" b="1" dirty="0" err="1"/>
              <a:t>RainbowCrack</a:t>
            </a:r>
            <a:r>
              <a:rPr lang="en-US" sz="1000" dirty="0"/>
              <a:t> – Uses rainbow tables for efficient hash cracking, significantly reducing cracking time for known hashes.</a:t>
            </a:r>
          </a:p>
          <a:p>
            <a:pPr indent="0">
              <a:lnSpc>
                <a:spcPct val="100000"/>
              </a:lnSpc>
              <a:buNone/>
              <a:tabLst>
                <a:tab pos="0" algn="l"/>
              </a:tabLst>
            </a:pPr>
            <a:r>
              <a:rPr lang="en-US" sz="1000" b="1" dirty="0" err="1"/>
              <a:t>Ophcrack</a:t>
            </a:r>
            <a:r>
              <a:rPr lang="en-US" sz="1000" dirty="0"/>
              <a:t> – A Windows password cracker that uses rainbow tables to recover passwords from LM and NTLM hashes quickly.</a:t>
            </a:r>
          </a:p>
          <a:p>
            <a:pPr indent="0">
              <a:lnSpc>
                <a:spcPct val="100000"/>
              </a:lnSpc>
              <a:buNone/>
              <a:tabLst>
                <a:tab pos="0" algn="l"/>
              </a:tabLst>
            </a:pPr>
            <a:r>
              <a:rPr lang="en-US" sz="1000" b="1" dirty="0" err="1"/>
              <a:t>CrackStation</a:t>
            </a:r>
            <a:r>
              <a:rPr lang="en-US" sz="1000" dirty="0"/>
              <a:t> – An online service using a large precomputed hash database for quick and easy hash lookups.</a:t>
            </a:r>
            <a:endParaRPr lang="en-US" sz="12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tx2"/>
                </a:solidFill>
                <a:latin typeface="Prompt"/>
                <a:ea typeface="Prompt"/>
              </a:rPr>
              <a:t>Complexity of existing tools</a:t>
            </a:r>
            <a:endParaRPr lang="fr-FR" sz="2600" b="0" strike="noStrike" spc="-1" dirty="0">
              <a:solidFill>
                <a:schemeClr val="tx2"/>
              </a:solidFill>
              <a:latin typeface="Arial"/>
            </a:endParaRPr>
          </a:p>
        </p:txBody>
      </p:sp>
      <p:sp>
        <p:nvSpPr>
          <p:cNvPr id="77" name="PlaceHolder 2"/>
          <p:cNvSpPr>
            <a:spLocks noGrp="1"/>
          </p:cNvSpPr>
          <p:nvPr>
            <p:ph type="subTitle"/>
          </p:nvPr>
        </p:nvSpPr>
        <p:spPr>
          <a:xfrm>
            <a:off x="876240" y="1324079"/>
            <a:ext cx="5524200" cy="2986664"/>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US" sz="1000" b="1" dirty="0" err="1"/>
              <a:t>Hashcat</a:t>
            </a:r>
            <a:r>
              <a:rPr lang="en-US" sz="1000" dirty="0"/>
              <a:t> – High complexity; requires command-line proficiency, GPU configuration, and understanding of various attack modes for effective use.</a:t>
            </a:r>
          </a:p>
          <a:p>
            <a:pPr indent="0">
              <a:lnSpc>
                <a:spcPct val="100000"/>
              </a:lnSpc>
              <a:buNone/>
              <a:tabLst>
                <a:tab pos="0" algn="l"/>
              </a:tabLst>
            </a:pPr>
            <a:r>
              <a:rPr lang="en-US" sz="1000" b="1" dirty="0"/>
              <a:t>John the Ripper</a:t>
            </a:r>
            <a:r>
              <a:rPr lang="en-US" sz="1000" dirty="0"/>
              <a:t> – Moderate complexity; user-friendly in basic mode, but advanced features need configuration and tuning.</a:t>
            </a:r>
          </a:p>
          <a:p>
            <a:pPr indent="0">
              <a:lnSpc>
                <a:spcPct val="100000"/>
              </a:lnSpc>
              <a:buNone/>
              <a:tabLst>
                <a:tab pos="0" algn="l"/>
              </a:tabLst>
            </a:pPr>
            <a:r>
              <a:rPr lang="en-US" sz="1000" b="1" dirty="0" err="1"/>
              <a:t>CrackStation</a:t>
            </a:r>
            <a:r>
              <a:rPr lang="en-US" sz="1000" dirty="0"/>
              <a:t> – Very low complexity; web-based with no setup required, but limited to known hashes in its database.</a:t>
            </a:r>
          </a:p>
          <a:p>
            <a:pPr indent="0">
              <a:lnSpc>
                <a:spcPct val="100000"/>
              </a:lnSpc>
              <a:buNone/>
              <a:tabLst>
                <a:tab pos="0" algn="l"/>
              </a:tabLst>
            </a:pPr>
            <a:r>
              <a:rPr lang="en-US" sz="1000" b="1" dirty="0"/>
              <a:t>MD5Decrypt</a:t>
            </a:r>
            <a:r>
              <a:rPr lang="en-US" sz="1000" dirty="0"/>
              <a:t> – Very low complexity; easy-to-use web tool with no technical skills needed, but supports only MD5.</a:t>
            </a:r>
          </a:p>
          <a:p>
            <a:pPr indent="0">
              <a:lnSpc>
                <a:spcPct val="100000"/>
              </a:lnSpc>
              <a:buNone/>
              <a:tabLst>
                <a:tab pos="0" algn="l"/>
              </a:tabLst>
            </a:pPr>
            <a:r>
              <a:rPr lang="en-US" sz="1000" b="1" dirty="0"/>
              <a:t>Cain and Abel</a:t>
            </a:r>
            <a:r>
              <a:rPr lang="en-US" sz="1000" dirty="0"/>
              <a:t> – Moderate complexity; offers a GUI but requires administrative privileges and is Windows-only</a:t>
            </a:r>
          </a:p>
          <a:p>
            <a:pPr indent="0">
              <a:lnSpc>
                <a:spcPct val="100000"/>
              </a:lnSpc>
              <a:buNone/>
              <a:tabLst>
                <a:tab pos="0" algn="l"/>
              </a:tabLst>
            </a:pPr>
            <a:r>
              <a:rPr lang="en-US" sz="1000" b="1" dirty="0" err="1"/>
              <a:t>RainbowCrack</a:t>
            </a:r>
            <a:r>
              <a:rPr lang="en-US" sz="1000" dirty="0"/>
              <a:t> – High complexity; involves generating or downloading large rainbow tables and managing disk space.</a:t>
            </a:r>
          </a:p>
          <a:p>
            <a:pPr indent="0">
              <a:lnSpc>
                <a:spcPct val="100000"/>
              </a:lnSpc>
              <a:buNone/>
              <a:tabLst>
                <a:tab pos="0" algn="l"/>
              </a:tabLst>
            </a:pPr>
            <a:r>
              <a:rPr lang="en-US" sz="1000" b="1" dirty="0" err="1"/>
              <a:t>Ophcrack</a:t>
            </a:r>
            <a:r>
              <a:rPr lang="en-US" sz="1000" dirty="0"/>
              <a:t> – Low to moderate complexity; has a user-friendly interface and live CD option, but limited to Windows password recovery</a:t>
            </a:r>
            <a:endParaRPr lang="en-US" sz="12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400" b="1" spc="-1" dirty="0">
                <a:solidFill>
                  <a:schemeClr val="tx2"/>
                </a:solidFill>
                <a:latin typeface="Prompt"/>
              </a:rPr>
              <a:t>DRAWBACKS OF TOOLS</a:t>
            </a:r>
            <a:endParaRPr lang="fr-FR" sz="2400" b="0" strike="noStrike" spc="-1" dirty="0">
              <a:solidFill>
                <a:schemeClr val="tx2"/>
              </a:solidFill>
              <a:latin typeface="Arial"/>
            </a:endParaRPr>
          </a:p>
        </p:txBody>
      </p:sp>
      <p:sp>
        <p:nvSpPr>
          <p:cNvPr id="86" name="PlaceHolder 2"/>
          <p:cNvSpPr>
            <a:spLocks noGrp="1"/>
          </p:cNvSpPr>
          <p:nvPr>
            <p:ph type="subTitle"/>
          </p:nvPr>
        </p:nvSpPr>
        <p:spPr>
          <a:xfrm>
            <a:off x="876240" y="1324079"/>
            <a:ext cx="7562520" cy="2952287"/>
          </a:xfrm>
          <a:prstGeom prst="rect">
            <a:avLst/>
          </a:prstGeom>
          <a:noFill/>
          <a:ln w="0">
            <a:noFill/>
          </a:ln>
        </p:spPr>
        <p:txBody>
          <a:bodyPr lIns="91440" tIns="91440" rIns="91440" bIns="91440" anchor="t">
            <a:normAutofit/>
          </a:bodyPr>
          <a:lstStyle/>
          <a:p>
            <a:pPr>
              <a:buNone/>
            </a:pPr>
            <a:r>
              <a:rPr lang="en-US" sz="1200" dirty="0"/>
              <a:t>While current hash-cracking tools are powerful, they come with several limitations:</a:t>
            </a:r>
          </a:p>
          <a:p>
            <a:pPr>
              <a:buFont typeface="Arial" panose="020B0604020202020204" pitchFamily="34" charset="0"/>
              <a:buChar char="•"/>
            </a:pPr>
            <a:r>
              <a:rPr lang="en-US" sz="1200" dirty="0"/>
              <a:t>Use of command-line interfaces that can be intimidating for non-technical users</a:t>
            </a:r>
          </a:p>
          <a:p>
            <a:pPr>
              <a:buFont typeface="Arial" panose="020B0604020202020204" pitchFamily="34" charset="0"/>
              <a:buChar char="•"/>
            </a:pPr>
            <a:r>
              <a:rPr lang="en-US" sz="1200" dirty="0"/>
              <a:t>Complex setup and hardware requirements (e.g., GPU dependencies)</a:t>
            </a:r>
          </a:p>
          <a:p>
            <a:pPr>
              <a:buFont typeface="Arial" panose="020B0604020202020204" pitchFamily="34" charset="0"/>
              <a:buChar char="•"/>
            </a:pPr>
            <a:r>
              <a:rPr lang="en-US" sz="1200" dirty="0"/>
              <a:t>Limited integration with multiple online services for hash lookups</a:t>
            </a:r>
          </a:p>
          <a:p>
            <a:pPr>
              <a:buFont typeface="Arial" panose="020B0604020202020204" pitchFamily="34" charset="0"/>
              <a:buChar char="•"/>
            </a:pPr>
            <a:r>
              <a:rPr lang="en-US" sz="1200" dirty="0"/>
              <a:t>Lack of educational features on password security and strength</a:t>
            </a:r>
          </a:p>
          <a:p>
            <a:pPr>
              <a:buFont typeface="Arial" panose="020B0604020202020204" pitchFamily="34" charset="0"/>
              <a:buChar char="•"/>
            </a:pPr>
            <a:r>
              <a:rPr lang="en-US" sz="1200" dirty="0"/>
              <a:t>Need for local installation of large software packages</a:t>
            </a:r>
          </a:p>
          <a:p>
            <a:pPr indent="0">
              <a:lnSpc>
                <a:spcPct val="100000"/>
              </a:lnSpc>
              <a:buNone/>
              <a:tabLst>
                <a:tab pos="0" algn="l"/>
              </a:tabLst>
            </a:pPr>
            <a:endParaRPr lang="en-US" sz="1800" b="0" strike="noStrike" spc="-1" dirty="0">
              <a:solidFill>
                <a:srgbClr val="FFFFFF"/>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2600" b="1" strike="noStrike" spc="-1" dirty="0" err="1">
                <a:solidFill>
                  <a:schemeClr val="tx2"/>
                </a:solidFill>
                <a:latin typeface="Arial"/>
              </a:rPr>
              <a:t>Proposed</a:t>
            </a:r>
            <a:r>
              <a:rPr lang="fr-FR" sz="2600" b="1" strike="noStrike" spc="-1" dirty="0">
                <a:solidFill>
                  <a:schemeClr val="tx2"/>
                </a:solidFill>
                <a:latin typeface="Arial"/>
              </a:rPr>
              <a:t> </a:t>
            </a:r>
            <a:r>
              <a:rPr lang="fr-FR" sz="2600" b="1" strike="noStrike" spc="-1" dirty="0" err="1">
                <a:solidFill>
                  <a:schemeClr val="tx2"/>
                </a:solidFill>
                <a:latin typeface="Arial"/>
              </a:rPr>
              <a:t>tools</a:t>
            </a:r>
            <a:r>
              <a:rPr lang="fr-FR" sz="2600" b="1" strike="noStrike" spc="-1" dirty="0">
                <a:solidFill>
                  <a:schemeClr val="tx2"/>
                </a:solidFill>
                <a:latin typeface="Arial"/>
              </a:rPr>
              <a:t> and usage</a:t>
            </a:r>
          </a:p>
        </p:txBody>
      </p:sp>
      <p:sp>
        <p:nvSpPr>
          <p:cNvPr id="88" name="PlaceHolder 2"/>
          <p:cNvSpPr>
            <a:spLocks noGrp="1"/>
          </p:cNvSpPr>
          <p:nvPr>
            <p:ph type="subTitle"/>
          </p:nvPr>
        </p:nvSpPr>
        <p:spPr>
          <a:xfrm>
            <a:off x="876240" y="1324080"/>
            <a:ext cx="7181480" cy="3144792"/>
          </a:xfrm>
          <a:prstGeom prst="rect">
            <a:avLst/>
          </a:prstGeom>
          <a:noFill/>
          <a:ln w="0">
            <a:noFill/>
          </a:ln>
        </p:spPr>
        <p:txBody>
          <a:bodyPr lIns="91440" tIns="91440" rIns="91440" bIns="91440" anchor="t">
            <a:normAutofit/>
          </a:bodyPr>
          <a:lstStyle/>
          <a:p>
            <a:pPr>
              <a:buNone/>
            </a:pPr>
            <a:r>
              <a:rPr lang="en-US" sz="1000" dirty="0"/>
              <a:t>Our </a:t>
            </a:r>
            <a:r>
              <a:rPr lang="en-US" sz="1000" b="1" dirty="0"/>
              <a:t>Web-Based Hash Cracking Tool</a:t>
            </a:r>
            <a:r>
              <a:rPr lang="en-US" sz="1000" dirty="0"/>
              <a:t> addresses these issues with a modern and user-friendly approach:</a:t>
            </a:r>
          </a:p>
          <a:p>
            <a:pPr>
              <a:buFont typeface="Arial" panose="020B0604020202020204" pitchFamily="34" charset="0"/>
              <a:buChar char="•"/>
            </a:pPr>
            <a:r>
              <a:rPr lang="en-US" sz="1000" dirty="0"/>
              <a:t>Simple, web-based interface — accessible from any browser</a:t>
            </a:r>
          </a:p>
          <a:p>
            <a:pPr>
              <a:buFont typeface="Arial" panose="020B0604020202020204" pitchFamily="34" charset="0"/>
              <a:buChar char="•"/>
            </a:pPr>
            <a:r>
              <a:rPr lang="en-US" sz="1000" dirty="0"/>
              <a:t>Integrated with multiple online hash-cracking services</a:t>
            </a:r>
          </a:p>
          <a:p>
            <a:pPr>
              <a:buFont typeface="Arial" panose="020B0604020202020204" pitchFamily="34" charset="0"/>
              <a:buChar char="•"/>
            </a:pPr>
            <a:r>
              <a:rPr lang="en-US" sz="1000" dirty="0"/>
              <a:t>Supports multiple hash types: </a:t>
            </a:r>
            <a:r>
              <a:rPr lang="en-US" sz="1000" b="1" dirty="0"/>
              <a:t>MD5, SHA1, SHA256, SHA384, SHA512</a:t>
            </a:r>
            <a:endParaRPr lang="en-US" sz="1000" dirty="0"/>
          </a:p>
          <a:p>
            <a:pPr>
              <a:buFont typeface="Arial" panose="020B0604020202020204" pitchFamily="34" charset="0"/>
              <a:buChar char="•"/>
            </a:pPr>
            <a:r>
              <a:rPr lang="en-US" sz="1000" dirty="0"/>
              <a:t>Batch processing — submit and crack multiple hashes at once</a:t>
            </a:r>
          </a:p>
          <a:p>
            <a:pPr>
              <a:buFont typeface="Arial" panose="020B0604020202020204" pitchFamily="34" charset="0"/>
              <a:buChar char="•"/>
            </a:pPr>
            <a:r>
              <a:rPr lang="en-US" sz="1000" dirty="0"/>
              <a:t>Built-in tips and suggestions to improve password strength</a:t>
            </a:r>
          </a:p>
          <a:p>
            <a:pPr>
              <a:buNone/>
            </a:pPr>
            <a:r>
              <a:rPr lang="en-US" sz="1000" b="1" dirty="0"/>
              <a:t>What the Tool is Used For</a:t>
            </a:r>
          </a:p>
          <a:p>
            <a:pPr>
              <a:buNone/>
            </a:pPr>
            <a:r>
              <a:rPr lang="en-US" sz="1000" dirty="0"/>
              <a:t>This tool is designed for both practical and educational use cases:</a:t>
            </a:r>
          </a:p>
          <a:p>
            <a:pPr>
              <a:buFont typeface="+mj-lt"/>
              <a:buAutoNum type="arabicPeriod"/>
            </a:pPr>
            <a:r>
              <a:rPr lang="en-US" sz="1000" dirty="0"/>
              <a:t>Recovering forgotten passwords when only the hash is available</a:t>
            </a:r>
          </a:p>
          <a:p>
            <a:pPr>
              <a:buFont typeface="+mj-lt"/>
              <a:buAutoNum type="arabicPeriod"/>
            </a:pPr>
            <a:r>
              <a:rPr lang="en-US" sz="1000" dirty="0"/>
              <a:t>Testing the strength and security of password storage systems</a:t>
            </a:r>
          </a:p>
          <a:p>
            <a:pPr>
              <a:buFont typeface="+mj-lt"/>
              <a:buAutoNum type="arabicPeriod"/>
            </a:pPr>
            <a:r>
              <a:rPr lang="en-US" sz="1000" dirty="0"/>
              <a:t>Demonstrating weaknesses of outdated or weak hash algorithms</a:t>
            </a:r>
            <a:endParaRPr lang="en-US" sz="11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76240" y="542880"/>
            <a:ext cx="7562520" cy="637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pc="-1" dirty="0">
                <a:solidFill>
                  <a:schemeClr val="tx2"/>
                </a:solidFill>
                <a:latin typeface="Prompt"/>
              </a:rPr>
              <a:t>ALGORITHM</a:t>
            </a:r>
            <a:endParaRPr lang="fr-FR" sz="2600" b="0" strike="noStrike" spc="-1" dirty="0">
              <a:solidFill>
                <a:schemeClr val="tx2"/>
              </a:solidFill>
              <a:latin typeface="Arial"/>
            </a:endParaRPr>
          </a:p>
        </p:txBody>
      </p:sp>
      <p:sp>
        <p:nvSpPr>
          <p:cNvPr id="90" name="PlaceHolder 2"/>
          <p:cNvSpPr>
            <a:spLocks noGrp="1"/>
          </p:cNvSpPr>
          <p:nvPr>
            <p:ph type="subTitle"/>
          </p:nvPr>
        </p:nvSpPr>
        <p:spPr>
          <a:xfrm>
            <a:off x="876240" y="1324079"/>
            <a:ext cx="5524200" cy="3034789"/>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100" b="0" strike="noStrike" spc="-1" dirty="0">
                <a:solidFill>
                  <a:schemeClr val="dk1"/>
                </a:solidFill>
                <a:latin typeface="Albert Sans"/>
                <a:ea typeface="Albert Sans"/>
              </a:rPr>
              <a:t>def crack(</a:t>
            </a:r>
            <a:r>
              <a:rPr lang="en-US" sz="1100" b="0" strike="noStrike" spc="-1" dirty="0" err="1">
                <a:solidFill>
                  <a:schemeClr val="dk1"/>
                </a:solidFill>
                <a:latin typeface="Albert Sans"/>
                <a:ea typeface="Albert Sans"/>
              </a:rPr>
              <a:t>hashvalue</a:t>
            </a:r>
            <a:r>
              <a:rPr lang="en-US" sz="1100" b="0" strike="noStrike" spc="-1" dirty="0">
                <a:solidFill>
                  <a:schemeClr val="dk1"/>
                </a:solidFill>
                <a:latin typeface="Albert Sans"/>
                <a:ea typeface="Albert Sans"/>
              </a:rPr>
              <a:t>):</a:t>
            </a:r>
          </a:p>
          <a:p>
            <a:pPr indent="0">
              <a:lnSpc>
                <a:spcPct val="100000"/>
              </a:lnSpc>
              <a:buNone/>
              <a:tabLst>
                <a:tab pos="0" algn="l"/>
              </a:tabLst>
            </a:pPr>
            <a:r>
              <a:rPr lang="en-US" sz="1100" b="0" strike="noStrike" spc="-1" dirty="0">
                <a:solidFill>
                  <a:schemeClr val="dk1"/>
                </a:solidFill>
                <a:latin typeface="Albert Sans"/>
                <a:ea typeface="Albert Sans"/>
              </a:rPr>
              <a:t>    """Determines hash type and attempts to crack it using various services."""</a:t>
            </a:r>
          </a:p>
          <a:p>
            <a:pPr indent="0">
              <a:lnSpc>
                <a:spcPct val="100000"/>
              </a:lnSpc>
              <a:buNone/>
              <a:tabLst>
                <a:tab pos="0" algn="l"/>
              </a:tabLst>
            </a:pPr>
            <a:r>
              <a:rPr lang="en-US" sz="1100" b="0" strike="noStrike" spc="-1" dirty="0">
                <a:solidFill>
                  <a:schemeClr val="dk1"/>
                </a:solidFill>
                <a:latin typeface="Albert Sans"/>
                <a:ea typeface="Albert Sans"/>
              </a:rPr>
              <a:t>    length = </a:t>
            </a:r>
            <a:r>
              <a:rPr lang="en-US" sz="1100" b="0" strike="noStrike" spc="-1" dirty="0" err="1">
                <a:solidFill>
                  <a:schemeClr val="dk1"/>
                </a:solidFill>
                <a:latin typeface="Albert Sans"/>
                <a:ea typeface="Albert Sans"/>
              </a:rPr>
              <a:t>len</a:t>
            </a:r>
            <a:r>
              <a:rPr lang="en-US" sz="1100" b="0" strike="noStrike" spc="-1" dirty="0">
                <a:solidFill>
                  <a:schemeClr val="dk1"/>
                </a:solidFill>
                <a:latin typeface="Albert Sans"/>
                <a:ea typeface="Albert Sans"/>
              </a:rPr>
              <a:t>(</a:t>
            </a:r>
            <a:r>
              <a:rPr lang="en-US" sz="1100" b="0" strike="noStrike" spc="-1" dirty="0" err="1">
                <a:solidFill>
                  <a:schemeClr val="dk1"/>
                </a:solidFill>
                <a:latin typeface="Albert Sans"/>
                <a:ea typeface="Albert Sans"/>
              </a:rPr>
              <a:t>hashvalue</a:t>
            </a:r>
            <a:r>
              <a:rPr lang="en-US" sz="1100" b="0" strike="noStrike" spc="-1" dirty="0">
                <a:solidFill>
                  <a:schemeClr val="dk1"/>
                </a:solidFill>
                <a:latin typeface="Albert Sans"/>
                <a:ea typeface="Albert Sans"/>
              </a:rPr>
              <a:t>)</a:t>
            </a:r>
          </a:p>
          <a:p>
            <a:pPr indent="0">
              <a:lnSpc>
                <a:spcPct val="100000"/>
              </a:lnSpc>
              <a:buNone/>
              <a:tabLst>
                <a:tab pos="0" algn="l"/>
              </a:tabLst>
            </a:pPr>
            <a:r>
              <a:rPr lang="en-US" sz="1100" b="0" strike="noStrike" spc="-1" dirty="0">
                <a:solidFill>
                  <a:schemeClr val="dk1"/>
                </a:solidFill>
                <a:latin typeface="Albert Sans"/>
                <a:ea typeface="Albert Sans"/>
              </a:rPr>
              <a:t>    if length in </a:t>
            </a:r>
            <a:r>
              <a:rPr lang="en-US" sz="1100" b="0" strike="noStrike" spc="-1" dirty="0" err="1">
                <a:solidFill>
                  <a:schemeClr val="dk1"/>
                </a:solidFill>
                <a:latin typeface="Albert Sans"/>
                <a:ea typeface="Albert Sans"/>
              </a:rPr>
              <a:t>hash_methods</a:t>
            </a:r>
            <a:r>
              <a:rPr lang="en-US" sz="1100" b="0" strike="noStrike" spc="-1" dirty="0">
                <a:solidFill>
                  <a:schemeClr val="dk1"/>
                </a:solidFill>
                <a:latin typeface="Albert Sans"/>
                <a:ea typeface="Albert Sans"/>
              </a:rPr>
              <a:t>:</a:t>
            </a:r>
          </a:p>
          <a:p>
            <a:pPr indent="0">
              <a:lnSpc>
                <a:spcPct val="100000"/>
              </a:lnSpc>
              <a:buNone/>
              <a:tabLst>
                <a:tab pos="0" algn="l"/>
              </a:tabLst>
            </a:pPr>
            <a:r>
              <a:rPr lang="en-US" sz="1100" b="0" strike="noStrike" spc="-1" dirty="0">
                <a:solidFill>
                  <a:schemeClr val="dk1"/>
                </a:solidFill>
                <a:latin typeface="Albert Sans"/>
                <a:ea typeface="Albert Sans"/>
              </a:rPr>
              <a:t>        </a:t>
            </a:r>
            <a:r>
              <a:rPr lang="en-US" sz="1100" b="0" strike="noStrike" spc="-1" dirty="0" err="1">
                <a:solidFill>
                  <a:schemeClr val="dk1"/>
                </a:solidFill>
                <a:latin typeface="Albert Sans"/>
                <a:ea typeface="Albert Sans"/>
              </a:rPr>
              <a:t>hashtype</a:t>
            </a:r>
            <a:r>
              <a:rPr lang="en-US" sz="1100" b="0" strike="noStrike" spc="-1" dirty="0">
                <a:solidFill>
                  <a:schemeClr val="dk1"/>
                </a:solidFill>
                <a:latin typeface="Albert Sans"/>
                <a:ea typeface="Albert Sans"/>
              </a:rPr>
              <a:t>, </a:t>
            </a:r>
            <a:r>
              <a:rPr lang="en-US" sz="1100" b="0" strike="noStrike" spc="-1" dirty="0" err="1">
                <a:solidFill>
                  <a:schemeClr val="dk1"/>
                </a:solidFill>
                <a:latin typeface="Albert Sans"/>
                <a:ea typeface="Albert Sans"/>
              </a:rPr>
              <a:t>apis</a:t>
            </a:r>
            <a:r>
              <a:rPr lang="en-US" sz="1100" b="0" strike="noStrike" spc="-1" dirty="0">
                <a:solidFill>
                  <a:schemeClr val="dk1"/>
                </a:solidFill>
                <a:latin typeface="Albert Sans"/>
                <a:ea typeface="Albert Sans"/>
              </a:rPr>
              <a:t> = </a:t>
            </a:r>
            <a:r>
              <a:rPr lang="en-US" sz="1100" b="0" strike="noStrike" spc="-1" dirty="0" err="1">
                <a:solidFill>
                  <a:schemeClr val="dk1"/>
                </a:solidFill>
                <a:latin typeface="Albert Sans"/>
                <a:ea typeface="Albert Sans"/>
              </a:rPr>
              <a:t>hash_methods</a:t>
            </a:r>
            <a:r>
              <a:rPr lang="en-US" sz="1100" b="0" strike="noStrike" spc="-1" dirty="0">
                <a:solidFill>
                  <a:schemeClr val="dk1"/>
                </a:solidFill>
                <a:latin typeface="Albert Sans"/>
                <a:ea typeface="Albert Sans"/>
              </a:rPr>
              <a:t>[length]</a:t>
            </a:r>
          </a:p>
          <a:p>
            <a:pPr indent="0">
              <a:lnSpc>
                <a:spcPct val="100000"/>
              </a:lnSpc>
              <a:buNone/>
              <a:tabLst>
                <a:tab pos="0" algn="l"/>
              </a:tabLst>
            </a:pPr>
            <a:r>
              <a:rPr lang="en-US" sz="1100" b="0" strike="noStrike" spc="-1" dirty="0">
                <a:solidFill>
                  <a:schemeClr val="dk1"/>
                </a:solidFill>
                <a:latin typeface="Albert Sans"/>
                <a:ea typeface="Albert Sans"/>
              </a:rPr>
              <a:t>        for </a:t>
            </a:r>
            <a:r>
              <a:rPr lang="en-US" sz="1100" b="0" strike="noStrike" spc="-1" dirty="0" err="1">
                <a:solidFill>
                  <a:schemeClr val="dk1"/>
                </a:solidFill>
                <a:latin typeface="Albert Sans"/>
                <a:ea typeface="Albert Sans"/>
              </a:rPr>
              <a:t>api</a:t>
            </a:r>
            <a:r>
              <a:rPr lang="en-US" sz="1100" b="0" strike="noStrike" spc="-1" dirty="0">
                <a:solidFill>
                  <a:schemeClr val="dk1"/>
                </a:solidFill>
                <a:latin typeface="Albert Sans"/>
                <a:ea typeface="Albert Sans"/>
              </a:rPr>
              <a:t> in </a:t>
            </a:r>
            <a:r>
              <a:rPr lang="en-US" sz="1100" b="0" strike="noStrike" spc="-1" dirty="0" err="1">
                <a:solidFill>
                  <a:schemeClr val="dk1"/>
                </a:solidFill>
                <a:latin typeface="Albert Sans"/>
                <a:ea typeface="Albert Sans"/>
              </a:rPr>
              <a:t>apis</a:t>
            </a:r>
            <a:r>
              <a:rPr lang="en-US" sz="1100" b="0" strike="noStrike" spc="-1" dirty="0">
                <a:solidFill>
                  <a:schemeClr val="dk1"/>
                </a:solidFill>
                <a:latin typeface="Albert Sans"/>
                <a:ea typeface="Albert Sans"/>
              </a:rPr>
              <a:t>:</a:t>
            </a:r>
          </a:p>
          <a:p>
            <a:pPr indent="0">
              <a:lnSpc>
                <a:spcPct val="100000"/>
              </a:lnSpc>
              <a:buNone/>
              <a:tabLst>
                <a:tab pos="0" algn="l"/>
              </a:tabLst>
            </a:pPr>
            <a:r>
              <a:rPr lang="en-US" sz="1100" b="0" strike="noStrike" spc="-1" dirty="0">
                <a:solidFill>
                  <a:schemeClr val="dk1"/>
                </a:solidFill>
                <a:latin typeface="Albert Sans"/>
                <a:ea typeface="Albert Sans"/>
              </a:rPr>
              <a:t>            result = </a:t>
            </a:r>
            <a:r>
              <a:rPr lang="en-US" sz="1100" b="0" strike="noStrike" spc="-1" dirty="0" err="1">
                <a:solidFill>
                  <a:schemeClr val="dk1"/>
                </a:solidFill>
                <a:latin typeface="Albert Sans"/>
                <a:ea typeface="Albert Sans"/>
              </a:rPr>
              <a:t>api</a:t>
            </a:r>
            <a:r>
              <a:rPr lang="en-US" sz="1100" b="0" strike="noStrike" spc="-1" dirty="0">
                <a:solidFill>
                  <a:schemeClr val="dk1"/>
                </a:solidFill>
                <a:latin typeface="Albert Sans"/>
                <a:ea typeface="Albert Sans"/>
              </a:rPr>
              <a:t>(</a:t>
            </a:r>
            <a:r>
              <a:rPr lang="en-US" sz="1100" b="0" strike="noStrike" spc="-1" dirty="0" err="1">
                <a:solidFill>
                  <a:schemeClr val="dk1"/>
                </a:solidFill>
                <a:latin typeface="Albert Sans"/>
                <a:ea typeface="Albert Sans"/>
              </a:rPr>
              <a:t>hashvalue</a:t>
            </a:r>
            <a:r>
              <a:rPr lang="en-US" sz="1100" b="0" strike="noStrike" spc="-1" dirty="0">
                <a:solidFill>
                  <a:schemeClr val="dk1"/>
                </a:solidFill>
                <a:latin typeface="Albert Sans"/>
                <a:ea typeface="Albert Sans"/>
              </a:rPr>
              <a:t>, </a:t>
            </a:r>
            <a:r>
              <a:rPr lang="en-US" sz="1100" b="0" strike="noStrike" spc="-1" dirty="0" err="1">
                <a:solidFill>
                  <a:schemeClr val="dk1"/>
                </a:solidFill>
                <a:latin typeface="Albert Sans"/>
                <a:ea typeface="Albert Sans"/>
              </a:rPr>
              <a:t>hashtype</a:t>
            </a:r>
            <a:r>
              <a:rPr lang="en-US" sz="1100" b="0" strike="noStrike" spc="-1" dirty="0">
                <a:solidFill>
                  <a:schemeClr val="dk1"/>
                </a:solidFill>
                <a:latin typeface="Albert Sans"/>
                <a:ea typeface="Albert Sans"/>
              </a:rPr>
              <a:t>)</a:t>
            </a:r>
          </a:p>
          <a:p>
            <a:pPr indent="0">
              <a:lnSpc>
                <a:spcPct val="100000"/>
              </a:lnSpc>
              <a:buNone/>
              <a:tabLst>
                <a:tab pos="0" algn="l"/>
              </a:tabLst>
            </a:pPr>
            <a:r>
              <a:rPr lang="en-US" sz="1100" b="0" strike="noStrike" spc="-1" dirty="0">
                <a:solidFill>
                  <a:schemeClr val="dk1"/>
                </a:solidFill>
                <a:latin typeface="Albert Sans"/>
                <a:ea typeface="Albert Sans"/>
              </a:rPr>
              <a:t>            if result:</a:t>
            </a:r>
          </a:p>
          <a:p>
            <a:pPr indent="0">
              <a:lnSpc>
                <a:spcPct val="100000"/>
              </a:lnSpc>
              <a:buNone/>
              <a:tabLst>
                <a:tab pos="0" algn="l"/>
              </a:tabLst>
            </a:pPr>
            <a:r>
              <a:rPr lang="en-US" sz="1100" b="0" strike="noStrike" spc="-1" dirty="0">
                <a:solidFill>
                  <a:schemeClr val="dk1"/>
                </a:solidFill>
                <a:latin typeface="Albert Sans"/>
                <a:ea typeface="Albert Sans"/>
              </a:rPr>
              <a:t>                return result</a:t>
            </a:r>
          </a:p>
          <a:p>
            <a:pPr indent="0">
              <a:lnSpc>
                <a:spcPct val="100000"/>
              </a:lnSpc>
              <a:buNone/>
              <a:tabLst>
                <a:tab pos="0" algn="l"/>
              </a:tabLst>
            </a:pPr>
            <a:r>
              <a:rPr lang="en-US" sz="1100" b="0" strike="noStrike" spc="-1" dirty="0">
                <a:solidFill>
                  <a:schemeClr val="dk1"/>
                </a:solidFill>
                <a:latin typeface="Albert Sans"/>
                <a:ea typeface="Albert Sans"/>
              </a:rPr>
              <a:t>    return False</a:t>
            </a:r>
          </a:p>
        </p:txBody>
      </p:sp>
    </p:spTree>
  </p:cSld>
  <p:clrMapOvr>
    <a:masterClrMapping/>
  </p:clrMapOvr>
</p:sld>
</file>

<file path=ppt/theme/theme1.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ão Paulo Airport Expansion by Slidesgo">
  <a:themeElements>
    <a:clrScheme name="Simple Light">
      <a:dk1>
        <a:srgbClr val="FFFFFF"/>
      </a:dk1>
      <a:lt1>
        <a:srgbClr val="303030"/>
      </a:lt1>
      <a:dk2>
        <a:srgbClr val="68C0CE"/>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TotalTime>
  <Words>1997</Words>
  <Application>Microsoft Office PowerPoint</Application>
  <PresentationFormat>On-screen Show (16:9)</PresentationFormat>
  <Paragraphs>148</Paragraphs>
  <Slides>18</Slides>
  <Notes>0</Notes>
  <HiddenSlides>0</HiddenSlides>
  <MMClips>0</MMClips>
  <ScaleCrop>false</ScaleCrop>
  <HeadingPairs>
    <vt:vector size="6" baseType="variant">
      <vt:variant>
        <vt:lpstr>Fonts Used</vt:lpstr>
      </vt:variant>
      <vt:variant>
        <vt:i4>10</vt:i4>
      </vt:variant>
      <vt:variant>
        <vt:lpstr>Theme</vt:lpstr>
      </vt:variant>
      <vt:variant>
        <vt:i4>25</vt:i4>
      </vt:variant>
      <vt:variant>
        <vt:lpstr>Slide Titles</vt:lpstr>
      </vt:variant>
      <vt:variant>
        <vt:i4>18</vt:i4>
      </vt:variant>
    </vt:vector>
  </HeadingPairs>
  <TitlesOfParts>
    <vt:vector size="53" baseType="lpstr">
      <vt:lpstr>Albert Sans</vt:lpstr>
      <vt:lpstr>Arial</vt:lpstr>
      <vt:lpstr>Arial Unicode MS</vt:lpstr>
      <vt:lpstr>Calibri</vt:lpstr>
      <vt:lpstr>fkGroteskNeue</vt:lpstr>
      <vt:lpstr>OpenSymbol</vt:lpstr>
      <vt:lpstr>Prompt</vt:lpstr>
      <vt:lpstr>Symbol</vt:lpstr>
      <vt:lpstr>var(--font-berkeley-mono)</vt:lpstr>
      <vt:lpstr>Wingdings</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São Paulo Airport Expansion by Slidesgo</vt:lpstr>
      <vt:lpstr>Slidesgo Final Pages</vt:lpstr>
      <vt:lpstr>Slidesgo Final Pages</vt:lpstr>
      <vt:lpstr>Slidesgo Final Pages</vt:lpstr>
      <vt:lpstr>Hash Cracking Tool</vt:lpstr>
      <vt:lpstr>ABSTRACT</vt:lpstr>
      <vt:lpstr>Cryptographic hashing is widely used for securing passwords and verifying data integrity. However, weak hashing implementations can be vulnerable to various attacks. This tool demonstrates how hashes can be cracked using online services and databases, highlighting the importance of using strong passwords and proper security measure  The Hash Cracking Tool serves both educational and practical purposes: It helps security professionals test the strength of password hashing implementations It assists in recovering forgotten passwords when only the hash is available It demonstrates the vulnerability of commonly used hash algorithms It educates users about password security by suggesting stronger alternatives </vt:lpstr>
      <vt:lpstr>Basic Information About Hash Cracking</vt:lpstr>
      <vt:lpstr>EXISTING TOOLS</vt:lpstr>
      <vt:lpstr>Complexity of existing tools</vt:lpstr>
      <vt:lpstr>DRAWBACKS OF TOOLS</vt:lpstr>
      <vt:lpstr>Proposed tools and usage</vt:lpstr>
      <vt:lpstr>ALGORITHM</vt:lpstr>
      <vt:lpstr>WORKING OF ALGORITHM</vt:lpstr>
      <vt:lpstr>WORKING</vt:lpstr>
      <vt:lpstr>System Requirements</vt:lpstr>
      <vt:lpstr>Password strengthening</vt:lpstr>
      <vt:lpstr>When a user submits a hash through the web interface or command-line tool, the system first identifies the hash type based on its length (32 characters for MD5, 40 for SHA1, etc.). Once identified, the tool sequentially attempts to crack the hash using multiple services:  Local Database Check: First checks against a database of common hash-to-password mappings stored locally for instant results.  Dictionary Attack: Attempts a basic dictionary attack using common passwords.  Online Services: Queries multiple online hash cracking services: alpha: Uses cmd5.org with proper headers and authentication beta: Connects to hashes.com API gamma: Uses nitrxgen.net specifically for MD5 hashes theta: Queries hashkiller.io's API The tool stops at the first successful match and returns the result immediately, displaying it to the user. This sequential approach balances efficiency with thoroughness. </vt:lpstr>
      <vt:lpstr>BATCH PROCESSING</vt:lpstr>
      <vt:lpstr>CONCLUSION</vt:lpstr>
      <vt:lpstr>REFERENCES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Dinesh CH</cp:lastModifiedBy>
  <cp:revision>3</cp:revision>
  <dcterms:modified xsi:type="dcterms:W3CDTF">2025-04-05T09:37:08Z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2025-04-05T08:45:12Z</dcterms:created>
  <dc:creator>Unknown Creator</dc:creator>
  <dc:description/>
  <dc:language>en-US</dc:language>
  <cp:lastModifiedBy>Unknown Creator</cp:lastModifiedBy>
  <dcterms:modified xsi:type="dcterms:W3CDTF">2025-04-05T08:45:12Z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