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9AC2"/>
    <a:srgbClr val="009999"/>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0" d="100"/>
          <a:sy n="70" d="100"/>
        </p:scale>
        <p:origin x="8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FB43BEF4-A4C8-457C-9D27-7B7BBC2925F7}"/>
              </a:ext>
            </a:extLst>
          </p:cNvPr>
          <p:cNvSpPr txBox="1">
            <a:spLocks noGrp="1"/>
          </p:cNvSpPr>
          <p:nvPr/>
        </p:nvSpPr>
        <p:spPr>
          <a:xfrm>
            <a:off x="783597" y="1002213"/>
            <a:ext cx="9229000" cy="1367041"/>
          </a:xfrm>
          <a:prstGeom prst="rect">
            <a:avLst/>
          </a:prstGeom>
        </p:spPr>
        <p:txBody>
          <a:bodyPr vert="horz" wrap="square" lIns="0" tIns="12700" rIns="0" bIns="0" rtlCol="0">
            <a:spAutoFit/>
          </a:bodyPr>
          <a:lstStyle>
            <a:lvl1pPr>
              <a:defRPr sz="8000" b="0" i="1">
                <a:solidFill>
                  <a:srgbClr val="009999"/>
                </a:solidFill>
                <a:latin typeface="Trebuchet MS"/>
                <a:ea typeface="+mj-ea"/>
                <a:cs typeface="Trebuchet MS"/>
              </a:defRPr>
            </a:lvl1pPr>
          </a:lstStyle>
          <a:p>
            <a:pPr marL="12700">
              <a:lnSpc>
                <a:spcPct val="100000"/>
              </a:lnSpc>
              <a:spcBef>
                <a:spcPts val="100"/>
              </a:spcBef>
            </a:pPr>
            <a:r>
              <a:rPr lang="en-US" sz="4400" b="1" i="0" spc="60" dirty="0">
                <a:solidFill>
                  <a:srgbClr val="FFFFFF"/>
                </a:solidFill>
                <a:latin typeface="American Captain" pitchFamily="50" charset="0"/>
                <a:cs typeface="Arial"/>
              </a:rPr>
              <a:t>Glaucoma Disease Detection using </a:t>
            </a:r>
            <a:r>
              <a:rPr lang="en-US" sz="4400" b="1" i="0" spc="60" dirty="0">
                <a:latin typeface="American Captain" pitchFamily="50" charset="0"/>
                <a:cs typeface="Arial"/>
              </a:rPr>
              <a:t>Convolution Neural Network</a:t>
            </a:r>
            <a:endParaRPr sz="4400" dirty="0">
              <a:solidFill>
                <a:schemeClr val="accent2">
                  <a:lumMod val="75000"/>
                </a:schemeClr>
              </a:solidFill>
              <a:latin typeface="American Captain" pitchFamily="50" charset="0"/>
              <a:cs typeface="Arial"/>
            </a:endParaRPr>
          </a:p>
        </p:txBody>
      </p:sp>
      <p:pic>
        <p:nvPicPr>
          <p:cNvPr id="8" name="object 6">
            <a:extLst>
              <a:ext uri="{FF2B5EF4-FFF2-40B4-BE49-F238E27FC236}">
                <a16:creationId xmlns:a16="http://schemas.microsoft.com/office/drawing/2014/main" id="{8ACCC47E-2645-45C3-B196-6E2CB348A6B8}"/>
              </a:ext>
            </a:extLst>
          </p:cNvPr>
          <p:cNvPicPr/>
          <p:nvPr/>
        </p:nvPicPr>
        <p:blipFill>
          <a:blip r:embed="rId2" cstate="print"/>
          <a:stretch>
            <a:fillRect/>
          </a:stretch>
        </p:blipFill>
        <p:spPr>
          <a:xfrm>
            <a:off x="2544916" y="3669868"/>
            <a:ext cx="4584827" cy="484936"/>
          </a:xfrm>
          <a:prstGeom prst="rect">
            <a:avLst/>
          </a:prstGeom>
        </p:spPr>
      </p:pic>
      <p:pic>
        <p:nvPicPr>
          <p:cNvPr id="9" name="object 7">
            <a:extLst>
              <a:ext uri="{FF2B5EF4-FFF2-40B4-BE49-F238E27FC236}">
                <a16:creationId xmlns:a16="http://schemas.microsoft.com/office/drawing/2014/main" id="{42223C6E-B665-4E70-A8CE-CCC7E62EBA22}"/>
              </a:ext>
            </a:extLst>
          </p:cNvPr>
          <p:cNvPicPr/>
          <p:nvPr/>
        </p:nvPicPr>
        <p:blipFill>
          <a:blip r:embed="rId3" cstate="print"/>
          <a:stretch>
            <a:fillRect/>
          </a:stretch>
        </p:blipFill>
        <p:spPr>
          <a:xfrm>
            <a:off x="7032207" y="3669868"/>
            <a:ext cx="313944" cy="484936"/>
          </a:xfrm>
          <a:prstGeom prst="rect">
            <a:avLst/>
          </a:prstGeom>
        </p:spPr>
      </p:pic>
      <p:pic>
        <p:nvPicPr>
          <p:cNvPr id="10" name="object 8">
            <a:extLst>
              <a:ext uri="{FF2B5EF4-FFF2-40B4-BE49-F238E27FC236}">
                <a16:creationId xmlns:a16="http://schemas.microsoft.com/office/drawing/2014/main" id="{31D54599-D89C-4556-8136-4245363194B6}"/>
              </a:ext>
            </a:extLst>
          </p:cNvPr>
          <p:cNvPicPr/>
          <p:nvPr/>
        </p:nvPicPr>
        <p:blipFill>
          <a:blip r:embed="rId4" cstate="print"/>
          <a:stretch>
            <a:fillRect/>
          </a:stretch>
        </p:blipFill>
        <p:spPr>
          <a:xfrm>
            <a:off x="7239471" y="3669868"/>
            <a:ext cx="1802510" cy="484936"/>
          </a:xfrm>
          <a:prstGeom prst="rect">
            <a:avLst/>
          </a:prstGeom>
        </p:spPr>
      </p:pic>
      <p:pic>
        <p:nvPicPr>
          <p:cNvPr id="11" name="object 9">
            <a:extLst>
              <a:ext uri="{FF2B5EF4-FFF2-40B4-BE49-F238E27FC236}">
                <a16:creationId xmlns:a16="http://schemas.microsoft.com/office/drawing/2014/main" id="{2CDB5168-3A90-47A5-BDB7-A5B7B5F9F8A0}"/>
              </a:ext>
            </a:extLst>
          </p:cNvPr>
          <p:cNvPicPr/>
          <p:nvPr/>
        </p:nvPicPr>
        <p:blipFill>
          <a:blip r:embed="rId5" cstate="print"/>
          <a:stretch>
            <a:fillRect/>
          </a:stretch>
        </p:blipFill>
        <p:spPr>
          <a:xfrm>
            <a:off x="3337776" y="4158107"/>
            <a:ext cx="1948561" cy="484631"/>
          </a:xfrm>
          <a:prstGeom prst="rect">
            <a:avLst/>
          </a:prstGeom>
        </p:spPr>
      </p:pic>
      <p:pic>
        <p:nvPicPr>
          <p:cNvPr id="12" name="object 10">
            <a:extLst>
              <a:ext uri="{FF2B5EF4-FFF2-40B4-BE49-F238E27FC236}">
                <a16:creationId xmlns:a16="http://schemas.microsoft.com/office/drawing/2014/main" id="{7C0E33C8-6450-4F22-80C6-C9B2A7BACDAA}"/>
              </a:ext>
            </a:extLst>
          </p:cNvPr>
          <p:cNvPicPr/>
          <p:nvPr/>
        </p:nvPicPr>
        <p:blipFill>
          <a:blip r:embed="rId6" cstate="print"/>
          <a:stretch>
            <a:fillRect/>
          </a:stretch>
        </p:blipFill>
        <p:spPr>
          <a:xfrm>
            <a:off x="5174196" y="4158107"/>
            <a:ext cx="3112008" cy="484631"/>
          </a:xfrm>
          <a:prstGeom prst="rect">
            <a:avLst/>
          </a:prstGeom>
        </p:spPr>
      </p:pic>
      <p:pic>
        <p:nvPicPr>
          <p:cNvPr id="13" name="object 11">
            <a:extLst>
              <a:ext uri="{FF2B5EF4-FFF2-40B4-BE49-F238E27FC236}">
                <a16:creationId xmlns:a16="http://schemas.microsoft.com/office/drawing/2014/main" id="{458B16DE-380D-4159-B92E-880A742047B4}"/>
              </a:ext>
            </a:extLst>
          </p:cNvPr>
          <p:cNvPicPr/>
          <p:nvPr/>
        </p:nvPicPr>
        <p:blipFill>
          <a:blip r:embed="rId7" cstate="print"/>
          <a:stretch>
            <a:fillRect/>
          </a:stretch>
        </p:blipFill>
        <p:spPr>
          <a:xfrm>
            <a:off x="621983" y="4668088"/>
            <a:ext cx="1933320" cy="484936"/>
          </a:xfrm>
          <a:prstGeom prst="rect">
            <a:avLst/>
          </a:prstGeom>
        </p:spPr>
      </p:pic>
      <p:pic>
        <p:nvPicPr>
          <p:cNvPr id="14" name="object 12">
            <a:extLst>
              <a:ext uri="{FF2B5EF4-FFF2-40B4-BE49-F238E27FC236}">
                <a16:creationId xmlns:a16="http://schemas.microsoft.com/office/drawing/2014/main" id="{24512A69-C643-4419-A778-1EE867AB0D33}"/>
              </a:ext>
            </a:extLst>
          </p:cNvPr>
          <p:cNvPicPr/>
          <p:nvPr/>
        </p:nvPicPr>
        <p:blipFill>
          <a:blip r:embed="rId8" cstate="print"/>
          <a:stretch>
            <a:fillRect/>
          </a:stretch>
        </p:blipFill>
        <p:spPr>
          <a:xfrm>
            <a:off x="2706460" y="4668088"/>
            <a:ext cx="1870963" cy="484936"/>
          </a:xfrm>
          <a:prstGeom prst="rect">
            <a:avLst/>
          </a:prstGeom>
        </p:spPr>
      </p:pic>
      <p:pic>
        <p:nvPicPr>
          <p:cNvPr id="15" name="object 13">
            <a:extLst>
              <a:ext uri="{FF2B5EF4-FFF2-40B4-BE49-F238E27FC236}">
                <a16:creationId xmlns:a16="http://schemas.microsoft.com/office/drawing/2014/main" id="{725B23D7-C098-4E3D-8433-62571503BD95}"/>
              </a:ext>
            </a:extLst>
          </p:cNvPr>
          <p:cNvPicPr/>
          <p:nvPr/>
        </p:nvPicPr>
        <p:blipFill>
          <a:blip r:embed="rId9" cstate="print"/>
          <a:stretch>
            <a:fillRect/>
          </a:stretch>
        </p:blipFill>
        <p:spPr>
          <a:xfrm>
            <a:off x="4795609" y="4668088"/>
            <a:ext cx="1917192" cy="484936"/>
          </a:xfrm>
          <a:prstGeom prst="rect">
            <a:avLst/>
          </a:prstGeom>
        </p:spPr>
      </p:pic>
      <p:pic>
        <p:nvPicPr>
          <p:cNvPr id="16" name="object 14">
            <a:extLst>
              <a:ext uri="{FF2B5EF4-FFF2-40B4-BE49-F238E27FC236}">
                <a16:creationId xmlns:a16="http://schemas.microsoft.com/office/drawing/2014/main" id="{B5EBFFF7-E78B-4EEF-9CB7-F883A0692F91}"/>
              </a:ext>
            </a:extLst>
          </p:cNvPr>
          <p:cNvPicPr/>
          <p:nvPr/>
        </p:nvPicPr>
        <p:blipFill>
          <a:blip r:embed="rId10" cstate="print"/>
          <a:stretch>
            <a:fillRect/>
          </a:stretch>
        </p:blipFill>
        <p:spPr>
          <a:xfrm>
            <a:off x="6985344" y="4668088"/>
            <a:ext cx="1974596" cy="484936"/>
          </a:xfrm>
          <a:prstGeom prst="rect">
            <a:avLst/>
          </a:prstGeom>
        </p:spPr>
      </p:pic>
      <p:pic>
        <p:nvPicPr>
          <p:cNvPr id="17" name="object 15">
            <a:extLst>
              <a:ext uri="{FF2B5EF4-FFF2-40B4-BE49-F238E27FC236}">
                <a16:creationId xmlns:a16="http://schemas.microsoft.com/office/drawing/2014/main" id="{F0E593BD-DBE9-4135-920E-D11F0465DC55}"/>
              </a:ext>
            </a:extLst>
          </p:cNvPr>
          <p:cNvPicPr/>
          <p:nvPr/>
        </p:nvPicPr>
        <p:blipFill>
          <a:blip r:embed="rId11" cstate="print"/>
          <a:stretch>
            <a:fillRect/>
          </a:stretch>
        </p:blipFill>
        <p:spPr>
          <a:xfrm>
            <a:off x="8747759" y="345693"/>
            <a:ext cx="2822029" cy="2842439"/>
          </a:xfrm>
          <a:prstGeom prst="rect">
            <a:avLst/>
          </a:prstGeom>
        </p:spPr>
      </p:pic>
      <p:sp>
        <p:nvSpPr>
          <p:cNvPr id="7" name="object 16">
            <a:extLst>
              <a:ext uri="{FF2B5EF4-FFF2-40B4-BE49-F238E27FC236}">
                <a16:creationId xmlns:a16="http://schemas.microsoft.com/office/drawing/2014/main" id="{23057FF8-89D0-47FF-B17D-1F88F2CC869C}"/>
              </a:ext>
            </a:extLst>
          </p:cNvPr>
          <p:cNvSpPr txBox="1"/>
          <p:nvPr/>
        </p:nvSpPr>
        <p:spPr>
          <a:xfrm>
            <a:off x="2018628" y="5388991"/>
            <a:ext cx="7409815" cy="1123315"/>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100"/>
              </a:spcBef>
            </a:pPr>
            <a:r>
              <a:rPr sz="2400" b="1" spc="-285" dirty="0">
                <a:solidFill>
                  <a:srgbClr val="FFFFFF"/>
                </a:solidFill>
                <a:latin typeface="Georgia"/>
                <a:cs typeface="Georgia"/>
              </a:rPr>
              <a:t>I</a:t>
            </a:r>
            <a:r>
              <a:rPr lang="en-US" sz="2400" b="1" spc="-285" dirty="0">
                <a:solidFill>
                  <a:srgbClr val="FFFFFF"/>
                </a:solidFill>
                <a:latin typeface="Georgia"/>
                <a:cs typeface="Georgia"/>
              </a:rPr>
              <a:t>I</a:t>
            </a:r>
            <a:r>
              <a:rPr sz="2400" b="1" spc="-285" dirty="0">
                <a:solidFill>
                  <a:srgbClr val="FFFFFF"/>
                </a:solidFill>
                <a:latin typeface="Georgia"/>
                <a:cs typeface="Georgia"/>
              </a:rPr>
              <a:t>I</a:t>
            </a:r>
            <a:r>
              <a:rPr sz="2400" b="1" spc="-15" dirty="0">
                <a:solidFill>
                  <a:srgbClr val="FFFFFF"/>
                </a:solidFill>
                <a:latin typeface="Georgia"/>
                <a:cs typeface="Georgia"/>
              </a:rPr>
              <a:t> </a:t>
            </a:r>
            <a:r>
              <a:rPr sz="2400" b="1" spc="-105" dirty="0">
                <a:solidFill>
                  <a:srgbClr val="FFFFFF"/>
                </a:solidFill>
                <a:latin typeface="Georgia"/>
                <a:cs typeface="Georgia"/>
              </a:rPr>
              <a:t>A</a:t>
            </a:r>
            <a:r>
              <a:rPr sz="2400" b="1" spc="-55" dirty="0">
                <a:solidFill>
                  <a:srgbClr val="FFFFFF"/>
                </a:solidFill>
                <a:latin typeface="Georgia"/>
                <a:cs typeface="Georgia"/>
              </a:rPr>
              <a:t>I</a:t>
            </a:r>
            <a:r>
              <a:rPr sz="2400" b="1" spc="-35" dirty="0">
                <a:solidFill>
                  <a:srgbClr val="FFFFFF"/>
                </a:solidFill>
                <a:latin typeface="Georgia"/>
                <a:cs typeface="Georgia"/>
              </a:rPr>
              <a:t>&amp;</a:t>
            </a:r>
            <a:r>
              <a:rPr sz="2400" b="1" spc="-25" dirty="0">
                <a:solidFill>
                  <a:srgbClr val="FFFFFF"/>
                </a:solidFill>
                <a:latin typeface="Georgia"/>
                <a:cs typeface="Georgia"/>
              </a:rPr>
              <a:t>D</a:t>
            </a:r>
            <a:r>
              <a:rPr sz="2400" b="1" spc="170" dirty="0">
                <a:solidFill>
                  <a:srgbClr val="FFFFFF"/>
                </a:solidFill>
                <a:latin typeface="Georgia"/>
                <a:cs typeface="Georgia"/>
              </a:rPr>
              <a:t>S</a:t>
            </a:r>
            <a:endParaRPr sz="2400" dirty="0">
              <a:latin typeface="Georgia"/>
              <a:cs typeface="Georgia"/>
            </a:endParaRPr>
          </a:p>
          <a:p>
            <a:pPr marL="12700" marR="5080" algn="ctr">
              <a:lnSpc>
                <a:spcPct val="100000"/>
              </a:lnSpc>
            </a:pPr>
            <a:r>
              <a:rPr sz="2400" b="1" spc="170" dirty="0">
                <a:solidFill>
                  <a:srgbClr val="009999"/>
                </a:solidFill>
                <a:latin typeface="Georgia"/>
                <a:cs typeface="Georgia"/>
              </a:rPr>
              <a:t>A</a:t>
            </a:r>
            <a:r>
              <a:rPr lang="en-US" sz="2400" b="1" spc="170" dirty="0">
                <a:solidFill>
                  <a:srgbClr val="009999"/>
                </a:solidFill>
                <a:latin typeface="Georgia"/>
                <a:cs typeface="Georgia"/>
              </a:rPr>
              <a:t>D3511</a:t>
            </a:r>
            <a:r>
              <a:rPr sz="2400" b="1" spc="-50" dirty="0">
                <a:solidFill>
                  <a:srgbClr val="009999"/>
                </a:solidFill>
                <a:latin typeface="Georgia"/>
                <a:cs typeface="Georgia"/>
              </a:rPr>
              <a:t> </a:t>
            </a:r>
            <a:r>
              <a:rPr lang="en-US" sz="2400" b="1" spc="-15" dirty="0">
                <a:solidFill>
                  <a:srgbClr val="009999"/>
                </a:solidFill>
                <a:latin typeface="Georgia"/>
                <a:cs typeface="Georgia"/>
              </a:rPr>
              <a:t>DEEP</a:t>
            </a:r>
            <a:r>
              <a:rPr sz="2400" b="1" spc="-40" dirty="0">
                <a:solidFill>
                  <a:srgbClr val="009999"/>
                </a:solidFill>
                <a:latin typeface="Georgia"/>
                <a:cs typeface="Georgia"/>
              </a:rPr>
              <a:t> </a:t>
            </a:r>
            <a:r>
              <a:rPr sz="2400" b="1" spc="35" dirty="0">
                <a:solidFill>
                  <a:srgbClr val="009999"/>
                </a:solidFill>
                <a:latin typeface="Georgia"/>
                <a:cs typeface="Georgia"/>
              </a:rPr>
              <a:t>LEARNING</a:t>
            </a:r>
            <a:r>
              <a:rPr sz="2400" b="1" spc="-30" dirty="0">
                <a:solidFill>
                  <a:srgbClr val="009999"/>
                </a:solidFill>
                <a:latin typeface="Georgia"/>
                <a:cs typeface="Georgia"/>
              </a:rPr>
              <a:t> </a:t>
            </a:r>
            <a:r>
              <a:rPr sz="2400" b="1" spc="40" dirty="0">
                <a:solidFill>
                  <a:srgbClr val="009999"/>
                </a:solidFill>
                <a:latin typeface="Georgia"/>
                <a:cs typeface="Georgia"/>
              </a:rPr>
              <a:t>LABORATORY </a:t>
            </a:r>
            <a:r>
              <a:rPr sz="2400" b="1" spc="-595" dirty="0">
                <a:solidFill>
                  <a:srgbClr val="009999"/>
                </a:solidFill>
                <a:latin typeface="Georgia"/>
                <a:cs typeface="Georgia"/>
              </a:rPr>
              <a:t> </a:t>
            </a:r>
            <a:r>
              <a:rPr sz="2400" b="1" spc="65" dirty="0">
                <a:solidFill>
                  <a:srgbClr val="FFFFFF"/>
                </a:solidFill>
                <a:latin typeface="Georgia"/>
                <a:cs typeface="Georgia"/>
              </a:rPr>
              <a:t>202</a:t>
            </a:r>
            <a:r>
              <a:rPr lang="en-US" sz="2400" b="1" spc="65" dirty="0">
                <a:solidFill>
                  <a:srgbClr val="FFFFFF"/>
                </a:solidFill>
                <a:latin typeface="Georgia"/>
                <a:cs typeface="Georgia"/>
              </a:rPr>
              <a:t>3</a:t>
            </a:r>
            <a:r>
              <a:rPr sz="2400" b="1" spc="65" dirty="0">
                <a:solidFill>
                  <a:srgbClr val="FFFFFF"/>
                </a:solidFill>
                <a:latin typeface="Georgia"/>
                <a:cs typeface="Georgia"/>
              </a:rPr>
              <a:t>-202</a:t>
            </a:r>
            <a:r>
              <a:rPr lang="en-US" sz="2400" b="1" spc="65" dirty="0">
                <a:solidFill>
                  <a:srgbClr val="FFFFFF"/>
                </a:solidFill>
                <a:latin typeface="Georgia"/>
                <a:cs typeface="Georgia"/>
              </a:rPr>
              <a:t>4</a:t>
            </a:r>
            <a:r>
              <a:rPr sz="2400" b="1" spc="65" dirty="0">
                <a:solidFill>
                  <a:srgbClr val="FFFFFF"/>
                </a:solidFill>
                <a:latin typeface="Georgia"/>
                <a:cs typeface="Georgia"/>
              </a:rPr>
              <a:t>(</a:t>
            </a:r>
            <a:r>
              <a:rPr lang="en-US" sz="2400" b="1" spc="65" dirty="0">
                <a:solidFill>
                  <a:srgbClr val="FFFFFF"/>
                </a:solidFill>
                <a:latin typeface="Georgia"/>
                <a:cs typeface="Georgia"/>
              </a:rPr>
              <a:t>ODD</a:t>
            </a:r>
            <a:r>
              <a:rPr sz="2400" b="1" spc="-45" dirty="0">
                <a:solidFill>
                  <a:srgbClr val="FFFFFF"/>
                </a:solidFill>
                <a:latin typeface="Georgia"/>
                <a:cs typeface="Georgia"/>
              </a:rPr>
              <a:t> SEM)</a:t>
            </a:r>
            <a:endParaRPr sz="2400" dirty="0">
              <a:latin typeface="Georgia"/>
              <a:cs typeface="Georgia"/>
            </a:endParaRPr>
          </a:p>
        </p:txBody>
      </p:sp>
      <p:sp>
        <p:nvSpPr>
          <p:cNvPr id="18" name="object 2">
            <a:extLst>
              <a:ext uri="{FF2B5EF4-FFF2-40B4-BE49-F238E27FC236}">
                <a16:creationId xmlns:a16="http://schemas.microsoft.com/office/drawing/2014/main" id="{0160BF45-765E-41BD-8A66-484BAE6A62A2}"/>
              </a:ext>
            </a:extLst>
          </p:cNvPr>
          <p:cNvSpPr txBox="1">
            <a:spLocks noGrp="1"/>
          </p:cNvSpPr>
          <p:nvPr/>
        </p:nvSpPr>
        <p:spPr>
          <a:xfrm>
            <a:off x="3280372" y="2642585"/>
            <a:ext cx="4235450" cy="689932"/>
          </a:xfrm>
          <a:prstGeom prst="rect">
            <a:avLst/>
          </a:prstGeom>
        </p:spPr>
        <p:txBody>
          <a:bodyPr vert="horz" wrap="square" lIns="0" tIns="12700" rIns="0" bIns="0" rtlCol="0">
            <a:spAutoFit/>
          </a:bodyPr>
          <a:lstStyle>
            <a:lvl1pPr>
              <a:defRPr sz="8000" b="0" i="1">
                <a:solidFill>
                  <a:srgbClr val="009999"/>
                </a:solidFill>
                <a:latin typeface="Trebuchet MS"/>
                <a:ea typeface="+mj-ea"/>
                <a:cs typeface="Trebuchet MS"/>
              </a:defRPr>
            </a:lvl1pPr>
          </a:lstStyle>
          <a:p>
            <a:pPr marL="12700">
              <a:lnSpc>
                <a:spcPct val="100000"/>
              </a:lnSpc>
              <a:spcBef>
                <a:spcPts val="100"/>
              </a:spcBef>
            </a:pPr>
            <a:r>
              <a:rPr lang="en-US" sz="4400" spc="60" dirty="0">
                <a:solidFill>
                  <a:srgbClr val="FFFFFF"/>
                </a:solidFill>
                <a:latin typeface="Arial" panose="020B0604020202020204" pitchFamily="34" charset="0"/>
                <a:cs typeface="Arial" panose="020B0604020202020204" pitchFamily="34" charset="0"/>
              </a:rPr>
              <a:t>Presented by</a:t>
            </a:r>
            <a:endParaRPr sz="4400" dirty="0">
              <a:solidFill>
                <a:schemeClr val="accent2">
                  <a:lumMod val="75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7E143A6B-8FBB-40AE-A8A9-A3E0552A2FFE}"/>
              </a:ext>
            </a:extLst>
          </p:cNvPr>
          <p:cNvSpPr txBox="1"/>
          <p:nvPr/>
        </p:nvSpPr>
        <p:spPr>
          <a:xfrm>
            <a:off x="9113101" y="4607128"/>
            <a:ext cx="2527807" cy="600164"/>
          </a:xfrm>
          <a:prstGeom prst="rect">
            <a:avLst/>
          </a:prstGeom>
          <a:noFill/>
        </p:spPr>
        <p:txBody>
          <a:bodyPr wrap="square" rtlCol="0">
            <a:spAutoFit/>
          </a:bodyPr>
          <a:lstStyle/>
          <a:p>
            <a:r>
              <a:rPr lang="en-US" sz="3200" dirty="0">
                <a:solidFill>
                  <a:srgbClr val="009999"/>
                </a:solidFill>
                <a:latin typeface="American Captain" pitchFamily="50" charset="0"/>
              </a:rPr>
              <a:t>711621243302</a:t>
            </a:r>
          </a:p>
        </p:txBody>
      </p:sp>
    </p:spTree>
    <p:extLst>
      <p:ext uri="{BB962C8B-B14F-4D97-AF65-F5344CB8AC3E}">
        <p14:creationId xmlns:p14="http://schemas.microsoft.com/office/powerpoint/2010/main" val="311748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15D0-5ABE-4DFD-B04A-B87A041F8141}"/>
              </a:ext>
            </a:extLst>
          </p:cNvPr>
          <p:cNvSpPr txBox="1">
            <a:spLocks/>
          </p:cNvSpPr>
          <p:nvPr/>
        </p:nvSpPr>
        <p:spPr>
          <a:xfrm>
            <a:off x="1121093" y="2701318"/>
            <a:ext cx="9905998" cy="1478570"/>
          </a:xfrm>
          <a:prstGeom prst="rect">
            <a:avLst/>
          </a:prstGeom>
        </p:spPr>
        <p:txBody>
          <a:bodyP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8000" dirty="0">
                <a:solidFill>
                  <a:schemeClr val="accent2">
                    <a:lumMod val="75000"/>
                  </a:schemeClr>
                </a:solidFill>
                <a:latin typeface="American captain" pitchFamily="50" charset="0"/>
              </a:rPr>
              <a:t>Thank </a:t>
            </a:r>
            <a:r>
              <a:rPr lang="en-US" sz="8000" dirty="0">
                <a:latin typeface="American captain" pitchFamily="50" charset="0"/>
              </a:rPr>
              <a:t>you</a:t>
            </a:r>
          </a:p>
        </p:txBody>
      </p:sp>
    </p:spTree>
    <p:extLst>
      <p:ext uri="{BB962C8B-B14F-4D97-AF65-F5344CB8AC3E}">
        <p14:creationId xmlns:p14="http://schemas.microsoft.com/office/powerpoint/2010/main" val="371467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p:nvPr/>
        </p:nvSpPr>
        <p:spPr>
          <a:xfrm>
            <a:off x="1115669" y="2112917"/>
            <a:ext cx="10447655" cy="3928110"/>
          </a:xfrm>
          <a:prstGeom prst="rect">
            <a:avLst/>
          </a:prstGeom>
        </p:spPr>
        <p:txBody>
          <a:bodyPr vert="horz" wrap="square" lIns="0" tIns="13335" rIns="0" bIns="0" rtlCol="0">
            <a:spAutoFit/>
          </a:bodyPr>
          <a:lstStyle/>
          <a:p>
            <a:pPr marL="584200" indent="-572135">
              <a:lnSpc>
                <a:spcPct val="100000"/>
              </a:lnSpc>
              <a:spcBef>
                <a:spcPts val="105"/>
              </a:spcBef>
              <a:buClr>
                <a:srgbClr val="FFFFFF"/>
              </a:buClr>
              <a:buFont typeface="Wingdings"/>
              <a:buChar char=""/>
              <a:tabLst>
                <a:tab pos="583565" algn="l"/>
                <a:tab pos="584835" algn="l"/>
              </a:tabLst>
            </a:pPr>
            <a:r>
              <a:rPr sz="3200" b="1" spc="95" dirty="0">
                <a:solidFill>
                  <a:srgbClr val="FFFFFF"/>
                </a:solidFill>
                <a:latin typeface="Georgia"/>
                <a:cs typeface="Georgia"/>
              </a:rPr>
              <a:t>I</a:t>
            </a:r>
            <a:r>
              <a:rPr sz="3200" b="1" cap="small" spc="95" dirty="0">
                <a:solidFill>
                  <a:srgbClr val="FFFFFF"/>
                </a:solidFill>
                <a:latin typeface="Georgia"/>
                <a:cs typeface="Georgia"/>
              </a:rPr>
              <a:t>ntroduction</a:t>
            </a:r>
            <a:endParaRPr sz="3200" dirty="0">
              <a:latin typeface="Georgia"/>
              <a:cs typeface="Georgia"/>
            </a:endParaRPr>
          </a:p>
          <a:p>
            <a:pPr marL="584200" indent="-572135">
              <a:lnSpc>
                <a:spcPct val="100000"/>
              </a:lnSpc>
              <a:buFont typeface="Wingdings"/>
              <a:buChar char=""/>
              <a:tabLst>
                <a:tab pos="583565" algn="l"/>
                <a:tab pos="584835" algn="l"/>
              </a:tabLst>
            </a:pPr>
            <a:r>
              <a:rPr sz="3200" b="1" spc="265" dirty="0">
                <a:solidFill>
                  <a:srgbClr val="FFFFFF"/>
                </a:solidFill>
                <a:latin typeface="Georgia"/>
                <a:cs typeface="Georgia"/>
              </a:rPr>
              <a:t>C</a:t>
            </a:r>
            <a:r>
              <a:rPr sz="3200" b="1" cap="small" spc="265" dirty="0">
                <a:solidFill>
                  <a:srgbClr val="FFFFFF"/>
                </a:solidFill>
                <a:latin typeface="Georgia"/>
                <a:cs typeface="Georgia"/>
              </a:rPr>
              <a:t>oncept</a:t>
            </a:r>
            <a:endParaRPr sz="3200" dirty="0">
              <a:latin typeface="Georgia"/>
              <a:cs typeface="Georgia"/>
            </a:endParaRPr>
          </a:p>
          <a:p>
            <a:pPr marL="584200" indent="-572135">
              <a:lnSpc>
                <a:spcPct val="100000"/>
              </a:lnSpc>
              <a:buFont typeface="Wingdings"/>
              <a:buChar char=""/>
              <a:tabLst>
                <a:tab pos="583565" algn="l"/>
                <a:tab pos="584835" algn="l"/>
              </a:tabLst>
            </a:pPr>
            <a:r>
              <a:rPr sz="3200" b="1" spc="150" dirty="0">
                <a:solidFill>
                  <a:srgbClr val="FFFFFF"/>
                </a:solidFill>
                <a:latin typeface="Georgia"/>
                <a:cs typeface="Georgia"/>
              </a:rPr>
              <a:t>P</a:t>
            </a:r>
            <a:r>
              <a:rPr sz="3200" b="1" cap="small" spc="150" dirty="0">
                <a:solidFill>
                  <a:srgbClr val="FFFFFF"/>
                </a:solidFill>
                <a:latin typeface="Georgia"/>
                <a:cs typeface="Georgia"/>
              </a:rPr>
              <a:t>roblem</a:t>
            </a:r>
            <a:r>
              <a:rPr sz="3200" b="1" spc="-25" dirty="0">
                <a:solidFill>
                  <a:srgbClr val="FFFFFF"/>
                </a:solidFill>
                <a:latin typeface="Georgia"/>
                <a:cs typeface="Georgia"/>
              </a:rPr>
              <a:t> </a:t>
            </a:r>
            <a:r>
              <a:rPr sz="3200" b="1" cap="small" spc="150" dirty="0">
                <a:solidFill>
                  <a:srgbClr val="FFFFFF"/>
                </a:solidFill>
                <a:latin typeface="Georgia"/>
                <a:cs typeface="Georgia"/>
              </a:rPr>
              <a:t>statement</a:t>
            </a:r>
            <a:r>
              <a:rPr sz="3200" b="1" spc="-25" dirty="0">
                <a:solidFill>
                  <a:srgbClr val="FFFFFF"/>
                </a:solidFill>
                <a:latin typeface="Georgia"/>
                <a:cs typeface="Georgia"/>
              </a:rPr>
              <a:t> </a:t>
            </a:r>
            <a:r>
              <a:rPr sz="3200" b="1" cap="small" spc="215" dirty="0">
                <a:solidFill>
                  <a:srgbClr val="FFFFFF"/>
                </a:solidFill>
                <a:latin typeface="Georgia"/>
                <a:cs typeface="Georgia"/>
              </a:rPr>
              <a:t>and</a:t>
            </a:r>
            <a:r>
              <a:rPr sz="3200" b="1" spc="-40" dirty="0">
                <a:solidFill>
                  <a:srgbClr val="FFFFFF"/>
                </a:solidFill>
                <a:latin typeface="Georgia"/>
                <a:cs typeface="Georgia"/>
              </a:rPr>
              <a:t> </a:t>
            </a:r>
            <a:r>
              <a:rPr sz="3200" b="1" spc="140" dirty="0">
                <a:solidFill>
                  <a:srgbClr val="FFFFFF"/>
                </a:solidFill>
                <a:latin typeface="Georgia"/>
                <a:cs typeface="Georgia"/>
              </a:rPr>
              <a:t>F</a:t>
            </a:r>
            <a:r>
              <a:rPr sz="3200" b="1" cap="small" spc="140" dirty="0">
                <a:solidFill>
                  <a:srgbClr val="FFFFFF"/>
                </a:solidFill>
                <a:latin typeface="Georgia"/>
                <a:cs typeface="Georgia"/>
              </a:rPr>
              <a:t>low</a:t>
            </a:r>
            <a:r>
              <a:rPr sz="3200" b="1" spc="-15" dirty="0">
                <a:solidFill>
                  <a:srgbClr val="FFFFFF"/>
                </a:solidFill>
                <a:latin typeface="Georgia"/>
                <a:cs typeface="Georgia"/>
              </a:rPr>
              <a:t> </a:t>
            </a:r>
            <a:r>
              <a:rPr sz="3200" b="1" cap="small" spc="135" dirty="0">
                <a:solidFill>
                  <a:srgbClr val="FFFFFF"/>
                </a:solidFill>
                <a:latin typeface="Georgia"/>
                <a:cs typeface="Georgia"/>
              </a:rPr>
              <a:t>diagram</a:t>
            </a:r>
            <a:endParaRPr sz="3200" dirty="0">
              <a:latin typeface="Georgia"/>
              <a:cs typeface="Georgia"/>
            </a:endParaRPr>
          </a:p>
          <a:p>
            <a:pPr marL="584200" indent="-572135">
              <a:lnSpc>
                <a:spcPct val="100000"/>
              </a:lnSpc>
              <a:buFont typeface="Wingdings"/>
              <a:buChar char=""/>
              <a:tabLst>
                <a:tab pos="583565" algn="l"/>
                <a:tab pos="584835" algn="l"/>
              </a:tabLst>
            </a:pPr>
            <a:r>
              <a:rPr sz="3200" b="1" spc="80" dirty="0">
                <a:solidFill>
                  <a:srgbClr val="FFFFFF"/>
                </a:solidFill>
                <a:latin typeface="Georgia"/>
                <a:cs typeface="Georgia"/>
              </a:rPr>
              <a:t>A</a:t>
            </a:r>
            <a:r>
              <a:rPr sz="3200" b="1" cap="small" spc="80" dirty="0">
                <a:solidFill>
                  <a:srgbClr val="FFFFFF"/>
                </a:solidFill>
                <a:latin typeface="Georgia"/>
                <a:cs typeface="Georgia"/>
              </a:rPr>
              <a:t>lgorithm</a:t>
            </a:r>
            <a:endParaRPr sz="3200" dirty="0">
              <a:latin typeface="Georgia"/>
              <a:cs typeface="Georgia"/>
            </a:endParaRPr>
          </a:p>
          <a:p>
            <a:pPr marL="584200" indent="-572135">
              <a:lnSpc>
                <a:spcPct val="100000"/>
              </a:lnSpc>
              <a:buFont typeface="Wingdings"/>
              <a:buChar char=""/>
              <a:tabLst>
                <a:tab pos="583565" algn="l"/>
                <a:tab pos="584835" algn="l"/>
              </a:tabLst>
            </a:pPr>
            <a:r>
              <a:rPr sz="3200" b="1" spc="114" dirty="0">
                <a:solidFill>
                  <a:srgbClr val="FFFFFF"/>
                </a:solidFill>
                <a:latin typeface="Georgia"/>
                <a:cs typeface="Georgia"/>
              </a:rPr>
              <a:t>D</a:t>
            </a:r>
            <a:r>
              <a:rPr sz="3200" b="1" cap="small" spc="114" dirty="0">
                <a:solidFill>
                  <a:srgbClr val="FFFFFF"/>
                </a:solidFill>
                <a:latin typeface="Georgia"/>
                <a:cs typeface="Georgia"/>
              </a:rPr>
              <a:t>ata</a:t>
            </a:r>
            <a:r>
              <a:rPr sz="3200" b="1" spc="-50" dirty="0">
                <a:solidFill>
                  <a:srgbClr val="FFFFFF"/>
                </a:solidFill>
                <a:latin typeface="Georgia"/>
                <a:cs typeface="Georgia"/>
              </a:rPr>
              <a:t> </a:t>
            </a:r>
            <a:r>
              <a:rPr sz="3200" b="1" spc="180" dirty="0">
                <a:solidFill>
                  <a:srgbClr val="FFFFFF"/>
                </a:solidFill>
                <a:latin typeface="Georgia"/>
                <a:cs typeface="Georgia"/>
              </a:rPr>
              <a:t>S</a:t>
            </a:r>
            <a:r>
              <a:rPr sz="3200" b="1" cap="small" spc="180" dirty="0">
                <a:solidFill>
                  <a:srgbClr val="FFFFFF"/>
                </a:solidFill>
                <a:latin typeface="Georgia"/>
                <a:cs typeface="Georgia"/>
              </a:rPr>
              <a:t>et</a:t>
            </a:r>
            <a:endParaRPr sz="3200" dirty="0">
              <a:latin typeface="Georgia"/>
              <a:cs typeface="Georgia"/>
            </a:endParaRPr>
          </a:p>
          <a:p>
            <a:pPr marL="584200" indent="-572135">
              <a:lnSpc>
                <a:spcPct val="100000"/>
              </a:lnSpc>
              <a:buFont typeface="Wingdings"/>
              <a:buChar char=""/>
              <a:tabLst>
                <a:tab pos="583565" algn="l"/>
                <a:tab pos="584835" algn="l"/>
              </a:tabLst>
            </a:pPr>
            <a:r>
              <a:rPr sz="3200" b="1" spc="110" dirty="0">
                <a:solidFill>
                  <a:srgbClr val="FFFFFF"/>
                </a:solidFill>
                <a:latin typeface="Georgia"/>
                <a:cs typeface="Georgia"/>
              </a:rPr>
              <a:t>M</a:t>
            </a:r>
            <a:r>
              <a:rPr sz="3200" b="1" cap="small" spc="110" dirty="0">
                <a:solidFill>
                  <a:srgbClr val="FFFFFF"/>
                </a:solidFill>
                <a:latin typeface="Georgia"/>
                <a:cs typeface="Georgia"/>
              </a:rPr>
              <a:t>ethodology</a:t>
            </a:r>
            <a:endParaRPr sz="3200" dirty="0">
              <a:latin typeface="Georgia"/>
              <a:cs typeface="Georgia"/>
            </a:endParaRPr>
          </a:p>
          <a:p>
            <a:pPr marL="584200" indent="-572135">
              <a:lnSpc>
                <a:spcPct val="100000"/>
              </a:lnSpc>
              <a:buFont typeface="Wingdings"/>
              <a:buChar char=""/>
              <a:tabLst>
                <a:tab pos="583565" algn="l"/>
                <a:tab pos="584835" algn="l"/>
              </a:tabLst>
            </a:pPr>
            <a:r>
              <a:rPr sz="3200" b="1" spc="190" dirty="0">
                <a:solidFill>
                  <a:srgbClr val="FFFFFF"/>
                </a:solidFill>
                <a:latin typeface="Georgia"/>
                <a:cs typeface="Georgia"/>
              </a:rPr>
              <a:t>C</a:t>
            </a:r>
            <a:r>
              <a:rPr sz="3200" b="1" cap="small" spc="190" dirty="0">
                <a:solidFill>
                  <a:srgbClr val="FFFFFF"/>
                </a:solidFill>
                <a:latin typeface="Georgia"/>
                <a:cs typeface="Georgia"/>
              </a:rPr>
              <a:t>onclusion</a:t>
            </a:r>
            <a:endParaRPr sz="3200" dirty="0">
              <a:latin typeface="Georgia"/>
              <a:cs typeface="Georgia"/>
            </a:endParaRPr>
          </a:p>
          <a:p>
            <a:pPr marL="584200" indent="-572135">
              <a:lnSpc>
                <a:spcPct val="100000"/>
              </a:lnSpc>
              <a:buFont typeface="Wingdings"/>
              <a:buChar char=""/>
              <a:tabLst>
                <a:tab pos="583565" algn="l"/>
                <a:tab pos="584835" algn="l"/>
              </a:tabLst>
            </a:pPr>
            <a:r>
              <a:rPr sz="3200" b="1" spc="110" dirty="0">
                <a:solidFill>
                  <a:srgbClr val="FFFFFF"/>
                </a:solidFill>
                <a:latin typeface="Georgia"/>
                <a:cs typeface="Georgia"/>
              </a:rPr>
              <a:t>B</a:t>
            </a:r>
            <a:r>
              <a:rPr sz="3200" b="1" cap="small" spc="110" dirty="0">
                <a:solidFill>
                  <a:srgbClr val="FFFFFF"/>
                </a:solidFill>
                <a:latin typeface="Georgia"/>
                <a:cs typeface="Georgia"/>
              </a:rPr>
              <a:t>ibliography</a:t>
            </a:r>
            <a:r>
              <a:rPr sz="3200" b="1" spc="-20" dirty="0">
                <a:solidFill>
                  <a:srgbClr val="FFFFFF"/>
                </a:solidFill>
                <a:latin typeface="Georgia"/>
                <a:cs typeface="Georgia"/>
              </a:rPr>
              <a:t> </a:t>
            </a:r>
            <a:r>
              <a:rPr sz="3200" b="1" spc="155" dirty="0">
                <a:solidFill>
                  <a:srgbClr val="FFFFFF"/>
                </a:solidFill>
                <a:latin typeface="Georgia"/>
                <a:cs typeface="Georgia"/>
              </a:rPr>
              <a:t>(R</a:t>
            </a:r>
            <a:r>
              <a:rPr sz="3200" b="1" cap="small" spc="155" dirty="0">
                <a:solidFill>
                  <a:srgbClr val="FFFFFF"/>
                </a:solidFill>
                <a:latin typeface="Georgia"/>
                <a:cs typeface="Georgia"/>
              </a:rPr>
              <a:t>eference</a:t>
            </a:r>
            <a:r>
              <a:rPr sz="3200" b="1" spc="-45" dirty="0">
                <a:solidFill>
                  <a:srgbClr val="FFFFFF"/>
                </a:solidFill>
                <a:latin typeface="Georgia"/>
                <a:cs typeface="Georgia"/>
              </a:rPr>
              <a:t> </a:t>
            </a:r>
            <a:r>
              <a:rPr sz="3200" b="1" cap="small" spc="215" dirty="0">
                <a:solidFill>
                  <a:srgbClr val="FFFFFF"/>
                </a:solidFill>
                <a:latin typeface="Georgia"/>
                <a:cs typeface="Georgia"/>
              </a:rPr>
              <a:t>of</a:t>
            </a:r>
            <a:r>
              <a:rPr sz="3200" b="1" spc="-10" dirty="0">
                <a:solidFill>
                  <a:srgbClr val="FFFFFF"/>
                </a:solidFill>
                <a:latin typeface="Georgia"/>
                <a:cs typeface="Georgia"/>
              </a:rPr>
              <a:t> </a:t>
            </a:r>
            <a:r>
              <a:rPr sz="3200" b="1" cap="small" spc="175" dirty="0">
                <a:solidFill>
                  <a:srgbClr val="FFFFFF"/>
                </a:solidFill>
                <a:latin typeface="Georgia"/>
                <a:cs typeface="Georgia"/>
              </a:rPr>
              <a:t>websites</a:t>
            </a:r>
            <a:r>
              <a:rPr sz="3200" b="1" spc="-25" dirty="0">
                <a:solidFill>
                  <a:srgbClr val="FFFFFF"/>
                </a:solidFill>
                <a:latin typeface="Georgia"/>
                <a:cs typeface="Georgia"/>
              </a:rPr>
              <a:t> </a:t>
            </a:r>
            <a:r>
              <a:rPr sz="3200" b="1" cap="small" spc="70" dirty="0">
                <a:solidFill>
                  <a:srgbClr val="FFFFFF"/>
                </a:solidFill>
                <a:latin typeface="Georgia"/>
                <a:cs typeface="Georgia"/>
              </a:rPr>
              <a:t>used</a:t>
            </a:r>
            <a:r>
              <a:rPr sz="3200" b="1" spc="70" dirty="0">
                <a:solidFill>
                  <a:srgbClr val="FFFFFF"/>
                </a:solidFill>
                <a:latin typeface="Georgia"/>
                <a:cs typeface="Georgia"/>
              </a:rPr>
              <a:t>)</a:t>
            </a:r>
            <a:endParaRPr sz="3200" dirty="0">
              <a:latin typeface="Georgia"/>
              <a:cs typeface="Georgia"/>
            </a:endParaRPr>
          </a:p>
        </p:txBody>
      </p:sp>
      <p:sp>
        <p:nvSpPr>
          <p:cNvPr id="2" name="TextBox 1">
            <a:extLst>
              <a:ext uri="{FF2B5EF4-FFF2-40B4-BE49-F238E27FC236}">
                <a16:creationId xmlns:a16="http://schemas.microsoft.com/office/drawing/2014/main" id="{96938BAB-BB87-493B-AD4C-ED60F8CE6584}"/>
              </a:ext>
            </a:extLst>
          </p:cNvPr>
          <p:cNvSpPr txBox="1"/>
          <p:nvPr/>
        </p:nvSpPr>
        <p:spPr>
          <a:xfrm>
            <a:off x="1115669" y="816973"/>
            <a:ext cx="7733212" cy="1015663"/>
          </a:xfrm>
          <a:prstGeom prst="rect">
            <a:avLst/>
          </a:prstGeom>
          <a:noFill/>
        </p:spPr>
        <p:txBody>
          <a:bodyPr wrap="square" rtlCol="0">
            <a:spAutoFit/>
          </a:bodyPr>
          <a:lstStyle/>
          <a:p>
            <a:r>
              <a:rPr lang="en-US" sz="6000" dirty="0">
                <a:solidFill>
                  <a:schemeClr val="accent2">
                    <a:lumMod val="75000"/>
                  </a:schemeClr>
                </a:solidFill>
                <a:latin typeface="American captain" pitchFamily="50" charset="0"/>
              </a:rPr>
              <a:t>OUTLINE</a:t>
            </a:r>
            <a:r>
              <a:rPr lang="en-US" sz="6000" dirty="0">
                <a:latin typeface="American captain" pitchFamily="50" charset="0"/>
              </a:rPr>
              <a:t> OF PRESENTATION</a:t>
            </a:r>
          </a:p>
        </p:txBody>
      </p:sp>
    </p:spTree>
    <p:extLst>
      <p:ext uri="{BB962C8B-B14F-4D97-AF65-F5344CB8AC3E}">
        <p14:creationId xmlns:p14="http://schemas.microsoft.com/office/powerpoint/2010/main" val="234086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chemeClr val="accent2">
                    <a:lumMod val="75000"/>
                  </a:schemeClr>
                </a:solidFill>
                <a:latin typeface="American captain" pitchFamily="50" charset="0"/>
              </a:rPr>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Glaucoma is a disease that relates to the </a:t>
            </a:r>
            <a:r>
              <a:rPr lang="en-US" b="1" dirty="0">
                <a:solidFill>
                  <a:srgbClr val="249AC2"/>
                </a:solidFill>
                <a:latin typeface="Times New Roman" panose="02020603050405020304" pitchFamily="18" charset="0"/>
                <a:cs typeface="Times New Roman" panose="02020603050405020304" pitchFamily="18" charset="0"/>
              </a:rPr>
              <a:t>vision of the human eye.</a:t>
            </a:r>
          </a:p>
          <a:p>
            <a:r>
              <a:rPr lang="en-US" dirty="0">
                <a:latin typeface="Times New Roman" panose="02020603050405020304" pitchFamily="18" charset="0"/>
                <a:cs typeface="Times New Roman" panose="02020603050405020304" pitchFamily="18" charset="0"/>
              </a:rPr>
              <a:t>The differentiation between the patterns formed for glaucoma and non-glaucoma can be find out with the use of the </a:t>
            </a:r>
            <a:r>
              <a:rPr lang="en-US" b="1" dirty="0">
                <a:solidFill>
                  <a:srgbClr val="249AC2"/>
                </a:solidFill>
                <a:latin typeface="Times New Roman" panose="02020603050405020304" pitchFamily="18" charset="0"/>
                <a:cs typeface="Times New Roman" panose="02020603050405020304" pitchFamily="18" charset="0"/>
              </a:rPr>
              <a:t>CNN.</a:t>
            </a:r>
          </a:p>
          <a:p>
            <a:r>
              <a:rPr lang="en-US" dirty="0">
                <a:latin typeface="Times New Roman" panose="02020603050405020304" pitchFamily="18" charset="0"/>
                <a:cs typeface="Times New Roman" panose="02020603050405020304" pitchFamily="18" charset="0"/>
              </a:rPr>
              <a:t>The CNN provides a hierarchical structure of the images for differentiation. Proposed work can be evaluated with a total of </a:t>
            </a:r>
            <a:r>
              <a:rPr lang="en-US" b="1" dirty="0">
                <a:solidFill>
                  <a:schemeClr val="accent2">
                    <a:lumMod val="75000"/>
                  </a:schemeClr>
                </a:solidFill>
                <a:latin typeface="Times New Roman" panose="02020603050405020304" pitchFamily="18" charset="0"/>
                <a:cs typeface="Times New Roman" panose="02020603050405020304" pitchFamily="18" charset="0"/>
              </a:rPr>
              <a:t>six layers.</a:t>
            </a:r>
          </a:p>
          <a:p>
            <a:r>
              <a:rPr lang="en-US" dirty="0">
                <a:latin typeface="Times New Roman" panose="02020603050405020304" pitchFamily="18" charset="0"/>
                <a:cs typeface="Times New Roman" panose="02020603050405020304" pitchFamily="18" charset="0"/>
              </a:rPr>
              <a:t>Training data sets of previously classified images are used to develop the system.</a:t>
            </a:r>
          </a:p>
        </p:txBody>
      </p:sp>
    </p:spTree>
    <p:extLst>
      <p:ext uri="{BB962C8B-B14F-4D97-AF65-F5344CB8AC3E}">
        <p14:creationId xmlns:p14="http://schemas.microsoft.com/office/powerpoint/2010/main" val="126967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27078"/>
            <a:ext cx="9905998" cy="1478570"/>
          </a:xfrm>
        </p:spPr>
        <p:txBody>
          <a:bodyPr>
            <a:normAutofit/>
          </a:bodyPr>
          <a:lstStyle/>
          <a:p>
            <a:r>
              <a:rPr lang="en-US" sz="6000" dirty="0">
                <a:solidFill>
                  <a:schemeClr val="accent2">
                    <a:lumMod val="75000"/>
                  </a:schemeClr>
                </a:solidFill>
                <a:latin typeface="American captain" pitchFamily="50" charset="0"/>
              </a:rPr>
              <a:t>Concept</a:t>
            </a:r>
          </a:p>
        </p:txBody>
      </p:sp>
      <p:sp>
        <p:nvSpPr>
          <p:cNvPr id="3" name="Content Placeholder 2"/>
          <p:cNvSpPr>
            <a:spLocks noGrp="1"/>
          </p:cNvSpPr>
          <p:nvPr>
            <p:ph idx="1"/>
          </p:nvPr>
        </p:nvSpPr>
        <p:spPr>
          <a:xfrm>
            <a:off x="1141412" y="1761807"/>
            <a:ext cx="9905999" cy="3541714"/>
          </a:xfrm>
        </p:spPr>
        <p:txBody>
          <a:bodyPr/>
          <a:lstStyle/>
          <a:p>
            <a:r>
              <a:rPr lang="en-US" dirty="0">
                <a:latin typeface="Times New Roman" panose="02020603050405020304" pitchFamily="18" charset="0"/>
                <a:cs typeface="Times New Roman" panose="02020603050405020304" pitchFamily="18" charset="0"/>
              </a:rPr>
              <a:t>Convolutional Neural Networks (CNNs) have been employed in the field of ophthalmology to aid in the detection of glaucoma</a:t>
            </a:r>
          </a:p>
          <a:p>
            <a:endParaRPr lang="en-US" dirty="0"/>
          </a:p>
        </p:txBody>
      </p:sp>
      <p:pic>
        <p:nvPicPr>
          <p:cNvPr id="5" name="Picture 4">
            <a:extLst>
              <a:ext uri="{FF2B5EF4-FFF2-40B4-BE49-F238E27FC236}">
                <a16:creationId xmlns:a16="http://schemas.microsoft.com/office/drawing/2014/main" id="{90BC39F6-5234-4AA5-BCA4-44989D979015}"/>
              </a:ext>
            </a:extLst>
          </p:cNvPr>
          <p:cNvPicPr>
            <a:picLocks noChangeAspect="1"/>
          </p:cNvPicPr>
          <p:nvPr/>
        </p:nvPicPr>
        <p:blipFill>
          <a:blip r:embed="rId2"/>
          <a:stretch>
            <a:fillRect/>
          </a:stretch>
        </p:blipFill>
        <p:spPr>
          <a:xfrm>
            <a:off x="1227771" y="2987938"/>
            <a:ext cx="9491029" cy="3647267"/>
          </a:xfrm>
          <a:prstGeom prst="rect">
            <a:avLst/>
          </a:prstGeom>
        </p:spPr>
      </p:pic>
    </p:spTree>
    <p:extLst>
      <p:ext uri="{BB962C8B-B14F-4D97-AF65-F5344CB8AC3E}">
        <p14:creationId xmlns:p14="http://schemas.microsoft.com/office/powerpoint/2010/main" val="1215084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chemeClr val="accent2">
                    <a:lumMod val="75000"/>
                  </a:schemeClr>
                </a:solidFill>
                <a:latin typeface="American captain" pitchFamily="50" charset="0"/>
              </a:rPr>
              <a:t>Problem Statement</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Glaucoma is a group of eye diseases that can cause damage to the optic nerve and lead to vision loss. Early detection and diagnosis of glaucoma are crucial for effective treatment and management. So, we have proposed a Convolutional Neural Network (CNN) system for early detection of Glaucoma</a:t>
            </a:r>
          </a:p>
        </p:txBody>
      </p:sp>
    </p:spTree>
    <p:extLst>
      <p:ext uri="{BB962C8B-B14F-4D97-AF65-F5344CB8AC3E}">
        <p14:creationId xmlns:p14="http://schemas.microsoft.com/office/powerpoint/2010/main" val="93595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7387" y="2477798"/>
            <a:ext cx="9905998" cy="1478570"/>
          </a:xfrm>
        </p:spPr>
        <p:txBody>
          <a:bodyPr>
            <a:noAutofit/>
          </a:bodyPr>
          <a:lstStyle/>
          <a:p>
            <a:pPr algn="ctr"/>
            <a:r>
              <a:rPr lang="en-US" sz="6600" dirty="0">
                <a:solidFill>
                  <a:schemeClr val="accent2">
                    <a:lumMod val="75000"/>
                  </a:schemeClr>
                </a:solidFill>
                <a:latin typeface="American captain" pitchFamily="50" charset="0"/>
              </a:rPr>
              <a:t>Flow</a:t>
            </a:r>
            <a:br>
              <a:rPr lang="en-US" sz="6600" dirty="0">
                <a:solidFill>
                  <a:schemeClr val="accent2">
                    <a:lumMod val="75000"/>
                  </a:schemeClr>
                </a:solidFill>
                <a:latin typeface="American captain" pitchFamily="50" charset="0"/>
              </a:rPr>
            </a:br>
            <a:r>
              <a:rPr lang="en-US" sz="6600" dirty="0">
                <a:solidFill>
                  <a:schemeClr val="accent2">
                    <a:lumMod val="75000"/>
                  </a:schemeClr>
                </a:solidFill>
                <a:latin typeface="American captain" pitchFamily="50" charset="0"/>
              </a:rPr>
              <a:t>diagram</a:t>
            </a:r>
          </a:p>
        </p:txBody>
      </p:sp>
      <p:pic>
        <p:nvPicPr>
          <p:cNvPr id="5" name="Picture 4">
            <a:extLst>
              <a:ext uri="{FF2B5EF4-FFF2-40B4-BE49-F238E27FC236}">
                <a16:creationId xmlns:a16="http://schemas.microsoft.com/office/drawing/2014/main" id="{AA2697D1-0E15-460B-A2FE-D23A5894D291}"/>
              </a:ext>
            </a:extLst>
          </p:cNvPr>
          <p:cNvPicPr>
            <a:picLocks noChangeAspect="1"/>
          </p:cNvPicPr>
          <p:nvPr/>
        </p:nvPicPr>
        <p:blipFill>
          <a:blip r:embed="rId2"/>
          <a:stretch>
            <a:fillRect/>
          </a:stretch>
        </p:blipFill>
        <p:spPr>
          <a:xfrm>
            <a:off x="5634007" y="448928"/>
            <a:ext cx="3631913" cy="6114432"/>
          </a:xfrm>
          <a:prstGeom prst="rect">
            <a:avLst/>
          </a:prstGeom>
        </p:spPr>
      </p:pic>
    </p:spTree>
    <p:extLst>
      <p:ext uri="{BB962C8B-B14F-4D97-AF65-F5344CB8AC3E}">
        <p14:creationId xmlns:p14="http://schemas.microsoft.com/office/powerpoint/2010/main" val="317138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solidFill>
                  <a:schemeClr val="accent2">
                    <a:lumMod val="75000"/>
                  </a:schemeClr>
                </a:solidFill>
                <a:latin typeface="American captain" pitchFamily="50" charset="0"/>
              </a:rPr>
              <a:t>Methodology</a:t>
            </a:r>
          </a:p>
        </p:txBody>
      </p:sp>
      <p:sp>
        <p:nvSpPr>
          <p:cNvPr id="3" name="Content Placeholder 2"/>
          <p:cNvSpPr>
            <a:spLocks noGrp="1"/>
          </p:cNvSpPr>
          <p:nvPr>
            <p:ph idx="1"/>
          </p:nvPr>
        </p:nvSpPr>
        <p:spPr>
          <a:xfrm>
            <a:off x="1141412" y="1996225"/>
            <a:ext cx="9905999" cy="3794976"/>
          </a:xfrm>
        </p:spPr>
        <p:txBody>
          <a:bodyPr>
            <a:normAutofit lnSpcReduction="10000"/>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Image Data Collection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Data Preprocessing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Architecture</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Training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Validation and Testing</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Model Interpretation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Deployment</a:t>
            </a:r>
          </a:p>
        </p:txBody>
      </p:sp>
      <p:pic>
        <p:nvPicPr>
          <p:cNvPr id="5" name="Picture 4"/>
          <p:cNvPicPr>
            <a:picLocks noChangeAspect="1"/>
          </p:cNvPicPr>
          <p:nvPr/>
        </p:nvPicPr>
        <p:blipFill>
          <a:blip r:embed="rId2"/>
          <a:stretch>
            <a:fillRect/>
          </a:stretch>
        </p:blipFill>
        <p:spPr>
          <a:xfrm>
            <a:off x="5905567" y="2470575"/>
            <a:ext cx="4663490" cy="2324100"/>
          </a:xfrm>
          <a:prstGeom prst="rect">
            <a:avLst/>
          </a:prstGeom>
        </p:spPr>
      </p:pic>
    </p:spTree>
    <p:extLst>
      <p:ext uri="{BB962C8B-B14F-4D97-AF65-F5344CB8AC3E}">
        <p14:creationId xmlns:p14="http://schemas.microsoft.com/office/powerpoint/2010/main" val="2270276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solidFill>
                  <a:schemeClr val="accent2">
                    <a:lumMod val="75000"/>
                  </a:schemeClr>
                </a:solidFill>
                <a:latin typeface="American captain" pitchFamily="50" charset="0"/>
              </a:rPr>
              <a:t>Dataset</a:t>
            </a:r>
            <a:r>
              <a:rPr lang="en-US" dirty="0"/>
              <a:t> </a:t>
            </a:r>
          </a:p>
        </p:txBody>
      </p:sp>
      <p:sp>
        <p:nvSpPr>
          <p:cNvPr id="3" name="Content Placeholder 2"/>
          <p:cNvSpPr>
            <a:spLocks noGrp="1"/>
          </p:cNvSpPr>
          <p:nvPr>
            <p:ph idx="1"/>
          </p:nvPr>
        </p:nvSpPr>
        <p:spPr>
          <a:xfrm>
            <a:off x="1141412" y="1988369"/>
            <a:ext cx="9905999" cy="3541714"/>
          </a:xfrm>
        </p:spPr>
        <p:txBody>
          <a:bodyPr/>
          <a:lstStyle/>
          <a:p>
            <a:r>
              <a:rPr lang="en-US" dirty="0">
                <a:latin typeface="Times New Roman" panose="02020603050405020304" pitchFamily="18" charset="0"/>
                <a:cs typeface="Times New Roman" panose="02020603050405020304" pitchFamily="18" charset="0"/>
              </a:rPr>
              <a:t>Glaucoma disease dataset from Kaggle</a:t>
            </a:r>
          </a:p>
          <a:p>
            <a:r>
              <a:rPr lang="en-US" dirty="0"/>
              <a:t>The database contains eye images for training and testing. Out of 100 images, 50 images contain glaucoma and 50 images are healthy (without glaucoma). All the images are of varying sizes and in different formats. </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B2AAA2-1045-4F19-81D2-E3999FA48518}"/>
              </a:ext>
            </a:extLst>
          </p:cNvPr>
          <p:cNvPicPr>
            <a:picLocks noChangeAspect="1"/>
          </p:cNvPicPr>
          <p:nvPr/>
        </p:nvPicPr>
        <p:blipFill>
          <a:blip r:embed="rId2"/>
          <a:stretch>
            <a:fillRect/>
          </a:stretch>
        </p:blipFill>
        <p:spPr>
          <a:xfrm>
            <a:off x="3648891" y="4196080"/>
            <a:ext cx="4514872" cy="2268723"/>
          </a:xfrm>
          <a:prstGeom prst="rect">
            <a:avLst/>
          </a:prstGeom>
        </p:spPr>
      </p:pic>
    </p:spTree>
    <p:extLst>
      <p:ext uri="{BB962C8B-B14F-4D97-AF65-F5344CB8AC3E}">
        <p14:creationId xmlns:p14="http://schemas.microsoft.com/office/powerpoint/2010/main" val="246100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093" y="2701318"/>
            <a:ext cx="9905998" cy="1478570"/>
          </a:xfrm>
        </p:spPr>
        <p:txBody>
          <a:bodyPr>
            <a:normAutofit/>
          </a:bodyPr>
          <a:lstStyle/>
          <a:p>
            <a:pPr algn="ctr"/>
            <a:r>
              <a:rPr lang="en-US" sz="8000" dirty="0">
                <a:solidFill>
                  <a:schemeClr val="accent2">
                    <a:lumMod val="75000"/>
                  </a:schemeClr>
                </a:solidFill>
                <a:latin typeface="American captain" pitchFamily="50" charset="0"/>
              </a:rPr>
              <a:t>Conclusion</a:t>
            </a:r>
          </a:p>
        </p:txBody>
      </p:sp>
    </p:spTree>
    <p:extLst>
      <p:ext uri="{BB962C8B-B14F-4D97-AF65-F5344CB8AC3E}">
        <p14:creationId xmlns:p14="http://schemas.microsoft.com/office/powerpoint/2010/main" val="1168564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141</TotalTime>
  <Words>267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American captain</vt:lpstr>
      <vt:lpstr>American captain</vt:lpstr>
      <vt:lpstr>Arial</vt:lpstr>
      <vt:lpstr>Georgia</vt:lpstr>
      <vt:lpstr>Times New Roman</vt:lpstr>
      <vt:lpstr>Tw Cen MT</vt:lpstr>
      <vt:lpstr>Wingdings</vt:lpstr>
      <vt:lpstr>Circuit</vt:lpstr>
      <vt:lpstr>PowerPoint Presentation</vt:lpstr>
      <vt:lpstr>PowerPoint Presentation</vt:lpstr>
      <vt:lpstr>Introduction</vt:lpstr>
      <vt:lpstr>Concept</vt:lpstr>
      <vt:lpstr>Problem Statement</vt:lpstr>
      <vt:lpstr>Flow diagram</vt:lpstr>
      <vt:lpstr>Methodology</vt:lpstr>
      <vt:lpstr>Dataset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KCE21AD012 Dinesh NT</cp:lastModifiedBy>
  <cp:revision>13</cp:revision>
  <dcterms:created xsi:type="dcterms:W3CDTF">2023-10-17T16:01:28Z</dcterms:created>
  <dcterms:modified xsi:type="dcterms:W3CDTF">2023-10-19T04:57:19Z</dcterms:modified>
</cp:coreProperties>
</file>