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0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7688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2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826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26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42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0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3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6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1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9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794A-A4A4-4230-9E4F-29B6D133D34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4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8794A-A4A4-4230-9E4F-29B6D133D34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87EF9C-3649-427F-AECF-B77621A8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2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bertopokupmachinelearning/" TargetMode="External"/><Relationship Id="rId2" Type="http://schemas.openxmlformats.org/officeDocument/2006/relationships/hyperlink" Target="https://twitter.com/opalbe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okualbert.com/" TargetMode="External"/><Relationship Id="rId4" Type="http://schemas.openxmlformats.org/officeDocument/2006/relationships/hyperlink" Target="mailto:opalkabert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fpb/us-consumer-finance-complai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1861-algorithms-for-non-negative-matrix-factorization.pdf" TargetMode="External"/><Relationship Id="rId2" Type="http://schemas.openxmlformats.org/officeDocument/2006/relationships/hyperlink" Target="http://jmlr.org/papers/volume3/blei03a/blei03a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okualbert/Topic-Modeling-with-Non-Negative-Matrix-Factorization-NMF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C45D-0226-4E64-B83A-C7F7BD0D4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366" y="1272209"/>
            <a:ext cx="9197008" cy="277862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Practical Topic Modeling </a:t>
            </a:r>
            <a:br>
              <a:rPr lang="en-US" b="1" dirty="0"/>
            </a:br>
            <a:r>
              <a:rPr lang="en-US" sz="3200" b="1" dirty="0"/>
              <a:t>Non-Negative Matrix Factorization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35D8C-F2CB-4C6D-A468-D286858A6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b="1" dirty="0"/>
              <a:t>Natural Language Processing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6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5875-8ED5-4B2C-8E34-E8DF2729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A1AAFA-35DF-43C7-AF6B-77623D4B9F7B}"/>
              </a:ext>
            </a:extLst>
          </p:cNvPr>
          <p:cNvSpPr/>
          <p:nvPr/>
        </p:nvSpPr>
        <p:spPr>
          <a:xfrm>
            <a:off x="677334" y="2108200"/>
            <a:ext cx="874802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inherit"/>
              </a:rPr>
              <a:t>Albert Opoku </a:t>
            </a:r>
          </a:p>
          <a:p>
            <a:r>
              <a:rPr lang="en-US" sz="2000" b="1" dirty="0">
                <a:latin typeface="inherit"/>
              </a:rPr>
              <a:t>Senior Statistical Consultant at Alliance data Inc</a:t>
            </a:r>
          </a:p>
          <a:p>
            <a:endParaRPr lang="en-US" sz="2000" b="1" dirty="0">
              <a:latin typeface="inherit"/>
            </a:endParaRPr>
          </a:p>
          <a:p>
            <a:r>
              <a:rPr lang="en-US" dirty="0"/>
              <a:t>Masters in Financial Economics from Ohio University</a:t>
            </a:r>
            <a:endParaRPr lang="en-US" sz="2000" b="1" dirty="0">
              <a:latin typeface="inherit"/>
            </a:endParaRPr>
          </a:p>
          <a:p>
            <a:r>
              <a:rPr lang="en-US" dirty="0"/>
              <a:t>Bachelors in Economics from Kwame Nkrumah University of Science and Technology</a:t>
            </a:r>
          </a:p>
          <a:p>
            <a:endParaRPr lang="en-US" sz="2000" b="1" dirty="0">
              <a:latin typeface="inherit"/>
            </a:endParaRPr>
          </a:p>
          <a:p>
            <a:r>
              <a:rPr lang="en-US" b="1" dirty="0">
                <a:latin typeface="inherit"/>
              </a:rPr>
              <a:t>Contact me:</a:t>
            </a:r>
          </a:p>
          <a:p>
            <a:r>
              <a:rPr lang="en-US" dirty="0">
                <a:solidFill>
                  <a:srgbClr val="000000"/>
                </a:solidFill>
                <a:latin typeface="&amp;quot"/>
              </a:rPr>
              <a:t>Twitter  </a:t>
            </a:r>
            <a:r>
              <a:rPr lang="en-US" u="sng" dirty="0">
                <a:solidFill>
                  <a:schemeClr val="accent1"/>
                </a:solidFill>
                <a:latin typeface="&amp;quo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u="sng" dirty="0" err="1">
                <a:solidFill>
                  <a:schemeClr val="accent1"/>
                </a:solidFill>
                <a:latin typeface="&amp;quo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opalbert</a:t>
            </a:r>
            <a:endParaRPr lang="en-US" dirty="0">
              <a:solidFill>
                <a:schemeClr val="accent1"/>
              </a:solidFill>
              <a:latin typeface="&amp;quot"/>
            </a:endParaRPr>
          </a:p>
          <a:p>
            <a:r>
              <a:rPr lang="en-US" dirty="0">
                <a:solidFill>
                  <a:srgbClr val="000000"/>
                </a:solidFill>
                <a:latin typeface="&amp;quot"/>
              </a:rPr>
              <a:t>LinkedIn  </a:t>
            </a:r>
            <a:r>
              <a:rPr lang="en-US" u="sng" dirty="0">
                <a:solidFill>
                  <a:schemeClr val="accent1"/>
                </a:solidFill>
                <a:latin typeface="&amp;quo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Albert Opoku</a:t>
            </a:r>
            <a:endParaRPr lang="en-US" dirty="0">
              <a:solidFill>
                <a:schemeClr val="accent1"/>
              </a:solidFill>
              <a:latin typeface="&amp;quot"/>
            </a:endParaRPr>
          </a:p>
          <a:p>
            <a:r>
              <a:rPr lang="en-US" dirty="0">
                <a:solidFill>
                  <a:srgbClr val="000000"/>
                </a:solidFill>
                <a:latin typeface="&amp;quot"/>
              </a:rPr>
              <a:t>Email  </a:t>
            </a:r>
            <a:r>
              <a:rPr lang="en-US" u="sng" dirty="0">
                <a:solidFill>
                  <a:schemeClr val="accent1"/>
                </a:solidFill>
                <a:latin typeface="&amp;quo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opalkabert@gmail.com</a:t>
            </a:r>
            <a:endParaRPr lang="en-US" dirty="0">
              <a:solidFill>
                <a:schemeClr val="accent1"/>
              </a:solidFill>
              <a:latin typeface="&amp;quot"/>
            </a:endParaRPr>
          </a:p>
          <a:p>
            <a:r>
              <a:rPr lang="en-US" dirty="0">
                <a:solidFill>
                  <a:srgbClr val="000000"/>
                </a:solidFill>
                <a:latin typeface="&amp;quot"/>
              </a:rPr>
              <a:t>Website  </a:t>
            </a:r>
            <a:r>
              <a:rPr lang="en-US" u="sng" dirty="0">
                <a:solidFill>
                  <a:schemeClr val="accent1"/>
                </a:solidFill>
                <a:latin typeface="&amp;quo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www.opokualbert.com</a:t>
            </a:r>
            <a:endParaRPr lang="en-US" b="0" i="0" u="none" strike="noStrike" dirty="0">
              <a:solidFill>
                <a:schemeClr val="accent1"/>
              </a:solidFill>
              <a:effectLst/>
              <a:latin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246455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B9A9-CBF9-49E5-ABE4-831B1F6E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0AF2-7A1C-4101-97A9-B02F4F93A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746826" cy="3880773"/>
          </a:xfrm>
        </p:spPr>
        <p:txBody>
          <a:bodyPr/>
          <a:lstStyle/>
          <a:p>
            <a:pPr fontAlgn="ctr">
              <a:lnSpc>
                <a:spcPct val="150000"/>
              </a:lnSpc>
            </a:pPr>
            <a:r>
              <a:rPr lang="en-US" dirty="0"/>
              <a:t>Overview of concept.</a:t>
            </a:r>
          </a:p>
          <a:p>
            <a:pPr fontAlgn="ctr">
              <a:lnSpc>
                <a:spcPct val="150000"/>
              </a:lnSpc>
            </a:pPr>
            <a:r>
              <a:rPr lang="en-US" dirty="0"/>
              <a:t>Data cleaning and preprocessing.</a:t>
            </a:r>
          </a:p>
          <a:p>
            <a:pPr fontAlgn="ctr">
              <a:lnSpc>
                <a:spcPct val="150000"/>
              </a:lnSpc>
            </a:pPr>
            <a:r>
              <a:rPr lang="en-US" dirty="0"/>
              <a:t>Model building.</a:t>
            </a:r>
          </a:p>
          <a:p>
            <a:pPr fontAlgn="ctr">
              <a:lnSpc>
                <a:spcPct val="150000"/>
              </a:lnSpc>
            </a:pPr>
            <a:r>
              <a:rPr lang="en-US" dirty="0"/>
              <a:t>Evaluate the model and determine the appropriate number of topics that fit the data.</a:t>
            </a:r>
          </a:p>
          <a:p>
            <a:pPr fontAlgn="ctr">
              <a:lnSpc>
                <a:spcPct val="150000"/>
              </a:lnSpc>
            </a:pPr>
            <a:r>
              <a:rPr lang="en-US" dirty="0"/>
              <a:t>Create a serving file out of the model for business use.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9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8D2A-01C4-4EAE-A771-D2BA2542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45300" cy="811237"/>
          </a:xfrm>
        </p:spPr>
        <p:txBody>
          <a:bodyPr/>
          <a:lstStyle/>
          <a:p>
            <a:r>
              <a:rPr lang="en-US" b="1" dirty="0"/>
              <a:t>Problem/Case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63B98-EDC5-4535-9166-167ACAA6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10984783" cy="8112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Consumers provide feedback on financial products or services and our task is to extract the hidden themes/topics and assign each of the feedback documents to one of these themes or topics.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21A056-4E4C-4991-A989-A36DB7C0D4C8}"/>
              </a:ext>
            </a:extLst>
          </p:cNvPr>
          <p:cNvSpPr/>
          <p:nvPr/>
        </p:nvSpPr>
        <p:spPr>
          <a:xfrm>
            <a:off x="677333" y="3429000"/>
            <a:ext cx="8466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 a Natural Language Processing machine learning model to extract the topics from each of the open-ended complaint text document.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CEDE3C-D4C6-4736-9092-E0D7EA875D8C}"/>
              </a:ext>
            </a:extLst>
          </p:cNvPr>
          <p:cNvSpPr txBox="1">
            <a:spLocks/>
          </p:cNvSpPr>
          <p:nvPr/>
        </p:nvSpPr>
        <p:spPr>
          <a:xfrm>
            <a:off x="677333" y="2625751"/>
            <a:ext cx="9845300" cy="811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Solution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D72F27-462B-42BE-90D2-56B01B83C50A}"/>
              </a:ext>
            </a:extLst>
          </p:cNvPr>
          <p:cNvSpPr txBox="1">
            <a:spLocks/>
          </p:cNvSpPr>
          <p:nvPr/>
        </p:nvSpPr>
        <p:spPr>
          <a:xfrm>
            <a:off x="677333" y="4367800"/>
            <a:ext cx="9845300" cy="811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Data Source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411550-B4D8-435B-A1E9-75143A280E6E}"/>
              </a:ext>
            </a:extLst>
          </p:cNvPr>
          <p:cNvSpPr/>
          <p:nvPr/>
        </p:nvSpPr>
        <p:spPr>
          <a:xfrm>
            <a:off x="677332" y="5046221"/>
            <a:ext cx="8466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data is downloaded from Kaggle via this url: </a:t>
            </a:r>
            <a:r>
              <a:rPr lang="en-US" u="sng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consumer complaint data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6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08E2-E54F-4563-98E8-95D34417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 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3B3C-5BF2-4F2E-BF4F-625154A9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11041054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an unsupervised machine learning technique to discover the hidden/latent thematic structure in a large corpus of text documents.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Latent Dirichlet (LDA)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u="sng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Non-Negative Matrix Factorization (NMF)</a:t>
            </a:r>
            <a:r>
              <a:rPr lang="en-US" dirty="0"/>
              <a:t> are the two most popular topic modeling techniques. LDA uses a probabilistic approach where as NMF uses matrix factorization approach.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1602A-F377-4ACE-9681-F3AFD2FBD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33" y="3721331"/>
            <a:ext cx="8986524" cy="20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7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F3E3-D2FB-4E8A-98D6-C2ABAC5D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Term Matrix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27E7341-5AFD-42AA-8970-2D63D2FAC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21307"/>
              </p:ext>
            </p:extLst>
          </p:nvPr>
        </p:nvGraphicFramePr>
        <p:xfrm>
          <a:off x="1674054" y="1786598"/>
          <a:ext cx="8750105" cy="4360983"/>
        </p:xfrm>
        <a:graphic>
          <a:graphicData uri="http://schemas.openxmlformats.org/drawingml/2006/table">
            <a:tbl>
              <a:tblPr/>
              <a:tblGrid>
                <a:gridCol w="1250015">
                  <a:extLst>
                    <a:ext uri="{9D8B030D-6E8A-4147-A177-3AD203B41FA5}">
                      <a16:colId xmlns:a16="http://schemas.microsoft.com/office/drawing/2014/main" val="1105229635"/>
                    </a:ext>
                  </a:extLst>
                </a:gridCol>
                <a:gridCol w="1250015">
                  <a:extLst>
                    <a:ext uri="{9D8B030D-6E8A-4147-A177-3AD203B41FA5}">
                      <a16:colId xmlns:a16="http://schemas.microsoft.com/office/drawing/2014/main" val="643393350"/>
                    </a:ext>
                  </a:extLst>
                </a:gridCol>
                <a:gridCol w="1250015">
                  <a:extLst>
                    <a:ext uri="{9D8B030D-6E8A-4147-A177-3AD203B41FA5}">
                      <a16:colId xmlns:a16="http://schemas.microsoft.com/office/drawing/2014/main" val="347966510"/>
                    </a:ext>
                  </a:extLst>
                </a:gridCol>
                <a:gridCol w="1250015">
                  <a:extLst>
                    <a:ext uri="{9D8B030D-6E8A-4147-A177-3AD203B41FA5}">
                      <a16:colId xmlns:a16="http://schemas.microsoft.com/office/drawing/2014/main" val="1542802031"/>
                    </a:ext>
                  </a:extLst>
                </a:gridCol>
                <a:gridCol w="1250015">
                  <a:extLst>
                    <a:ext uri="{9D8B030D-6E8A-4147-A177-3AD203B41FA5}">
                      <a16:colId xmlns:a16="http://schemas.microsoft.com/office/drawing/2014/main" val="214634286"/>
                    </a:ext>
                  </a:extLst>
                </a:gridCol>
                <a:gridCol w="1250015">
                  <a:extLst>
                    <a:ext uri="{9D8B030D-6E8A-4147-A177-3AD203B41FA5}">
                      <a16:colId xmlns:a16="http://schemas.microsoft.com/office/drawing/2014/main" val="1821779306"/>
                    </a:ext>
                  </a:extLst>
                </a:gridCol>
                <a:gridCol w="1250015">
                  <a:extLst>
                    <a:ext uri="{9D8B030D-6E8A-4147-A177-3AD203B41FA5}">
                      <a16:colId xmlns:a16="http://schemas.microsoft.com/office/drawing/2014/main" val="174433479"/>
                    </a:ext>
                  </a:extLst>
                </a:gridCol>
              </a:tblGrid>
              <a:tr h="4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Credit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Fund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Debt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Card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460686"/>
                  </a:ext>
                </a:extLst>
              </a:tr>
              <a:tr h="7792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Doc1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535354"/>
                  </a:ext>
                </a:extLst>
              </a:tr>
              <a:tr h="7792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Doc2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184185"/>
                  </a:ext>
                </a:extLst>
              </a:tr>
              <a:tr h="7792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Doc3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013535"/>
                  </a:ext>
                </a:extLst>
              </a:tr>
              <a:tr h="7792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Doc4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57423"/>
                  </a:ext>
                </a:extLst>
              </a:tr>
              <a:tr h="7792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Doc5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45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04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43F5-E856-41C4-A32F-C5027427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Term / Document Term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B52A65-7E65-422F-8EE4-9E05F0CE4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698469"/>
              </p:ext>
            </p:extLst>
          </p:nvPr>
        </p:nvGraphicFramePr>
        <p:xfrm>
          <a:off x="677333" y="2352515"/>
          <a:ext cx="6061090" cy="2922868"/>
        </p:xfrm>
        <a:graphic>
          <a:graphicData uri="http://schemas.openxmlformats.org/drawingml/2006/table">
            <a:tbl>
              <a:tblPr/>
              <a:tblGrid>
                <a:gridCol w="936616">
                  <a:extLst>
                    <a:ext uri="{9D8B030D-6E8A-4147-A177-3AD203B41FA5}">
                      <a16:colId xmlns:a16="http://schemas.microsoft.com/office/drawing/2014/main" val="570813850"/>
                    </a:ext>
                  </a:extLst>
                </a:gridCol>
                <a:gridCol w="936616">
                  <a:extLst>
                    <a:ext uri="{9D8B030D-6E8A-4147-A177-3AD203B41FA5}">
                      <a16:colId xmlns:a16="http://schemas.microsoft.com/office/drawing/2014/main" val="861526864"/>
                    </a:ext>
                  </a:extLst>
                </a:gridCol>
                <a:gridCol w="936616">
                  <a:extLst>
                    <a:ext uri="{9D8B030D-6E8A-4147-A177-3AD203B41FA5}">
                      <a16:colId xmlns:a16="http://schemas.microsoft.com/office/drawing/2014/main" val="2218077469"/>
                    </a:ext>
                  </a:extLst>
                </a:gridCol>
                <a:gridCol w="936616">
                  <a:extLst>
                    <a:ext uri="{9D8B030D-6E8A-4147-A177-3AD203B41FA5}">
                      <a16:colId xmlns:a16="http://schemas.microsoft.com/office/drawing/2014/main" val="509842668"/>
                    </a:ext>
                  </a:extLst>
                </a:gridCol>
                <a:gridCol w="936616">
                  <a:extLst>
                    <a:ext uri="{9D8B030D-6E8A-4147-A177-3AD203B41FA5}">
                      <a16:colId xmlns:a16="http://schemas.microsoft.com/office/drawing/2014/main" val="3287269903"/>
                    </a:ext>
                  </a:extLst>
                </a:gridCol>
                <a:gridCol w="689005">
                  <a:extLst>
                    <a:ext uri="{9D8B030D-6E8A-4147-A177-3AD203B41FA5}">
                      <a16:colId xmlns:a16="http://schemas.microsoft.com/office/drawing/2014/main" val="4035461604"/>
                    </a:ext>
                  </a:extLst>
                </a:gridCol>
                <a:gridCol w="689005">
                  <a:extLst>
                    <a:ext uri="{9D8B030D-6E8A-4147-A177-3AD203B41FA5}">
                      <a16:colId xmlns:a16="http://schemas.microsoft.com/office/drawing/2014/main" val="471284925"/>
                    </a:ext>
                  </a:extLst>
                </a:gridCol>
              </a:tblGrid>
              <a:tr h="7307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Credit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Fund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Debt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Card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999703"/>
                  </a:ext>
                </a:extLst>
              </a:tr>
              <a:tr h="730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Tpoic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837620"/>
                  </a:ext>
                </a:extLst>
              </a:tr>
              <a:tr h="730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Tpoic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480637"/>
                  </a:ext>
                </a:extLst>
              </a:tr>
              <a:tr h="730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Tpoic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1059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B2430E-79A7-4D44-91CE-6ED864199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259716"/>
              </p:ext>
            </p:extLst>
          </p:nvPr>
        </p:nvGraphicFramePr>
        <p:xfrm>
          <a:off x="7009972" y="2033428"/>
          <a:ext cx="4244184" cy="3635850"/>
        </p:xfrm>
        <a:graphic>
          <a:graphicData uri="http://schemas.openxmlformats.org/drawingml/2006/table">
            <a:tbl>
              <a:tblPr/>
              <a:tblGrid>
                <a:gridCol w="1061046">
                  <a:extLst>
                    <a:ext uri="{9D8B030D-6E8A-4147-A177-3AD203B41FA5}">
                      <a16:colId xmlns:a16="http://schemas.microsoft.com/office/drawing/2014/main" val="3668658779"/>
                    </a:ext>
                  </a:extLst>
                </a:gridCol>
                <a:gridCol w="1061046">
                  <a:extLst>
                    <a:ext uri="{9D8B030D-6E8A-4147-A177-3AD203B41FA5}">
                      <a16:colId xmlns:a16="http://schemas.microsoft.com/office/drawing/2014/main" val="354484692"/>
                    </a:ext>
                  </a:extLst>
                </a:gridCol>
                <a:gridCol w="1061046">
                  <a:extLst>
                    <a:ext uri="{9D8B030D-6E8A-4147-A177-3AD203B41FA5}">
                      <a16:colId xmlns:a16="http://schemas.microsoft.com/office/drawing/2014/main" val="3537665981"/>
                    </a:ext>
                  </a:extLst>
                </a:gridCol>
                <a:gridCol w="1061046">
                  <a:extLst>
                    <a:ext uri="{9D8B030D-6E8A-4147-A177-3AD203B41FA5}">
                      <a16:colId xmlns:a16="http://schemas.microsoft.com/office/drawing/2014/main" val="2913313760"/>
                    </a:ext>
                  </a:extLst>
                </a:gridCol>
              </a:tblGrid>
              <a:tr h="38752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Topic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Topic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Topic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962835"/>
                  </a:ext>
                </a:extLst>
              </a:tr>
              <a:tr h="6496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Doc1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051264"/>
                  </a:ext>
                </a:extLst>
              </a:tr>
              <a:tr h="6496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Doc2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713542"/>
                  </a:ext>
                </a:extLst>
              </a:tr>
              <a:tr h="6496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Doc3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047956"/>
                  </a:ext>
                </a:extLst>
              </a:tr>
              <a:tr h="6496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Doc4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226336"/>
                  </a:ext>
                </a:extLst>
              </a:tr>
              <a:tr h="6496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Doc5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589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AF21B8-AF07-45A9-96FE-9B67AA2F3213}"/>
              </a:ext>
            </a:extLst>
          </p:cNvPr>
          <p:cNvSpPr txBox="1"/>
          <p:nvPr/>
        </p:nvSpPr>
        <p:spPr>
          <a:xfrm>
            <a:off x="1272207" y="6248400"/>
            <a:ext cx="1011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https://github.com/opokualbert/Topic-Modeling-with-Non-Negative-Matrix-Factorization-NMF-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FDDAC-ECF0-4739-8288-5DE31DD3F823}"/>
              </a:ext>
            </a:extLst>
          </p:cNvPr>
          <p:cNvSpPr txBox="1"/>
          <p:nvPr/>
        </p:nvSpPr>
        <p:spPr>
          <a:xfrm>
            <a:off x="1272207" y="5918824"/>
            <a:ext cx="364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Page –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8355690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738</TotalTime>
  <Words>285</Words>
  <Application>Microsoft Office PowerPoint</Application>
  <PresentationFormat>Widescreen</PresentationFormat>
  <Paragraphs>125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&amp;quot</vt:lpstr>
      <vt:lpstr>Arial</vt:lpstr>
      <vt:lpstr>Calibri</vt:lpstr>
      <vt:lpstr>inherit</vt:lpstr>
      <vt:lpstr>Trebuchet MS</vt:lpstr>
      <vt:lpstr>Wingdings 3</vt:lpstr>
      <vt:lpstr>Facet</vt:lpstr>
      <vt:lpstr>Practical Topic Modeling  Non-Negative Matrix Factorization</vt:lpstr>
      <vt:lpstr>About me</vt:lpstr>
      <vt:lpstr>Agenda </vt:lpstr>
      <vt:lpstr>Problem/Case</vt:lpstr>
      <vt:lpstr>Topic Modeling</vt:lpstr>
      <vt:lpstr>Document Term Matrix</vt:lpstr>
      <vt:lpstr>Topic Term / Document Term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Topic Modeling  Non-Negative Matrix Factorization</dc:title>
  <dc:creator>Albert Opoku</dc:creator>
  <cp:lastModifiedBy>Albert Opoku</cp:lastModifiedBy>
  <cp:revision>12</cp:revision>
  <dcterms:created xsi:type="dcterms:W3CDTF">2019-03-08T01:23:08Z</dcterms:created>
  <dcterms:modified xsi:type="dcterms:W3CDTF">2019-04-05T02:22:02Z</dcterms:modified>
</cp:coreProperties>
</file>