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kreja" userId="ee1cd302-5e59-4482-b880-08b0cee10d10" providerId="ADAL" clId="{43E53F22-633A-4E8B-8177-A024EEA39E47}"/>
    <pc:docChg chg="custSel addSld delSld modSld">
      <pc:chgData name="Dinesh Kukreja" userId="ee1cd302-5e59-4482-b880-08b0cee10d10" providerId="ADAL" clId="{43E53F22-633A-4E8B-8177-A024EEA39E47}" dt="2024-01-29T15:41:55.381" v="424" actId="20577"/>
      <pc:docMkLst>
        <pc:docMk/>
      </pc:docMkLst>
      <pc:sldChg chg="new del">
        <pc:chgData name="Dinesh Kukreja" userId="ee1cd302-5e59-4482-b880-08b0cee10d10" providerId="ADAL" clId="{43E53F22-633A-4E8B-8177-A024EEA39E47}" dt="2024-01-29T15:38:19.065" v="1" actId="47"/>
        <pc:sldMkLst>
          <pc:docMk/>
          <pc:sldMk cId="1082524362" sldId="264"/>
        </pc:sldMkLst>
      </pc:sldChg>
      <pc:sldChg chg="modSp new mod">
        <pc:chgData name="Dinesh Kukreja" userId="ee1cd302-5e59-4482-b880-08b0cee10d10" providerId="ADAL" clId="{43E53F22-633A-4E8B-8177-A024EEA39E47}" dt="2024-01-29T15:41:55.381" v="424" actId="20577"/>
        <pc:sldMkLst>
          <pc:docMk/>
          <pc:sldMk cId="4009587851" sldId="264"/>
        </pc:sldMkLst>
        <pc:spChg chg="mod">
          <ac:chgData name="Dinesh Kukreja" userId="ee1cd302-5e59-4482-b880-08b0cee10d10" providerId="ADAL" clId="{43E53F22-633A-4E8B-8177-A024EEA39E47}" dt="2024-01-29T15:39:16.842" v="35" actId="20577"/>
          <ac:spMkLst>
            <pc:docMk/>
            <pc:sldMk cId="4009587851" sldId="264"/>
            <ac:spMk id="2" creationId="{87D217F3-72BB-0CED-A54B-224132AB043A}"/>
          </ac:spMkLst>
        </pc:spChg>
        <pc:spChg chg="mod">
          <ac:chgData name="Dinesh Kukreja" userId="ee1cd302-5e59-4482-b880-08b0cee10d10" providerId="ADAL" clId="{43E53F22-633A-4E8B-8177-A024EEA39E47}" dt="2024-01-29T15:41:55.381" v="424" actId="20577"/>
          <ac:spMkLst>
            <pc:docMk/>
            <pc:sldMk cId="4009587851" sldId="264"/>
            <ac:spMk id="3" creationId="{67DA7464-A470-F94F-C4F4-37CD6F7C7689}"/>
          </ac:spMkLst>
        </pc:spChg>
      </pc:sldChg>
    </pc:docChg>
  </pc:docChgLst>
  <pc:docChgLst>
    <pc:chgData name="Dinesh Kukreja" userId="ee1cd302-5e59-4482-b880-08b0cee10d10" providerId="ADAL" clId="{70ABAE14-3602-4F4D-BAEA-300CE767ABBD}"/>
    <pc:docChg chg="custSel addSld delSld modSld">
      <pc:chgData name="Dinesh Kukreja" userId="ee1cd302-5e59-4482-b880-08b0cee10d10" providerId="ADAL" clId="{70ABAE14-3602-4F4D-BAEA-300CE767ABBD}" dt="2024-01-20T18:25:03.589" v="483" actId="26606"/>
      <pc:docMkLst>
        <pc:docMk/>
      </pc:docMkLst>
      <pc:sldChg chg="addSp modSp new mod setBg">
        <pc:chgData name="Dinesh Kukreja" userId="ee1cd302-5e59-4482-b880-08b0cee10d10" providerId="ADAL" clId="{70ABAE14-3602-4F4D-BAEA-300CE767ABBD}" dt="2024-01-20T18:24:06.677" v="476" actId="26606"/>
        <pc:sldMkLst>
          <pc:docMk/>
          <pc:sldMk cId="876484202" sldId="261"/>
        </pc:sldMkLst>
        <pc:spChg chg="mod">
          <ac:chgData name="Dinesh Kukreja" userId="ee1cd302-5e59-4482-b880-08b0cee10d10" providerId="ADAL" clId="{70ABAE14-3602-4F4D-BAEA-300CE767ABBD}" dt="2024-01-20T18:24:06.677" v="476" actId="26606"/>
          <ac:spMkLst>
            <pc:docMk/>
            <pc:sldMk cId="876484202" sldId="261"/>
            <ac:spMk id="2" creationId="{1C281EA7-FE49-393A-0869-05C114A158D7}"/>
          </ac:spMkLst>
        </pc:spChg>
        <pc:spChg chg="mod">
          <ac:chgData name="Dinesh Kukreja" userId="ee1cd302-5e59-4482-b880-08b0cee10d10" providerId="ADAL" clId="{70ABAE14-3602-4F4D-BAEA-300CE767ABBD}" dt="2024-01-20T18:24:06.677" v="476" actId="26606"/>
          <ac:spMkLst>
            <pc:docMk/>
            <pc:sldMk cId="876484202" sldId="261"/>
            <ac:spMk id="3" creationId="{3E5FB6FC-4288-82B9-7ECB-A9E97F4DA159}"/>
          </ac:spMkLst>
        </pc:spChg>
        <pc:spChg chg="add">
          <ac:chgData name="Dinesh Kukreja" userId="ee1cd302-5e59-4482-b880-08b0cee10d10" providerId="ADAL" clId="{70ABAE14-3602-4F4D-BAEA-300CE767ABBD}" dt="2024-01-20T18:24:06.677" v="476" actId="26606"/>
          <ac:spMkLst>
            <pc:docMk/>
            <pc:sldMk cId="876484202" sldId="261"/>
            <ac:spMk id="12" creationId="{352BEC0E-22F8-46D0-9632-375DB541B06C}"/>
          </ac:spMkLst>
        </pc:spChg>
        <pc:spChg chg="add">
          <ac:chgData name="Dinesh Kukreja" userId="ee1cd302-5e59-4482-b880-08b0cee10d10" providerId="ADAL" clId="{70ABAE14-3602-4F4D-BAEA-300CE767ABBD}" dt="2024-01-20T18:24:06.677" v="476" actId="26606"/>
          <ac:spMkLst>
            <pc:docMk/>
            <pc:sldMk cId="876484202" sldId="261"/>
            <ac:spMk id="14" creationId="{3FCFB1DE-0B7E-48CC-BA90-B2AB0889F9D6}"/>
          </ac:spMkLst>
        </pc:spChg>
        <pc:picChg chg="add mod">
          <ac:chgData name="Dinesh Kukreja" userId="ee1cd302-5e59-4482-b880-08b0cee10d10" providerId="ADAL" clId="{70ABAE14-3602-4F4D-BAEA-300CE767ABBD}" dt="2024-01-20T18:24:06.677" v="476" actId="26606"/>
          <ac:picMkLst>
            <pc:docMk/>
            <pc:sldMk cId="876484202" sldId="261"/>
            <ac:picMk id="5" creationId="{8F919C1A-63B4-58AB-E993-5C20C18344BB}"/>
          </ac:picMkLst>
        </pc:picChg>
        <pc:picChg chg="add mod">
          <ac:chgData name="Dinesh Kukreja" userId="ee1cd302-5e59-4482-b880-08b0cee10d10" providerId="ADAL" clId="{70ABAE14-3602-4F4D-BAEA-300CE767ABBD}" dt="2024-01-20T18:24:06.677" v="476" actId="26606"/>
          <ac:picMkLst>
            <pc:docMk/>
            <pc:sldMk cId="876484202" sldId="261"/>
            <ac:picMk id="7" creationId="{B5177E0C-BB98-DE05-BC96-920E04EE8BDD}"/>
          </ac:picMkLst>
        </pc:picChg>
      </pc:sldChg>
      <pc:sldChg chg="addSp delSp modSp new del mod">
        <pc:chgData name="Dinesh Kukreja" userId="ee1cd302-5e59-4482-b880-08b0cee10d10" providerId="ADAL" clId="{70ABAE14-3602-4F4D-BAEA-300CE767ABBD}" dt="2024-01-20T18:24:57.158" v="481" actId="2696"/>
        <pc:sldMkLst>
          <pc:docMk/>
          <pc:sldMk cId="295207643" sldId="262"/>
        </pc:sldMkLst>
        <pc:picChg chg="add del mod">
          <ac:chgData name="Dinesh Kukreja" userId="ee1cd302-5e59-4482-b880-08b0cee10d10" providerId="ADAL" clId="{70ABAE14-3602-4F4D-BAEA-300CE767ABBD}" dt="2024-01-20T18:24:45.403" v="479" actId="21"/>
          <ac:picMkLst>
            <pc:docMk/>
            <pc:sldMk cId="295207643" sldId="262"/>
            <ac:picMk id="4" creationId="{04D19848-2F33-949B-7C07-43A698ACAB10}"/>
          </ac:picMkLst>
        </pc:picChg>
      </pc:sldChg>
      <pc:sldChg chg="addSp modSp new mod setBg">
        <pc:chgData name="Dinesh Kukreja" userId="ee1cd302-5e59-4482-b880-08b0cee10d10" providerId="ADAL" clId="{70ABAE14-3602-4F4D-BAEA-300CE767ABBD}" dt="2024-01-20T18:25:03.589" v="483" actId="26606"/>
        <pc:sldMkLst>
          <pc:docMk/>
          <pc:sldMk cId="1374445558" sldId="263"/>
        </pc:sldMkLst>
        <pc:spChg chg="add">
          <ac:chgData name="Dinesh Kukreja" userId="ee1cd302-5e59-4482-b880-08b0cee10d10" providerId="ADAL" clId="{70ABAE14-3602-4F4D-BAEA-300CE767ABBD}" dt="2024-01-20T18:25:03.589" v="483" actId="26606"/>
          <ac:spMkLst>
            <pc:docMk/>
            <pc:sldMk cId="1374445558" sldId="263"/>
            <ac:spMk id="9" creationId="{F3060C83-F051-4F0E-ABAD-AA0DFC48B218}"/>
          </ac:spMkLst>
        </pc:spChg>
        <pc:spChg chg="add">
          <ac:chgData name="Dinesh Kukreja" userId="ee1cd302-5e59-4482-b880-08b0cee10d10" providerId="ADAL" clId="{70ABAE14-3602-4F4D-BAEA-300CE767ABBD}" dt="2024-01-20T18:25:03.589" v="483" actId="26606"/>
          <ac:spMkLst>
            <pc:docMk/>
            <pc:sldMk cId="1374445558" sldId="263"/>
            <ac:spMk id="11" creationId="{83C98ABE-055B-441F-B07E-44F97F083C39}"/>
          </ac:spMkLst>
        </pc:spChg>
        <pc:spChg chg="add">
          <ac:chgData name="Dinesh Kukreja" userId="ee1cd302-5e59-4482-b880-08b0cee10d10" providerId="ADAL" clId="{70ABAE14-3602-4F4D-BAEA-300CE767ABBD}" dt="2024-01-20T18:25:03.589" v="483" actId="26606"/>
          <ac:spMkLst>
            <pc:docMk/>
            <pc:sldMk cId="1374445558" sldId="263"/>
            <ac:spMk id="13" creationId="{29FDB030-9B49-4CED-8CCD-4D99382388AC}"/>
          </ac:spMkLst>
        </pc:spChg>
        <pc:spChg chg="add">
          <ac:chgData name="Dinesh Kukreja" userId="ee1cd302-5e59-4482-b880-08b0cee10d10" providerId="ADAL" clId="{70ABAE14-3602-4F4D-BAEA-300CE767ABBD}" dt="2024-01-20T18:25:03.589" v="483" actId="26606"/>
          <ac:spMkLst>
            <pc:docMk/>
            <pc:sldMk cId="1374445558" sldId="263"/>
            <ac:spMk id="15" creationId="{3783CA14-24A1-485C-8B30-D6A5D87987AD}"/>
          </ac:spMkLst>
        </pc:spChg>
        <pc:spChg chg="add">
          <ac:chgData name="Dinesh Kukreja" userId="ee1cd302-5e59-4482-b880-08b0cee10d10" providerId="ADAL" clId="{70ABAE14-3602-4F4D-BAEA-300CE767ABBD}" dt="2024-01-20T18:25:03.589" v="483" actId="26606"/>
          <ac:spMkLst>
            <pc:docMk/>
            <pc:sldMk cId="1374445558" sldId="263"/>
            <ac:spMk id="17" creationId="{9A97C86A-04D6-40F7-AE84-31AB43E6A846}"/>
          </ac:spMkLst>
        </pc:spChg>
        <pc:spChg chg="add">
          <ac:chgData name="Dinesh Kukreja" userId="ee1cd302-5e59-4482-b880-08b0cee10d10" providerId="ADAL" clId="{70ABAE14-3602-4F4D-BAEA-300CE767ABBD}" dt="2024-01-20T18:25:03.589" v="483" actId="26606"/>
          <ac:spMkLst>
            <pc:docMk/>
            <pc:sldMk cId="1374445558" sldId="263"/>
            <ac:spMk id="19" creationId="{FF9F2414-84E8-453E-B1F3-389FDE8192D9}"/>
          </ac:spMkLst>
        </pc:spChg>
        <pc:spChg chg="add">
          <ac:chgData name="Dinesh Kukreja" userId="ee1cd302-5e59-4482-b880-08b0cee10d10" providerId="ADAL" clId="{70ABAE14-3602-4F4D-BAEA-300CE767ABBD}" dt="2024-01-20T18:25:03.589" v="483" actId="26606"/>
          <ac:spMkLst>
            <pc:docMk/>
            <pc:sldMk cId="1374445558" sldId="263"/>
            <ac:spMk id="21" creationId="{3ECA69A1-7536-43AC-85EF-C7106179F5ED}"/>
          </ac:spMkLst>
        </pc:spChg>
        <pc:picChg chg="add mod">
          <ac:chgData name="Dinesh Kukreja" userId="ee1cd302-5e59-4482-b880-08b0cee10d10" providerId="ADAL" clId="{70ABAE14-3602-4F4D-BAEA-300CE767ABBD}" dt="2024-01-20T18:25:03.589" v="483" actId="26606"/>
          <ac:picMkLst>
            <pc:docMk/>
            <pc:sldMk cId="1374445558" sldId="263"/>
            <ac:picMk id="4" creationId="{04D19848-2F33-949B-7C07-43A698ACAB1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EF4E4B3-E4A6-463A-9138-3264BFFC41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13915A-92F9-4D37-8495-1164F7BAADE7}">
      <dgm:prSet/>
      <dgm:spPr/>
      <dgm:t>
        <a:bodyPr/>
        <a:lstStyle/>
        <a:p>
          <a:r>
            <a:rPr lang="en-US" b="0" i="0"/>
            <a:t>Before loading a Columbia Asia Hospital file into an analysis, it is important that the spreadsheet is free from irrelevant information and has a good structure to prevent misinterpretation.</a:t>
          </a:r>
          <a:endParaRPr lang="en-US"/>
        </a:p>
      </dgm:t>
    </dgm:pt>
    <dgm:pt modelId="{CC760EA5-2EEB-408E-8532-19BBDB4D59ED}" type="parTrans" cxnId="{1998DEDE-CD96-44F4-B1E6-1C28DC7649F4}">
      <dgm:prSet/>
      <dgm:spPr/>
      <dgm:t>
        <a:bodyPr/>
        <a:lstStyle/>
        <a:p>
          <a:endParaRPr lang="en-US"/>
        </a:p>
      </dgm:t>
    </dgm:pt>
    <dgm:pt modelId="{D739678D-2CE7-49EB-A9C9-A98AAD4B83FB}" type="sibTrans" cxnId="{1998DEDE-CD96-44F4-B1E6-1C28DC7649F4}">
      <dgm:prSet/>
      <dgm:spPr/>
      <dgm:t>
        <a:bodyPr/>
        <a:lstStyle/>
        <a:p>
          <a:endParaRPr lang="en-US"/>
        </a:p>
      </dgm:t>
    </dgm:pt>
    <dgm:pt modelId="{B520F95C-081D-45DD-B4EF-ADB48D4BB7AA}">
      <dgm:prSet/>
      <dgm:spPr/>
      <dgm:t>
        <a:bodyPr/>
        <a:lstStyle/>
        <a:p>
          <a:r>
            <a:rPr lang="en-US"/>
            <a:t>We can clearly see patient_sat_score has null values. I replaced the null values with 0 value. So that, it will make easier for us to get the proper insights from our data.</a:t>
          </a:r>
        </a:p>
      </dgm:t>
    </dgm:pt>
    <dgm:pt modelId="{373DD82A-523C-4C96-A692-4CDCBD30954F}" type="parTrans" cxnId="{83271F32-144A-4696-BA20-614674E344F7}">
      <dgm:prSet/>
      <dgm:spPr/>
      <dgm:t>
        <a:bodyPr/>
        <a:lstStyle/>
        <a:p>
          <a:endParaRPr lang="en-US"/>
        </a:p>
      </dgm:t>
    </dgm:pt>
    <dgm:pt modelId="{C7F5B1B0-471F-4EA6-856F-017FC67F213C}" type="sibTrans" cxnId="{83271F32-144A-4696-BA20-614674E344F7}">
      <dgm:prSet/>
      <dgm:spPr/>
      <dgm:t>
        <a:bodyPr/>
        <a:lstStyle/>
        <a:p>
          <a:endParaRPr lang="en-US"/>
        </a:p>
      </dgm:t>
    </dgm:pt>
    <dgm:pt modelId="{6912FBF2-4986-498D-9761-07329234093A}">
      <dgm:prSet/>
      <dgm:spPr/>
      <dgm:t>
        <a:bodyPr/>
        <a:lstStyle/>
        <a:p>
          <a:r>
            <a:rPr lang="en-US"/>
            <a:t>Secondly, I observed the columns Appointment fees and Total bill has Format Currency which is correct but while looking at these columns it looks like any other column of numbers. To visualize better, I entered dollar sign to make it look like a currency.</a:t>
          </a:r>
        </a:p>
      </dgm:t>
    </dgm:pt>
    <dgm:pt modelId="{148B30F0-2993-4CF0-8179-AD4FF5F028B9}" type="parTrans" cxnId="{F1048A39-DE37-46C6-A172-11F87909DAFB}">
      <dgm:prSet/>
      <dgm:spPr/>
      <dgm:t>
        <a:bodyPr/>
        <a:lstStyle/>
        <a:p>
          <a:endParaRPr lang="en-US"/>
        </a:p>
      </dgm:t>
    </dgm:pt>
    <dgm:pt modelId="{D3C2D52C-5894-4693-A559-8E146ECA511C}" type="sibTrans" cxnId="{F1048A39-DE37-46C6-A172-11F87909DAFB}">
      <dgm:prSet/>
      <dgm:spPr/>
      <dgm:t>
        <a:bodyPr/>
        <a:lstStyle/>
        <a:p>
          <a:endParaRPr lang="en-US"/>
        </a:p>
      </dgm:t>
    </dgm:pt>
    <dgm:pt modelId="{3184FF26-2A48-4938-9429-00070DD1FACE}" type="pres">
      <dgm:prSet presAssocID="{5EF4E4B3-E4A6-463A-9138-3264BFFC4185}" presName="root" presStyleCnt="0">
        <dgm:presLayoutVars>
          <dgm:dir/>
          <dgm:resizeHandles val="exact"/>
        </dgm:presLayoutVars>
      </dgm:prSet>
      <dgm:spPr/>
    </dgm:pt>
    <dgm:pt modelId="{198EFA71-307B-4F40-B22C-046C1C4D75CA}" type="pres">
      <dgm:prSet presAssocID="{3013915A-92F9-4D37-8495-1164F7BAADE7}" presName="compNode" presStyleCnt="0"/>
      <dgm:spPr/>
    </dgm:pt>
    <dgm:pt modelId="{DCB7C5DF-6868-4792-85E1-7F127956646E}" type="pres">
      <dgm:prSet presAssocID="{3013915A-92F9-4D37-8495-1164F7BAADE7}" presName="bgRect" presStyleLbl="bgShp" presStyleIdx="0" presStyleCnt="3"/>
      <dgm:spPr/>
    </dgm:pt>
    <dgm:pt modelId="{BC72E5D7-5743-4CF6-A6AE-219C31B26350}" type="pres">
      <dgm:prSet presAssocID="{3013915A-92F9-4D37-8495-1164F7BAAD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75BF0039-5DF0-4D34-B0BC-3F9FB794B0E9}" type="pres">
      <dgm:prSet presAssocID="{3013915A-92F9-4D37-8495-1164F7BAADE7}" presName="spaceRect" presStyleCnt="0"/>
      <dgm:spPr/>
    </dgm:pt>
    <dgm:pt modelId="{D72BB8AF-F6F7-4D94-AEF8-404707A88F2C}" type="pres">
      <dgm:prSet presAssocID="{3013915A-92F9-4D37-8495-1164F7BAADE7}" presName="parTx" presStyleLbl="revTx" presStyleIdx="0" presStyleCnt="3">
        <dgm:presLayoutVars>
          <dgm:chMax val="0"/>
          <dgm:chPref val="0"/>
        </dgm:presLayoutVars>
      </dgm:prSet>
      <dgm:spPr/>
    </dgm:pt>
    <dgm:pt modelId="{AD6E8C77-0E22-49EC-ADFE-E129E2D08E6A}" type="pres">
      <dgm:prSet presAssocID="{D739678D-2CE7-49EB-A9C9-A98AAD4B83FB}" presName="sibTrans" presStyleCnt="0"/>
      <dgm:spPr/>
    </dgm:pt>
    <dgm:pt modelId="{74566C86-1411-4DD6-9E5F-0147B9D3131C}" type="pres">
      <dgm:prSet presAssocID="{B520F95C-081D-45DD-B4EF-ADB48D4BB7AA}" presName="compNode" presStyleCnt="0"/>
      <dgm:spPr/>
    </dgm:pt>
    <dgm:pt modelId="{ECA80D0E-BBA6-41AB-BA94-06D0B13E31C1}" type="pres">
      <dgm:prSet presAssocID="{B520F95C-081D-45DD-B4EF-ADB48D4BB7AA}" presName="bgRect" presStyleLbl="bgShp" presStyleIdx="1" presStyleCnt="3"/>
      <dgm:spPr/>
    </dgm:pt>
    <dgm:pt modelId="{1AA542BE-F62B-4485-9763-0D01004B4587}" type="pres">
      <dgm:prSet presAssocID="{B520F95C-081D-45DD-B4EF-ADB48D4BB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C6D971D3-1732-41AC-8C14-C748168F0F08}" type="pres">
      <dgm:prSet presAssocID="{B520F95C-081D-45DD-B4EF-ADB48D4BB7AA}" presName="spaceRect" presStyleCnt="0"/>
      <dgm:spPr/>
    </dgm:pt>
    <dgm:pt modelId="{5E909B87-EE9B-4D57-8F0A-030823328B96}" type="pres">
      <dgm:prSet presAssocID="{B520F95C-081D-45DD-B4EF-ADB48D4BB7AA}" presName="parTx" presStyleLbl="revTx" presStyleIdx="1" presStyleCnt="3">
        <dgm:presLayoutVars>
          <dgm:chMax val="0"/>
          <dgm:chPref val="0"/>
        </dgm:presLayoutVars>
      </dgm:prSet>
      <dgm:spPr/>
    </dgm:pt>
    <dgm:pt modelId="{E56A9418-432B-49A3-BF5D-C8E6FEAEC7A8}" type="pres">
      <dgm:prSet presAssocID="{C7F5B1B0-471F-4EA6-856F-017FC67F213C}" presName="sibTrans" presStyleCnt="0"/>
      <dgm:spPr/>
    </dgm:pt>
    <dgm:pt modelId="{F0AC30E3-B689-432C-A823-7B2A02E2310A}" type="pres">
      <dgm:prSet presAssocID="{6912FBF2-4986-498D-9761-07329234093A}" presName="compNode" presStyleCnt="0"/>
      <dgm:spPr/>
    </dgm:pt>
    <dgm:pt modelId="{83FED12E-9CF6-4A51-9240-CAB50E72396D}" type="pres">
      <dgm:prSet presAssocID="{6912FBF2-4986-498D-9761-07329234093A}" presName="bgRect" presStyleLbl="bgShp" presStyleIdx="2" presStyleCnt="3"/>
      <dgm:spPr/>
    </dgm:pt>
    <dgm:pt modelId="{475462A7-639F-4784-9E49-4BF91DEDF47F}" type="pres">
      <dgm:prSet presAssocID="{6912FBF2-4986-498D-9761-0732923409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657E49F-188D-42FF-825B-99ADD60431DC}" type="pres">
      <dgm:prSet presAssocID="{6912FBF2-4986-498D-9761-07329234093A}" presName="spaceRect" presStyleCnt="0"/>
      <dgm:spPr/>
    </dgm:pt>
    <dgm:pt modelId="{37D616D7-C0D5-404A-BB35-36F5715D6948}" type="pres">
      <dgm:prSet presAssocID="{6912FBF2-4986-498D-9761-07329234093A}" presName="parTx" presStyleLbl="revTx" presStyleIdx="2" presStyleCnt="3">
        <dgm:presLayoutVars>
          <dgm:chMax val="0"/>
          <dgm:chPref val="0"/>
        </dgm:presLayoutVars>
      </dgm:prSet>
      <dgm:spPr/>
    </dgm:pt>
  </dgm:ptLst>
  <dgm:cxnLst>
    <dgm:cxn modelId="{83271F32-144A-4696-BA20-614674E344F7}" srcId="{5EF4E4B3-E4A6-463A-9138-3264BFFC4185}" destId="{B520F95C-081D-45DD-B4EF-ADB48D4BB7AA}" srcOrd="1" destOrd="0" parTransId="{373DD82A-523C-4C96-A692-4CDCBD30954F}" sibTransId="{C7F5B1B0-471F-4EA6-856F-017FC67F213C}"/>
    <dgm:cxn modelId="{F1048A39-DE37-46C6-A172-11F87909DAFB}" srcId="{5EF4E4B3-E4A6-463A-9138-3264BFFC4185}" destId="{6912FBF2-4986-498D-9761-07329234093A}" srcOrd="2" destOrd="0" parTransId="{148B30F0-2993-4CF0-8179-AD4FF5F028B9}" sibTransId="{D3C2D52C-5894-4693-A559-8E146ECA511C}"/>
    <dgm:cxn modelId="{56943966-337F-410F-B021-B38C7672A8CC}" type="presOf" srcId="{5EF4E4B3-E4A6-463A-9138-3264BFFC4185}" destId="{3184FF26-2A48-4938-9429-00070DD1FACE}" srcOrd="0" destOrd="0" presId="urn:microsoft.com/office/officeart/2018/2/layout/IconVerticalSolidList"/>
    <dgm:cxn modelId="{613ECF53-A6A8-4A9B-86FB-F063E56D8E39}" type="presOf" srcId="{B520F95C-081D-45DD-B4EF-ADB48D4BB7AA}" destId="{5E909B87-EE9B-4D57-8F0A-030823328B96}" srcOrd="0" destOrd="0" presId="urn:microsoft.com/office/officeart/2018/2/layout/IconVerticalSolidList"/>
    <dgm:cxn modelId="{4ED40E86-B453-4751-8383-AA4FDCED417E}" type="presOf" srcId="{6912FBF2-4986-498D-9761-07329234093A}" destId="{37D616D7-C0D5-404A-BB35-36F5715D6948}" srcOrd="0" destOrd="0" presId="urn:microsoft.com/office/officeart/2018/2/layout/IconVerticalSolidList"/>
    <dgm:cxn modelId="{C3DD24B6-1CFE-4BD0-99B4-4B9EB1CF39B5}" type="presOf" srcId="{3013915A-92F9-4D37-8495-1164F7BAADE7}" destId="{D72BB8AF-F6F7-4D94-AEF8-404707A88F2C}" srcOrd="0" destOrd="0" presId="urn:microsoft.com/office/officeart/2018/2/layout/IconVerticalSolidList"/>
    <dgm:cxn modelId="{1998DEDE-CD96-44F4-B1E6-1C28DC7649F4}" srcId="{5EF4E4B3-E4A6-463A-9138-3264BFFC4185}" destId="{3013915A-92F9-4D37-8495-1164F7BAADE7}" srcOrd="0" destOrd="0" parTransId="{CC760EA5-2EEB-408E-8532-19BBDB4D59ED}" sibTransId="{D739678D-2CE7-49EB-A9C9-A98AAD4B83FB}"/>
    <dgm:cxn modelId="{220D552A-C0A8-41F3-961A-D43174336137}" type="presParOf" srcId="{3184FF26-2A48-4938-9429-00070DD1FACE}" destId="{198EFA71-307B-4F40-B22C-046C1C4D75CA}" srcOrd="0" destOrd="0" presId="urn:microsoft.com/office/officeart/2018/2/layout/IconVerticalSolidList"/>
    <dgm:cxn modelId="{FCDE839F-3931-405E-A418-3B130718755B}" type="presParOf" srcId="{198EFA71-307B-4F40-B22C-046C1C4D75CA}" destId="{DCB7C5DF-6868-4792-85E1-7F127956646E}" srcOrd="0" destOrd="0" presId="urn:microsoft.com/office/officeart/2018/2/layout/IconVerticalSolidList"/>
    <dgm:cxn modelId="{1769198C-C6C1-49E0-80B9-4F7515EF982E}" type="presParOf" srcId="{198EFA71-307B-4F40-B22C-046C1C4D75CA}" destId="{BC72E5D7-5743-4CF6-A6AE-219C31B26350}" srcOrd="1" destOrd="0" presId="urn:microsoft.com/office/officeart/2018/2/layout/IconVerticalSolidList"/>
    <dgm:cxn modelId="{5369A8D0-8314-451C-839C-60E377D517E4}" type="presParOf" srcId="{198EFA71-307B-4F40-B22C-046C1C4D75CA}" destId="{75BF0039-5DF0-4D34-B0BC-3F9FB794B0E9}" srcOrd="2" destOrd="0" presId="urn:microsoft.com/office/officeart/2018/2/layout/IconVerticalSolidList"/>
    <dgm:cxn modelId="{D11DB74D-013D-4096-99A7-02910D598F2F}" type="presParOf" srcId="{198EFA71-307B-4F40-B22C-046C1C4D75CA}" destId="{D72BB8AF-F6F7-4D94-AEF8-404707A88F2C}" srcOrd="3" destOrd="0" presId="urn:microsoft.com/office/officeart/2018/2/layout/IconVerticalSolidList"/>
    <dgm:cxn modelId="{5E969984-8BA6-41F6-94F2-233BCC36C468}" type="presParOf" srcId="{3184FF26-2A48-4938-9429-00070DD1FACE}" destId="{AD6E8C77-0E22-49EC-ADFE-E129E2D08E6A}" srcOrd="1" destOrd="0" presId="urn:microsoft.com/office/officeart/2018/2/layout/IconVerticalSolidList"/>
    <dgm:cxn modelId="{B71AC57C-7F65-45DE-96A8-3DE2E2E857E7}" type="presParOf" srcId="{3184FF26-2A48-4938-9429-00070DD1FACE}" destId="{74566C86-1411-4DD6-9E5F-0147B9D3131C}" srcOrd="2" destOrd="0" presId="urn:microsoft.com/office/officeart/2018/2/layout/IconVerticalSolidList"/>
    <dgm:cxn modelId="{2F9C1D8E-22FF-4EDB-8449-6222F3CC1CFB}" type="presParOf" srcId="{74566C86-1411-4DD6-9E5F-0147B9D3131C}" destId="{ECA80D0E-BBA6-41AB-BA94-06D0B13E31C1}" srcOrd="0" destOrd="0" presId="urn:microsoft.com/office/officeart/2018/2/layout/IconVerticalSolidList"/>
    <dgm:cxn modelId="{2D72EE21-4733-432E-BB6D-09506326FC47}" type="presParOf" srcId="{74566C86-1411-4DD6-9E5F-0147B9D3131C}" destId="{1AA542BE-F62B-4485-9763-0D01004B4587}" srcOrd="1" destOrd="0" presId="urn:microsoft.com/office/officeart/2018/2/layout/IconVerticalSolidList"/>
    <dgm:cxn modelId="{A83067A8-E4D7-4CAA-8E12-BF0E7D5D3D7B}" type="presParOf" srcId="{74566C86-1411-4DD6-9E5F-0147B9D3131C}" destId="{C6D971D3-1732-41AC-8C14-C748168F0F08}" srcOrd="2" destOrd="0" presId="urn:microsoft.com/office/officeart/2018/2/layout/IconVerticalSolidList"/>
    <dgm:cxn modelId="{E6BB097F-99BD-46B3-AFC8-BEE5B32368AB}" type="presParOf" srcId="{74566C86-1411-4DD6-9E5F-0147B9D3131C}" destId="{5E909B87-EE9B-4D57-8F0A-030823328B96}" srcOrd="3" destOrd="0" presId="urn:microsoft.com/office/officeart/2018/2/layout/IconVerticalSolidList"/>
    <dgm:cxn modelId="{7DDEB259-0427-4B95-8DEA-A2A1BE8A326B}" type="presParOf" srcId="{3184FF26-2A48-4938-9429-00070DD1FACE}" destId="{E56A9418-432B-49A3-BF5D-C8E6FEAEC7A8}" srcOrd="3" destOrd="0" presId="urn:microsoft.com/office/officeart/2018/2/layout/IconVerticalSolidList"/>
    <dgm:cxn modelId="{D3B9EDF6-BE11-4503-8FA3-95F2D47E6E62}" type="presParOf" srcId="{3184FF26-2A48-4938-9429-00070DD1FACE}" destId="{F0AC30E3-B689-432C-A823-7B2A02E2310A}" srcOrd="4" destOrd="0" presId="urn:microsoft.com/office/officeart/2018/2/layout/IconVerticalSolidList"/>
    <dgm:cxn modelId="{94FBA296-E0C7-49A8-A4BC-D5C7AA6CE47E}" type="presParOf" srcId="{F0AC30E3-B689-432C-A823-7B2A02E2310A}" destId="{83FED12E-9CF6-4A51-9240-CAB50E72396D}" srcOrd="0" destOrd="0" presId="urn:microsoft.com/office/officeart/2018/2/layout/IconVerticalSolidList"/>
    <dgm:cxn modelId="{3E344AB9-E3A0-46DD-B793-54DAA045632C}" type="presParOf" srcId="{F0AC30E3-B689-432C-A823-7B2A02E2310A}" destId="{475462A7-639F-4784-9E49-4BF91DEDF47F}" srcOrd="1" destOrd="0" presId="urn:microsoft.com/office/officeart/2018/2/layout/IconVerticalSolidList"/>
    <dgm:cxn modelId="{CEA4A130-39C0-4D62-A3EB-ED13FC5E6D76}" type="presParOf" srcId="{F0AC30E3-B689-432C-A823-7B2A02E2310A}" destId="{B657E49F-188D-42FF-825B-99ADD60431DC}" srcOrd="2" destOrd="0" presId="urn:microsoft.com/office/officeart/2018/2/layout/IconVerticalSolidList"/>
    <dgm:cxn modelId="{D2BDD0B3-0DB9-4595-8180-21EE3A1B5ADC}" type="presParOf" srcId="{F0AC30E3-B689-432C-A823-7B2A02E2310A}" destId="{37D616D7-C0D5-404A-BB35-36F5715D69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7C5DF-6868-4792-85E1-7F127956646E}">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2E5D7-5743-4CF6-A6AE-219C31B2635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BB8AF-F6F7-4D94-AEF8-404707A88F2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b="0" i="0" kern="1200"/>
            <a:t>Before loading a Columbia Asia Hospital file into an analysis, it is important that the spreadsheet is free from irrelevant information and has a good structure to prevent misinterpretation.</a:t>
          </a:r>
          <a:endParaRPr lang="en-US" sz="1900" kern="1200"/>
        </a:p>
      </dsp:txBody>
      <dsp:txXfrm>
        <a:off x="1435590" y="531"/>
        <a:ext cx="9080009" cy="1242935"/>
      </dsp:txXfrm>
    </dsp:sp>
    <dsp:sp modelId="{ECA80D0E-BBA6-41AB-BA94-06D0B13E31C1}">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542BE-F62B-4485-9763-0D01004B458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909B87-EE9B-4D57-8F0A-030823328B9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We can clearly see patient_sat_score has null values. I replaced the null values with 0 value. So that, it will make easier for us to get the proper insights from our data.</a:t>
          </a:r>
        </a:p>
      </dsp:txBody>
      <dsp:txXfrm>
        <a:off x="1435590" y="1554201"/>
        <a:ext cx="9080009" cy="1242935"/>
      </dsp:txXfrm>
    </dsp:sp>
    <dsp:sp modelId="{83FED12E-9CF6-4A51-9240-CAB50E72396D}">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462A7-639F-4784-9E49-4BF91DEDF47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616D7-C0D5-404A-BB35-36F5715D694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Secondly, I observed the columns Appointment fees and Total bill has Format Currency which is correct but while looking at these columns it looks like any other column of numbers. To visualize better, I entered dollar sign to make it look like a currency.</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05E8-765A-49B4-CF4B-B0A5155E7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E604ED-21EE-F886-3DB5-03C1C94E0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9B8525-9F7A-46B3-D43E-E5F6281449DC}"/>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5" name="Footer Placeholder 4">
            <a:extLst>
              <a:ext uri="{FF2B5EF4-FFF2-40B4-BE49-F238E27FC236}">
                <a16:creationId xmlns:a16="http://schemas.microsoft.com/office/drawing/2014/main" id="{C5A096A6-0260-1738-0DF3-9C29261DA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E917F-954D-49C3-DB52-1B1FED17F2D1}"/>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26501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0A33-87EE-F134-6FAF-2BB4AECF35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8049CA-FB90-75AD-3369-5E5296B857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639DA-C76B-85F9-998E-4147AD00EB0E}"/>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5" name="Footer Placeholder 4">
            <a:extLst>
              <a:ext uri="{FF2B5EF4-FFF2-40B4-BE49-F238E27FC236}">
                <a16:creationId xmlns:a16="http://schemas.microsoft.com/office/drawing/2014/main" id="{61868A8E-6B78-A34D-FBD6-58E3D0AFA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D858F-2ED7-720A-652D-7D1742F62E34}"/>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86106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95C2B-8025-6555-1E83-A9DAA23BDE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4AF4EF-BB5F-4594-D228-019519982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B287A-DEDD-297E-4E06-CBE80EDB63B6}"/>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5" name="Footer Placeholder 4">
            <a:extLst>
              <a:ext uri="{FF2B5EF4-FFF2-40B4-BE49-F238E27FC236}">
                <a16:creationId xmlns:a16="http://schemas.microsoft.com/office/drawing/2014/main" id="{D9EF3AEF-77B5-B2E3-49B2-19DE6EE0A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CF86F-9F11-852F-8B81-389916E9EC7D}"/>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66417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BFA5-2925-6F51-956B-0078F7BD08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566536-CBE2-6F17-838D-7FE0888E7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EAB39-1EE8-5D0C-FA6D-15F19B06614A}"/>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5" name="Footer Placeholder 4">
            <a:extLst>
              <a:ext uri="{FF2B5EF4-FFF2-40B4-BE49-F238E27FC236}">
                <a16:creationId xmlns:a16="http://schemas.microsoft.com/office/drawing/2014/main" id="{B537593B-F8E7-141D-3A1C-3D611A5E8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02AAA-E6AF-8AD8-1FA5-6AF29BA0BCFE}"/>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225272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8770-5A84-895C-F169-45F12F7561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7E8CA4-8AC8-44AD-12BC-FA0AFF8B6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596D3-0746-7B16-7490-B93F016C3799}"/>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5" name="Footer Placeholder 4">
            <a:extLst>
              <a:ext uri="{FF2B5EF4-FFF2-40B4-BE49-F238E27FC236}">
                <a16:creationId xmlns:a16="http://schemas.microsoft.com/office/drawing/2014/main" id="{45A6D969-D0B8-00A9-3824-5A8435A01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26E84D-70A2-E7E7-3C4A-21D01D179324}"/>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429118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0C8D-AD28-B2BD-99E5-721965CD6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30E4DC-0E13-4E83-28B6-064B5A8C9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5F356-F467-3FB1-49B6-B41B05483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D52DD1-C399-2BDC-E9E2-516509E4A20B}"/>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6" name="Footer Placeholder 5">
            <a:extLst>
              <a:ext uri="{FF2B5EF4-FFF2-40B4-BE49-F238E27FC236}">
                <a16:creationId xmlns:a16="http://schemas.microsoft.com/office/drawing/2014/main" id="{D428A1E4-5B29-7DD1-5BEA-274A48908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12554-418E-40EF-CA6E-D6CB33B6AEE5}"/>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211584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4884-3121-47D0-CD68-B7678281C0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9A4FD-3644-FD2B-AE41-7D4E3FF41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58AF0C-682D-1D65-6198-CEA7DA4A2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C360AD-EA9F-3494-C9FE-C6EED829C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F5B75-8837-8FDF-4CD9-E3DC185BA0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DC33BC-4B44-5B00-98D8-B2B062083072}"/>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8" name="Footer Placeholder 7">
            <a:extLst>
              <a:ext uri="{FF2B5EF4-FFF2-40B4-BE49-F238E27FC236}">
                <a16:creationId xmlns:a16="http://schemas.microsoft.com/office/drawing/2014/main" id="{8D1EED3B-DD99-DD09-9622-9F4486AAB6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336A5F-2155-15B4-6B36-B21FEE726522}"/>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12189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90AD-EB69-0D62-4736-A533AD3BE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2146BE-0A11-2BA5-EDF4-FB09F26A08BF}"/>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4" name="Footer Placeholder 3">
            <a:extLst>
              <a:ext uri="{FF2B5EF4-FFF2-40B4-BE49-F238E27FC236}">
                <a16:creationId xmlns:a16="http://schemas.microsoft.com/office/drawing/2014/main" id="{36ED5546-A0A8-6B7A-25FD-EAB75DD046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D9324E-DB2D-1208-C68F-ECA1CC49DB34}"/>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112230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E0271-F400-8CC4-1C9D-AA13B05EB51A}"/>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3" name="Footer Placeholder 2">
            <a:extLst>
              <a:ext uri="{FF2B5EF4-FFF2-40B4-BE49-F238E27FC236}">
                <a16:creationId xmlns:a16="http://schemas.microsoft.com/office/drawing/2014/main" id="{F3CA8F20-ADEE-69E3-F7E3-E2D4ABCE5A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B3B6C0-B1EA-E027-ADC7-2B1E8F0E9E08}"/>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80697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4586-1D45-982A-69B6-87E29C8C5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B86893-058B-FD86-512B-8668138B2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2E8DF8-5C4F-A0B3-03B7-23333878E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79E16-EF27-ACEF-227D-725EFB8A692E}"/>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6" name="Footer Placeholder 5">
            <a:extLst>
              <a:ext uri="{FF2B5EF4-FFF2-40B4-BE49-F238E27FC236}">
                <a16:creationId xmlns:a16="http://schemas.microsoft.com/office/drawing/2014/main" id="{48CCA096-7A4A-7827-7A4E-A0EFE80E25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08BCA0-E0C2-FAAA-FA12-C0D9A6EE6920}"/>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143535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9DCD-1062-BDF4-4ACD-DCD230552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8CF1E4-7460-2D5A-0839-7D5AE76A5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4A8A25-BEBB-37D0-708C-340668A7A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FED6C-A63A-3882-3025-3B7A108A187B}"/>
              </a:ext>
            </a:extLst>
          </p:cNvPr>
          <p:cNvSpPr>
            <a:spLocks noGrp="1"/>
          </p:cNvSpPr>
          <p:nvPr>
            <p:ph type="dt" sz="half" idx="10"/>
          </p:nvPr>
        </p:nvSpPr>
        <p:spPr/>
        <p:txBody>
          <a:bodyPr/>
          <a:lstStyle/>
          <a:p>
            <a:fld id="{8B2A53C6-4A8C-430D-A187-51E84F51DD0E}" type="datetimeFigureOut">
              <a:rPr lang="en-IN" smtClean="0"/>
              <a:t>29-01-2024</a:t>
            </a:fld>
            <a:endParaRPr lang="en-IN"/>
          </a:p>
        </p:txBody>
      </p:sp>
      <p:sp>
        <p:nvSpPr>
          <p:cNvPr id="6" name="Footer Placeholder 5">
            <a:extLst>
              <a:ext uri="{FF2B5EF4-FFF2-40B4-BE49-F238E27FC236}">
                <a16:creationId xmlns:a16="http://schemas.microsoft.com/office/drawing/2014/main" id="{14EBBE00-F49E-7A9F-123B-979AD7A6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49716A-689A-7BB0-8204-A52213AB3EA1}"/>
              </a:ext>
            </a:extLst>
          </p:cNvPr>
          <p:cNvSpPr>
            <a:spLocks noGrp="1"/>
          </p:cNvSpPr>
          <p:nvPr>
            <p:ph type="sldNum" sz="quarter" idx="12"/>
          </p:nvPr>
        </p:nvSpPr>
        <p:spPr/>
        <p:txBody>
          <a:bodyPr/>
          <a:lstStyle/>
          <a:p>
            <a:fld id="{125B5E67-271C-471D-AAD5-1A0B9A47678A}" type="slidenum">
              <a:rPr lang="en-IN" smtClean="0"/>
              <a:t>‹#›</a:t>
            </a:fld>
            <a:endParaRPr lang="en-IN"/>
          </a:p>
        </p:txBody>
      </p:sp>
    </p:spTree>
    <p:extLst>
      <p:ext uri="{BB962C8B-B14F-4D97-AF65-F5344CB8AC3E}">
        <p14:creationId xmlns:p14="http://schemas.microsoft.com/office/powerpoint/2010/main" val="221380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28A76-F79F-BE50-902A-7A5B003C3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67559-5EF3-D89B-E891-1D347C8FF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1A869-8145-386F-C3C6-ECEE6C2EC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A53C6-4A8C-430D-A187-51E84F51DD0E}" type="datetimeFigureOut">
              <a:rPr lang="en-IN" smtClean="0"/>
              <a:t>29-01-2024</a:t>
            </a:fld>
            <a:endParaRPr lang="en-IN"/>
          </a:p>
        </p:txBody>
      </p:sp>
      <p:sp>
        <p:nvSpPr>
          <p:cNvPr id="5" name="Footer Placeholder 4">
            <a:extLst>
              <a:ext uri="{FF2B5EF4-FFF2-40B4-BE49-F238E27FC236}">
                <a16:creationId xmlns:a16="http://schemas.microsoft.com/office/drawing/2014/main" id="{70EE1337-7607-16F9-8886-497CF9112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9944DD-8338-BBDC-D79C-5D5D15B0D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B5E67-271C-471D-AAD5-1A0B9A47678A}" type="slidenum">
              <a:rPr lang="en-IN" smtClean="0"/>
              <a:t>‹#›</a:t>
            </a:fld>
            <a:endParaRPr lang="en-IN"/>
          </a:p>
        </p:txBody>
      </p:sp>
    </p:spTree>
    <p:extLst>
      <p:ext uri="{BB962C8B-B14F-4D97-AF65-F5344CB8AC3E}">
        <p14:creationId xmlns:p14="http://schemas.microsoft.com/office/powerpoint/2010/main" val="307841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logo&#10;&#10;Description automatically generated">
            <a:extLst>
              <a:ext uri="{FF2B5EF4-FFF2-40B4-BE49-F238E27FC236}">
                <a16:creationId xmlns:a16="http://schemas.microsoft.com/office/drawing/2014/main" id="{9C99D197-5948-2050-9A20-4333E0F4522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4082" b="6413"/>
          <a:stretch/>
        </p:blipFill>
        <p:spPr>
          <a:xfrm>
            <a:off x="20" y="-22"/>
            <a:ext cx="12191977" cy="6858022"/>
          </a:xfrm>
          <a:prstGeom prst="rect">
            <a:avLst/>
          </a:prstGeom>
        </p:spPr>
      </p:pic>
      <p:sp>
        <p:nvSpPr>
          <p:cNvPr id="2" name="Title 1">
            <a:extLst>
              <a:ext uri="{FF2B5EF4-FFF2-40B4-BE49-F238E27FC236}">
                <a16:creationId xmlns:a16="http://schemas.microsoft.com/office/drawing/2014/main" id="{34E7605B-72F5-66C0-EC39-0118D68E46F9}"/>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Segoe UI Semibold" panose="020B0702040204020203" pitchFamily="34" charset="0"/>
                <a:cs typeface="Segoe UI Semibold" panose="020B0702040204020203" pitchFamily="34" charset="0"/>
              </a:rPr>
              <a:t>Columbia Asia Hospital Analysis</a:t>
            </a:r>
            <a:endParaRPr lang="en-IN">
              <a:solidFill>
                <a:srgbClr val="FFFFFF"/>
              </a:solidFill>
              <a:latin typeface="Segoe UI Semibold" panose="020B07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C5E24638-982E-01DB-1567-C0726449D5B1}"/>
              </a:ext>
            </a:extLst>
          </p:cNvPr>
          <p:cNvSpPr>
            <a:spLocks noGrp="1"/>
          </p:cNvSpPr>
          <p:nvPr>
            <p:ph type="subTitle" idx="1"/>
          </p:nvPr>
        </p:nvSpPr>
        <p:spPr>
          <a:xfrm>
            <a:off x="1524000" y="4159404"/>
            <a:ext cx="9144000" cy="1098395"/>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36970584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uilding with a large sign&#10;&#10;Description automatically generated with medium confidence">
            <a:extLst>
              <a:ext uri="{FF2B5EF4-FFF2-40B4-BE49-F238E27FC236}">
                <a16:creationId xmlns:a16="http://schemas.microsoft.com/office/drawing/2014/main" id="{397991BD-3327-3A52-D8C7-9582D329CA5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1599" b="13401"/>
          <a:stretch/>
        </p:blipFill>
        <p:spPr>
          <a:xfrm>
            <a:off x="20" y="10"/>
            <a:ext cx="12191980" cy="6857990"/>
          </a:xfrm>
          <a:prstGeom prst="rect">
            <a:avLst/>
          </a:prstGeom>
        </p:spPr>
      </p:pic>
      <p:sp>
        <p:nvSpPr>
          <p:cNvPr id="2" name="Title 1">
            <a:extLst>
              <a:ext uri="{FF2B5EF4-FFF2-40B4-BE49-F238E27FC236}">
                <a16:creationId xmlns:a16="http://schemas.microsoft.com/office/drawing/2014/main" id="{08275AB5-2124-7D00-5E8C-6F3F02A3994F}"/>
              </a:ext>
            </a:extLst>
          </p:cNvPr>
          <p:cNvSpPr>
            <a:spLocks noGrp="1"/>
          </p:cNvSpPr>
          <p:nvPr>
            <p:ph type="title"/>
          </p:nvPr>
        </p:nvSpPr>
        <p:spPr>
          <a:xfrm>
            <a:off x="838200" y="365125"/>
            <a:ext cx="10515600" cy="1325563"/>
          </a:xfrm>
        </p:spPr>
        <p:txBody>
          <a:bodyPr>
            <a:normAutofit/>
          </a:bodyPr>
          <a:lstStyle/>
          <a:p>
            <a:r>
              <a:rPr lang="en-US" dirty="0">
                <a:solidFill>
                  <a:srgbClr val="FFFFFF"/>
                </a:solidFill>
                <a:latin typeface="Bell MT" panose="02020503060305020303" pitchFamily="18" charset="0"/>
                <a:cs typeface="Segoe UI Semibold" panose="020B0702040204020203" pitchFamily="34" charset="0"/>
              </a:rPr>
              <a:t>Overview of Hospital Analysis</a:t>
            </a:r>
            <a:endParaRPr lang="en-IN" dirty="0">
              <a:solidFill>
                <a:srgbClr val="FFFFFF"/>
              </a:solidFill>
              <a:latin typeface="Bell MT" panose="02020503060305020303" pitchFamily="18"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114169D7-2C02-57EF-9078-B7CA196C37A8}"/>
              </a:ext>
            </a:extLst>
          </p:cNvPr>
          <p:cNvSpPr>
            <a:spLocks noGrp="1"/>
          </p:cNvSpPr>
          <p:nvPr>
            <p:ph idx="1"/>
          </p:nvPr>
        </p:nvSpPr>
        <p:spPr>
          <a:xfrm>
            <a:off x="838200" y="1825625"/>
            <a:ext cx="10515600" cy="4351338"/>
          </a:xfrm>
        </p:spPr>
        <p:txBody>
          <a:bodyPr>
            <a:noAutofit/>
          </a:bodyPr>
          <a:lstStyle/>
          <a:p>
            <a:pPr>
              <a:buFont typeface="Wingdings" panose="05000000000000000000" pitchFamily="2" charset="2"/>
              <a:buChar char="§"/>
            </a:pPr>
            <a:endParaRPr lang="en-US" sz="2400" b="0" i="0" dirty="0">
              <a:solidFill>
                <a:srgbClr val="FFFFFF"/>
              </a:solidFill>
              <a:effectLst/>
              <a:latin typeface="Century Gothic" panose="020B0502020202020204" pitchFamily="34" charset="0"/>
              <a:cs typeface="Segoe UI" panose="020B0502040204020203" pitchFamily="34" charset="0"/>
            </a:endParaRPr>
          </a:p>
          <a:p>
            <a:pPr>
              <a:buFont typeface="Wingdings" panose="05000000000000000000" pitchFamily="2" charset="2"/>
              <a:buChar char="§"/>
            </a:pPr>
            <a:r>
              <a:rPr lang="en-US" sz="2400" b="0" i="0" dirty="0">
                <a:solidFill>
                  <a:srgbClr val="FFFFFF"/>
                </a:solidFill>
                <a:effectLst/>
                <a:latin typeface="Century Gothic" panose="020B0502020202020204" pitchFamily="34" charset="0"/>
                <a:cs typeface="Segoe UI" panose="020B0502040204020203" pitchFamily="34" charset="0"/>
              </a:rPr>
              <a:t>Columbia Asia is a multinational chain of hospitals and one of the largest and fastest-growing healthcare companies in Southeast Asia.</a:t>
            </a:r>
          </a:p>
          <a:p>
            <a:pPr>
              <a:buFont typeface="Wingdings" panose="05000000000000000000" pitchFamily="2" charset="2"/>
              <a:buChar char="§"/>
            </a:pPr>
            <a:r>
              <a:rPr lang="en-US" sz="2400" dirty="0">
                <a:solidFill>
                  <a:srgbClr val="FFFFFF"/>
                </a:solidFill>
                <a:latin typeface="Century Gothic" panose="020B0502020202020204" pitchFamily="34" charset="0"/>
                <a:cs typeface="Segoe UI" panose="020B0502040204020203" pitchFamily="34" charset="0"/>
              </a:rPr>
              <a:t>Columbia Asia hospital generated 500+ Million of revenue based on the data which is provided.</a:t>
            </a:r>
          </a:p>
          <a:p>
            <a:pPr>
              <a:buFont typeface="Wingdings" panose="05000000000000000000" pitchFamily="2" charset="2"/>
              <a:buChar char="§"/>
            </a:pPr>
            <a:r>
              <a:rPr lang="en-US" sz="2400" b="0" i="0" dirty="0">
                <a:solidFill>
                  <a:srgbClr val="FFFFFF"/>
                </a:solidFill>
                <a:effectLst/>
                <a:latin typeface="Century Gothic" panose="020B0502020202020204" pitchFamily="34" charset="0"/>
                <a:cs typeface="Segoe UI" panose="020B0502040204020203" pitchFamily="34" charset="0"/>
              </a:rPr>
              <a:t>Hospital is also ready to hire the new talent in few departments as well. Such as Renal and </a:t>
            </a:r>
            <a:r>
              <a:rPr lang="en-US" sz="2400" dirty="0">
                <a:solidFill>
                  <a:srgbClr val="FFFFFF"/>
                </a:solidFill>
                <a:latin typeface="Century Gothic" panose="020B0502020202020204" pitchFamily="34" charset="0"/>
                <a:cs typeface="Segoe UI" panose="020B0502040204020203" pitchFamily="34" charset="0"/>
              </a:rPr>
              <a:t>Gastroenterology departments.</a:t>
            </a:r>
          </a:p>
          <a:p>
            <a:pPr>
              <a:buFont typeface="Wingdings" panose="05000000000000000000" pitchFamily="2" charset="2"/>
              <a:buChar char="§"/>
            </a:pPr>
            <a:r>
              <a:rPr lang="en-US" sz="2400" dirty="0">
                <a:solidFill>
                  <a:srgbClr val="FFFFFF"/>
                </a:solidFill>
                <a:latin typeface="Century Gothic" panose="020B0502020202020204" pitchFamily="34" charset="0"/>
                <a:cs typeface="Segoe UI" panose="020B0502040204020203" pitchFamily="34" charset="0"/>
              </a:rPr>
              <a:t>Considering the hospital’s revenue, Hospital is ready to roll out discounts offers as well where in we have discussed this in our report and our documentation as well. We have implemented strategies where we can evaluate and assign the discounts.</a:t>
            </a:r>
          </a:p>
          <a:p>
            <a:pPr>
              <a:buFont typeface="Wingdings" panose="05000000000000000000" pitchFamily="2" charset="2"/>
              <a:buChar char="§"/>
            </a:pPr>
            <a:endParaRPr lang="en-US" sz="2400" dirty="0">
              <a:solidFill>
                <a:srgbClr val="FFFFFF"/>
              </a:solidFill>
              <a:latin typeface="Century Gothic" panose="020B0502020202020204" pitchFamily="34" charset="0"/>
              <a:cs typeface="Segoe UI" panose="020B0502040204020203" pitchFamily="34" charset="0"/>
            </a:endParaRPr>
          </a:p>
          <a:p>
            <a:endParaRPr lang="en-IN" sz="2400" dirty="0">
              <a:solidFill>
                <a:srgbClr val="FFFFFF"/>
              </a:solidFill>
              <a:latin typeface="Century Gothic" panose="020B0502020202020204" pitchFamily="34" charset="0"/>
              <a:cs typeface="Segoe UI" panose="020B0502040204020203" pitchFamily="34" charset="0"/>
            </a:endParaRPr>
          </a:p>
        </p:txBody>
      </p:sp>
    </p:spTree>
    <p:extLst>
      <p:ext uri="{BB962C8B-B14F-4D97-AF65-F5344CB8AC3E}">
        <p14:creationId xmlns:p14="http://schemas.microsoft.com/office/powerpoint/2010/main" val="21476221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6D7C67-2769-41B7-A4B7-AF38AD900807}"/>
              </a:ext>
            </a:extLst>
          </p:cNvPr>
          <p:cNvSpPr>
            <a:spLocks noGrp="1"/>
          </p:cNvSpPr>
          <p:nvPr>
            <p:ph type="title"/>
          </p:nvPr>
        </p:nvSpPr>
        <p:spPr>
          <a:xfrm>
            <a:off x="838200" y="365125"/>
            <a:ext cx="10515600" cy="1325563"/>
          </a:xfrm>
        </p:spPr>
        <p:txBody>
          <a:bodyPr>
            <a:normAutofit/>
          </a:bodyPr>
          <a:lstStyle/>
          <a:p>
            <a:pPr algn="ctr"/>
            <a:r>
              <a:rPr lang="en-US" dirty="0">
                <a:latin typeface="Bell MT" panose="02020503060305020303" pitchFamily="18" charset="0"/>
                <a:cs typeface="Segoe UI Semibold" panose="020B0702040204020203" pitchFamily="34" charset="0"/>
              </a:rPr>
              <a:t>Data Cleaning for Robust analysis </a:t>
            </a:r>
            <a:endParaRPr lang="en-IN" dirty="0"/>
          </a:p>
        </p:txBody>
      </p:sp>
      <p:graphicFrame>
        <p:nvGraphicFramePr>
          <p:cNvPr id="14" name="Content Placeholder 2">
            <a:extLst>
              <a:ext uri="{FF2B5EF4-FFF2-40B4-BE49-F238E27FC236}">
                <a16:creationId xmlns:a16="http://schemas.microsoft.com/office/drawing/2014/main" id="{038296BE-75B6-847A-CB30-D97786424920}"/>
              </a:ext>
            </a:extLst>
          </p:cNvPr>
          <p:cNvGraphicFramePr>
            <a:graphicFrameLocks noGrp="1"/>
          </p:cNvGraphicFramePr>
          <p:nvPr>
            <p:ph idx="1"/>
            <p:extLst>
              <p:ext uri="{D42A27DB-BD31-4B8C-83A1-F6EECF244321}">
                <p14:modId xmlns:p14="http://schemas.microsoft.com/office/powerpoint/2010/main" val="39949837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19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5AAAA-2796-2620-E032-CBFF9A145A77}"/>
              </a:ext>
            </a:extLst>
          </p:cNvPr>
          <p:cNvSpPr>
            <a:spLocks noGrp="1"/>
          </p:cNvSpPr>
          <p:nvPr>
            <p:ph type="title"/>
          </p:nvPr>
        </p:nvSpPr>
        <p:spPr>
          <a:xfrm>
            <a:off x="804672" y="802955"/>
            <a:ext cx="4766330" cy="1454051"/>
          </a:xfrm>
        </p:spPr>
        <p:txBody>
          <a:bodyPr>
            <a:normAutofit/>
          </a:bodyPr>
          <a:lstStyle/>
          <a:p>
            <a:r>
              <a:rPr lang="en-US" sz="3600" dirty="0">
                <a:solidFill>
                  <a:schemeClr val="tx2"/>
                </a:solidFill>
                <a:latin typeface="Bell MT" panose="02020503060305020303" pitchFamily="18" charset="0"/>
                <a:cs typeface="Segoe UI Semibold" panose="020B0702040204020203" pitchFamily="34" charset="0"/>
              </a:rPr>
              <a:t>Revenue Evaluation</a:t>
            </a:r>
            <a:endParaRPr lang="en-IN" sz="3600" dirty="0">
              <a:solidFill>
                <a:schemeClr val="tx2"/>
              </a:solidFill>
            </a:endParaRPr>
          </a:p>
        </p:txBody>
      </p:sp>
      <p:sp>
        <p:nvSpPr>
          <p:cNvPr id="3" name="Content Placeholder 2">
            <a:extLst>
              <a:ext uri="{FF2B5EF4-FFF2-40B4-BE49-F238E27FC236}">
                <a16:creationId xmlns:a16="http://schemas.microsoft.com/office/drawing/2014/main" id="{E3046A15-4860-B76C-051B-AF19F8AC5EAD}"/>
              </a:ext>
            </a:extLst>
          </p:cNvPr>
          <p:cNvSpPr>
            <a:spLocks noGrp="1"/>
          </p:cNvSpPr>
          <p:nvPr>
            <p:ph idx="1"/>
          </p:nvPr>
        </p:nvSpPr>
        <p:spPr>
          <a:xfrm>
            <a:off x="804671" y="2421682"/>
            <a:ext cx="5567099" cy="3633363"/>
          </a:xfrm>
        </p:spPr>
        <p:txBody>
          <a:bodyPr anchor="t">
            <a:noAutofit/>
          </a:bodyPr>
          <a:lstStyle/>
          <a:p>
            <a:pPr>
              <a:buFont typeface="Wingdings" panose="05000000000000000000" pitchFamily="2" charset="2"/>
              <a:buChar char="§"/>
            </a:pPr>
            <a:r>
              <a:rPr lang="en-US" sz="1800" dirty="0">
                <a:latin typeface="Century Gothic" panose="020B0502020202020204" pitchFamily="34" charset="0"/>
                <a:cs typeface="Segoe UI" panose="020B0502040204020203" pitchFamily="34" charset="0"/>
              </a:rPr>
              <a:t>We have visualized and compared revenue across different hospital departments.</a:t>
            </a:r>
          </a:p>
          <a:p>
            <a:pPr>
              <a:buFont typeface="Wingdings" panose="05000000000000000000" pitchFamily="2" charset="2"/>
              <a:buChar char="§"/>
            </a:pPr>
            <a:r>
              <a:rPr lang="en-US" sz="1800" dirty="0">
                <a:latin typeface="Century Gothic" panose="020B0502020202020204" pitchFamily="34" charset="0"/>
                <a:cs typeface="Segoe UI" panose="020B0502040204020203" pitchFamily="34" charset="0"/>
              </a:rPr>
              <a:t>Identified average waiting times and discuss potential improvements for each departments.</a:t>
            </a:r>
          </a:p>
          <a:p>
            <a:pPr>
              <a:buFont typeface="Wingdings" panose="05000000000000000000" pitchFamily="2" charset="2"/>
              <a:buChar char="§"/>
            </a:pPr>
            <a:r>
              <a:rPr lang="en-US" sz="1800" dirty="0">
                <a:latin typeface="Century Gothic" panose="020B0502020202020204" pitchFamily="34" charset="0"/>
                <a:cs typeface="Segoe UI" panose="020B0502040204020203" pitchFamily="34" charset="0"/>
              </a:rPr>
              <a:t>Discussed the total number of visits to each department based on referrals and Identified the most frequently visited departments which helps us to generate the overall revenue.</a:t>
            </a:r>
          </a:p>
          <a:p>
            <a:pPr>
              <a:buFont typeface="Wingdings" panose="05000000000000000000" pitchFamily="2" charset="2"/>
              <a:buChar char="§"/>
            </a:pPr>
            <a:r>
              <a:rPr lang="en-US" sz="1800" dirty="0">
                <a:latin typeface="Century Gothic" panose="020B0502020202020204" pitchFamily="34" charset="0"/>
                <a:cs typeface="Segoe UI" panose="020B0502040204020203" pitchFamily="34" charset="0"/>
              </a:rPr>
              <a:t>Identify areas for improvement in </a:t>
            </a:r>
            <a:r>
              <a:rPr lang="en-IN" sz="1800" dirty="0">
                <a:latin typeface="Century Gothic" panose="020B0502020202020204" pitchFamily="34" charset="0"/>
                <a:cs typeface="Segoe UI" panose="020B0502040204020203" pitchFamily="34" charset="0"/>
              </a:rPr>
              <a:t>Patient experience, Average Satisfaction by Demographics.</a:t>
            </a:r>
          </a:p>
          <a:p>
            <a:pPr marL="0" indent="0">
              <a:buNone/>
            </a:pPr>
            <a:br>
              <a:rPr lang="en-US" sz="1800" dirty="0">
                <a:latin typeface="Century Gothic" panose="020B0502020202020204" pitchFamily="34" charset="0"/>
                <a:cs typeface="Segoe UI" panose="020B0502040204020203" pitchFamily="34" charset="0"/>
              </a:rPr>
            </a:br>
            <a:endParaRPr lang="en-IN" sz="1800" dirty="0">
              <a:latin typeface="Century Gothic" panose="020B0502020202020204" pitchFamily="34" charset="0"/>
              <a:cs typeface="Segoe UI" panose="020B0502040204020203" pitchFamily="34" charset="0"/>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EFF78B1-C58E-888C-BCB0-A4B3BCC3F559}"/>
              </a:ext>
            </a:extLst>
          </p:cNvPr>
          <p:cNvPicPr>
            <a:picLocks noChangeAspect="1"/>
          </p:cNvPicPr>
          <p:nvPr/>
        </p:nvPicPr>
        <p:blipFill>
          <a:blip r:embed="rId2"/>
          <a:stretch>
            <a:fillRect/>
          </a:stretch>
        </p:blipFill>
        <p:spPr>
          <a:xfrm>
            <a:off x="7176136" y="2421682"/>
            <a:ext cx="4596184" cy="2851558"/>
          </a:xfrm>
          <a:prstGeom prst="rect">
            <a:avLst/>
          </a:prstGeom>
        </p:spPr>
      </p:pic>
    </p:spTree>
    <p:extLst>
      <p:ext uri="{BB962C8B-B14F-4D97-AF65-F5344CB8AC3E}">
        <p14:creationId xmlns:p14="http://schemas.microsoft.com/office/powerpoint/2010/main" val="246740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97345-6A12-00BB-3F4A-583246E68CF9}"/>
              </a:ext>
            </a:extLst>
          </p:cNvPr>
          <p:cNvSpPr>
            <a:spLocks noGrp="1"/>
          </p:cNvSpPr>
          <p:nvPr>
            <p:ph type="title"/>
          </p:nvPr>
        </p:nvSpPr>
        <p:spPr>
          <a:xfrm>
            <a:off x="6096000" y="539075"/>
            <a:ext cx="4977976" cy="1454051"/>
          </a:xfrm>
        </p:spPr>
        <p:txBody>
          <a:bodyPr>
            <a:normAutofit/>
          </a:bodyPr>
          <a:lstStyle/>
          <a:p>
            <a:br>
              <a:rPr lang="en-IN" sz="3300" dirty="0">
                <a:solidFill>
                  <a:schemeClr val="tx2"/>
                </a:solidFill>
                <a:latin typeface="Bell MT" panose="02020503060305020303" pitchFamily="18" charset="0"/>
                <a:cs typeface="Segoe UI Semibold" panose="020B0702040204020203" pitchFamily="34" charset="0"/>
              </a:rPr>
            </a:br>
            <a:r>
              <a:rPr lang="en-IN" sz="3300" dirty="0">
                <a:solidFill>
                  <a:schemeClr val="tx2"/>
                </a:solidFill>
                <a:latin typeface="Bell MT" panose="02020503060305020303" pitchFamily="18" charset="0"/>
                <a:cs typeface="Segoe UI Semibold" panose="020B0702040204020203" pitchFamily="34" charset="0"/>
              </a:rPr>
              <a:t>Subjective</a:t>
            </a:r>
            <a:r>
              <a:rPr lang="en-IN" sz="3300" b="1" i="0" dirty="0">
                <a:solidFill>
                  <a:schemeClr val="tx2"/>
                </a:solidFill>
                <a:effectLst/>
                <a:latin typeface="Söhne"/>
              </a:rPr>
              <a:t> </a:t>
            </a:r>
            <a:r>
              <a:rPr lang="en-IN" sz="3300" dirty="0">
                <a:solidFill>
                  <a:schemeClr val="tx2"/>
                </a:solidFill>
                <a:latin typeface="Bell MT" panose="02020503060305020303" pitchFamily="18" charset="0"/>
                <a:cs typeface="Segoe UI Semibold" panose="020B0702040204020203" pitchFamily="34" charset="0"/>
              </a:rPr>
              <a:t>Insights</a:t>
            </a:r>
            <a:br>
              <a:rPr lang="en-IN" sz="3300" b="1" i="0" dirty="0">
                <a:solidFill>
                  <a:schemeClr val="tx2"/>
                </a:solidFill>
                <a:effectLst/>
                <a:latin typeface="Söhne"/>
              </a:rPr>
            </a:br>
            <a:endParaRPr lang="en-IN" sz="3300" dirty="0">
              <a:solidFill>
                <a:schemeClr val="tx2"/>
              </a:solidFill>
            </a:endParaRPr>
          </a:p>
        </p:txBody>
      </p:sp>
      <p:pic>
        <p:nvPicPr>
          <p:cNvPr id="5" name="Picture 4">
            <a:extLst>
              <a:ext uri="{FF2B5EF4-FFF2-40B4-BE49-F238E27FC236}">
                <a16:creationId xmlns:a16="http://schemas.microsoft.com/office/drawing/2014/main" id="{29EB8600-F53F-EC5F-8722-4227C5FEF9B1}"/>
              </a:ext>
            </a:extLst>
          </p:cNvPr>
          <p:cNvPicPr>
            <a:picLocks noChangeAspect="1"/>
          </p:cNvPicPr>
          <p:nvPr/>
        </p:nvPicPr>
        <p:blipFill>
          <a:blip r:embed="rId2"/>
          <a:stretch>
            <a:fillRect/>
          </a:stretch>
        </p:blipFill>
        <p:spPr>
          <a:xfrm>
            <a:off x="666046" y="2475062"/>
            <a:ext cx="4696081" cy="2895224"/>
          </a:xfrm>
          <a:prstGeom prst="rect">
            <a:avLst/>
          </a:prstGeom>
        </p:spPr>
      </p:pic>
      <p:sp>
        <p:nvSpPr>
          <p:cNvPr id="3" name="Content Placeholder 2">
            <a:extLst>
              <a:ext uri="{FF2B5EF4-FFF2-40B4-BE49-F238E27FC236}">
                <a16:creationId xmlns:a16="http://schemas.microsoft.com/office/drawing/2014/main" id="{F1E580C8-D8FD-9F18-202C-B080B942C550}"/>
              </a:ext>
            </a:extLst>
          </p:cNvPr>
          <p:cNvSpPr>
            <a:spLocks noGrp="1"/>
          </p:cNvSpPr>
          <p:nvPr>
            <p:ph idx="1"/>
          </p:nvPr>
        </p:nvSpPr>
        <p:spPr>
          <a:xfrm>
            <a:off x="5931241" y="1959430"/>
            <a:ext cx="6087940" cy="4095616"/>
          </a:xfrm>
        </p:spPr>
        <p:txBody>
          <a:bodyPr anchor="ctr">
            <a:noAutofit/>
          </a:bodyPr>
          <a:lstStyle/>
          <a:p>
            <a:pPr>
              <a:buFont typeface="Wingdings" panose="05000000000000000000" pitchFamily="2" charset="2"/>
              <a:buChar char="§"/>
            </a:pPr>
            <a:r>
              <a:rPr lang="en-US" sz="1600" dirty="0">
                <a:solidFill>
                  <a:schemeClr val="tx2"/>
                </a:solidFill>
                <a:latin typeface="Century Gothic" panose="020B0502020202020204" pitchFamily="34" charset="0"/>
                <a:cs typeface="Segoe UI" panose="020B0502040204020203" pitchFamily="34" charset="0"/>
              </a:rPr>
              <a:t>Patient Satisfaction &amp; Wait Time: Unveiled the Connection</a:t>
            </a:r>
          </a:p>
          <a:p>
            <a:pPr lvl="1"/>
            <a:r>
              <a:rPr lang="en-US" sz="1600" b="0" i="0" dirty="0">
                <a:solidFill>
                  <a:schemeClr val="tx2"/>
                </a:solidFill>
                <a:effectLst/>
                <a:latin typeface="Century Gothic" panose="020B0502020202020204" pitchFamily="34" charset="0"/>
              </a:rPr>
              <a:t>Investigated the relationship between patient wait time and satisfaction scores.</a:t>
            </a:r>
          </a:p>
          <a:p>
            <a:pPr lvl="1"/>
            <a:r>
              <a:rPr lang="en-US" sz="1600" b="0" i="0" dirty="0">
                <a:solidFill>
                  <a:schemeClr val="tx2"/>
                </a:solidFill>
                <a:effectLst/>
                <a:latin typeface="Century Gothic" panose="020B0502020202020204" pitchFamily="34" charset="0"/>
              </a:rPr>
              <a:t>Highlighted insights and potential areas of improvements which have contributed to the Doctor’s insights.</a:t>
            </a:r>
          </a:p>
          <a:p>
            <a:pPr marL="457200" lvl="1" indent="0">
              <a:buNone/>
            </a:pPr>
            <a:endParaRPr lang="en-US" sz="1600" b="0" i="0" dirty="0">
              <a:solidFill>
                <a:schemeClr val="tx2"/>
              </a:solidFill>
              <a:effectLst/>
              <a:latin typeface="Century Gothic" panose="020B0502020202020204" pitchFamily="34" charset="0"/>
            </a:endParaRPr>
          </a:p>
          <a:p>
            <a:pPr>
              <a:buFont typeface="Wingdings" panose="05000000000000000000" pitchFamily="2" charset="2"/>
              <a:buChar char="§"/>
            </a:pPr>
            <a:r>
              <a:rPr lang="en-US" sz="1600" dirty="0">
                <a:solidFill>
                  <a:schemeClr val="tx2"/>
                </a:solidFill>
                <a:latin typeface="Century Gothic" panose="020B0502020202020204" pitchFamily="34" charset="0"/>
                <a:cs typeface="Segoe UI" panose="020B0502040204020203" pitchFamily="34" charset="0"/>
              </a:rPr>
              <a:t>Demographic Patterns: Impact on Department Visits</a:t>
            </a:r>
          </a:p>
          <a:p>
            <a:pPr lvl="1"/>
            <a:r>
              <a:rPr lang="en-US" sz="1600" dirty="0">
                <a:solidFill>
                  <a:schemeClr val="tx2"/>
                </a:solidFill>
                <a:latin typeface="Century Gothic" panose="020B0502020202020204" pitchFamily="34" charset="0"/>
                <a:cs typeface="Segoe UI" panose="020B0502040204020203" pitchFamily="34" charset="0"/>
              </a:rPr>
              <a:t>Explored how patient demographics such as Age group affect the frequency of visits to different departments.</a:t>
            </a:r>
          </a:p>
          <a:p>
            <a:pPr lvl="1"/>
            <a:r>
              <a:rPr lang="en-US" sz="1600" dirty="0">
                <a:solidFill>
                  <a:schemeClr val="tx2"/>
                </a:solidFill>
                <a:latin typeface="Century Gothic" panose="020B0502020202020204" pitchFamily="34" charset="0"/>
                <a:cs typeface="Segoe UI" panose="020B0502040204020203" pitchFamily="34" charset="0"/>
              </a:rPr>
              <a:t>Presented patterns and insights for targeted strategies such as tiered discount strategy to roll out the Discounts for specific Patients.</a:t>
            </a:r>
          </a:p>
          <a:p>
            <a:pPr>
              <a:buFont typeface="Wingdings" panose="05000000000000000000" pitchFamily="2" charset="2"/>
              <a:buChar char="§"/>
            </a:pPr>
            <a:endParaRPr lang="en-IN" sz="1600" b="1" dirty="0">
              <a:solidFill>
                <a:schemeClr val="tx2"/>
              </a:solidFill>
              <a:latin typeface="Century Gothic" panose="020B0502020202020204" pitchFamily="34" charset="0"/>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2979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81EA7-FE49-393A-0869-05C114A158D7}"/>
              </a:ext>
            </a:extLst>
          </p:cNvPr>
          <p:cNvSpPr>
            <a:spLocks noGrp="1"/>
          </p:cNvSpPr>
          <p:nvPr>
            <p:ph type="title"/>
          </p:nvPr>
        </p:nvSpPr>
        <p:spPr>
          <a:xfrm>
            <a:off x="640080" y="329184"/>
            <a:ext cx="6894576" cy="1783080"/>
          </a:xfrm>
        </p:spPr>
        <p:txBody>
          <a:bodyPr anchor="b">
            <a:normAutofit/>
          </a:bodyPr>
          <a:lstStyle/>
          <a:p>
            <a:br>
              <a:rPr lang="en-IN" sz="3800">
                <a:latin typeface="Bell MT" panose="02020503060305020303" pitchFamily="18" charset="0"/>
                <a:cs typeface="Segoe UI Semibold" panose="020B0702040204020203" pitchFamily="34" charset="0"/>
              </a:rPr>
            </a:br>
            <a:r>
              <a:rPr lang="en-IN" sz="3800">
                <a:latin typeface="Bell MT" panose="02020503060305020303" pitchFamily="18" charset="0"/>
                <a:cs typeface="Segoe UI Semibold" panose="020B0702040204020203" pitchFamily="34" charset="0"/>
              </a:rPr>
              <a:t>Strategy Recommendations</a:t>
            </a:r>
            <a:br>
              <a:rPr lang="en-IN" sz="3800" b="1" i="0">
                <a:effectLst/>
                <a:latin typeface="Söhne"/>
              </a:rPr>
            </a:br>
            <a:endParaRPr lang="en-IN" sz="3800"/>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5FB6FC-4288-82B9-7ECB-A9E97F4DA159}"/>
              </a:ext>
            </a:extLst>
          </p:cNvPr>
          <p:cNvSpPr>
            <a:spLocks noGrp="1"/>
          </p:cNvSpPr>
          <p:nvPr>
            <p:ph idx="1"/>
          </p:nvPr>
        </p:nvSpPr>
        <p:spPr>
          <a:xfrm>
            <a:off x="640080" y="2706624"/>
            <a:ext cx="6894576" cy="3483864"/>
          </a:xfrm>
        </p:spPr>
        <p:txBody>
          <a:bodyPr>
            <a:normAutofit/>
          </a:bodyPr>
          <a:lstStyle/>
          <a:p>
            <a:pPr>
              <a:buFont typeface="Wingdings" panose="05000000000000000000" pitchFamily="2" charset="2"/>
              <a:buChar char="§"/>
            </a:pPr>
            <a:r>
              <a:rPr lang="en-US" sz="1500">
                <a:latin typeface="Century Gothic" panose="020B0502020202020204" pitchFamily="34" charset="0"/>
                <a:cs typeface="Segoe UI" panose="020B0502040204020203" pitchFamily="34" charset="0"/>
              </a:rPr>
              <a:t>Patient Discount Strategies:</a:t>
            </a:r>
          </a:p>
          <a:p>
            <a:pPr lvl="1">
              <a:buFont typeface="Wingdings" panose="05000000000000000000" pitchFamily="2" charset="2"/>
              <a:buChar char="§"/>
            </a:pPr>
            <a:r>
              <a:rPr lang="en-US" sz="1500" b="0" i="0">
                <a:effectLst/>
                <a:latin typeface="Century Gothic" panose="020B0502020202020204" pitchFamily="34" charset="0"/>
              </a:rPr>
              <a:t>Proposed strategies for assigning patient discounts.</a:t>
            </a:r>
          </a:p>
          <a:p>
            <a:pPr lvl="1">
              <a:buFont typeface="Wingdings" panose="05000000000000000000" pitchFamily="2" charset="2"/>
              <a:buChar char="§"/>
            </a:pPr>
            <a:r>
              <a:rPr lang="en-US" sz="1500" b="0" i="0">
                <a:effectLst/>
                <a:latin typeface="Century Gothic" panose="020B0502020202020204" pitchFamily="34" charset="0"/>
              </a:rPr>
              <a:t>Discussed the criteria where average , for effective and fair distribution.</a:t>
            </a:r>
          </a:p>
          <a:p>
            <a:pPr marL="457200" lvl="1" indent="0">
              <a:buNone/>
            </a:pPr>
            <a:endParaRPr lang="en-US" sz="1500" b="0" i="0">
              <a:effectLst/>
              <a:latin typeface="Century Gothic" panose="020B0502020202020204" pitchFamily="34" charset="0"/>
            </a:endParaRPr>
          </a:p>
          <a:p>
            <a:pPr>
              <a:buFont typeface="Wingdings" panose="05000000000000000000" pitchFamily="2" charset="2"/>
              <a:buChar char="§"/>
            </a:pPr>
            <a:r>
              <a:rPr lang="en-US" sz="1500">
                <a:latin typeface="Century Gothic" panose="020B0502020202020204" pitchFamily="34" charset="0"/>
                <a:cs typeface="Segoe UI" panose="020B0502040204020203" pitchFamily="34" charset="0"/>
              </a:rPr>
              <a:t>Strategic Hiring: New Doctors in Focus:</a:t>
            </a:r>
          </a:p>
          <a:p>
            <a:pPr lvl="1">
              <a:buFont typeface="Wingdings" panose="05000000000000000000" pitchFamily="2" charset="2"/>
              <a:buChar char="§"/>
            </a:pPr>
            <a:r>
              <a:rPr lang="en-US" sz="1500">
                <a:latin typeface="Century Gothic" panose="020B0502020202020204" pitchFamily="34" charset="0"/>
                <a:cs typeface="Segoe UI" panose="020B0502040204020203" pitchFamily="34" charset="0"/>
              </a:rPr>
              <a:t>Suggest departments where average waiting time was considerably high and seems unusual for that department. Hence hospital was planning to hire 2-3 new doctors.</a:t>
            </a:r>
          </a:p>
          <a:p>
            <a:pPr lvl="1">
              <a:buFont typeface="Wingdings" panose="05000000000000000000" pitchFamily="2" charset="2"/>
              <a:buChar char="§"/>
            </a:pPr>
            <a:r>
              <a:rPr lang="en-US" sz="1500">
                <a:latin typeface="Century Gothic" panose="020B0502020202020204" pitchFamily="34" charset="0"/>
                <a:cs typeface="Segoe UI" panose="020B0502040204020203" pitchFamily="34" charset="0"/>
              </a:rPr>
              <a:t>Base recommendations on patient visits, revenue, and wait times such as patient’s total profit coming from specific department, but the average wait time does not match the criteria.</a:t>
            </a:r>
          </a:p>
          <a:p>
            <a:pPr lvl="1">
              <a:buFont typeface="Wingdings" panose="05000000000000000000" pitchFamily="2" charset="2"/>
              <a:buChar char="§"/>
            </a:pPr>
            <a:endParaRPr lang="en-US" sz="1500" b="0" i="0">
              <a:effectLst/>
              <a:latin typeface="Century Gothic" panose="020B0502020202020204" pitchFamily="34" charset="0"/>
            </a:endParaRPr>
          </a:p>
          <a:p>
            <a:pPr marL="457200" lvl="1" indent="0">
              <a:buNone/>
            </a:pPr>
            <a:endParaRPr lang="en-US" sz="1500" b="0" i="0">
              <a:effectLst/>
              <a:latin typeface="Century Gothic" panose="020B0502020202020204" pitchFamily="34" charset="0"/>
            </a:endParaRPr>
          </a:p>
        </p:txBody>
      </p:sp>
      <p:pic>
        <p:nvPicPr>
          <p:cNvPr id="5" name="Picture 4">
            <a:extLst>
              <a:ext uri="{FF2B5EF4-FFF2-40B4-BE49-F238E27FC236}">
                <a16:creationId xmlns:a16="http://schemas.microsoft.com/office/drawing/2014/main" id="{8F919C1A-63B4-58AB-E993-5C20C18344BB}"/>
              </a:ext>
            </a:extLst>
          </p:cNvPr>
          <p:cNvPicPr>
            <a:picLocks noChangeAspect="1"/>
          </p:cNvPicPr>
          <p:nvPr/>
        </p:nvPicPr>
        <p:blipFill>
          <a:blip r:embed="rId2"/>
          <a:stretch>
            <a:fillRect/>
          </a:stretch>
        </p:blipFill>
        <p:spPr>
          <a:xfrm>
            <a:off x="7863840" y="876686"/>
            <a:ext cx="4014216" cy="2334962"/>
          </a:xfrm>
          <a:prstGeom prst="rect">
            <a:avLst/>
          </a:prstGeom>
        </p:spPr>
      </p:pic>
      <p:pic>
        <p:nvPicPr>
          <p:cNvPr id="7" name="Picture 6">
            <a:extLst>
              <a:ext uri="{FF2B5EF4-FFF2-40B4-BE49-F238E27FC236}">
                <a16:creationId xmlns:a16="http://schemas.microsoft.com/office/drawing/2014/main" id="{B5177E0C-BB98-DE05-BC96-920E04EE8BDD}"/>
              </a:ext>
            </a:extLst>
          </p:cNvPr>
          <p:cNvPicPr>
            <a:picLocks noChangeAspect="1"/>
          </p:cNvPicPr>
          <p:nvPr/>
        </p:nvPicPr>
        <p:blipFill>
          <a:blip r:embed="rId3"/>
          <a:stretch>
            <a:fillRect/>
          </a:stretch>
        </p:blipFill>
        <p:spPr>
          <a:xfrm>
            <a:off x="7863840" y="4089063"/>
            <a:ext cx="3995928" cy="2156532"/>
          </a:xfrm>
          <a:prstGeom prst="rect">
            <a:avLst/>
          </a:prstGeom>
        </p:spPr>
      </p:pic>
    </p:spTree>
    <p:extLst>
      <p:ext uri="{BB962C8B-B14F-4D97-AF65-F5344CB8AC3E}">
        <p14:creationId xmlns:p14="http://schemas.microsoft.com/office/powerpoint/2010/main" val="87648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17F3-72BB-0CED-A54B-224132AB043A}"/>
              </a:ext>
            </a:extLst>
          </p:cNvPr>
          <p:cNvSpPr>
            <a:spLocks noGrp="1"/>
          </p:cNvSpPr>
          <p:nvPr>
            <p:ph type="title"/>
          </p:nvPr>
        </p:nvSpPr>
        <p:spPr/>
        <p:txBody>
          <a:bodyPr/>
          <a:lstStyle/>
          <a:p>
            <a:r>
              <a:rPr lang="en-US" dirty="0"/>
              <a:t>Average Satisfaction Scores</a:t>
            </a:r>
            <a:endParaRPr lang="en-IN" dirty="0"/>
          </a:p>
        </p:txBody>
      </p:sp>
      <p:sp>
        <p:nvSpPr>
          <p:cNvPr id="3" name="Content Placeholder 2">
            <a:extLst>
              <a:ext uri="{FF2B5EF4-FFF2-40B4-BE49-F238E27FC236}">
                <a16:creationId xmlns:a16="http://schemas.microsoft.com/office/drawing/2014/main" id="{67DA7464-A470-F94F-C4F4-37CD6F7C7689}"/>
              </a:ext>
            </a:extLst>
          </p:cNvPr>
          <p:cNvSpPr>
            <a:spLocks noGrp="1"/>
          </p:cNvSpPr>
          <p:nvPr>
            <p:ph idx="1"/>
          </p:nvPr>
        </p:nvSpPr>
        <p:spPr/>
        <p:txBody>
          <a:bodyPr/>
          <a:lstStyle/>
          <a:p>
            <a:r>
              <a:rPr lang="en-US" dirty="0"/>
              <a:t>The patient’s satisfaction scores depends on the doctors waiting time and the visit of patients in the Departments.</a:t>
            </a:r>
          </a:p>
          <a:p>
            <a:r>
              <a:rPr lang="en-US" dirty="0"/>
              <a:t>Hence, if we observe the patient wait time in </a:t>
            </a:r>
            <a:r>
              <a:rPr lang="en-US"/>
              <a:t>each department </a:t>
            </a:r>
            <a:r>
              <a:rPr lang="en-US" dirty="0"/>
              <a:t>we can see Renal department has the lowest number of patients visit and General Practice department leading with the highest number of patient </a:t>
            </a:r>
            <a:r>
              <a:rPr lang="en-US"/>
              <a:t>visit.</a:t>
            </a:r>
          </a:p>
          <a:p>
            <a:endParaRPr lang="en-US" dirty="0"/>
          </a:p>
          <a:p>
            <a:endParaRPr lang="en-IN" dirty="0"/>
          </a:p>
        </p:txBody>
      </p:sp>
    </p:spTree>
    <p:extLst>
      <p:ext uri="{BB962C8B-B14F-4D97-AF65-F5344CB8AC3E}">
        <p14:creationId xmlns:p14="http://schemas.microsoft.com/office/powerpoint/2010/main" val="400958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yellow post-it note with a red push pin&#10;&#10;Description automatically generated">
            <a:extLst>
              <a:ext uri="{FF2B5EF4-FFF2-40B4-BE49-F238E27FC236}">
                <a16:creationId xmlns:a16="http://schemas.microsoft.com/office/drawing/2014/main" id="{04D19848-2F33-949B-7C07-43A698ACA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780" y="643467"/>
            <a:ext cx="5306439"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44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538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Bell MT</vt:lpstr>
      <vt:lpstr>Calibri</vt:lpstr>
      <vt:lpstr>Calibri Light</vt:lpstr>
      <vt:lpstr>Century Gothic</vt:lpstr>
      <vt:lpstr>Segoe UI Semibold</vt:lpstr>
      <vt:lpstr>Söhne</vt:lpstr>
      <vt:lpstr>Wingdings</vt:lpstr>
      <vt:lpstr>Office Theme</vt:lpstr>
      <vt:lpstr>Columbia Asia Hospital Analysis</vt:lpstr>
      <vt:lpstr>Overview of Hospital Analysis</vt:lpstr>
      <vt:lpstr>Data Cleaning for Robust analysis </vt:lpstr>
      <vt:lpstr>Revenue Evaluation</vt:lpstr>
      <vt:lpstr> Subjective Insights </vt:lpstr>
      <vt:lpstr> Strategy Recommendations </vt:lpstr>
      <vt:lpstr>Average Satisfaction Scores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 Analysis</dc:title>
  <dc:creator>Dinesh Kukreja</dc:creator>
  <cp:lastModifiedBy>Dinesh Kukreja</cp:lastModifiedBy>
  <cp:revision>1</cp:revision>
  <dcterms:created xsi:type="dcterms:W3CDTF">2024-01-20T15:43:22Z</dcterms:created>
  <dcterms:modified xsi:type="dcterms:W3CDTF">2024-01-29T15:42:04Z</dcterms:modified>
</cp:coreProperties>
</file>