
<file path=[Content_Types].xml><?xml version="1.0" encoding="utf-8"?>
<Types xmlns="http://schemas.openxmlformats.org/package/2006/content-types">
  <Default Extension="png" ContentType="image/png"/>
  <Default Extension="jfif" ContentType="image/jpeg"/>
  <Default Extension="webp"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Libre Franklin" panose="020B0604020202020204" charset="0"/>
      <p:regular r:id="rId19"/>
      <p:bold r:id="rId20"/>
      <p:italic r:id="rId21"/>
      <p:boldItalic r:id="rId22"/>
    </p:embeddedFont>
    <p:embeddedFont>
      <p:font typeface="Roboto" panose="020B0604020202020204" charset="0"/>
      <p:regular r:id="rId23"/>
      <p:bold r:id="rId24"/>
      <p:italic r:id="rId25"/>
      <p:boldItalic r:id="rId26"/>
    </p:embeddedFont>
    <p:embeddedFont>
      <p:font typeface="Calibri" panose="020F0502020204030204" pitchFamily="34" charset="0"/>
      <p:regular r:id="rId27"/>
      <p:bold r:id="rId28"/>
      <p:italic r:id="rId29"/>
      <p:boldItalic r:id="rId30"/>
    </p:embeddedFont>
    <p:embeddedFont>
      <p:font typeface="Franklin Gothic" panose="020B0604020202020204" charset="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i6+/WN5MY1m4rXI2IgixmcCIcq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c5f4b99186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2c5f4b99186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c5f4b99186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2c5f4b99186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c5f4b99186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2c5f4b9918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c5f4b99186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2c5f4b99186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c5f4b99186_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2c5f4b99186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13"/>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3"/>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1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1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2"/>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2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2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3"/>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3"/>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3"/>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23"/>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3"/>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3"/>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2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1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1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38" name="Google Shape;38;p1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1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4" name="Google Shape;44;p1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5" name="Google Shape;45;p1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1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1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1" name="Google Shape;51;p1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2" name="Google Shape;52;p1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3" name="Google Shape;53;p1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4" name="Google Shape;54;p1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1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1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0"/>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0"/>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20"/>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20"/>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20"/>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1"/>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a:spLocks noGrp="1"/>
          </p:cNvSpPr>
          <p:nvPr>
            <p:ph type="pic" idx="2"/>
          </p:nvPr>
        </p:nvSpPr>
        <p:spPr>
          <a:xfrm>
            <a:off x="447817" y="641350"/>
            <a:ext cx="11290859" cy="3651249"/>
          </a:xfrm>
          <a:prstGeom prst="rect">
            <a:avLst/>
          </a:prstGeom>
          <a:noFill/>
          <a:ln>
            <a:noFill/>
          </a:ln>
        </p:spPr>
      </p:sp>
      <p:sp>
        <p:nvSpPr>
          <p:cNvPr id="72" name="Google Shape;72;p21"/>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2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2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2"/>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2"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web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 LOGGER </a:t>
            </a:r>
            <a:endParaRPr/>
          </a:p>
        </p:txBody>
      </p:sp>
      <p:sp>
        <p:nvSpPr>
          <p:cNvPr id="97" name="Google Shape;97;p1"/>
          <p:cNvSpPr txBox="1"/>
          <p:nvPr/>
        </p:nvSpPr>
        <p:spPr>
          <a:xfrm>
            <a:off x="-329782" y="1034321"/>
            <a:ext cx="12726600" cy="585000"/>
          </a:xfrm>
          <a:prstGeom prst="rect">
            <a:avLst/>
          </a:prstGeom>
          <a:noFill/>
          <a:ln>
            <a:noFill/>
          </a:ln>
        </p:spPr>
        <p:txBody>
          <a:bodyPr spcFirstLastPara="1" wrap="square" lIns="91425" tIns="45700" rIns="91425" bIns="45700" anchor="t" anchorCtr="0">
            <a:spAutoFit/>
          </a:bodyPr>
          <a:lstStyle/>
          <a:p>
            <a:pPr marL="5029200" marR="0" lvl="0" indent="0" algn="l" rtl="0">
              <a:spcBef>
                <a:spcPts val="0"/>
              </a:spcBef>
              <a:spcAft>
                <a:spcPts val="0"/>
              </a:spcAft>
              <a:buNone/>
            </a:pPr>
            <a:r>
              <a:rPr lang="en-IN" sz="3200" b="1">
                <a:solidFill>
                  <a:srgbClr val="1482AB"/>
                </a:solidFill>
              </a:rPr>
              <a:t>  </a:t>
            </a:r>
            <a:r>
              <a:rPr lang="en-IN" sz="3200" b="1" i="0" u="none" strike="noStrike" cap="none">
                <a:solidFill>
                  <a:srgbClr val="1482AB"/>
                </a:solidFill>
                <a:latin typeface="Arial"/>
                <a:ea typeface="Arial"/>
                <a:cs typeface="Arial"/>
                <a:sym typeface="Arial"/>
              </a:rPr>
              <a:t>PROJECT</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8443" y="3143904"/>
            <a:ext cx="4226357" cy="3229187"/>
          </a:xfrm>
          <a:prstGeom prst="rect">
            <a:avLst/>
          </a:prstGeom>
        </p:spPr>
      </p:pic>
      <p:sp>
        <p:nvSpPr>
          <p:cNvPr id="98" name="Google Shape;98;p1"/>
          <p:cNvSpPr txBox="1"/>
          <p:nvPr/>
        </p:nvSpPr>
        <p:spPr>
          <a:xfrm>
            <a:off x="415635" y="3001727"/>
            <a:ext cx="9554937" cy="2985392"/>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IN" sz="2800" b="1" dirty="0">
                <a:solidFill>
                  <a:srgbClr val="1482AB"/>
                </a:solidFill>
              </a:rPr>
              <a:t>Presented </a:t>
            </a:r>
            <a:r>
              <a:rPr lang="en-IN" sz="2800" b="1" dirty="0" smtClean="0">
                <a:solidFill>
                  <a:srgbClr val="1482AB"/>
                </a:solidFill>
              </a:rPr>
              <a:t>By:</a:t>
            </a:r>
            <a:endParaRPr lang="en-IN" sz="2800" b="1" dirty="0">
              <a:solidFill>
                <a:srgbClr val="1482AB"/>
              </a:solidFill>
            </a:endParaRPr>
          </a:p>
          <a:p>
            <a:pPr marL="0" lvl="0" indent="0" algn="l" rtl="0">
              <a:spcBef>
                <a:spcPts val="0"/>
              </a:spcBef>
              <a:spcAft>
                <a:spcPts val="0"/>
              </a:spcAft>
              <a:buNone/>
            </a:pPr>
            <a:endParaRPr lang="en-IN" sz="2000" b="1" dirty="0" smtClean="0">
              <a:solidFill>
                <a:schemeClr val="lt1"/>
              </a:solidFill>
            </a:endParaRPr>
          </a:p>
          <a:p>
            <a:pPr marL="0" lvl="0" indent="0" algn="l" rtl="0">
              <a:spcBef>
                <a:spcPts val="0"/>
              </a:spcBef>
              <a:spcAft>
                <a:spcPts val="0"/>
              </a:spcAft>
              <a:buNone/>
            </a:pPr>
            <a:r>
              <a:rPr lang="en-IN" sz="2000" b="1" dirty="0">
                <a:solidFill>
                  <a:schemeClr val="lt1"/>
                </a:solidFill>
              </a:rPr>
              <a:t>	</a:t>
            </a:r>
            <a:r>
              <a:rPr lang="en-IN" sz="2000" b="1" dirty="0" err="1" smtClean="0">
                <a:solidFill>
                  <a:schemeClr val="lt1"/>
                </a:solidFill>
              </a:rPr>
              <a:t>Dineshkumar</a:t>
            </a:r>
            <a:r>
              <a:rPr lang="en-IN" sz="2000" b="1" dirty="0" smtClean="0">
                <a:solidFill>
                  <a:schemeClr val="lt1"/>
                </a:solidFill>
              </a:rPr>
              <a:t> V</a:t>
            </a:r>
            <a:endParaRPr lang="en-IN" sz="2000" b="1" dirty="0">
              <a:solidFill>
                <a:schemeClr val="lt1"/>
              </a:solidFill>
            </a:endParaRPr>
          </a:p>
          <a:p>
            <a:pPr marL="0" lvl="0" indent="0" algn="l" rtl="0">
              <a:spcBef>
                <a:spcPts val="0"/>
              </a:spcBef>
              <a:spcAft>
                <a:spcPts val="0"/>
              </a:spcAft>
              <a:buNone/>
            </a:pPr>
            <a:endParaRPr lang="en-IN" sz="2000" b="1" dirty="0">
              <a:solidFill>
                <a:schemeClr val="lt1"/>
              </a:solidFill>
            </a:endParaRPr>
          </a:p>
          <a:p>
            <a:pPr marL="0" lvl="0" indent="0" algn="l" rtl="0">
              <a:spcBef>
                <a:spcPts val="0"/>
              </a:spcBef>
              <a:spcAft>
                <a:spcPts val="0"/>
              </a:spcAft>
              <a:buNone/>
            </a:pPr>
            <a:r>
              <a:rPr lang="en-IN" sz="2000" b="1" dirty="0" smtClean="0">
                <a:solidFill>
                  <a:schemeClr val="lt1"/>
                </a:solidFill>
              </a:rPr>
              <a:t>	COMPUTER SCIENCE ENGINEERING</a:t>
            </a:r>
            <a:endParaRPr lang="en-IN" sz="2000" b="1" dirty="0">
              <a:solidFill>
                <a:schemeClr val="lt1"/>
              </a:solidFill>
            </a:endParaRPr>
          </a:p>
          <a:p>
            <a:pPr marL="0" lvl="0" indent="0" algn="l" rtl="0">
              <a:spcBef>
                <a:spcPts val="0"/>
              </a:spcBef>
              <a:spcAft>
                <a:spcPts val="0"/>
              </a:spcAft>
              <a:buNone/>
            </a:pPr>
            <a:endParaRPr lang="en-IN" sz="2000" b="1" dirty="0" smtClean="0">
              <a:solidFill>
                <a:schemeClr val="lt1"/>
              </a:solidFill>
            </a:endParaRPr>
          </a:p>
          <a:p>
            <a:pPr marL="0" lvl="0" indent="0" algn="l" rtl="0">
              <a:spcBef>
                <a:spcPts val="0"/>
              </a:spcBef>
              <a:spcAft>
                <a:spcPts val="0"/>
              </a:spcAft>
              <a:buNone/>
            </a:pPr>
            <a:r>
              <a:rPr lang="en-IN" sz="2000" b="1" dirty="0">
                <a:solidFill>
                  <a:schemeClr val="lt1"/>
                </a:solidFill>
              </a:rPr>
              <a:t>	</a:t>
            </a:r>
            <a:r>
              <a:rPr lang="en-IN" sz="2000" b="1" dirty="0" smtClean="0">
                <a:solidFill>
                  <a:schemeClr val="lt1"/>
                </a:solidFill>
              </a:rPr>
              <a:t>P.S.V </a:t>
            </a:r>
            <a:r>
              <a:rPr lang="en-IN" sz="2000" b="1" dirty="0">
                <a:solidFill>
                  <a:schemeClr val="lt1"/>
                </a:solidFill>
              </a:rPr>
              <a:t>COLLEGE OF ENGINEERING </a:t>
            </a:r>
            <a:r>
              <a:rPr lang="en-IN" sz="2000" b="1" dirty="0" smtClean="0">
                <a:solidFill>
                  <a:schemeClr val="lt1"/>
                </a:solidFill>
              </a:rPr>
              <a:t>AND TECHNOLOGY</a:t>
            </a:r>
          </a:p>
          <a:p>
            <a:pPr marL="0" marR="0" lvl="0" indent="457200" algn="l" rtl="0">
              <a:spcBef>
                <a:spcPts val="0"/>
              </a:spcBef>
              <a:spcAft>
                <a:spcPts val="0"/>
              </a:spcAft>
              <a:buNone/>
            </a:pPr>
            <a:endParaRPr sz="2000" b="1" dirty="0">
              <a:solidFill>
                <a:schemeClr val="lt1"/>
              </a:solidFill>
            </a:endParaRPr>
          </a:p>
          <a:p>
            <a:pPr marL="0" marR="0" lvl="0" indent="0" algn="l" rtl="0">
              <a:spcBef>
                <a:spcPts val="0"/>
              </a:spcBef>
              <a:spcAft>
                <a:spcPts val="0"/>
              </a:spcAft>
              <a:buNone/>
            </a:pPr>
            <a:endParaRPr sz="2000" b="1" dirty="0">
              <a:solidFill>
                <a:srgbClr val="1482AB"/>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2c5f4b99186_0_33"/>
          <p:cNvSpPr txBox="1"/>
          <p:nvPr/>
        </p:nvSpPr>
        <p:spPr>
          <a:xfrm>
            <a:off x="0" y="687900"/>
            <a:ext cx="11823000" cy="6789905"/>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Testing:</a:t>
            </a:r>
            <a:endParaRPr sz="1900" b="1" dirty="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Roboto"/>
                <a:ea typeface="Roboto"/>
                <a:cs typeface="Roboto"/>
                <a:sym typeface="Roboto"/>
              </a:rPr>
              <a:t>Conduct thorough testing of the </a:t>
            </a:r>
            <a:r>
              <a:rPr lang="en-IN" sz="2000" dirty="0" err="1">
                <a:solidFill>
                  <a:schemeClr val="dk1"/>
                </a:solidFill>
                <a:highlight>
                  <a:schemeClr val="lt1"/>
                </a:highlight>
                <a:latin typeface="Roboto"/>
                <a:ea typeface="Roboto"/>
                <a:cs typeface="Roboto"/>
                <a:sym typeface="Roboto"/>
              </a:rPr>
              <a:t>keylogger</a:t>
            </a:r>
            <a:r>
              <a:rPr lang="en-IN" sz="2000" dirty="0">
                <a:solidFill>
                  <a:schemeClr val="dk1"/>
                </a:solidFill>
                <a:highlight>
                  <a:schemeClr val="lt1"/>
                </a:highlight>
                <a:latin typeface="Roboto"/>
                <a:ea typeface="Roboto"/>
                <a:cs typeface="Roboto"/>
                <a:sym typeface="Roboto"/>
              </a:rPr>
              <a:t> software to </a:t>
            </a:r>
            <a:r>
              <a:rPr lang="en-IN" sz="2000" dirty="0" smtClean="0">
                <a:solidFill>
                  <a:schemeClr val="dk1"/>
                </a:solidFill>
                <a:highlight>
                  <a:schemeClr val="lt1"/>
                </a:highlight>
                <a:latin typeface="Roboto"/>
                <a:ea typeface="Roboto"/>
                <a:cs typeface="Roboto"/>
                <a:sym typeface="Roboto"/>
              </a:rPr>
              <a:t>ensure</a:t>
            </a:r>
          </a:p>
          <a:p>
            <a:pPr marL="558800" lvl="1" algn="l" rtl="0">
              <a:lnSpc>
                <a:spcPct val="115000"/>
              </a:lnSpc>
              <a:spcBef>
                <a:spcPts val="0"/>
              </a:spcBef>
              <a:spcAft>
                <a:spcPts val="0"/>
              </a:spcAft>
              <a:buClr>
                <a:schemeClr val="dk1"/>
              </a:buClr>
              <a:buSzPts val="2000"/>
            </a:pPr>
            <a:r>
              <a:rPr lang="en-IN" sz="2000" dirty="0">
                <a:solidFill>
                  <a:schemeClr val="dk1"/>
                </a:solidFill>
                <a:highlight>
                  <a:schemeClr val="lt1"/>
                </a:highlight>
                <a:latin typeface="Roboto"/>
                <a:ea typeface="Roboto"/>
                <a:cs typeface="Roboto"/>
                <a:sym typeface="Roboto"/>
              </a:rPr>
              <a:t> </a:t>
            </a:r>
            <a:r>
              <a:rPr lang="en-IN" sz="2000" dirty="0" smtClean="0">
                <a:solidFill>
                  <a:schemeClr val="dk1"/>
                </a:solidFill>
                <a:highlight>
                  <a:schemeClr val="lt1"/>
                </a:highlight>
                <a:latin typeface="Roboto"/>
                <a:ea typeface="Roboto"/>
                <a:cs typeface="Roboto"/>
                <a:sym typeface="Roboto"/>
              </a:rPr>
              <a:t>      </a:t>
            </a:r>
            <a:r>
              <a:rPr lang="en-IN" sz="2000" dirty="0" smtClean="0">
                <a:solidFill>
                  <a:schemeClr val="dk1"/>
                </a:solidFill>
                <a:highlight>
                  <a:schemeClr val="lt1"/>
                </a:highlight>
                <a:latin typeface="Roboto"/>
                <a:ea typeface="Roboto"/>
                <a:cs typeface="Roboto"/>
                <a:sym typeface="Roboto"/>
              </a:rPr>
              <a:t> </a:t>
            </a:r>
            <a:r>
              <a:rPr lang="en-IN" sz="2000" dirty="0">
                <a:solidFill>
                  <a:schemeClr val="dk1"/>
                </a:solidFill>
                <a:highlight>
                  <a:schemeClr val="lt1"/>
                </a:highlight>
                <a:latin typeface="Roboto"/>
                <a:ea typeface="Roboto"/>
                <a:cs typeface="Roboto"/>
                <a:sym typeface="Roboto"/>
              </a:rPr>
              <a:t>reliability, compatibility, and </a:t>
            </a:r>
            <a:r>
              <a:rPr lang="en-IN" sz="2000" dirty="0" err="1">
                <a:solidFill>
                  <a:schemeClr val="dk1"/>
                </a:solidFill>
                <a:highlight>
                  <a:schemeClr val="lt1"/>
                </a:highlight>
                <a:latin typeface="Roboto"/>
                <a:ea typeface="Roboto"/>
                <a:cs typeface="Roboto"/>
                <a:sym typeface="Roboto"/>
              </a:rPr>
              <a:t>stealthiness</a:t>
            </a:r>
            <a:r>
              <a:rPr lang="en-IN" sz="2000" dirty="0">
                <a:solidFill>
                  <a:schemeClr val="dk1"/>
                </a:solidFill>
                <a:highlight>
                  <a:schemeClr val="lt1"/>
                </a:highlight>
                <a:latin typeface="Roboto"/>
                <a:ea typeface="Roboto"/>
                <a:cs typeface="Roboto"/>
                <a:sym typeface="Roboto"/>
              </a:rPr>
              <a:t>.</a:t>
            </a:r>
            <a:endParaRPr sz="2000" dirty="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Roboto"/>
                <a:ea typeface="Roboto"/>
                <a:cs typeface="Roboto"/>
                <a:sym typeface="Roboto"/>
              </a:rPr>
              <a:t>Test the </a:t>
            </a:r>
            <a:r>
              <a:rPr lang="en-IN" sz="2000" dirty="0" err="1">
                <a:solidFill>
                  <a:schemeClr val="dk1"/>
                </a:solidFill>
                <a:highlight>
                  <a:schemeClr val="lt1"/>
                </a:highlight>
                <a:latin typeface="Roboto"/>
                <a:ea typeface="Roboto"/>
                <a:cs typeface="Roboto"/>
                <a:sym typeface="Roboto"/>
              </a:rPr>
              <a:t>keylogger</a:t>
            </a:r>
            <a:r>
              <a:rPr lang="en-IN" sz="2000" dirty="0">
                <a:solidFill>
                  <a:schemeClr val="dk1"/>
                </a:solidFill>
                <a:highlight>
                  <a:schemeClr val="lt1"/>
                </a:highlight>
                <a:latin typeface="Roboto"/>
                <a:ea typeface="Roboto"/>
                <a:cs typeface="Roboto"/>
                <a:sym typeface="Roboto"/>
              </a:rPr>
              <a:t> across different operating systems </a:t>
            </a:r>
            <a:endParaRPr lang="en-IN" sz="2000" dirty="0" smtClean="0">
              <a:solidFill>
                <a:schemeClr val="dk1"/>
              </a:solidFill>
              <a:highlight>
                <a:schemeClr val="lt1"/>
              </a:highlight>
              <a:latin typeface="Roboto"/>
              <a:ea typeface="Roboto"/>
              <a:cs typeface="Roboto"/>
              <a:sym typeface="Roboto"/>
            </a:endParaRPr>
          </a:p>
          <a:p>
            <a:pPr marL="558800" lvl="1" algn="l" rtl="0">
              <a:lnSpc>
                <a:spcPct val="115000"/>
              </a:lnSpc>
              <a:spcBef>
                <a:spcPts val="0"/>
              </a:spcBef>
              <a:spcAft>
                <a:spcPts val="0"/>
              </a:spcAft>
              <a:buClr>
                <a:schemeClr val="dk1"/>
              </a:buClr>
              <a:buSzPts val="2000"/>
            </a:pPr>
            <a:r>
              <a:rPr lang="en-IN" sz="2000" dirty="0">
                <a:solidFill>
                  <a:schemeClr val="dk1"/>
                </a:solidFill>
                <a:highlight>
                  <a:schemeClr val="lt1"/>
                </a:highlight>
                <a:latin typeface="Roboto"/>
                <a:ea typeface="Roboto"/>
                <a:cs typeface="Roboto"/>
                <a:sym typeface="Roboto"/>
              </a:rPr>
              <a:t> </a:t>
            </a:r>
            <a:r>
              <a:rPr lang="en-IN" sz="2000" dirty="0" smtClean="0">
                <a:solidFill>
                  <a:schemeClr val="dk1"/>
                </a:solidFill>
                <a:highlight>
                  <a:schemeClr val="lt1"/>
                </a:highlight>
                <a:latin typeface="Roboto"/>
                <a:ea typeface="Roboto"/>
                <a:cs typeface="Roboto"/>
                <a:sym typeface="Roboto"/>
              </a:rPr>
              <a:t>       </a:t>
            </a:r>
            <a:r>
              <a:rPr lang="en-IN" sz="2000" dirty="0" smtClean="0">
                <a:solidFill>
                  <a:schemeClr val="dk1"/>
                </a:solidFill>
                <a:highlight>
                  <a:schemeClr val="lt1"/>
                </a:highlight>
                <a:latin typeface="Roboto"/>
                <a:ea typeface="Roboto"/>
                <a:cs typeface="Roboto"/>
                <a:sym typeface="Roboto"/>
              </a:rPr>
              <a:t>and </a:t>
            </a:r>
            <a:r>
              <a:rPr lang="en-IN" sz="2000" dirty="0">
                <a:solidFill>
                  <a:schemeClr val="dk1"/>
                </a:solidFill>
                <a:highlight>
                  <a:schemeClr val="lt1"/>
                </a:highlight>
                <a:latin typeface="Roboto"/>
                <a:ea typeface="Roboto"/>
                <a:cs typeface="Roboto"/>
                <a:sym typeface="Roboto"/>
              </a:rPr>
              <a:t>hardware configurations.</a:t>
            </a:r>
            <a:endParaRPr sz="20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2000" b="1" dirty="0">
                <a:solidFill>
                  <a:schemeClr val="dk1"/>
                </a:solidFill>
                <a:highlight>
                  <a:schemeClr val="lt1"/>
                </a:highlight>
                <a:latin typeface="Roboto"/>
                <a:ea typeface="Roboto"/>
                <a:cs typeface="Roboto"/>
                <a:sym typeface="Roboto"/>
              </a:rPr>
              <a:t>Deployment:</a:t>
            </a:r>
            <a:endParaRPr sz="2000" b="1" dirty="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Roboto"/>
                <a:ea typeface="Roboto"/>
                <a:cs typeface="Roboto"/>
                <a:sym typeface="Roboto"/>
              </a:rPr>
              <a:t>Deploy the </a:t>
            </a:r>
            <a:r>
              <a:rPr lang="en-IN" sz="2000" dirty="0" err="1">
                <a:solidFill>
                  <a:schemeClr val="dk1"/>
                </a:solidFill>
                <a:highlight>
                  <a:schemeClr val="lt1"/>
                </a:highlight>
                <a:latin typeface="Roboto"/>
                <a:ea typeface="Roboto"/>
                <a:cs typeface="Roboto"/>
                <a:sym typeface="Roboto"/>
              </a:rPr>
              <a:t>keylogger</a:t>
            </a:r>
            <a:r>
              <a:rPr lang="en-IN" sz="2000" dirty="0">
                <a:solidFill>
                  <a:schemeClr val="dk1"/>
                </a:solidFill>
                <a:highlight>
                  <a:schemeClr val="lt1"/>
                </a:highlight>
                <a:latin typeface="Roboto"/>
                <a:ea typeface="Roboto"/>
                <a:cs typeface="Roboto"/>
                <a:sym typeface="Roboto"/>
              </a:rPr>
              <a:t> on target systems where monitoring or surveillance is required.</a:t>
            </a:r>
            <a:endParaRPr sz="2000" dirty="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Roboto"/>
                <a:ea typeface="Roboto"/>
                <a:cs typeface="Roboto"/>
                <a:sym typeface="Roboto"/>
              </a:rPr>
              <a:t>Ensure compliance with relevant laws and regulations governing the use of surveillance software.</a:t>
            </a:r>
            <a:endParaRPr sz="20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2000" b="1" dirty="0">
                <a:solidFill>
                  <a:schemeClr val="dk1"/>
                </a:solidFill>
                <a:highlight>
                  <a:schemeClr val="lt1"/>
                </a:highlight>
                <a:latin typeface="Roboto"/>
                <a:ea typeface="Roboto"/>
                <a:cs typeface="Roboto"/>
                <a:sym typeface="Roboto"/>
              </a:rPr>
              <a:t>Maintenance and Updates:</a:t>
            </a:r>
            <a:endParaRPr sz="2000" b="1" dirty="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Roboto"/>
                <a:ea typeface="Roboto"/>
                <a:cs typeface="Roboto"/>
                <a:sym typeface="Roboto"/>
              </a:rPr>
              <a:t>Establish a process for regular maintenance and updates to address security vulnerabilities and compatibility issues.</a:t>
            </a:r>
            <a:endParaRPr sz="2000" dirty="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Roboto"/>
                <a:ea typeface="Roboto"/>
                <a:cs typeface="Roboto"/>
                <a:sym typeface="Roboto"/>
              </a:rPr>
              <a:t>Provide users with instructions for updating the </a:t>
            </a:r>
            <a:r>
              <a:rPr lang="en-IN" sz="2000" dirty="0" err="1">
                <a:solidFill>
                  <a:schemeClr val="dk1"/>
                </a:solidFill>
                <a:highlight>
                  <a:schemeClr val="lt1"/>
                </a:highlight>
                <a:latin typeface="Roboto"/>
                <a:ea typeface="Roboto"/>
                <a:cs typeface="Roboto"/>
                <a:sym typeface="Roboto"/>
              </a:rPr>
              <a:t>keylogger</a:t>
            </a:r>
            <a:r>
              <a:rPr lang="en-IN" sz="2000" dirty="0">
                <a:solidFill>
                  <a:schemeClr val="dk1"/>
                </a:solidFill>
                <a:highlight>
                  <a:schemeClr val="lt1"/>
                </a:highlight>
                <a:latin typeface="Roboto"/>
                <a:ea typeface="Roboto"/>
                <a:cs typeface="Roboto"/>
                <a:sym typeface="Roboto"/>
              </a:rPr>
              <a:t> software to the latest version.</a:t>
            </a:r>
            <a:endParaRPr sz="20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dirty="0">
              <a:solidFill>
                <a:schemeClr val="dk1"/>
              </a:solidFill>
              <a:highlight>
                <a:schemeClr val="lt1"/>
              </a:highlight>
              <a:latin typeface="Roboto"/>
              <a:ea typeface="Roboto"/>
              <a:cs typeface="Roboto"/>
              <a:sym typeface="Roboto"/>
            </a:endParaRPr>
          </a:p>
          <a:p>
            <a:pPr marL="914400" lvl="0" indent="0" algn="l" rtl="0">
              <a:lnSpc>
                <a:spcPct val="115000"/>
              </a:lnSpc>
              <a:spcBef>
                <a:spcPts val="1500"/>
              </a:spcBef>
              <a:spcAft>
                <a:spcPts val="1500"/>
              </a:spcAft>
              <a:buNone/>
            </a:pPr>
            <a:endParaRPr sz="3250" b="1" dirty="0">
              <a:solidFill>
                <a:schemeClr val="dk1"/>
              </a:solidFill>
              <a:highlight>
                <a:schemeClr val="lt1"/>
              </a:highlight>
              <a:latin typeface="Roboto"/>
              <a:ea typeface="Roboto"/>
              <a:cs typeface="Roboto"/>
              <a:sym typeface="Roboto"/>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0218" y="687900"/>
            <a:ext cx="3676528" cy="24661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401" y="2683314"/>
            <a:ext cx="5018610" cy="3246431"/>
          </a:xfrm>
          <a:prstGeom prst="rect">
            <a:avLst/>
          </a:prstGeom>
        </p:spPr>
      </p:pic>
      <p:sp>
        <p:nvSpPr>
          <p:cNvPr id="153" name="Google Shape;153;g2c5f4b99186_0_38"/>
          <p:cNvSpPr txBox="1"/>
          <p:nvPr/>
        </p:nvSpPr>
        <p:spPr>
          <a:xfrm>
            <a:off x="-15662" y="151002"/>
            <a:ext cx="11823000" cy="6175122"/>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chemeClr val="dk1"/>
              </a:buClr>
              <a:buSzPts val="1900"/>
              <a:buFont typeface="Roboto"/>
              <a:buNone/>
            </a:pPr>
            <a:endParaRPr sz="20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2000" b="1" dirty="0">
                <a:solidFill>
                  <a:schemeClr val="dk1"/>
                </a:solidFill>
                <a:highlight>
                  <a:schemeClr val="lt1"/>
                </a:highlight>
                <a:latin typeface="Roboto"/>
                <a:ea typeface="Roboto"/>
                <a:cs typeface="Roboto"/>
                <a:sym typeface="Roboto"/>
              </a:rPr>
              <a:t>Monitoring and Analysis:</a:t>
            </a:r>
            <a:endParaRPr sz="2000" b="1"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Monitor logged keystrokes periodically to gather relevant information or insights.</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err="1">
                <a:solidFill>
                  <a:schemeClr val="dk1"/>
                </a:solidFill>
                <a:highlight>
                  <a:schemeClr val="lt1"/>
                </a:highlight>
                <a:latin typeface="Roboto"/>
                <a:ea typeface="Roboto"/>
                <a:cs typeface="Roboto"/>
                <a:sym typeface="Roboto"/>
              </a:rPr>
              <a:t>Analyze</a:t>
            </a:r>
            <a:r>
              <a:rPr lang="en-IN" sz="1900" dirty="0">
                <a:solidFill>
                  <a:schemeClr val="dk1"/>
                </a:solidFill>
                <a:highlight>
                  <a:schemeClr val="lt1"/>
                </a:highlight>
                <a:latin typeface="Roboto"/>
                <a:ea typeface="Roboto"/>
                <a:cs typeface="Roboto"/>
                <a:sym typeface="Roboto"/>
              </a:rPr>
              <a:t> logged data for patterns, anomalies, or security threats</a:t>
            </a:r>
            <a:r>
              <a:rPr lang="en-IN" sz="1900" dirty="0" smtClean="0">
                <a:solidFill>
                  <a:schemeClr val="dk1"/>
                </a:solidFill>
                <a:highlight>
                  <a:schemeClr val="lt1"/>
                </a:highlight>
                <a:latin typeface="Roboto"/>
                <a:ea typeface="Roboto"/>
                <a:cs typeface="Roboto"/>
                <a:sym typeface="Roboto"/>
              </a:rPr>
              <a:t>.</a:t>
            </a:r>
            <a:endParaRPr lang="en-IN" sz="1900" dirty="0">
              <a:solidFill>
                <a:schemeClr val="dk1"/>
              </a:solidFill>
              <a:highlight>
                <a:schemeClr val="lt1"/>
              </a:highlight>
              <a:latin typeface="Roboto"/>
              <a:ea typeface="Roboto"/>
              <a:cs typeface="Roboto"/>
              <a:sym typeface="Roboto"/>
            </a:endParaRPr>
          </a:p>
          <a:p>
            <a:pPr marL="565150" lvl="1" algn="l" rtl="0">
              <a:lnSpc>
                <a:spcPct val="115000"/>
              </a:lnSpc>
              <a:spcBef>
                <a:spcPts val="0"/>
              </a:spcBef>
              <a:spcAft>
                <a:spcPts val="0"/>
              </a:spcAft>
              <a:buClr>
                <a:schemeClr val="dk1"/>
              </a:buClr>
              <a:buSzPts val="1900"/>
            </a:pPr>
            <a:endParaRPr lang="en-IN" sz="1900" dirty="0" smtClean="0">
              <a:solidFill>
                <a:schemeClr val="dk1"/>
              </a:solidFill>
              <a:highlight>
                <a:schemeClr val="lt1"/>
              </a:highlight>
              <a:latin typeface="Roboto"/>
              <a:ea typeface="Roboto"/>
              <a:cs typeface="Roboto"/>
              <a:sym typeface="Roboto"/>
            </a:endParaRPr>
          </a:p>
          <a:p>
            <a:pPr marL="565150" lvl="1" algn="l" rtl="0">
              <a:lnSpc>
                <a:spcPct val="115000"/>
              </a:lnSpc>
              <a:spcBef>
                <a:spcPts val="0"/>
              </a:spcBef>
              <a:spcAft>
                <a:spcPts val="0"/>
              </a:spcAft>
              <a:buClr>
                <a:schemeClr val="dk1"/>
              </a:buClr>
              <a:buSzPts val="1900"/>
            </a:pPr>
            <a:r>
              <a:rPr lang="en-IN" sz="1900" dirty="0" smtClean="0">
                <a:solidFill>
                  <a:schemeClr val="dk1"/>
                </a:solidFill>
                <a:highlight>
                  <a:schemeClr val="lt1"/>
                </a:highlight>
                <a:latin typeface="Roboto"/>
                <a:ea typeface="Roboto"/>
                <a:cs typeface="Roboto"/>
                <a:sym typeface="Roboto"/>
              </a:rPr>
              <a:t>   By following this algorithm and deployment strategy, the </a:t>
            </a:r>
            <a:r>
              <a:rPr lang="en-IN" sz="1900" dirty="0" err="1" smtClean="0">
                <a:solidFill>
                  <a:schemeClr val="dk1"/>
                </a:solidFill>
                <a:highlight>
                  <a:schemeClr val="lt1"/>
                </a:highlight>
                <a:latin typeface="Roboto"/>
                <a:ea typeface="Roboto"/>
                <a:cs typeface="Roboto"/>
                <a:sym typeface="Roboto"/>
              </a:rPr>
              <a:t>keylogger</a:t>
            </a:r>
            <a:endParaRPr lang="en-IN" sz="1900" dirty="0" smtClean="0">
              <a:solidFill>
                <a:schemeClr val="dk1"/>
              </a:solidFill>
              <a:highlight>
                <a:schemeClr val="lt1"/>
              </a:highlight>
              <a:latin typeface="Roboto"/>
              <a:ea typeface="Roboto"/>
              <a:cs typeface="Roboto"/>
              <a:sym typeface="Roboto"/>
            </a:endParaRPr>
          </a:p>
          <a:p>
            <a:pPr marL="457200" lvl="0" indent="457200" algn="l" rtl="0">
              <a:lnSpc>
                <a:spcPct val="175000"/>
              </a:lnSpc>
              <a:spcBef>
                <a:spcPts val="1500"/>
              </a:spcBef>
              <a:spcAft>
                <a:spcPts val="0"/>
              </a:spcAft>
              <a:buNone/>
            </a:pPr>
            <a:r>
              <a:rPr lang="en-IN" sz="1900" dirty="0" smtClean="0">
                <a:solidFill>
                  <a:schemeClr val="dk1"/>
                </a:solidFill>
                <a:highlight>
                  <a:schemeClr val="lt1"/>
                </a:highlight>
                <a:latin typeface="Roboto"/>
                <a:ea typeface="Roboto"/>
                <a:cs typeface="Roboto"/>
                <a:sym typeface="Roboto"/>
              </a:rPr>
              <a:t>can </a:t>
            </a:r>
            <a:r>
              <a:rPr lang="en-IN" sz="1900" dirty="0">
                <a:solidFill>
                  <a:schemeClr val="dk1"/>
                </a:solidFill>
                <a:highlight>
                  <a:schemeClr val="lt1"/>
                </a:highlight>
                <a:latin typeface="Roboto"/>
                <a:ea typeface="Roboto"/>
                <a:cs typeface="Roboto"/>
                <a:sym typeface="Roboto"/>
              </a:rPr>
              <a:t>be effectively deployed and used for legitimate purposes </a:t>
            </a:r>
            <a:endParaRPr lang="en-IN" sz="1900" dirty="0" smtClean="0">
              <a:solidFill>
                <a:schemeClr val="dk1"/>
              </a:solidFill>
              <a:highlight>
                <a:schemeClr val="lt1"/>
              </a:highlight>
              <a:latin typeface="Roboto"/>
              <a:ea typeface="Roboto"/>
              <a:cs typeface="Roboto"/>
              <a:sym typeface="Roboto"/>
            </a:endParaRPr>
          </a:p>
          <a:p>
            <a:pPr marL="457200" lvl="0" indent="457200" algn="l" rtl="0">
              <a:lnSpc>
                <a:spcPct val="175000"/>
              </a:lnSpc>
              <a:spcBef>
                <a:spcPts val="1500"/>
              </a:spcBef>
              <a:spcAft>
                <a:spcPts val="0"/>
              </a:spcAft>
              <a:buNone/>
            </a:pPr>
            <a:r>
              <a:rPr lang="en-IN" sz="1900" dirty="0" smtClean="0">
                <a:solidFill>
                  <a:schemeClr val="dk1"/>
                </a:solidFill>
                <a:highlight>
                  <a:schemeClr val="lt1"/>
                </a:highlight>
                <a:latin typeface="Roboto"/>
                <a:ea typeface="Roboto"/>
                <a:cs typeface="Roboto"/>
                <a:sym typeface="Roboto"/>
              </a:rPr>
              <a:t>such </a:t>
            </a:r>
            <a:r>
              <a:rPr lang="en-IN" sz="1900" dirty="0">
                <a:solidFill>
                  <a:schemeClr val="dk1"/>
                </a:solidFill>
                <a:highlight>
                  <a:schemeClr val="lt1"/>
                </a:highlight>
                <a:latin typeface="Roboto"/>
                <a:ea typeface="Roboto"/>
                <a:cs typeface="Roboto"/>
                <a:sym typeface="Roboto"/>
              </a:rPr>
              <a:t>as parental control, employee monitoring, or law </a:t>
            </a:r>
            <a:endParaRPr lang="en-IN" sz="1900" dirty="0">
              <a:solidFill>
                <a:schemeClr val="dk1"/>
              </a:solidFill>
              <a:highlight>
                <a:schemeClr val="lt1"/>
              </a:highlight>
              <a:latin typeface="Roboto"/>
              <a:ea typeface="Roboto"/>
              <a:cs typeface="Roboto"/>
              <a:sym typeface="Roboto"/>
            </a:endParaRPr>
          </a:p>
          <a:p>
            <a:pPr marL="457200" lvl="0" indent="457200" algn="l" rtl="0">
              <a:lnSpc>
                <a:spcPct val="175000"/>
              </a:lnSpc>
              <a:spcBef>
                <a:spcPts val="1500"/>
              </a:spcBef>
              <a:spcAft>
                <a:spcPts val="0"/>
              </a:spcAft>
              <a:buNone/>
            </a:pPr>
            <a:r>
              <a:rPr lang="en-IN" sz="1900" dirty="0" smtClean="0">
                <a:solidFill>
                  <a:schemeClr val="dk1"/>
                </a:solidFill>
                <a:highlight>
                  <a:schemeClr val="lt1"/>
                </a:highlight>
                <a:latin typeface="Roboto"/>
                <a:ea typeface="Roboto"/>
                <a:cs typeface="Roboto"/>
                <a:sym typeface="Roboto"/>
              </a:rPr>
              <a:t>enforcement </a:t>
            </a:r>
            <a:r>
              <a:rPr lang="en-IN" sz="1900" dirty="0">
                <a:solidFill>
                  <a:schemeClr val="dk1"/>
                </a:solidFill>
                <a:highlight>
                  <a:schemeClr val="lt1"/>
                </a:highlight>
                <a:latin typeface="Roboto"/>
                <a:ea typeface="Roboto"/>
                <a:cs typeface="Roboto"/>
                <a:sym typeface="Roboto"/>
              </a:rPr>
              <a:t>investigations, while also considering </a:t>
            </a:r>
            <a:endParaRPr lang="en-IN" sz="1900" dirty="0" smtClean="0">
              <a:solidFill>
                <a:schemeClr val="dk1"/>
              </a:solidFill>
              <a:highlight>
                <a:schemeClr val="lt1"/>
              </a:highlight>
              <a:latin typeface="Roboto"/>
              <a:ea typeface="Roboto"/>
              <a:cs typeface="Roboto"/>
              <a:sym typeface="Roboto"/>
            </a:endParaRPr>
          </a:p>
          <a:p>
            <a:pPr marL="457200" lvl="0" indent="457200" algn="l" rtl="0">
              <a:lnSpc>
                <a:spcPct val="175000"/>
              </a:lnSpc>
              <a:spcBef>
                <a:spcPts val="1500"/>
              </a:spcBef>
              <a:spcAft>
                <a:spcPts val="0"/>
              </a:spcAft>
              <a:buNone/>
            </a:pPr>
            <a:r>
              <a:rPr lang="en-IN" sz="1900" dirty="0" smtClean="0">
                <a:solidFill>
                  <a:schemeClr val="dk1"/>
                </a:solidFill>
                <a:highlight>
                  <a:schemeClr val="lt1"/>
                </a:highlight>
                <a:latin typeface="Roboto"/>
                <a:ea typeface="Roboto"/>
                <a:cs typeface="Roboto"/>
                <a:sym typeface="Roboto"/>
              </a:rPr>
              <a:t>security</a:t>
            </a:r>
            <a:r>
              <a:rPr lang="en-IN" sz="1900" dirty="0">
                <a:solidFill>
                  <a:schemeClr val="dk1"/>
                </a:solidFill>
                <a:highlight>
                  <a:schemeClr val="lt1"/>
                </a:highlight>
                <a:latin typeface="Roboto"/>
                <a:ea typeface="Roboto"/>
                <a:cs typeface="Roboto"/>
                <a:sym typeface="Roboto"/>
              </a:rPr>
              <a:t>, privacy, and ethical considerations.</a:t>
            </a:r>
            <a:endParaRPr sz="1900" dirty="0">
              <a:solidFill>
                <a:schemeClr val="dk1"/>
              </a:solidFill>
              <a:highlight>
                <a:schemeClr val="lt1"/>
              </a:highlight>
              <a:latin typeface="Roboto"/>
              <a:ea typeface="Roboto"/>
              <a:cs typeface="Roboto"/>
              <a:sym typeface="Roboto"/>
            </a:endParaRPr>
          </a:p>
          <a:p>
            <a:pPr marL="914400" lvl="0" indent="0" algn="l" rtl="0">
              <a:lnSpc>
                <a:spcPct val="115000"/>
              </a:lnSpc>
              <a:spcBef>
                <a:spcPts val="0"/>
              </a:spcBef>
              <a:spcAft>
                <a:spcPts val="1500"/>
              </a:spcAft>
              <a:buNone/>
            </a:pPr>
            <a:endParaRPr sz="3250" b="1" dirty="0">
              <a:solidFill>
                <a:schemeClr val="dk1"/>
              </a:solidFill>
              <a:highlight>
                <a:schemeClr val="lt1"/>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7"/>
          <p:cNvSpPr txBox="1">
            <a:spLocks noGrp="1"/>
          </p:cNvSpPr>
          <p:nvPr>
            <p:ph type="title"/>
          </p:nvPr>
        </p:nvSpPr>
        <p:spPr>
          <a:xfrm>
            <a:off x="581242" y="7914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59" name="Google Shape;159;p7"/>
          <p:cNvSpPr txBox="1">
            <a:spLocks noGrp="1"/>
          </p:cNvSpPr>
          <p:nvPr>
            <p:ph type="body" idx="1"/>
          </p:nvPr>
        </p:nvSpPr>
        <p:spPr>
          <a:xfrm>
            <a:off x="474025" y="1343250"/>
            <a:ext cx="11029500" cy="4171500"/>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2208"/>
              <a:buNone/>
            </a:pPr>
            <a:r>
              <a:rPr lang="en-IN" sz="2000">
                <a:solidFill>
                  <a:srgbClr val="0F0F0F"/>
                </a:solidFill>
                <a:highlight>
                  <a:schemeClr val="lt1"/>
                </a:highlight>
              </a:rPr>
              <a:t>The result of implementing a keylogger system is the successful capture and logging of keystrokes from the target system. Captured keystrokes are securely stored either locally or remotely, ensuring confidentiality and integrity. </a:t>
            </a:r>
            <a:endParaRPr sz="2000">
              <a:solidFill>
                <a:srgbClr val="0F0F0F"/>
              </a:solidFill>
              <a:highlight>
                <a:schemeClr val="lt1"/>
              </a:highlight>
            </a:endParaRPr>
          </a:p>
          <a:p>
            <a:pPr marL="457200" lvl="0" indent="457200" algn="l" rtl="0">
              <a:lnSpc>
                <a:spcPct val="110000"/>
              </a:lnSpc>
              <a:spcBef>
                <a:spcPts val="0"/>
              </a:spcBef>
              <a:spcAft>
                <a:spcPts val="0"/>
              </a:spcAft>
              <a:buSzPts val="2208"/>
              <a:buNone/>
            </a:pPr>
            <a:r>
              <a:rPr lang="en-IN" sz="2000">
                <a:solidFill>
                  <a:srgbClr val="0F0F0F"/>
                </a:solidFill>
                <a:highlight>
                  <a:schemeClr val="lt1"/>
                </a:highlight>
              </a:rPr>
              <a:t>The keylogger operates stealthily, avoiding detection by antivirus software and other security measures.</a:t>
            </a:r>
            <a:endParaRPr sz="2000">
              <a:solidFill>
                <a:srgbClr val="0F0F0F"/>
              </a:solidFill>
              <a:highlight>
                <a:schemeClr val="lt1"/>
              </a:highlight>
            </a:endParaRPr>
          </a:p>
          <a:p>
            <a:pPr marL="457200" lvl="0" indent="457200" algn="l" rtl="0">
              <a:lnSpc>
                <a:spcPct val="110000"/>
              </a:lnSpc>
              <a:spcBef>
                <a:spcPts val="0"/>
              </a:spcBef>
              <a:spcAft>
                <a:spcPts val="0"/>
              </a:spcAft>
              <a:buSzPts val="2208"/>
              <a:buNone/>
            </a:pPr>
            <a:r>
              <a:rPr lang="en-IN" sz="2000">
                <a:solidFill>
                  <a:srgbClr val="0F0F0F"/>
                </a:solidFill>
                <a:highlight>
                  <a:schemeClr val="lt1"/>
                </a:highlight>
              </a:rPr>
              <a:t> Optionally, authorized users can monitor logged keystrokes remotely. Configuration options are provided for customization, and regular maintenance and updates are conducted to address security vulnerabilities. </a:t>
            </a:r>
            <a:endParaRPr sz="2000">
              <a:solidFill>
                <a:srgbClr val="0F0F0F"/>
              </a:solidFill>
              <a:highlight>
                <a:schemeClr val="lt1"/>
              </a:highlight>
            </a:endParaRPr>
          </a:p>
          <a:p>
            <a:pPr marL="457200" lvl="0" indent="457200" algn="l" rtl="0">
              <a:lnSpc>
                <a:spcPct val="110000"/>
              </a:lnSpc>
              <a:spcBef>
                <a:spcPts val="0"/>
              </a:spcBef>
              <a:spcAft>
                <a:spcPts val="0"/>
              </a:spcAft>
              <a:buSzPts val="2208"/>
              <a:buNone/>
            </a:pPr>
            <a:r>
              <a:rPr lang="en-IN" sz="2000">
                <a:solidFill>
                  <a:srgbClr val="0F0F0F"/>
                </a:solidFill>
                <a:highlight>
                  <a:schemeClr val="lt1"/>
                </a:highlight>
              </a:rPr>
              <a:t>The use of the keylogger complies with relevant laws and regulations, prioritizing security, privacy, and ethical considerations.</a:t>
            </a:r>
            <a:endParaRPr sz="2000">
              <a:highlight>
                <a:schemeClr val="lt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8"/>
          <p:cNvSpPr txBox="1">
            <a:spLocks noGrp="1"/>
          </p:cNvSpPr>
          <p:nvPr>
            <p:ph type="title"/>
          </p:nvPr>
        </p:nvSpPr>
        <p:spPr>
          <a:xfrm>
            <a:off x="581242" y="771631"/>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65" name="Google Shape;165;p8"/>
          <p:cNvSpPr txBox="1">
            <a:spLocks noGrp="1"/>
          </p:cNvSpPr>
          <p:nvPr>
            <p:ph type="body" idx="1"/>
          </p:nvPr>
        </p:nvSpPr>
        <p:spPr>
          <a:xfrm>
            <a:off x="509750" y="1302025"/>
            <a:ext cx="11029500" cy="3832200"/>
          </a:xfrm>
          <a:prstGeom prst="rect">
            <a:avLst/>
          </a:prstGeom>
          <a:noFill/>
          <a:ln>
            <a:noFill/>
          </a:ln>
        </p:spPr>
        <p:txBody>
          <a:bodyPr spcFirstLastPara="1" wrap="square" lIns="91425" tIns="45700" rIns="91425" bIns="45700" anchor="ctr" anchorCtr="0">
            <a:normAutofit/>
          </a:bodyPr>
          <a:lstStyle/>
          <a:p>
            <a:pPr marL="305435" lvl="0" indent="-315594" algn="l" rtl="0">
              <a:lnSpc>
                <a:spcPct val="110000"/>
              </a:lnSpc>
              <a:spcBef>
                <a:spcPts val="0"/>
              </a:spcBef>
              <a:spcAft>
                <a:spcPts val="0"/>
              </a:spcAft>
              <a:buClr>
                <a:schemeClr val="dk1"/>
              </a:buClr>
              <a:buSzPts val="2000"/>
              <a:buChar char="◼"/>
            </a:pPr>
            <a:r>
              <a:rPr lang="en-IN" sz="2000">
                <a:solidFill>
                  <a:schemeClr val="dk1"/>
                </a:solidFill>
                <a:highlight>
                  <a:schemeClr val="lt1"/>
                </a:highlight>
                <a:latin typeface="Roboto"/>
                <a:ea typeface="Roboto"/>
                <a:cs typeface="Roboto"/>
                <a:sym typeface="Roboto"/>
              </a:rPr>
              <a:t>In conclusion, keyloggers serve as powerful tools for capturing and logging keystrokes on target systems. They provide valuable insights for various purposes such as parental control, employee monitoring, or law enforcement investigations. </a:t>
            </a:r>
            <a:endParaRPr sz="2000">
              <a:solidFill>
                <a:schemeClr val="dk1"/>
              </a:solidFill>
              <a:highlight>
                <a:schemeClr val="lt1"/>
              </a:highlight>
              <a:latin typeface="Roboto"/>
              <a:ea typeface="Roboto"/>
              <a:cs typeface="Roboto"/>
              <a:sym typeface="Roboto"/>
            </a:endParaRPr>
          </a:p>
          <a:p>
            <a:pPr marL="0" lvl="0" indent="0" algn="l" rtl="0">
              <a:lnSpc>
                <a:spcPct val="110000"/>
              </a:lnSpc>
              <a:spcBef>
                <a:spcPts val="0"/>
              </a:spcBef>
              <a:spcAft>
                <a:spcPts val="0"/>
              </a:spcAft>
              <a:buNone/>
            </a:pPr>
            <a:endParaRPr sz="2000">
              <a:solidFill>
                <a:schemeClr val="dk1"/>
              </a:solidFill>
              <a:highlight>
                <a:schemeClr val="lt1"/>
              </a:highlight>
              <a:latin typeface="Roboto"/>
              <a:ea typeface="Roboto"/>
              <a:cs typeface="Roboto"/>
              <a:sym typeface="Roboto"/>
            </a:endParaRPr>
          </a:p>
          <a:p>
            <a:pPr marL="305435" lvl="0" indent="-315594" algn="l" rtl="0">
              <a:lnSpc>
                <a:spcPct val="110000"/>
              </a:lnSpc>
              <a:spcBef>
                <a:spcPts val="0"/>
              </a:spcBef>
              <a:spcAft>
                <a:spcPts val="0"/>
              </a:spcAft>
              <a:buClr>
                <a:schemeClr val="dk1"/>
              </a:buClr>
              <a:buSzPts val="2000"/>
              <a:buChar char="◼"/>
            </a:pPr>
            <a:r>
              <a:rPr lang="en-IN" sz="2000">
                <a:solidFill>
                  <a:schemeClr val="dk1"/>
                </a:solidFill>
                <a:highlight>
                  <a:schemeClr val="lt1"/>
                </a:highlight>
                <a:latin typeface="Roboto"/>
                <a:ea typeface="Roboto"/>
                <a:cs typeface="Roboto"/>
                <a:sym typeface="Roboto"/>
              </a:rPr>
              <a:t>Their deployment must be approached with caution, ensuring compliance with legal and ethical standards to protect user privacy and prevent misuse. By implementing effective stealth mechanisms, secure data storage, and regular maintenance practices, keyloggers can be valuable assets for surveillance while prioritizing security and ethical considerations.</a:t>
            </a:r>
            <a:endParaRPr sz="2000">
              <a:solidFill>
                <a:schemeClr val="dk1"/>
              </a:solidFill>
              <a:highlight>
                <a:schemeClr val="lt1"/>
              </a:highlight>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46" t="702" r="146" b="9123"/>
          <a:stretch/>
        </p:blipFill>
        <p:spPr>
          <a:xfrm>
            <a:off x="2313709" y="4729438"/>
            <a:ext cx="7204355" cy="187036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9"/>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Autofit/>
          </a:bodyPr>
          <a:lstStyle/>
          <a:p>
            <a:pPr marL="0" lvl="0" indent="0" algn="l" rtl="0">
              <a:lnSpc>
                <a:spcPct val="110000"/>
              </a:lnSpc>
              <a:spcBef>
                <a:spcPts val="0"/>
              </a:spcBef>
              <a:spcAft>
                <a:spcPts val="0"/>
              </a:spcAft>
              <a:buSzPts val="1840"/>
              <a:buNone/>
            </a:pPr>
            <a:endParaRPr sz="2000" b="1">
              <a:solidFill>
                <a:schemeClr val="dk1"/>
              </a:solidFill>
              <a:highlight>
                <a:schemeClr val="lt1"/>
              </a:highlight>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Enhanced Stealth Techniques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Advanced Encryption Methods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Integration with Artificial Intelligence</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Cloud-Based Logging and Analysis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Improved Compatibility with Emerging Technologies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Enhanced User Awareness and Control Features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Integration with Endpoint Security Solutions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Compliance with Evolving Privacy Regulations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Application in Internet of Things (IoT) Devices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Development of Countermeasures and Anti-Keylogging Technologies</a:t>
            </a:r>
            <a:endParaRPr sz="2000">
              <a:solidFill>
                <a:schemeClr val="dk1"/>
              </a:solidFill>
              <a:highlight>
                <a:schemeClr val="lt1"/>
              </a:highlight>
              <a:latin typeface="Roboto"/>
              <a:ea typeface="Roboto"/>
              <a:cs typeface="Roboto"/>
              <a:sym typeface="Roboto"/>
            </a:endParaRPr>
          </a:p>
          <a:p>
            <a:pPr marL="305435" lvl="0" indent="-206121" algn="l" rtl="0">
              <a:lnSpc>
                <a:spcPct val="110000"/>
              </a:lnSpc>
              <a:spcBef>
                <a:spcPts val="940"/>
              </a:spcBef>
              <a:spcAft>
                <a:spcPts val="0"/>
              </a:spcAft>
              <a:buSzPts val="1564"/>
              <a:buNone/>
            </a:pPr>
            <a:endParaRPr sz="2000">
              <a:solidFill>
                <a:schemeClr val="dk1"/>
              </a:solidFill>
              <a:highlight>
                <a:schemeClr val="lt1"/>
              </a:highlight>
            </a:endParaRPr>
          </a:p>
        </p:txBody>
      </p:sp>
      <p:sp>
        <p:nvSpPr>
          <p:cNvPr id="171" name="Google Shape;171;p9"/>
          <p:cNvSpPr txBox="1"/>
          <p:nvPr/>
        </p:nvSpPr>
        <p:spPr>
          <a:xfrm>
            <a:off x="535670" y="844659"/>
            <a:ext cx="11029500" cy="530400"/>
          </a:xfrm>
          <a:prstGeom prst="rect">
            <a:avLst/>
          </a:prstGeom>
          <a:noFill/>
          <a:ln>
            <a:noFill/>
          </a:ln>
        </p:spPr>
        <p:txBody>
          <a:bodyPr spcFirstLastPara="1" wrap="square" lIns="91425" tIns="45700" rIns="91425" bIns="45700" anchor="b" anchorCtr="0">
            <a:normAutofit fontScale="825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5707" y="844659"/>
            <a:ext cx="5077691" cy="380826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0"/>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77" name="Google Shape;177;p10"/>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Research Papers and Academic Journals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Technical Documentation from Security Companies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Books on Cybersecurity and Surveillance Techniques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Online Forums and Discussion Groups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Security Conferences and Seminars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Official Websites of Software Developers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Industry Reports and Whitepapers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Legal and Regulatory Documents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Online Tutorials and Guides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Case Studies and Practical Examples</a:t>
            </a:r>
            <a:endParaRPr sz="2000">
              <a:solidFill>
                <a:schemeClr val="dk1"/>
              </a:solidFill>
              <a:highlight>
                <a:schemeClr val="lt1"/>
              </a:highlight>
              <a:latin typeface="Roboto"/>
              <a:ea typeface="Roboto"/>
              <a:cs typeface="Roboto"/>
              <a:sym typeface="Roboto"/>
            </a:endParaRPr>
          </a:p>
          <a:p>
            <a:pPr marL="306000" lvl="0" indent="0" algn="l" rtl="0">
              <a:lnSpc>
                <a:spcPct val="110000"/>
              </a:lnSpc>
              <a:spcBef>
                <a:spcPts val="0"/>
              </a:spcBef>
              <a:spcAft>
                <a:spcPts val="0"/>
              </a:spcAft>
              <a:buNone/>
            </a:pPr>
            <a:endParaRPr sz="2000">
              <a:solidFill>
                <a:schemeClr val="dk1"/>
              </a:solidFill>
              <a:highlight>
                <a:schemeClr val="lt1"/>
              </a:highligh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4982" y="1454728"/>
            <a:ext cx="4655825" cy="410137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1"/>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2"/>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r>
              <a:rPr lang="en-IN" sz="2000">
                <a:latin typeface="Arial"/>
                <a:ea typeface="Arial"/>
                <a:cs typeface="Arial"/>
                <a:sym typeface="Arial"/>
              </a:rPr>
              <a:t>(Should not include 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r>
              <a:rPr lang="en-IN" sz="2000">
                <a:latin typeface="Arial"/>
                <a:ea typeface="Arial"/>
                <a:cs typeface="Arial"/>
                <a:sym typeface="Arial"/>
              </a:rPr>
              <a:t>(Technology Used)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(Output Image)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3"/>
          <p:cNvSpPr txBox="1">
            <a:spLocks noGrp="1"/>
          </p:cNvSpPr>
          <p:nvPr>
            <p:ph type="body" idx="1"/>
          </p:nvPr>
        </p:nvSpPr>
        <p:spPr>
          <a:xfrm>
            <a:off x="317955" y="1236775"/>
            <a:ext cx="11029500" cy="4443590"/>
          </a:xfrm>
          <a:prstGeom prst="rect">
            <a:avLst/>
          </a:prstGeom>
          <a:noFill/>
          <a:ln>
            <a:noFill/>
          </a:ln>
        </p:spPr>
        <p:txBody>
          <a:bodyPr spcFirstLastPara="1" wrap="square" lIns="91425" tIns="45700" rIns="91425" bIns="45700" anchor="ctr" anchorCtr="0">
            <a:normAutofit fontScale="55000" lnSpcReduction="20000"/>
          </a:bodyPr>
          <a:lstStyle/>
          <a:p>
            <a:pPr marL="0" lvl="0" indent="457200" algn="l" rtl="0">
              <a:spcBef>
                <a:spcPts val="0"/>
              </a:spcBef>
              <a:spcAft>
                <a:spcPts val="0"/>
              </a:spcAft>
              <a:buClr>
                <a:schemeClr val="dk1"/>
              </a:buClr>
              <a:buSzPts val="440"/>
              <a:buFont typeface="Arial"/>
              <a:buNone/>
            </a:pPr>
            <a:r>
              <a:rPr lang="en-IN" sz="3800" dirty="0"/>
              <a:t>A</a:t>
            </a:r>
            <a:r>
              <a:rPr lang="en-IN" sz="4200" dirty="0"/>
              <a:t> </a:t>
            </a:r>
            <a:r>
              <a:rPr lang="en-IN" sz="4200" dirty="0" err="1"/>
              <a:t>keylogger</a:t>
            </a:r>
            <a:r>
              <a:rPr lang="en-IN" sz="4200" dirty="0"/>
              <a:t>, also known as keystroke logging or keyboard capturing, </a:t>
            </a:r>
            <a:endParaRPr lang="en-IN" sz="4200" dirty="0" smtClean="0"/>
          </a:p>
          <a:p>
            <a:pPr marL="0" lvl="0" indent="457200" algn="l" rtl="0">
              <a:spcBef>
                <a:spcPts val="0"/>
              </a:spcBef>
              <a:spcAft>
                <a:spcPts val="0"/>
              </a:spcAft>
              <a:buClr>
                <a:schemeClr val="dk1"/>
              </a:buClr>
              <a:buSzPts val="440"/>
              <a:buFont typeface="Arial"/>
              <a:buNone/>
            </a:pPr>
            <a:r>
              <a:rPr lang="en-IN" sz="4200" dirty="0" smtClean="0"/>
              <a:t>  is </a:t>
            </a:r>
            <a:r>
              <a:rPr lang="en-IN" sz="4200" dirty="0"/>
              <a:t>the action of recording (logging) the keys struck on </a:t>
            </a:r>
            <a:r>
              <a:rPr lang="en-IN" sz="4200" dirty="0" smtClean="0"/>
              <a:t>a</a:t>
            </a:r>
          </a:p>
          <a:p>
            <a:pPr marL="0" lvl="0" indent="457200" algn="l" rtl="0">
              <a:spcBef>
                <a:spcPts val="0"/>
              </a:spcBef>
              <a:spcAft>
                <a:spcPts val="0"/>
              </a:spcAft>
              <a:buClr>
                <a:schemeClr val="dk1"/>
              </a:buClr>
              <a:buSzPts val="440"/>
              <a:buFont typeface="Arial"/>
              <a:buNone/>
            </a:pPr>
            <a:r>
              <a:rPr lang="en-IN" sz="4200" dirty="0" smtClean="0"/>
              <a:t>  </a:t>
            </a:r>
            <a:r>
              <a:rPr lang="en-IN" sz="4200" dirty="0"/>
              <a:t>keyboard, </a:t>
            </a:r>
            <a:r>
              <a:rPr lang="en-IN" sz="4200" dirty="0" smtClean="0"/>
              <a:t>typically </a:t>
            </a:r>
            <a:r>
              <a:rPr lang="en-IN" sz="4200" dirty="0"/>
              <a:t>in a covert manner so that </a:t>
            </a:r>
            <a:r>
              <a:rPr lang="en-IN" sz="4200" dirty="0" smtClean="0"/>
              <a:t>the</a:t>
            </a:r>
          </a:p>
          <a:p>
            <a:pPr marL="0" lvl="0" indent="457200" algn="l" rtl="0">
              <a:spcBef>
                <a:spcPts val="0"/>
              </a:spcBef>
              <a:spcAft>
                <a:spcPts val="0"/>
              </a:spcAft>
              <a:buClr>
                <a:schemeClr val="dk1"/>
              </a:buClr>
              <a:buSzPts val="440"/>
              <a:buFont typeface="Arial"/>
              <a:buNone/>
            </a:pPr>
            <a:r>
              <a:rPr lang="en-IN" sz="4200" dirty="0" smtClean="0"/>
              <a:t>  </a:t>
            </a:r>
            <a:r>
              <a:rPr lang="en-IN" sz="4200" dirty="0"/>
              <a:t>person using the keyboard is unaware that </a:t>
            </a:r>
            <a:r>
              <a:rPr lang="en-IN" sz="4200" dirty="0" smtClean="0"/>
              <a:t>their</a:t>
            </a:r>
          </a:p>
          <a:p>
            <a:pPr marL="0" lvl="0" indent="457200" algn="l" rtl="0">
              <a:spcBef>
                <a:spcPts val="0"/>
              </a:spcBef>
              <a:spcAft>
                <a:spcPts val="0"/>
              </a:spcAft>
              <a:buClr>
                <a:schemeClr val="dk1"/>
              </a:buClr>
              <a:buSzPts val="440"/>
              <a:buFont typeface="Arial"/>
              <a:buNone/>
            </a:pPr>
            <a:r>
              <a:rPr lang="en-IN" sz="4200" dirty="0" smtClean="0"/>
              <a:t> </a:t>
            </a:r>
            <a:r>
              <a:rPr lang="en-IN" sz="4200" dirty="0"/>
              <a:t>actions are being </a:t>
            </a:r>
            <a:r>
              <a:rPr lang="en-IN" sz="4200" dirty="0" err="1" smtClean="0"/>
              <a:t>onitored.Keyloggers</a:t>
            </a:r>
            <a:r>
              <a:rPr lang="en-IN" sz="4200" dirty="0" smtClean="0"/>
              <a:t> </a:t>
            </a:r>
            <a:r>
              <a:rPr lang="en-IN" sz="4200" dirty="0"/>
              <a:t>can be </a:t>
            </a:r>
            <a:r>
              <a:rPr lang="en-IN" sz="4200" dirty="0" smtClean="0"/>
              <a:t>either</a:t>
            </a:r>
          </a:p>
          <a:p>
            <a:pPr marL="0" lvl="0" indent="457200" algn="l" rtl="0">
              <a:spcBef>
                <a:spcPts val="0"/>
              </a:spcBef>
              <a:spcAft>
                <a:spcPts val="0"/>
              </a:spcAft>
              <a:buClr>
                <a:schemeClr val="dk1"/>
              </a:buClr>
              <a:buSzPts val="440"/>
              <a:buFont typeface="Arial"/>
              <a:buNone/>
            </a:pPr>
            <a:r>
              <a:rPr lang="en-IN" sz="4200" dirty="0" smtClean="0"/>
              <a:t> </a:t>
            </a:r>
            <a:r>
              <a:rPr lang="en-IN" sz="4200" dirty="0"/>
              <a:t>software or </a:t>
            </a:r>
            <a:r>
              <a:rPr lang="en-IN" sz="4200" dirty="0" smtClean="0"/>
              <a:t>hardware- based </a:t>
            </a:r>
            <a:r>
              <a:rPr lang="en-IN" sz="4200" dirty="0"/>
              <a:t>and can range from </a:t>
            </a:r>
            <a:endParaRPr lang="en-IN" sz="4200" dirty="0" smtClean="0"/>
          </a:p>
          <a:p>
            <a:pPr marL="0" lvl="0" indent="457200" algn="l" rtl="0">
              <a:spcBef>
                <a:spcPts val="0"/>
              </a:spcBef>
              <a:spcAft>
                <a:spcPts val="0"/>
              </a:spcAft>
              <a:buClr>
                <a:schemeClr val="dk1"/>
              </a:buClr>
              <a:buSzPts val="440"/>
              <a:buFont typeface="Arial"/>
              <a:buNone/>
            </a:pPr>
            <a:r>
              <a:rPr lang="en-IN" sz="4200" dirty="0" smtClean="0"/>
              <a:t>relatively </a:t>
            </a:r>
            <a:r>
              <a:rPr lang="en-IN" sz="4200" dirty="0"/>
              <a:t>simple to sophisticated in design.</a:t>
            </a:r>
            <a:endParaRPr sz="4200" dirty="0"/>
          </a:p>
          <a:p>
            <a:pPr marL="0" lvl="0" indent="0" algn="l" rtl="0">
              <a:spcBef>
                <a:spcPts val="0"/>
              </a:spcBef>
              <a:spcAft>
                <a:spcPts val="0"/>
              </a:spcAft>
              <a:buClr>
                <a:schemeClr val="dk1"/>
              </a:buClr>
              <a:buSzPts val="440"/>
              <a:buFont typeface="Arial"/>
              <a:buNone/>
            </a:pPr>
            <a:endParaRPr sz="4200" dirty="0"/>
          </a:p>
          <a:p>
            <a:pPr marL="0" lvl="0" indent="457200" algn="l" rtl="0">
              <a:spcBef>
                <a:spcPts val="0"/>
              </a:spcBef>
              <a:spcAft>
                <a:spcPts val="0"/>
              </a:spcAft>
              <a:buClr>
                <a:schemeClr val="dk1"/>
              </a:buClr>
              <a:buSzPts val="440"/>
              <a:buFont typeface="Arial"/>
              <a:buNone/>
            </a:pPr>
            <a:r>
              <a:rPr lang="en-IN" sz="4200" dirty="0"/>
              <a:t>The problem statement for </a:t>
            </a:r>
            <a:r>
              <a:rPr lang="en-IN" sz="4200" dirty="0" err="1"/>
              <a:t>keyloggers</a:t>
            </a:r>
            <a:r>
              <a:rPr lang="en-IN" sz="4200" dirty="0"/>
              <a:t> generally revolves around the need for monitoring or surveillance, either for legitimate purposes such as parental control, employee monitoring, or law enforcement investigations, or for malicious intent such as identity theft, espionage, or unauthorized access to sensitive information.</a:t>
            </a:r>
            <a:endParaRPr sz="4200" dirty="0"/>
          </a:p>
          <a:p>
            <a:pPr marL="0" lvl="0" indent="0" algn="l" rtl="0">
              <a:spcBef>
                <a:spcPts val="0"/>
              </a:spcBef>
              <a:spcAft>
                <a:spcPts val="0"/>
              </a:spcAft>
              <a:buClr>
                <a:schemeClr val="dk1"/>
              </a:buClr>
              <a:buSzPts val="440"/>
              <a:buFont typeface="Arial"/>
              <a:buNone/>
            </a:pPr>
            <a:endParaRPr sz="3800" dirty="0"/>
          </a:p>
          <a:p>
            <a:pPr marL="0" lvl="0" indent="0" algn="l" rtl="0">
              <a:spcBef>
                <a:spcPts val="0"/>
              </a:spcBef>
              <a:spcAft>
                <a:spcPts val="0"/>
              </a:spcAft>
              <a:buSzPct val="64705"/>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3418" y="1670193"/>
            <a:ext cx="3158253" cy="1918134"/>
          </a:xfrm>
          <a:prstGeom prst="rect">
            <a:avLst/>
          </a:prstGeom>
        </p:spPr>
      </p:pic>
      <p:sp>
        <p:nvSpPr>
          <p:cNvPr id="109" name="Google Shape;109;p3"/>
          <p:cNvSpPr txBox="1">
            <a:spLocks noGrp="1"/>
          </p:cNvSpPr>
          <p:nvPr>
            <p:ph type="title"/>
          </p:nvPr>
        </p:nvSpPr>
        <p:spPr>
          <a:xfrm>
            <a:off x="317955" y="757574"/>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PROBLEM STATEMENT</a:t>
            </a:r>
            <a:endParaRPr sz="4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59904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4"/>
          <p:cNvSpPr txBox="1">
            <a:spLocks noGrp="1"/>
          </p:cNvSpPr>
          <p:nvPr>
            <p:ph type="body" idx="1"/>
          </p:nvPr>
        </p:nvSpPr>
        <p:spPr>
          <a:xfrm>
            <a:off x="392900" y="1232550"/>
            <a:ext cx="11626800" cy="54393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endParaRPr sz="1800">
              <a:solidFill>
                <a:schemeClr val="dk1"/>
              </a:solidFill>
              <a:highlight>
                <a:schemeClr val="lt1"/>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IN" sz="1800">
                <a:solidFill>
                  <a:schemeClr val="dk1"/>
                </a:solidFill>
                <a:highlight>
                  <a:schemeClr val="lt1"/>
                </a:highlight>
                <a:latin typeface="Roboto"/>
                <a:ea typeface="Roboto"/>
                <a:cs typeface="Roboto"/>
                <a:sym typeface="Roboto"/>
              </a:rPr>
              <a:t>A pr</a:t>
            </a:r>
            <a:r>
              <a:rPr lang="en-IN" sz="1900">
                <a:solidFill>
                  <a:schemeClr val="dk1"/>
                </a:solidFill>
                <a:highlight>
                  <a:schemeClr val="lt1"/>
                </a:highlight>
                <a:latin typeface="Roboto"/>
                <a:ea typeface="Roboto"/>
                <a:cs typeface="Roboto"/>
                <a:sym typeface="Roboto"/>
              </a:rPr>
              <a:t>oposed solution for keyloggers involves designing and implementing a system that effectively captures and logs keystrokes while considering security, usability, and ethical considerations. Here's a high-level overview of a proposed solution</a:t>
            </a: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1500"/>
              </a:spcBef>
              <a:spcAft>
                <a:spcPts val="0"/>
              </a:spcAft>
              <a:buClr>
                <a:schemeClr val="dk1"/>
              </a:buClr>
              <a:buSzPts val="2000"/>
              <a:buFont typeface="Roboto"/>
              <a:buNone/>
            </a:pPr>
            <a:r>
              <a:rPr lang="en-IN" sz="2000" b="1">
                <a:solidFill>
                  <a:schemeClr val="dk1"/>
                </a:solidFill>
                <a:highlight>
                  <a:schemeClr val="lt1"/>
                </a:highlight>
                <a:latin typeface="Roboto"/>
                <a:ea typeface="Roboto"/>
                <a:cs typeface="Roboto"/>
                <a:sym typeface="Roboto"/>
              </a:rPr>
              <a:t>Software Implementation:</a:t>
            </a:r>
            <a:endParaRPr sz="20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Develop a software-based keylogger capable of running stealthily on target systems.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Utilize programming languages such as C/C++, Python, or Java to create the keylogging application.</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Implement techniques to intercept and log keystrokes without being detected by the user or antivirus software.</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Ensure compatibility with various operating systems (Windows, macOS, Linux) and keyboard types.</a:t>
            </a: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2000" b="1">
                <a:solidFill>
                  <a:schemeClr val="dk1"/>
                </a:solidFill>
                <a:highlight>
                  <a:schemeClr val="lt1"/>
                </a:highlight>
                <a:latin typeface="Roboto"/>
                <a:ea typeface="Roboto"/>
                <a:cs typeface="Roboto"/>
                <a:sym typeface="Roboto"/>
              </a:rPr>
              <a:t>Data Capture and Storage:</a:t>
            </a:r>
            <a:endParaRPr sz="20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Capture keystrokes and store them securely in encrypted files or databases.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Implement encryption algorithms to protect sensitive data from unauthorized access.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Consider compression techniques to minimize storage space and bandwidth usage for remote data transmission.</a:t>
            </a:r>
            <a:endParaRPr sz="1900">
              <a:solidFill>
                <a:schemeClr val="dk1"/>
              </a:solidFill>
              <a:highlight>
                <a:schemeClr val="lt1"/>
              </a:highlight>
              <a:latin typeface="Roboto"/>
              <a:ea typeface="Roboto"/>
              <a:cs typeface="Roboto"/>
              <a:sym typeface="Roboto"/>
            </a:endParaRPr>
          </a:p>
          <a:p>
            <a:pPr marL="914400" lvl="0" indent="0" algn="l" rtl="0">
              <a:lnSpc>
                <a:spcPct val="115000"/>
              </a:lnSpc>
              <a:spcBef>
                <a:spcPts val="1500"/>
              </a:spcBef>
              <a:spcAft>
                <a:spcPts val="1500"/>
              </a:spcAft>
              <a:buNone/>
            </a:pPr>
            <a:endParaRPr sz="2700">
              <a:solidFill>
                <a:schemeClr val="lt1"/>
              </a:solidFill>
              <a:highlight>
                <a:schemeClr val="lt1"/>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2c5f4b99186_0_9"/>
          <p:cNvSpPr txBox="1">
            <a:spLocks noGrp="1"/>
          </p:cNvSpPr>
          <p:nvPr>
            <p:ph type="body" idx="1"/>
          </p:nvPr>
        </p:nvSpPr>
        <p:spPr>
          <a:xfrm>
            <a:off x="289200" y="732300"/>
            <a:ext cx="11613600" cy="5393400"/>
          </a:xfrm>
          <a:prstGeom prst="rect">
            <a:avLst/>
          </a:prstGeom>
          <a:noFill/>
          <a:ln>
            <a:noFill/>
          </a:ln>
        </p:spPr>
        <p:txBody>
          <a:bodyPr spcFirstLastPara="1" wrap="square" lIns="91425" tIns="45700" rIns="91425" bIns="45700" anchor="ctr" anchorCtr="0">
            <a:noAutofit/>
          </a:bodyPr>
          <a:lstStyle/>
          <a:p>
            <a:pPr marL="457200" lvl="0" indent="-228600" algn="l" rtl="0">
              <a:lnSpc>
                <a:spcPct val="115000"/>
              </a:lnSpc>
              <a:spcBef>
                <a:spcPts val="1500"/>
              </a:spcBef>
              <a:spcAft>
                <a:spcPts val="0"/>
              </a:spcAft>
              <a:buClr>
                <a:schemeClr val="dk1"/>
              </a:buClr>
              <a:buSzPts val="1700"/>
              <a:buFont typeface="Roboto"/>
              <a:buNone/>
            </a:pPr>
            <a:r>
              <a:rPr lang="en-IN" b="1">
                <a:solidFill>
                  <a:schemeClr val="dk1"/>
                </a:solidFill>
                <a:highlight>
                  <a:schemeClr val="lt1"/>
                </a:highlight>
                <a:latin typeface="Roboto"/>
                <a:ea typeface="Roboto"/>
                <a:cs typeface="Roboto"/>
                <a:sym typeface="Roboto"/>
              </a:rPr>
              <a:t>U</a:t>
            </a:r>
            <a:r>
              <a:rPr lang="en-IN" sz="1900" b="1">
                <a:solidFill>
                  <a:schemeClr val="dk1"/>
                </a:solidFill>
                <a:highlight>
                  <a:schemeClr val="lt1"/>
                </a:highlight>
                <a:latin typeface="Roboto"/>
                <a:ea typeface="Roboto"/>
                <a:cs typeface="Roboto"/>
                <a:sym typeface="Roboto"/>
              </a:rPr>
              <a:t>ser Interface:</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Optionally include a user interface for configuration and data retrieval.</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Design the interface to be intuitive and easy to use, while ensuring that it does not raise suspicion if discovered by the user.</a:t>
            </a: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Detection and Evasion:</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Employ advanced evasion techniques to avoid detection by antivirus software and security tools.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Use code obfuscation, polymorphism, and rootkit-like features to hide the keylogger's presence on the system.</a:t>
            </a:r>
            <a:endParaRPr sz="1900">
              <a:solidFill>
                <a:schemeClr val="dk1"/>
              </a:solidFill>
              <a:highlight>
                <a:schemeClr val="lt1"/>
              </a:highlight>
              <a:latin typeface="Roboto"/>
              <a:ea typeface="Roboto"/>
              <a:cs typeface="Roboto"/>
              <a:sym typeface="Roboto"/>
            </a:endParaRPr>
          </a:p>
          <a:p>
            <a:pPr marL="0" lvl="0" indent="457200" algn="l" rtl="0">
              <a:lnSpc>
                <a:spcPct val="115000"/>
              </a:lnSpc>
              <a:spcBef>
                <a:spcPts val="1500"/>
              </a:spcBef>
              <a:spcAft>
                <a:spcPts val="0"/>
              </a:spcAft>
              <a:buNone/>
            </a:pPr>
            <a:r>
              <a:rPr lang="en-IN" sz="1900" b="1">
                <a:solidFill>
                  <a:schemeClr val="dk1"/>
                </a:solidFill>
                <a:highlight>
                  <a:schemeClr val="lt1"/>
                </a:highlight>
                <a:latin typeface="Roboto"/>
                <a:ea typeface="Roboto"/>
                <a:cs typeface="Roboto"/>
                <a:sym typeface="Roboto"/>
              </a:rPr>
              <a:t>Remote Access and Control:</a:t>
            </a:r>
            <a:endParaRPr sz="1900" b="1">
              <a:solidFill>
                <a:schemeClr val="dk1"/>
              </a:solidFill>
              <a:highlight>
                <a:schemeClr val="lt1"/>
              </a:highlight>
              <a:latin typeface="Roboto"/>
              <a:ea typeface="Roboto"/>
              <a:cs typeface="Roboto"/>
              <a:sym typeface="Roboto"/>
            </a:endParaRPr>
          </a:p>
          <a:p>
            <a:pPr marL="914400" lvl="0"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Enable remote access to logged data for monitoring purposes.</a:t>
            </a:r>
            <a:endParaRPr sz="1900">
              <a:solidFill>
                <a:schemeClr val="dk1"/>
              </a:solidFill>
              <a:highlight>
                <a:schemeClr val="lt1"/>
              </a:highlight>
              <a:latin typeface="Roboto"/>
              <a:ea typeface="Roboto"/>
              <a:cs typeface="Roboto"/>
              <a:sym typeface="Roboto"/>
            </a:endParaRPr>
          </a:p>
          <a:p>
            <a:pPr marL="914400" lvl="0"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Implement secure communication protocols (e.g., HTTPS, SSH) for transmitting data to a remote server.</a:t>
            </a:r>
            <a:endParaRPr sz="1900">
              <a:solidFill>
                <a:schemeClr val="dk1"/>
              </a:solidFill>
              <a:highlight>
                <a:schemeClr val="lt1"/>
              </a:highlight>
              <a:latin typeface="Roboto"/>
              <a:ea typeface="Roboto"/>
              <a:cs typeface="Roboto"/>
              <a:sym typeface="Roboto"/>
            </a:endParaRPr>
          </a:p>
          <a:p>
            <a:pPr marL="914400" lvl="0"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Include authentication mechanisms to ensure that only authorized users can access the logged data remotely.</a:t>
            </a:r>
            <a:endParaRPr sz="1900">
              <a:solidFill>
                <a:schemeClr val="dk1"/>
              </a:solidFill>
              <a:highlight>
                <a:schemeClr val="lt1"/>
              </a:highlight>
              <a:latin typeface="Roboto"/>
              <a:ea typeface="Roboto"/>
              <a:cs typeface="Roboto"/>
              <a:sym typeface="Roboto"/>
            </a:endParaRPr>
          </a:p>
          <a:p>
            <a:pPr marL="457200" lvl="0" indent="0" algn="l" rtl="0">
              <a:lnSpc>
                <a:spcPct val="115000"/>
              </a:lnSpc>
              <a:spcBef>
                <a:spcPts val="1500"/>
              </a:spcBef>
              <a:spcAft>
                <a:spcPts val="1500"/>
              </a:spcAft>
              <a:buNone/>
            </a:pPr>
            <a:endParaRPr sz="1700">
              <a:solidFill>
                <a:schemeClr val="dk1"/>
              </a:solidFill>
              <a:highlight>
                <a:schemeClr val="lt1"/>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txBox="1">
            <a:spLocks noGrp="1"/>
          </p:cNvSpPr>
          <p:nvPr>
            <p:ph type="title"/>
          </p:nvPr>
        </p:nvSpPr>
        <p:spPr>
          <a:xfrm>
            <a:off x="581242" y="626847"/>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b="1">
              <a:solidFill>
                <a:schemeClr val="accent1"/>
              </a:solidFill>
              <a:latin typeface="Arial"/>
              <a:ea typeface="Arial"/>
              <a:cs typeface="Arial"/>
              <a:sym typeface="Arial"/>
            </a:endParaRPr>
          </a:p>
        </p:txBody>
      </p:sp>
      <p:sp>
        <p:nvSpPr>
          <p:cNvPr id="127" name="Google Shape;127;p5"/>
          <p:cNvSpPr txBox="1">
            <a:spLocks noGrp="1"/>
          </p:cNvSpPr>
          <p:nvPr>
            <p:ph type="body" idx="1"/>
          </p:nvPr>
        </p:nvSpPr>
        <p:spPr>
          <a:xfrm>
            <a:off x="839400" y="1303725"/>
            <a:ext cx="11164200" cy="5232600"/>
          </a:xfrm>
          <a:prstGeom prst="rect">
            <a:avLst/>
          </a:prstGeom>
          <a:noFill/>
          <a:ln>
            <a:noFill/>
          </a:ln>
        </p:spPr>
        <p:txBody>
          <a:bodyPr spcFirstLastPara="1" wrap="square" lIns="91425" tIns="45700" rIns="91425" bIns="45700" anchor="ctr" anchorCtr="0">
            <a:noAutofit/>
          </a:bodyPr>
          <a:lstStyle/>
          <a:p>
            <a:pPr marL="0" lvl="0" indent="0" algn="l" rtl="0">
              <a:spcBef>
                <a:spcPts val="960"/>
              </a:spcBef>
              <a:spcAft>
                <a:spcPts val="0"/>
              </a:spcAft>
              <a:buNone/>
            </a:pPr>
            <a:endParaRPr sz="2200">
              <a:solidFill>
                <a:schemeClr val="dk1"/>
              </a:solidFill>
            </a:endParaRPr>
          </a:p>
          <a:p>
            <a:pPr marL="0" lvl="0" indent="0" algn="l" rtl="0">
              <a:spcBef>
                <a:spcPts val="960"/>
              </a:spcBef>
              <a:spcAft>
                <a:spcPts val="0"/>
              </a:spcAft>
              <a:buNone/>
            </a:pPr>
            <a:r>
              <a:rPr lang="en-IN" sz="2200" b="1">
                <a:solidFill>
                  <a:schemeClr val="dk1"/>
                </a:solidFill>
              </a:rPr>
              <a:t>Certainly, here are the key topics within a system approach to keyloggers</a:t>
            </a:r>
            <a:r>
              <a:rPr lang="en-IN" sz="2200">
                <a:solidFill>
                  <a:schemeClr val="dk1"/>
                </a:solidFill>
              </a:rPr>
              <a:t>:</a:t>
            </a:r>
            <a:endParaRPr sz="2200">
              <a:solidFill>
                <a:schemeClr val="dk1"/>
              </a:solidFill>
            </a:endParaRPr>
          </a:p>
          <a:p>
            <a:pPr marL="0" lvl="0" indent="0" algn="l" rtl="0">
              <a:spcBef>
                <a:spcPts val="960"/>
              </a:spcBef>
              <a:spcAft>
                <a:spcPts val="0"/>
              </a:spcAft>
              <a:buClr>
                <a:schemeClr val="dk1"/>
              </a:buClr>
              <a:buSzPts val="1100"/>
              <a:buFont typeface="Arial"/>
              <a:buNone/>
            </a:pPr>
            <a:endParaRPr sz="1900">
              <a:solidFill>
                <a:schemeClr val="dk1"/>
              </a:solidFill>
            </a:endParaRPr>
          </a:p>
          <a:p>
            <a:pPr marL="0" lvl="0" indent="0" algn="l" rtl="0">
              <a:spcBef>
                <a:spcPts val="960"/>
              </a:spcBef>
              <a:spcAft>
                <a:spcPts val="0"/>
              </a:spcAft>
              <a:buNone/>
            </a:pPr>
            <a:r>
              <a:rPr lang="en-IN" sz="1900">
                <a:solidFill>
                  <a:schemeClr val="dk1"/>
                </a:solidFill>
              </a:rPr>
              <a:t>1. Hardware Component</a:t>
            </a:r>
            <a:endParaRPr sz="1900">
              <a:solidFill>
                <a:schemeClr val="dk1"/>
              </a:solidFill>
            </a:endParaRPr>
          </a:p>
          <a:p>
            <a:pPr marL="0" lvl="0" indent="0" algn="l" rtl="0">
              <a:spcBef>
                <a:spcPts val="960"/>
              </a:spcBef>
              <a:spcAft>
                <a:spcPts val="0"/>
              </a:spcAft>
              <a:buClr>
                <a:schemeClr val="dk1"/>
              </a:buClr>
              <a:buSzPts val="1100"/>
              <a:buFont typeface="Arial"/>
              <a:buNone/>
            </a:pPr>
            <a:r>
              <a:rPr lang="en-IN" sz="1900">
                <a:solidFill>
                  <a:schemeClr val="dk1"/>
                </a:solidFill>
              </a:rPr>
              <a:t>2. Software Component</a:t>
            </a:r>
            <a:endParaRPr sz="1900">
              <a:solidFill>
                <a:schemeClr val="dk1"/>
              </a:solidFill>
            </a:endParaRPr>
          </a:p>
          <a:p>
            <a:pPr marL="0" lvl="0" indent="0" algn="l" rtl="0">
              <a:spcBef>
                <a:spcPts val="960"/>
              </a:spcBef>
              <a:spcAft>
                <a:spcPts val="0"/>
              </a:spcAft>
              <a:buClr>
                <a:schemeClr val="dk1"/>
              </a:buClr>
              <a:buSzPts val="1100"/>
              <a:buFont typeface="Arial"/>
              <a:buNone/>
            </a:pPr>
            <a:r>
              <a:rPr lang="en-IN" sz="1900">
                <a:solidFill>
                  <a:schemeClr val="dk1"/>
                </a:solidFill>
              </a:rPr>
              <a:t>3. Data Capture and Storage</a:t>
            </a:r>
            <a:endParaRPr sz="1900">
              <a:solidFill>
                <a:schemeClr val="dk1"/>
              </a:solidFill>
            </a:endParaRPr>
          </a:p>
          <a:p>
            <a:pPr marL="0" lvl="0" indent="0" algn="l" rtl="0">
              <a:spcBef>
                <a:spcPts val="960"/>
              </a:spcBef>
              <a:spcAft>
                <a:spcPts val="0"/>
              </a:spcAft>
              <a:buClr>
                <a:schemeClr val="dk1"/>
              </a:buClr>
              <a:buSzPts val="1100"/>
              <a:buFont typeface="Arial"/>
              <a:buNone/>
            </a:pPr>
            <a:r>
              <a:rPr lang="en-IN" sz="1900">
                <a:solidFill>
                  <a:schemeClr val="dk1"/>
                </a:solidFill>
              </a:rPr>
              <a:t>4. User Interaction</a:t>
            </a:r>
            <a:endParaRPr sz="1900">
              <a:solidFill>
                <a:schemeClr val="dk1"/>
              </a:solidFill>
            </a:endParaRPr>
          </a:p>
          <a:p>
            <a:pPr marL="0" lvl="0" indent="0" algn="l" rtl="0">
              <a:spcBef>
                <a:spcPts val="960"/>
              </a:spcBef>
              <a:spcAft>
                <a:spcPts val="0"/>
              </a:spcAft>
              <a:buClr>
                <a:schemeClr val="dk1"/>
              </a:buClr>
              <a:buSzPts val="1100"/>
              <a:buFont typeface="Arial"/>
              <a:buNone/>
            </a:pPr>
            <a:r>
              <a:rPr lang="en-IN" sz="1900">
                <a:solidFill>
                  <a:schemeClr val="dk1"/>
                </a:solidFill>
              </a:rPr>
              <a:t>5. Detection and Evasion</a:t>
            </a:r>
            <a:endParaRPr sz="1900">
              <a:solidFill>
                <a:schemeClr val="dk1"/>
              </a:solidFill>
            </a:endParaRPr>
          </a:p>
          <a:p>
            <a:pPr marL="0" lvl="0" indent="0" algn="l" rtl="0">
              <a:spcBef>
                <a:spcPts val="960"/>
              </a:spcBef>
              <a:spcAft>
                <a:spcPts val="0"/>
              </a:spcAft>
              <a:buClr>
                <a:schemeClr val="dk1"/>
              </a:buClr>
              <a:buSzPts val="1100"/>
              <a:buFont typeface="Arial"/>
              <a:buNone/>
            </a:pPr>
            <a:r>
              <a:rPr lang="en-IN" sz="1900">
                <a:solidFill>
                  <a:schemeClr val="dk1"/>
                </a:solidFill>
              </a:rPr>
              <a:t>6. Remote Access and Control</a:t>
            </a:r>
            <a:endParaRPr sz="1900">
              <a:solidFill>
                <a:schemeClr val="dk1"/>
              </a:solidFill>
            </a:endParaRPr>
          </a:p>
          <a:p>
            <a:pPr marL="0" lvl="0" indent="0" algn="l" rtl="0">
              <a:spcBef>
                <a:spcPts val="960"/>
              </a:spcBef>
              <a:spcAft>
                <a:spcPts val="0"/>
              </a:spcAft>
              <a:buClr>
                <a:schemeClr val="dk1"/>
              </a:buClr>
              <a:buSzPts val="1100"/>
              <a:buFont typeface="Arial"/>
              <a:buNone/>
            </a:pPr>
            <a:r>
              <a:rPr lang="en-IN" sz="1900">
                <a:solidFill>
                  <a:schemeClr val="dk1"/>
                </a:solidFill>
              </a:rPr>
              <a:t>7. Legal and Ethical Considerations</a:t>
            </a:r>
            <a:endParaRPr sz="1900">
              <a:solidFill>
                <a:schemeClr val="dk1"/>
              </a:solidFill>
            </a:endParaRPr>
          </a:p>
          <a:p>
            <a:pPr marL="0" lvl="0" indent="0" algn="l" rtl="0">
              <a:spcBef>
                <a:spcPts val="960"/>
              </a:spcBef>
              <a:spcAft>
                <a:spcPts val="0"/>
              </a:spcAft>
              <a:buClr>
                <a:schemeClr val="dk1"/>
              </a:buClr>
              <a:buSzPts val="1100"/>
              <a:buFont typeface="Arial"/>
              <a:buNone/>
            </a:pPr>
            <a:r>
              <a:rPr lang="en-IN" sz="1900">
                <a:solidFill>
                  <a:schemeClr val="dk1"/>
                </a:solidFill>
              </a:rPr>
              <a:t>8. Updates and Maintenance</a:t>
            </a:r>
            <a:endParaRPr sz="1900">
              <a:solidFill>
                <a:schemeClr val="dk1"/>
              </a:solidFill>
            </a:endParaRPr>
          </a:p>
          <a:p>
            <a:pPr marL="0" lvl="0" indent="0" algn="l" rtl="0">
              <a:lnSpc>
                <a:spcPct val="110000"/>
              </a:lnSpc>
              <a:spcBef>
                <a:spcPts val="960"/>
              </a:spcBef>
              <a:spcAft>
                <a:spcPts val="0"/>
              </a:spcAft>
              <a:buNone/>
            </a:pPr>
            <a:endParaRPr sz="2200" b="1">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33" name="Google Shape;133;p6"/>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160000"/>
              </a:lnSpc>
              <a:spcBef>
                <a:spcPts val="1400"/>
              </a:spcBef>
              <a:spcAft>
                <a:spcPts val="0"/>
              </a:spcAft>
              <a:buClr>
                <a:schemeClr val="dk1"/>
              </a:buClr>
              <a:buSzPts val="1100"/>
              <a:buFont typeface="Arial"/>
              <a:buNone/>
            </a:pPr>
            <a:r>
              <a:rPr lang="en-IN" sz="2350" b="1">
                <a:solidFill>
                  <a:schemeClr val="dk1"/>
                </a:solidFill>
                <a:highlight>
                  <a:schemeClr val="lt1"/>
                </a:highlight>
                <a:latin typeface="Roboto"/>
                <a:ea typeface="Roboto"/>
                <a:cs typeface="Roboto"/>
                <a:sym typeface="Roboto"/>
              </a:rPr>
              <a:t>Algorithm:</a:t>
            </a:r>
            <a:endParaRPr sz="2350" b="1">
              <a:solidFill>
                <a:schemeClr val="dk1"/>
              </a:solidFill>
              <a:highlight>
                <a:schemeClr val="lt1"/>
              </a:highlight>
              <a:latin typeface="Roboto"/>
              <a:ea typeface="Roboto"/>
              <a:cs typeface="Roboto"/>
              <a:sym typeface="Roboto"/>
            </a:endParaRPr>
          </a:p>
          <a:p>
            <a:pPr marL="457200" lvl="0" indent="-228600" algn="l" rtl="0">
              <a:lnSpc>
                <a:spcPct val="115000"/>
              </a:lnSpc>
              <a:spcBef>
                <a:spcPts val="40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Initialization:</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Initialize necessary variables and data structures.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Set up hooks for intercepting keystrokes.</a:t>
            </a: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Keystroke Interception:</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Continuously monitor keyboard input using system-level hooks or low-level keyboard input hooks.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Capture keystrokes, including alphanumeric characters, special keys, and key combinations.</a:t>
            </a: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Data Processing:</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Process captured keystrokes, filtering out irrelevant input (e.g., system keys, mouse events).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Optionally, preprocess data for encryption or compression.</a:t>
            </a:r>
            <a:endParaRPr sz="1900">
              <a:solidFill>
                <a:schemeClr val="dk1"/>
              </a:solidFill>
              <a:highlight>
                <a:schemeClr val="lt1"/>
              </a:highlight>
              <a:latin typeface="Roboto"/>
              <a:ea typeface="Roboto"/>
              <a:cs typeface="Roboto"/>
              <a:sym typeface="Roboto"/>
            </a:endParaRPr>
          </a:p>
          <a:p>
            <a:pPr marL="305435" lvl="0" indent="-206121" algn="l" rtl="0">
              <a:lnSpc>
                <a:spcPct val="110000"/>
              </a:lnSpc>
              <a:spcBef>
                <a:spcPts val="1500"/>
              </a:spcBef>
              <a:spcAft>
                <a:spcPts val="0"/>
              </a:spcAft>
              <a:buSzPts val="1564"/>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2c5f4b99186_0_17"/>
          <p:cNvSpPr txBox="1"/>
          <p:nvPr/>
        </p:nvSpPr>
        <p:spPr>
          <a:xfrm>
            <a:off x="113100" y="785825"/>
            <a:ext cx="11965800" cy="6194700"/>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Storage:</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Store processed keystrokes securely, either locally or remotely.</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Implement encryption to protect stored data from unauthorized access.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Consider periodic flushing or batching of keystrokes to minimize memory usage and improve efficiency.</a:t>
            </a: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Stealth Mechanisms:</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Implement techniques to run the keylogger stealthily, avoiding detection by the user or antivirus software.</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Employ code obfuscation, polymorphism, and rootkit-like features to hide the key logger's presence.</a:t>
            </a: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Remote Access (Optional):</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Implement remote access functionality to allow monitoring of logged keystrokes from a remote location.</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Use secure communication protocols for transmitting data to a remote server.</a:t>
            </a: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Error Handling:</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Implement error handling mechanisms to handle exceptions and edge cases gracefully.</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Log errors and issues for debugging and troubleshooting purposes.</a:t>
            </a:r>
            <a:endParaRPr sz="1900">
              <a:solidFill>
                <a:schemeClr val="dk1"/>
              </a:solidFill>
              <a:highlight>
                <a:schemeClr val="lt1"/>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2c5f4b99186_0_22"/>
          <p:cNvSpPr txBox="1"/>
          <p:nvPr/>
        </p:nvSpPr>
        <p:spPr>
          <a:xfrm>
            <a:off x="178500" y="732250"/>
            <a:ext cx="12013500" cy="5696400"/>
          </a:xfrm>
          <a:prstGeom prst="rect">
            <a:avLst/>
          </a:prstGeom>
          <a:noFill/>
          <a:ln>
            <a:noFill/>
          </a:ln>
        </p:spPr>
        <p:txBody>
          <a:bodyPr spcFirstLastPara="1" wrap="square" lIns="91425" tIns="91425" rIns="91425" bIns="91425" anchor="t" anchorCtr="0">
            <a:spAutoFit/>
          </a:bodyPr>
          <a:lstStyle/>
          <a:p>
            <a:pPr marL="0" lvl="0" indent="0" algn="l" rtl="0">
              <a:lnSpc>
                <a:spcPct val="160000"/>
              </a:lnSpc>
              <a:spcBef>
                <a:spcPts val="1400"/>
              </a:spcBef>
              <a:spcAft>
                <a:spcPts val="0"/>
              </a:spcAft>
              <a:buNone/>
            </a:pPr>
            <a:r>
              <a:rPr lang="en-IN" sz="2450" b="1">
                <a:solidFill>
                  <a:schemeClr val="dk1"/>
                </a:solidFill>
                <a:highlight>
                  <a:schemeClr val="lt1"/>
                </a:highlight>
                <a:latin typeface="Roboto"/>
                <a:ea typeface="Roboto"/>
                <a:cs typeface="Roboto"/>
                <a:sym typeface="Roboto"/>
              </a:rPr>
              <a:t>Deployment Strategy:</a:t>
            </a:r>
            <a:endParaRPr sz="2450" b="1">
              <a:solidFill>
                <a:schemeClr val="dk1"/>
              </a:solidFill>
              <a:highlight>
                <a:schemeClr val="lt1"/>
              </a:highlight>
              <a:latin typeface="Roboto"/>
              <a:ea typeface="Roboto"/>
              <a:cs typeface="Roboto"/>
              <a:sym typeface="Roboto"/>
            </a:endParaRPr>
          </a:p>
          <a:p>
            <a:pPr marL="457200" lvl="0" indent="-228600" algn="l" rtl="0">
              <a:lnSpc>
                <a:spcPct val="115000"/>
              </a:lnSpc>
              <a:spcBef>
                <a:spcPts val="40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Software Distribution:</a:t>
            </a:r>
            <a:endParaRPr sz="19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Package the keylogger software into an executable installer or standalone application.</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Distribute the software through secure channels, such as direct downloads from a secure website or physical media (e.g., USB drives).</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Installation:</a:t>
            </a:r>
            <a:endParaRPr sz="19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Provide clear instructions for installing the keylogger on the target system.</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Optionally, include stealth installation options to minimize user awareness of the key logger's presence.</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Configuration:</a:t>
            </a:r>
            <a:endParaRPr sz="19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Include a user interface or configuration file for setting up the keylogger parameters (e.g., logging mode, encryption settings).</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Ensure that configuration options are easy to understand and use.A</a:t>
            </a:r>
            <a:endParaRPr sz="2000">
              <a:solidFill>
                <a:schemeClr val="dk1"/>
              </a:solidFill>
              <a:highlight>
                <a:schemeClr val="lt1"/>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1231</Words>
  <Application>Microsoft Office PowerPoint</Application>
  <PresentationFormat>Widescreen</PresentationFormat>
  <Paragraphs>162</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Libre Franklin</vt:lpstr>
      <vt:lpstr>Roboto</vt:lpstr>
      <vt:lpstr>Noto Sans Symbols</vt:lpstr>
      <vt:lpstr>Calibri</vt:lpstr>
      <vt:lpstr>Arial</vt:lpstr>
      <vt:lpstr>Franklin Gothic</vt:lpstr>
      <vt:lpstr>DividendVTI</vt:lpstr>
      <vt:lpstr>KEY LOGGER </vt:lpstr>
      <vt:lpstr>OUTLINE</vt:lpstr>
      <vt:lpstr>PROBLEM STATEMENT</vt:lpstr>
      <vt:lpstr>PROPOSED SOLUTION</vt:lpstr>
      <vt:lpstr>PowerPoint Presentation</vt:lpstr>
      <vt:lpstr>SYSTEM  APPROACH</vt:lpstr>
      <vt:lpstr>ALGORITHM &amp; DEPLOYMENT</vt:lpstr>
      <vt:lpstr>PowerPoint Presentation</vt:lpstr>
      <vt:lpstr>PowerPoint Presentation</vt:lpstr>
      <vt:lpstr>PowerPoint Presentation</vt:lpstr>
      <vt:lpstr>PowerPoint Presentation</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LOGGER</dc:title>
  <dc:creator>Vaibhav Ostwal</dc:creator>
  <cp:lastModifiedBy>PSVSTUDENT</cp:lastModifiedBy>
  <cp:revision>5</cp:revision>
  <dcterms:created xsi:type="dcterms:W3CDTF">2021-05-26T16:50:10Z</dcterms:created>
  <dcterms:modified xsi:type="dcterms:W3CDTF">2024-03-26T05:55:10Z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