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esktop\Book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[Book1.xlsx]Sheet4!PivotTable1</c:name>
    <c:fmtId val="-1"/>
  </c:pivotSource>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[Book1.xlsx]Sheet4!$B$3:$B$4</c:f>
              <c:strCache>
                <c:ptCount val="1"/>
                <c:pt idx="0">
                  <c:v>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[Book1.xlsx]Sheet4!$B$5:$B$15</c:f>
              <c:numCache>
                <c:formatCode>General</c:formatCode>
                <c:ptCount val="10"/>
                <c:pt idx="0">
                  <c:v>1.0</c:v>
                </c:pt>
                <c:pt idx="1">
                  <c:v>5.0</c:v>
                </c:pt>
                <c:pt idx="2">
                  <c:v>2.0</c:v>
                </c:pt>
                <c:pt idx="3">
                  <c:v>4.0</c:v>
                </c:pt>
                <c:pt idx="4">
                  <c:v>3.0</c:v>
                </c:pt>
                <c:pt idx="5">
                  <c:v>3.0</c:v>
                </c:pt>
                <c:pt idx="6">
                  <c:v>4.0</c:v>
                </c:pt>
                <c:pt idx="8">
                  <c:v>6.0</c:v>
                </c:pt>
                <c:pt idx="9">
                  <c:v>5.0</c:v>
                </c:pt>
              </c:numCache>
            </c:numRef>
          </c:val>
        </c:ser>
        <c:ser>
          <c:idx val="1"/>
          <c:order val="1"/>
          <c:tx>
            <c:strRef>
              <c:f>[Book1.xlsx]Sheet4!$C$3:$C$4</c:f>
              <c:strCache>
                <c:ptCount val="1"/>
                <c:pt idx="0">
                  <c:v>LOW</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[Book1.xlsx]Sheet4!$C$5:$C$15</c:f>
              <c:numCache>
                <c:formatCode>General</c:formatCode>
                <c:ptCount val="10"/>
                <c:pt idx="0">
                  <c:v>1.0</c:v>
                </c:pt>
                <c:pt idx="2">
                  <c:v>1.0</c:v>
                </c:pt>
                <c:pt idx="3">
                  <c:v>1.0</c:v>
                </c:pt>
                <c:pt idx="4">
                  <c:v>1.0</c:v>
                </c:pt>
              </c:numCache>
            </c:numRef>
          </c:val>
        </c:ser>
        <c:ser>
          <c:idx val="2"/>
          <c:order val="2"/>
          <c:tx>
            <c:strRef>
              <c:f>[Book1.xlsx]Sheet4!$D$3:$D$4</c:f>
              <c:strCache>
                <c:ptCount val="1"/>
                <c:pt idx="0">
                  <c:v>MED</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[Book1.xlsx]Sheet4!$D$5:$D$15</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strRef>
              <c:f>[Book1.xlsx]Sheet4!$E$3:$E$4</c:f>
              <c:strCache>
                <c:ptCount val="1"/>
                <c:pt idx="0">
                  <c:v>VERY 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[Book1.xlsx]Sheet4!$E$5:$E$15</c:f>
              <c:numCache>
                <c:formatCode>General</c:formatCode>
                <c:ptCount val="10"/>
                <c:pt idx="0">
                  <c:v>1.0</c:v>
                </c:pt>
                <c:pt idx="1">
                  <c:v>4.0</c:v>
                </c:pt>
                <c:pt idx="2">
                  <c:v>4.0</c:v>
                </c:pt>
                <c:pt idx="4">
                  <c:v>2.0</c:v>
                </c:pt>
                <c:pt idx="5">
                  <c:v>3.0</c:v>
                </c:pt>
                <c:pt idx="6">
                  <c:v>4.0</c:v>
                </c:pt>
                <c:pt idx="7">
                  <c:v>5.0</c:v>
                </c:pt>
                <c:pt idx="8">
                  <c:v>2.0</c:v>
                </c:pt>
                <c:pt idx="9">
                  <c:v>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p:grpSpPr>
      <p:sp>
        <p:nvSpPr>
          <p:cNvPr id="1048668" name="Slide Image Placeholder 1"/>
          <p:cNvSpPr/>
          <p:nvPr>
            <p:ph type="sldImg" idx="2"/>
          </p:nvPr>
        </p:nvSpPr>
        <p:spPr/>
      </p:sp>
      <p:sp>
        <p:nvSpPr>
          <p:cNvPr id="1048669"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5" name="Holder 3"/>
          <p:cNvSpPr>
            <a:spLocks noGrp="1"/>
          </p:cNvSpPr>
          <p:nvPr>
            <p:ph type="body" idx="1"/>
          </p:nvPr>
        </p:nvSpPr>
        <p:spPr/>
        <p:txBody>
          <a:bodyPr bIns="0" lIns="0" rIns="0" tIns="0"/>
          <a:p/>
        </p:txBody>
      </p:sp>
      <p:sp>
        <p:nvSpPr>
          <p:cNvPr id="10486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7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7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7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7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79"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103707" cy="1551940"/>
          </a:xfrm>
          <a:prstGeom prst="rect"/>
          <a:noFill/>
        </p:spPr>
        <p:txBody>
          <a:bodyPr rtlCol="0" wrap="square">
            <a:spAutoFit/>
          </a:bodyPr>
          <a:p>
            <a:r>
              <a:rPr sz="2400" lang="en-US"/>
              <a:t>STUDENT NAME:</a:t>
            </a:r>
            <a:r>
              <a:rPr altLang="en-US" sz="2400" lang="en-IN"/>
              <a:t>  </a:t>
            </a:r>
            <a:r>
              <a:rPr altLang="en-GB" sz="2400" lang="en-US"/>
              <a:t>D</a:t>
            </a:r>
            <a:r>
              <a:rPr altLang="en-GB" sz="2400" lang="en-US"/>
              <a:t>I</a:t>
            </a:r>
            <a:r>
              <a:rPr altLang="en-GB" sz="2400" lang="en-US"/>
              <a:t>N</a:t>
            </a:r>
            <a:r>
              <a:rPr altLang="en-GB" sz="2400" lang="en-US"/>
              <a:t>ESH </a:t>
            </a:r>
            <a:r>
              <a:rPr altLang="en-GB" sz="2400" lang="en-US"/>
              <a:t>KUMAR</a:t>
            </a:r>
            <a:r>
              <a:rPr altLang="en-GB" sz="2400" lang="en-US"/>
              <a:t> </a:t>
            </a:r>
            <a:r>
              <a:rPr altLang="en-GB" sz="2400" lang="en-US"/>
              <a:t>G</a:t>
            </a:r>
            <a:endParaRPr sz="2400" lang="en-US"/>
          </a:p>
          <a:p>
            <a:r>
              <a:rPr dirty="0" sz="2400" lang="en-US"/>
              <a:t>REGISTER NO:</a:t>
            </a:r>
            <a:r>
              <a:rPr altLang="en-US" dirty="0" sz="2400" lang="en-IN"/>
              <a:t>   31221925</a:t>
            </a:r>
            <a:r>
              <a:rPr altLang="en-GB" dirty="0" sz="2400" lang="en-US"/>
              <a:t>1</a:t>
            </a:r>
            <a:r>
              <a:rPr altLang="en-GB" dirty="0" sz="2400" lang="en-US"/>
              <a:t> </a:t>
            </a:r>
            <a:r>
              <a:rPr altLang="en-US" dirty="0" sz="2400" lang="en-IN"/>
              <a:t>(asunm170931221925</a:t>
            </a:r>
            <a:r>
              <a:rPr altLang="en-GB" dirty="0" sz="2400" lang="en-US"/>
              <a:t>1</a:t>
            </a:r>
            <a:r>
              <a:rPr altLang="en-US" dirty="0" sz="2400" lang="en-IN"/>
              <a:t>)</a:t>
            </a:r>
            <a:endParaRPr dirty="0" sz="2400" lang="en-US"/>
          </a:p>
          <a:p>
            <a:r>
              <a:rPr dirty="0" sz="2400" lang="en-US"/>
              <a:t>DEPARTMENT:</a:t>
            </a:r>
            <a:r>
              <a:rPr altLang="en-US" dirty="0" sz="2400" lang="en-IN"/>
              <a:t> III - B.COM</a:t>
            </a:r>
            <a:endParaRPr dirty="0" sz="2400" lang="en-US"/>
          </a:p>
          <a:p>
            <a:r>
              <a:rPr dirty="0" sz="2400" lang="en-US"/>
              <a:t>COLLEGE</a:t>
            </a:r>
            <a:r>
              <a:rPr altLang="en-US" dirty="0" sz="2400" lang="en-IN"/>
              <a:t>         : LAKSHMI BANGARU ARTS AND SCIENCE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2097165" name="object 6"/>
          <p:cNvPicPr>
            <a:picLocks/>
          </p:cNvPicPr>
          <p:nvPr/>
        </p:nvPicPr>
        <p:blipFill>
          <a:blip xmlns:r="http://schemas.openxmlformats.org/officeDocument/2006/relationships" r:embed="rId1" cstate="print"/>
          <a:stretch>
            <a:fillRect/>
          </a:stretch>
        </p:blipFill>
        <p:spPr>
          <a:xfrm>
            <a:off x="0" y="3308983"/>
            <a:ext cx="2466975" cy="3419475"/>
          </a:xfrm>
          <a:prstGeom prst="rect"/>
        </p:spPr>
      </p:pic>
      <p:sp>
        <p:nvSpPr>
          <p:cNvPr id="104866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6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6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67" name="Text Box 9"/>
          <p:cNvSpPr txBox="1"/>
          <p:nvPr/>
        </p:nvSpPr>
        <p:spPr>
          <a:xfrm>
            <a:off x="2223135" y="1499235"/>
            <a:ext cx="9654540" cy="5153025"/>
          </a:xfrm>
          <a:prstGeom prst="rect"/>
          <a:noFill/>
        </p:spPr>
        <p:txBody>
          <a:bodyPr rtlCol="0" wrap="square">
            <a:noAutofit/>
          </a:bodyPr>
          <a:p>
            <a:pPr indent="-342900" marL="342900">
              <a:buFont typeface="Wingdings" panose="05000000000000000000" charset="0"/>
              <a:buChar char="v"/>
            </a:pPr>
            <a:r>
              <a:rPr altLang="en-US" b="1" sz="2000" lang="en-IN">
                <a:latin typeface="Cambria" panose="02040503050406030204" charset="0"/>
                <a:cs typeface="Cambria" panose="02040503050406030204" charset="0"/>
              </a:rPr>
              <a:t>Intuitive and User-Friendly Interface:</a:t>
            </a:r>
            <a:r>
              <a:rPr altLang="en-US" sz="2000" lang="en-IN">
                <a:latin typeface="Cambria" panose="02040503050406030204" charset="0"/>
                <a:cs typeface="Cambria" panose="02040503050406030204" charset="0"/>
              </a:rPr>
              <a:t>Dashboard Design: Use a clean, modern, and intuitive design for dashboards that provide real-time insights. Implement easy-to-navigate interfaces with customizable views so that employees and managers can access relevant data quickly.</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r>
              <a:rPr altLang="en-US" b="1" sz="2000" lang="en-IN">
                <a:latin typeface="Cambria" panose="02040503050406030204" charset="0"/>
                <a:cs typeface="Cambria" panose="02040503050406030204" charset="0"/>
              </a:rPr>
              <a:t>Visual Analytics: </a:t>
            </a:r>
            <a:r>
              <a:rPr altLang="en-US" sz="2000" lang="en-IN">
                <a:latin typeface="Cambria" panose="02040503050406030204" charset="0"/>
                <a:cs typeface="Cambria" panose="02040503050406030204" charset="0"/>
              </a:rPr>
              <a:t>Include visually appealing charts, graphs, and infographics to make data easy to understand at a glance. Interactive elements like drag-and-drop filters or hover-over details can enhance the user experience.</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b="1" sz="2000" lang="en-IN">
                <a:latin typeface="Cambria" panose="02040503050406030204" charset="0"/>
                <a:cs typeface="Cambria" panose="02040503050406030204" charset="0"/>
              </a:rPr>
              <a:t>AI-Powered Insights:</a:t>
            </a:r>
            <a:endParaRPr altLang="en-US" b="1" sz="2000" lang="en-IN">
              <a:latin typeface="Cambria" panose="02040503050406030204" charset="0"/>
              <a:cs typeface="Cambria" panose="02040503050406030204" charset="0"/>
            </a:endParaRPr>
          </a:p>
          <a:p>
            <a:pPr algn="l" indent="0">
              <a:buFont typeface="Wingdings" panose="05000000000000000000" charset="0"/>
              <a:buNone/>
            </a:pPr>
            <a:r>
              <a:rPr altLang="en-US" sz="2000" lang="en-IN">
                <a:latin typeface="Cambria" panose="02040503050406030204" charset="0"/>
                <a:cs typeface="Cambria" panose="02040503050406030204" charset="0"/>
              </a:rPr>
              <a:t>      Predictive Analytics: Use AI to predict future trends in employee                               performance, potential turnover, and other key metrics. This can help in proactive decision-making.</a:t>
            </a:r>
            <a:endParaRPr altLang="en-US" sz="2000" lang="en-IN">
              <a:latin typeface="Cambria" panose="02040503050406030204" charset="0"/>
              <a:cs typeface="Cambria" panose="02040503050406030204" charset="0"/>
            </a:endParaRPr>
          </a:p>
          <a:p>
            <a:pPr algn="l" indent="0">
              <a:buFont typeface="Wingdings" panose="05000000000000000000" charset="0"/>
              <a:buNone/>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sz="2000" lang="en-IN">
                <a:latin typeface="Cambria" panose="02040503050406030204" charset="0"/>
                <a:cs typeface="Cambria" panose="02040503050406030204" charset="0"/>
              </a:rPr>
              <a:t> Performance level = IFS(Z8&gt;=5,”VERY HIGH”,Z8&gt;=4,”HIGH”,Z8&gt;=3,”MED”,TURE,”LOW”)</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7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2" name="Text Box 2"/>
          <p:cNvSpPr txBox="1"/>
          <p:nvPr/>
        </p:nvSpPr>
        <p:spPr>
          <a:xfrm>
            <a:off x="803910" y="1296035"/>
            <a:ext cx="11402695" cy="4965700"/>
          </a:xfrm>
          <a:prstGeom prst="rect"/>
          <a:noFill/>
        </p:spPr>
        <p:txBody>
          <a:bodyPr rtlCol="0" wrap="square">
            <a:noAutofit/>
          </a:bodyPr>
          <a:p>
            <a:r>
              <a:rPr altLang="en-US" b="1" sz="2000" lang="en-IN">
                <a:latin typeface="Cambria" panose="02040503050406030204" charset="0"/>
                <a:cs typeface="Cambria" panose="02040503050406030204" charset="0"/>
                <a:sym typeface="+mn-ea"/>
              </a:rPr>
              <a:t>Data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 The data is collected from the kaggle</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 Performance Metrics KPIs, productivity measures, goal achievements.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3)Employee Information Basic demographics, job roles, tenure, etc.</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Feature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1)Personal and Demographic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2)Job-Related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3)Performance Metrics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Data cleaning</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1)Identify Data Sources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2)Data Quality Assessment</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Handle Missing Values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4)Correct Data Entry Errors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endParaRPr sz="24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673" name="Text Box 4"/>
          <p:cNvSpPr txBox="1"/>
          <p:nvPr/>
        </p:nvSpPr>
        <p:spPr>
          <a:xfrm>
            <a:off x="457200" y="381000"/>
            <a:ext cx="10535285" cy="6169025"/>
          </a:xfrm>
          <a:prstGeom prst="rect"/>
          <a:noFill/>
        </p:spPr>
        <p:txBody>
          <a:bodyPr rtlCol="0" wrap="square">
            <a:noAutofit/>
          </a:bodyPr>
          <a:p>
            <a:r>
              <a:rPr altLang="en-US" b="1" sz="2000" lang="en-IN">
                <a:latin typeface="Cambria" panose="02040503050406030204" charset="0"/>
                <a:cs typeface="Cambria" panose="02040503050406030204" charset="0"/>
              </a:rPr>
              <a:t>Summary</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  1)An employee data and performance summary typically includes key information that gives a comprehensive overview of each employee's role, achievements, and contributions to the organization. Here's a breakdown of what such a summary might include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 It is useful for the purpose of easlly acess by the HR and managning directors. with the source of documentation.  Analysis the resource of the employee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b="1" sz="2000" lang="en-IN">
                <a:latin typeface="Cambria" panose="02040503050406030204" charset="0"/>
                <a:cs typeface="Cambria" panose="02040503050406030204" charset="0"/>
                <a:sym typeface="+mn-ea"/>
              </a:rPr>
              <a:t>Performance Level</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1)Key Performance Indicators (KPIs)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2)Performance Appraisals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Goals and Objectives Tracking </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Visulazation</a:t>
            </a:r>
            <a:endParaRPr altLang="en-US" b="1"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1)</a:t>
            </a:r>
            <a:r>
              <a:rPr altLang="en-US" sz="2000" lang="en-IN">
                <a:latin typeface="Cambria" panose="02040503050406030204" charset="0"/>
                <a:cs typeface="Cambria" panose="02040503050406030204" charset="0"/>
                <a:sym typeface="+mn-ea"/>
              </a:rPr>
              <a:t>Bar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2)Line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3)Pie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4)Bubble Charts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4194304" name="Content Placeholder 7"/>
          <p:cNvGraphicFramePr>
            <a:graphicFrameLocks/>
          </p:cNvGraphicFramePr>
          <p:nvPr>
            <p:ph sz="half" idx="2"/>
          </p:nvPr>
        </p:nvGraphicFramePr>
        <p:xfrm>
          <a:off x="1798955" y="1752600"/>
          <a:ext cx="6732270" cy="4526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3" name="Text Box 3"/>
          <p:cNvSpPr txBox="1"/>
          <p:nvPr/>
        </p:nvSpPr>
        <p:spPr>
          <a:xfrm>
            <a:off x="1372235" y="1529080"/>
            <a:ext cx="7827010" cy="2228215"/>
          </a:xfrm>
          <a:prstGeom prst="rect"/>
          <a:noFill/>
        </p:spPr>
        <p:txBody>
          <a:bodyPr rtlCol="0" wrap="square">
            <a:noAutofit/>
          </a:bodyPr>
          <a:p>
            <a:pPr algn="l" indent="-342900" marL="342900">
              <a:buFont typeface="Wingdings" panose="05000000000000000000" charset="0"/>
              <a:buChar char="ü"/>
            </a:pPr>
            <a:r>
              <a:rPr sz="2000" lang="en-US">
                <a:latin typeface="Cambria" panose="02040503050406030204" charset="0"/>
                <a:cs typeface="Cambria" panose="02040503050406030204"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sz="2000" lang="en-US">
              <a:latin typeface="Cambria" panose="02040503050406030204" charset="0"/>
              <a:cs typeface="Cambria" panose="02040503050406030204" charset="0"/>
            </a:endParaRPr>
          </a:p>
          <a:p>
            <a:pPr algn="l"/>
            <a:endParaRPr sz="2000" lang="en-US">
              <a:latin typeface="Cambria" panose="02040503050406030204" charset="0"/>
              <a:cs typeface="Cambria" panose="02040503050406030204" charset="0"/>
            </a:endParaRPr>
          </a:p>
          <a:p>
            <a:pPr algn="l" indent="-342900" marL="342900">
              <a:buFont typeface="Wingdings" panose="05000000000000000000" charset="0"/>
              <a:buChar char="ü"/>
            </a:pPr>
            <a:r>
              <a:rPr sz="2000" lang="en-US">
                <a:latin typeface="Cambria" panose="02040503050406030204" charset="0"/>
                <a:cs typeface="Cambria" panose="02040503050406030204"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sz="2000" lang="en-US">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676627" y="2743031"/>
            <a:ext cx="8593228" cy="6375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altLang="en-US" b="1" dirty="0" sz="4400" lang="en-IN">
                <a:solidFill>
                  <a:srgbClr val="0F0F0F"/>
                </a:solidFill>
                <a:latin typeface="Times New Roman" panose="02020603050405020304" pitchFamily="18" charset="0"/>
                <a:cs typeface="Times New Roman" panose="02020603050405020304" pitchFamily="18" charset="0"/>
              </a:rPr>
              <a:t>Data &amp; Performance </a:t>
            </a:r>
            <a:endParaRPr altLang="en-US" b="1" dirty="0" sz="4400" lang="en-IN">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534400" y="31242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 Box 8"/>
          <p:cNvSpPr txBox="1"/>
          <p:nvPr/>
        </p:nvSpPr>
        <p:spPr>
          <a:xfrm>
            <a:off x="676275" y="1752600"/>
            <a:ext cx="8056880" cy="4292600"/>
          </a:xfrm>
          <a:prstGeom prst="rect"/>
          <a:noFill/>
        </p:spPr>
        <p:txBody>
          <a:bodyPr rtlCol="0" wrap="square">
            <a:noAutofit/>
          </a:bodyPr>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altLang="en-US" b="1" sz="2000" lang="en-IN">
                <a:latin typeface="Cambria" panose="02040503050406030204" charset="0"/>
                <a:cs typeface="Cambria" panose="02040503050406030204" charset="0"/>
              </a:rPr>
              <a:t>Analysis data : </a:t>
            </a:r>
            <a:r>
              <a:rPr altLang="en-US" sz="2000" lang="en-IN">
                <a:latin typeface="Cambria" panose="02040503050406030204" charset="0"/>
                <a:cs typeface="Cambria" panose="02040503050406030204" charset="0"/>
              </a:rPr>
              <a:t>The data is taken for the purpose employee data, because While many companies collect various forms of employee data, such as attendance records, performance reviews, and training completion, this data often remains underutilized.</a:t>
            </a: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b="1" sz="2000" lang="en-US">
                <a:latin typeface="Cambria" panose="02040503050406030204" charset="0"/>
                <a:cs typeface="Cambria" panose="02040503050406030204" charset="0"/>
              </a:rPr>
              <a:t>Data Silos:</a:t>
            </a:r>
            <a:r>
              <a:rPr sz="2000" lang="en-US">
                <a:latin typeface="Cambria" panose="02040503050406030204" charset="0"/>
                <a:cs typeface="Cambria" panose="02040503050406030204" charset="0"/>
              </a:rPr>
              <a:t> Employee data is stored in different systems, such as HR software, performance management tools, and spreadsheets, making it difficult to get a unified view of an employee's performance.</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r>
              <a:rPr b="1" sz="2000" lang="en-US">
                <a:latin typeface="Cambria" panose="02040503050406030204" charset="0"/>
                <a:cs typeface="Cambria" panose="02040503050406030204" charset="0"/>
              </a:rPr>
              <a:t>Inconsistent Performance Metrics:</a:t>
            </a:r>
            <a:r>
              <a:rPr sz="2000" lang="en-US">
                <a:latin typeface="Cambria" panose="02040503050406030204" charset="0"/>
                <a:cs typeface="Cambria" panose="02040503050406030204" charset="0"/>
              </a:rPr>
              <a:t> There is no standardized approach to measuring employee performance across different departments, leading to inconsistent evaluations and potentially biased decisions.</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915400" y="266700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381000" y="381317"/>
            <a:ext cx="5263515" cy="5245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411480" y="1447800"/>
            <a:ext cx="8454390" cy="4836795"/>
          </a:xfrm>
          <a:prstGeom prst="rect"/>
          <a:noFill/>
        </p:spPr>
        <p:txBody>
          <a:bodyPr rtlCol="0" wrap="square">
            <a:noAutofit/>
          </a:bodyPr>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 Project Objective:</a:t>
            </a:r>
            <a:r>
              <a:rPr altLang="en-US" b="1" dirty="0" sz="2000" i="0" lang="en-IN">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The primary goal of this project is to develop a comprehensive system to collect, manage, and analyze employee data to enhance performance management, optimize workforce productivity, and inform strategic decision-making.</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r>
              <a:rPr b="1" dirty="0" sz="2000" i="0" lang="en-US">
                <a:solidFill>
                  <a:srgbClr val="0D0D0D"/>
                </a:solidFill>
                <a:effectLst/>
                <a:latin typeface="Times New Roman" panose="02020603050405020304" pitchFamily="18" charset="0"/>
                <a:cs typeface="Times New Roman" panose="02020603050405020304" pitchFamily="18" charset="0"/>
              </a:rPr>
              <a:t>Scope of the Project:</a:t>
            </a: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Collection:</a:t>
            </a:r>
            <a:r>
              <a:rPr b="0" dirty="0" sz="2000" i="0" lang="en-US">
                <a:solidFill>
                  <a:srgbClr val="0D0D0D"/>
                </a:solidFill>
                <a:effectLst/>
                <a:latin typeface="Times New Roman" panose="02020603050405020304" pitchFamily="18" charset="0"/>
                <a:cs typeface="Times New Roman" panose="02020603050405020304" pitchFamily="18" charset="0"/>
              </a:rPr>
              <a:t> Gather data on employees from various sources such as HR records, performance reviews</a:t>
            </a:r>
            <a:r>
              <a:rPr dirty="0" sz="2000" i="0" lang="en-US">
                <a:solidFill>
                  <a:srgbClr val="0D0D0D"/>
                </a:solidFill>
                <a:effectLst/>
                <a:latin typeface="Times New Roman" panose="02020603050405020304" pitchFamily="18" charset="0"/>
                <a:cs typeface="Times New Roman" panose="02020603050405020304" pitchFamily="18" charset="0"/>
              </a:rPr>
              <a:t>, attendance</a:t>
            </a:r>
            <a:r>
              <a:rPr b="1"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systems, and project management tools.</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Management:</a:t>
            </a:r>
            <a:r>
              <a:rPr b="0" dirty="0" sz="2000" i="0" lang="en-US">
                <a:solidFill>
                  <a:srgbClr val="0D0D0D"/>
                </a:solidFill>
                <a:effectLst/>
                <a:latin typeface="Times New Roman" panose="02020603050405020304" pitchFamily="18" charset="0"/>
                <a:cs typeface="Times New Roman" panose="02020603050405020304" pitchFamily="18" charset="0"/>
              </a:rPr>
              <a:t> Develop a centralized repository for storing employee data securely and ensuring easy access for authorized personnel.</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Performance Analysis: </a:t>
            </a:r>
            <a:r>
              <a:rPr b="0" dirty="0" sz="2000" i="0" lang="en-US">
                <a:solidFill>
                  <a:srgbClr val="0D0D0D"/>
                </a:solidFill>
                <a:effectLst/>
                <a:latin typeface="Times New Roman" panose="02020603050405020304" pitchFamily="18" charset="0"/>
                <a:cs typeface="Times New Roman" panose="02020603050405020304" pitchFamily="18" charset="0"/>
              </a:rPr>
              <a:t>Create metrics and KPIs to measure employee performance, track progress over time, and identify areas for improvement.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Reporting and Visualization: </a:t>
            </a:r>
            <a:r>
              <a:rPr b="0" dirty="0" sz="2000" i="0" lang="en-US">
                <a:solidFill>
                  <a:srgbClr val="0D0D0D"/>
                </a:solidFill>
                <a:effectLst/>
                <a:latin typeface="Times New Roman" panose="02020603050405020304" pitchFamily="18" charset="0"/>
                <a:cs typeface="Times New Roman" panose="02020603050405020304" pitchFamily="18" charset="0"/>
              </a:rPr>
              <a:t>Generate dashboards and reports that provide insights into employee performance trends, high-performing individuals, and departments that may need support.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5"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6" name="Text Box 6"/>
          <p:cNvSpPr txBox="1"/>
          <p:nvPr/>
        </p:nvSpPr>
        <p:spPr>
          <a:xfrm>
            <a:off x="427355" y="1676400"/>
            <a:ext cx="9512935" cy="2887980"/>
          </a:xfrm>
          <a:prstGeom prst="rect"/>
          <a:noFill/>
        </p:spPr>
        <p:txBody>
          <a:bodyPr rtlCol="0" wrap="square">
            <a:noAutofit/>
          </a:bodyPr>
          <a:p>
            <a:pPr indent="-285750" marL="285750">
              <a:buFont typeface="Wingdings" panose="05000000000000000000" charset="0"/>
              <a:buChar char="Ø"/>
            </a:pPr>
            <a:r>
              <a:rPr b="1" lang="en-US">
                <a:latin typeface="Cambria" panose="02040503050406030204" charset="0"/>
                <a:cs typeface="Cambria" panose="02040503050406030204" charset="0"/>
              </a:rPr>
              <a:t>H</a:t>
            </a:r>
            <a:r>
              <a:rPr b="1" sz="2000" lang="en-US">
                <a:latin typeface="Cambria" panose="02040503050406030204" charset="0"/>
                <a:cs typeface="Cambria" panose="02040503050406030204" charset="0"/>
              </a:rPr>
              <a:t>R Managers and Professionals:</a:t>
            </a:r>
            <a:r>
              <a:rPr sz="2000" lang="en-US">
                <a:latin typeface="Cambria" panose="02040503050406030204" charset="0"/>
                <a:cs typeface="Cambria" panose="02040503050406030204"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Team Managers and Supervisors:</a:t>
            </a:r>
            <a:r>
              <a:rPr sz="2000" lang="en-US">
                <a:latin typeface="Cambria" panose="02040503050406030204" charset="0"/>
                <a:cs typeface="Cambria" panose="02040503050406030204" charset="0"/>
              </a:rPr>
              <a:t> Managers use this data to understand how their team members are performing, identify high performers and those needing support, and make informed decisions about promotions, rewards, and disciplinary actions</a:t>
            </a:r>
            <a:r>
              <a:rPr lang="en-US">
                <a:latin typeface="Cambria" panose="02040503050406030204" charset="0"/>
                <a:cs typeface="Cambria" panose="02040503050406030204" charset="0"/>
              </a:rPr>
              <a:t>.</a:t>
            </a:r>
            <a:endParaRPr lang="en-US">
              <a:latin typeface="Cambria" panose="02040503050406030204" charset="0"/>
              <a:cs typeface="Cambria" panose="02040503050406030204" charset="0"/>
            </a:endParaRPr>
          </a:p>
          <a:p>
            <a:pPr indent="-285750" marL="285750">
              <a:buFont typeface="Wingdings" panose="05000000000000000000" charset="0"/>
              <a:buChar char="Ø"/>
            </a:pPr>
            <a:r>
              <a:rPr b="1" lang="en-US">
                <a:latin typeface="Cambria" panose="02040503050406030204" charset="0"/>
                <a:cs typeface="Cambria" panose="02040503050406030204" charset="0"/>
              </a:rPr>
              <a:t>Employe</a:t>
            </a:r>
            <a:r>
              <a:rPr b="1" sz="2000" lang="en-US">
                <a:latin typeface="Cambria" panose="02040503050406030204" charset="0"/>
                <a:cs typeface="Cambria" panose="02040503050406030204" charset="0"/>
              </a:rPr>
              <a:t>es:</a:t>
            </a:r>
            <a:r>
              <a:rPr sz="2000" lang="en-US">
                <a:latin typeface="Cambria" panose="02040503050406030204" charset="0"/>
                <a:cs typeface="Cambria" panose="02040503050406030204" charset="0"/>
              </a:rPr>
              <a:t> Employees themselves may access their own data and performance feedback to understand expectations, track their own progress, set personal goals, and engage in self-improvement.</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Finance Departments:</a:t>
            </a:r>
            <a:r>
              <a:rPr sz="2000" lang="en-US">
                <a:latin typeface="Cambria" panose="02040503050406030204" charset="0"/>
                <a:cs typeface="Cambria" panose="02040503050406030204" charset="0"/>
              </a:rPr>
              <a:t> They might use employee data for budgeting purposes, payroll processing, and financial planning. Understanding the cost of the workforce and performance ROI is critical for financial forecasting.</a:t>
            </a:r>
            <a:endParaRPr sz="2000" lang="en-US">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10134600" y="3742055"/>
            <a:ext cx="2053590" cy="3115945"/>
          </a:xfrm>
          <a:prstGeom prst="rect"/>
        </p:spPr>
      </p:pic>
      <p:sp>
        <p:nvSpPr>
          <p:cNvPr id="1048657" name="object 6"/>
          <p:cNvSpPr txBox="1">
            <a:spLocks noGrp="1"/>
          </p:cNvSpPr>
          <p:nvPr>
            <p:ph type="title"/>
          </p:nvPr>
        </p:nvSpPr>
        <p:spPr>
          <a:xfrm>
            <a:off x="304800" y="381000"/>
            <a:ext cx="9763125" cy="4578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9" name="Text Box 7"/>
          <p:cNvSpPr txBox="1"/>
          <p:nvPr/>
        </p:nvSpPr>
        <p:spPr>
          <a:xfrm>
            <a:off x="302895" y="1219200"/>
            <a:ext cx="9832340" cy="4312285"/>
          </a:xfrm>
          <a:prstGeom prst="rect"/>
          <a:noFill/>
        </p:spPr>
        <p:txBody>
          <a:bodyPr rtlCol="0" wrap="square">
            <a:noAutofit/>
          </a:bodyPr>
          <a:p>
            <a:pPr indent="0">
              <a:buFont typeface="Wingdings" panose="05000000000000000000" charset="0"/>
              <a:buNone/>
            </a:pPr>
            <a:r>
              <a:rPr b="1" sz="2000" lang="en-US">
                <a:latin typeface="Cambria" panose="02040503050406030204" charset="0"/>
                <a:cs typeface="Cambria" panose="02040503050406030204" charset="0"/>
              </a:rPr>
              <a:t>Data Import and Integration: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Seamless import of employee data from various sources (HR systems, payroll, attendance, etc.).</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Integration with existing HR and performance management systems</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0">
              <a:buFont typeface="Wingdings" panose="05000000000000000000" charset="0"/>
              <a:buNone/>
            </a:pPr>
            <a:r>
              <a:rPr b="1" sz="2000" lang="en-US">
                <a:latin typeface="Cambria" panose="02040503050406030204" charset="0"/>
                <a:cs typeface="Cambria" panose="02040503050406030204" charset="0"/>
              </a:rPr>
              <a:t>Pivot Table Summaries: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Ability to create pivot tables for summarizing employee data across different dimensions such as departments, roles, or time periods.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Easily analyze key performance indicators (KPIs) by aggregating data to find insights.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Graph and Data Visualization: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Dynamic graphing capabilities to visualize trends and patterns in employee performance.</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Support for various chart types (bar, line, pie, scatter, etc.) to suit different analysis needs.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Interactive dashboards that provide real-time updates and drill-down capabilities.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p>
          <a:p>
            <a:pPr indent="0">
              <a:buFont typeface="Wingdings" panose="05000000000000000000" charset="0"/>
              <a:buNone/>
            </a:pPr>
            <a:endParaRPr sz="20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p:grpSpPr>
      <p:sp>
        <p:nvSpPr>
          <p:cNvPr id="1048660" name="Title 1"/>
          <p:cNvSpPr>
            <a:spLocks noGrp="1"/>
          </p:cNvSpPr>
          <p:nvPr>
            <p:ph type="ctrTitle"/>
          </p:nvPr>
        </p:nvSpPr>
        <p:spPr>
          <a:xfrm>
            <a:off x="421640" y="362585"/>
            <a:ext cx="9701530" cy="4578350"/>
          </a:xfrm>
        </p:spPr>
        <p:txBody>
          <a:bodyPr wrap="square">
            <a:noAutofit/>
          </a:bodyPr>
          <a:p>
            <a:pPr indent="-342900" marL="342900">
              <a:buFont typeface="Wingdings" panose="05000000000000000000" charset="0"/>
              <a:buChar char="Ø"/>
            </a:pPr>
            <a:r>
              <a:rPr altLang="en-US" b="1" sz="2000" lang="en-IN">
                <a:latin typeface="Cambria" panose="02040503050406030204" charset="0"/>
                <a:cs typeface="Cambria" panose="02040503050406030204" charset="0"/>
                <a:sym typeface="+mn-ea"/>
              </a:rPr>
              <a:t>C</a:t>
            </a:r>
            <a:r>
              <a:rPr b="1" sz="2000" lang="en-US">
                <a:latin typeface="Cambria" panose="02040503050406030204" charset="0"/>
                <a:cs typeface="Cambria" panose="02040503050406030204" charset="0"/>
                <a:sym typeface="+mn-ea"/>
              </a:rPr>
              <a:t>onditional Formatting: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Use of conditional formatting to highlight key metrics (e.g., low performance, high absenteeism).</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Visual cues (colors, icons) to make it easier to spot trends and anomalies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Data Export and Sharing: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Export options for reports and dashboards in various formats (Excel, PDF, CSV).</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Easy sharing of insights with stakeholders through email or cloud-based platforms.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rPr>
            </a:br>
            <a:r>
              <a:rPr b="1" sz="2000" lang="en-US">
                <a:latin typeface="Cambria" panose="02040503050406030204" charset="0"/>
                <a:cs typeface="Cambria" panose="02040503050406030204" charset="0"/>
                <a:sym typeface="+mn-ea"/>
              </a:rPr>
              <a:t>Performance Tracking and Reporting: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Customizable performance tracking templates that align with company goals and metrics.</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Automated report generation to save time and provide consistent performance reviews.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Advanced Filtering and Sorting: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 filters to view data based on specific criteria (e.g., by department, job role, performance score).</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Ability to sort data to highlight top and bottom performers.</a:t>
            </a:r>
            <a:endParaRPr sz="2000" lang="en-US">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1" name="Title 1"/>
          <p:cNvSpPr>
            <a:spLocks noGrp="1"/>
          </p:cNvSpPr>
          <p:nvPr>
            <p:ph type="title"/>
          </p:nvPr>
        </p:nvSpPr>
        <p:spPr/>
        <p:txBody>
          <a:bodyPr/>
          <a:p>
            <a:r>
              <a:rPr dirty="0" lang="en-IN"/>
              <a:t>Dataset Description</a:t>
            </a:r>
            <a:endParaRPr dirty="0" lang="en-IN"/>
          </a:p>
        </p:txBody>
      </p:sp>
      <p:sp>
        <p:nvSpPr>
          <p:cNvPr id="1048662" name="Text Box 2"/>
          <p:cNvSpPr txBox="1"/>
          <p:nvPr/>
        </p:nvSpPr>
        <p:spPr>
          <a:xfrm>
            <a:off x="320675" y="1600200"/>
            <a:ext cx="7097395" cy="4584065"/>
          </a:xfrm>
          <a:prstGeom prst="rect"/>
          <a:noFill/>
        </p:spPr>
        <p:txBody>
          <a:bodyPr rtlCol="0" wrap="square">
            <a:noAutofit/>
          </a:bodyPr>
          <a:p>
            <a:r>
              <a:rPr b="1" lang="en-US">
                <a:latin typeface="Cambria" panose="02040503050406030204" charset="0"/>
                <a:cs typeface="Cambria" panose="02040503050406030204" charset="0"/>
              </a:rPr>
              <a:t>Employee Information:</a:t>
            </a:r>
            <a:endParaRPr b="1" lang="en-US">
              <a:latin typeface="Cambria" panose="02040503050406030204" charset="0"/>
              <a:cs typeface="Cambria" panose="02040503050406030204" charset="0"/>
            </a:endParaRPr>
          </a:p>
          <a:p>
            <a:r>
              <a:rPr b="1" lang="en-US">
                <a:latin typeface="Cambria" panose="02040503050406030204" charset="0"/>
                <a:cs typeface="Cambria" panose="02040503050406030204" charset="0"/>
              </a:rPr>
              <a:t> </a:t>
            </a:r>
            <a:r>
              <a:rPr altLang="en-US" b="1" lang="en-IN">
                <a:latin typeface="Cambria" panose="02040503050406030204" charset="0"/>
                <a:cs typeface="Cambria" panose="02040503050406030204" charset="0"/>
              </a:rPr>
              <a:t> </a:t>
            </a:r>
            <a:endParaRPr b="1" lang="en-US">
              <a:latin typeface="Cambria" panose="02040503050406030204" charset="0"/>
              <a:cs typeface="Cambria" panose="02040503050406030204" charset="0"/>
            </a:endParaRPr>
          </a:p>
          <a:p>
            <a:pPr indent="-342900" marL="342900">
              <a:buFont typeface="Arial" panose="020B0604020202020204" pitchFamily="34" charset="0"/>
              <a:buChar char="•"/>
            </a:pPr>
            <a:r>
              <a:rPr sz="2000" lang="en-US">
                <a:latin typeface="Cambria" panose="02040503050406030204" charset="0"/>
                <a:cs typeface="Cambria" panose="02040503050406030204" charset="0"/>
              </a:rPr>
              <a:t>Employee</a:t>
            </a:r>
            <a:r>
              <a:rPr altLang="en-US" sz="2000" lang="en-IN">
                <a:latin typeface="Cambria" panose="02040503050406030204" charset="0"/>
                <a:cs typeface="Cambria" panose="02040503050406030204" charset="0"/>
              </a:rPr>
              <a:t>: Kaggle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26 Feature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9- Feature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Id No: In kaggle employee no</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Name - text of employee name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type: Permanant , temprary, contract.</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Pertofrmance level : employee performance rating ( very high , high, medium, low)</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Gender : Male ,Female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Location code:  Location code of the working place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Employee rating num- maximum 5 </a:t>
            </a:r>
            <a:endParaRPr sz="2000" lang="en-US">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Dell</cp:lastModifiedBy>
  <dcterms:created xsi:type="dcterms:W3CDTF">2024-03-28T17:07:00Z</dcterms:created>
  <dcterms:modified xsi:type="dcterms:W3CDTF">2024-09-09T09:54:30Z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b052f5f599dc4d85bf06550720dc4d7e</vt:lpwstr>
  </property>
  <property fmtid="{D5CDD505-2E9C-101B-9397-08002B2CF9AE}" pid="5" name="KSOProductBuildVer">
    <vt:lpwstr>1033-12.2.0.13472</vt:lpwstr>
  </property>
</Properties>
</file>