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6" r:id="rId6"/>
    <p:sldId id="257" r:id="rId7"/>
    <p:sldId id="259" r:id="rId8"/>
    <p:sldId id="261" r:id="rId9"/>
    <p:sldId id="262" r:id="rId10"/>
    <p:sldId id="266" r:id="rId11"/>
    <p:sldId id="267" r:id="rId12"/>
    <p:sldId id="268" r:id="rId13"/>
    <p:sldId id="269" r:id="rId14"/>
    <p:sldId id="277" r:id="rId15"/>
    <p:sldId id="270" r:id="rId16"/>
    <p:sldId id="278" r:id="rId17"/>
    <p:sldId id="271" r:id="rId18"/>
    <p:sldId id="274" r:id="rId19"/>
    <p:sldId id="279" r:id="rId20"/>
    <p:sldId id="272" r:id="rId21"/>
    <p:sldId id="280" r:id="rId22"/>
    <p:sldId id="273" r:id="rId23"/>
    <p:sldId id="281" r:id="rId24"/>
    <p:sldId id="276" r:id="rId25"/>
    <p:sldId id="282" r:id="rId26"/>
    <p:sldId id="275" r:id="rId2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7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B336E-FD81-49ED-A9DC-D43BD92F0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8DAE6-E2A8-4EE1-9EC6-233EC852B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DD314-D47D-4D39-A8BE-68BDA8FAD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10/05/2022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A5880-19F7-4F08-A54C-B26B474CC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C1DF9-F12A-4161-9C6F-7D0144B61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85179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E7F28-F0CB-4CC1-8305-503D1DF6E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7CA0D-777F-43F8-ABA5-26769433F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3CD40-6447-4F51-AEB9-46FE105C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10/05/2022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440BF-F0D1-4F55-8A0C-8FDCD2466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803D4-BDF2-46C2-B2DC-E5770709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3380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FE2CC2-6E68-4C74-8608-D6CD82EFB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984188-1A1E-48A1-BFB9-31CA6B760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2D3AD-D4CA-4846-BD08-8E5C7632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10/05/2022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5E457-45C9-4079-B7A7-BCF24CDDE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969FF-369E-4A81-AF91-859D7B350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0591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63290-826F-408A-AB40-622080559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64A7F-3E13-4436-8FBE-BF46DB10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FE154-20EB-4017-AC9F-094A3CDC4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10/05/2022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77453-1B78-4E4F-A2CE-2E7A026AD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0407F-8D2B-4E16-9356-6EF7F1BB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2365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108-2EDC-4C71-A970-40C6BE83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1B614-1C5F-4ACE-8687-5940DD0F7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7B245-FDEF-436E-AF0A-4096779C0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10/05/2022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817DE-6CA9-4653-8F35-FE139076C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397C1-D258-4E18-A422-0B6A78CE4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18987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39105-F9A1-44F5-8D28-DE5C2154A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EE506-F84A-47F0-9AB4-F969C78B9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88FD5-4E4D-48E4-87C8-721B7765D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95383-A56D-412C-A099-7AD491853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10/05/2022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8A6C8-1153-482E-87AC-3F214A2DC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81CF5-6108-455E-B0B3-2E0F7BF74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052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2B29E-64CA-43D6-B098-9C6EDC57D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3EA06-9200-4615-8F22-8367568A4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BDE1F6-1917-4DDA-B6D8-0F22A683E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31C28F-C768-42D7-A388-B8C34D896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A3E7C6-2173-4992-9386-438062C37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48E0AA-51CE-4D45-ADBD-C14C92C4F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10/05/2022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A561F3-8773-4F0A-8E9A-71C3A946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E000E1-D905-42AA-BA5F-7B9A8A738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545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76D87-5AC3-4555-B66B-10A548A80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904580-456F-4FF1-A944-2C679E1A5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10/05/2022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B0BBC4-246B-44AA-A893-9D79D1641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383D6-7F85-4E8B-99A8-1527EE28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5567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44CC01-20C1-460D-A973-0C56DF352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10/05/2022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AE492F-10AC-4925-A5D9-9945CCAF4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1D9BD-BA8B-4DB4-8483-C954561D7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15170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D1329-3E79-4BBC-929C-B27C44CA9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8BEA3-E897-4CA2-80CA-2C68F3F4D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F5564-6F01-4B69-BD37-EEB969D4C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108D7-F142-48E0-8DC2-2EBA78D22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10/05/2022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B4CA7-2949-429D-9B0C-105C09B48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8C01C-19F7-4CCB-BF06-6A6B1B471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11150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4D959-D184-4493-A7E4-5ACA5BF17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661210-6CB0-4486-9A17-47DAA449E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887B9-1A3F-42C1-933F-2F5253E5F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06871-540D-4750-996E-A559F845D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10/05/2022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C5687-6F34-45F4-812B-6DD196EF7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08062-A972-4E99-9098-5FE7F8020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4719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6A4ADC-DF16-421E-BF29-B8915D624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45EF3-C534-4AAE-816B-DF4759163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F95AB-5FC2-4590-B1EB-974D77F22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C5A5A-C34E-462D-A18F-97AFFCCC6197}" type="datetimeFigureOut">
              <a:rPr lang="en-NL" smtClean="0"/>
              <a:t>10/05/2022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15FEB-90C8-4B95-A2AB-450FD3191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399B8-9A83-4171-8FF9-9ABFDD848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8397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2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esentation Title">
            <a:extLst>
              <a:ext uri="{FF2B5EF4-FFF2-40B4-BE49-F238E27FC236}">
                <a16:creationId xmlns:a16="http://schemas.microsoft.com/office/drawing/2014/main" id="{15679E74-0BDE-4135-BD77-D948A3277644}"/>
              </a:ext>
            </a:extLst>
          </p:cNvPr>
          <p:cNvSpPr txBox="1">
            <a:spLocks/>
          </p:cNvSpPr>
          <p:nvPr/>
        </p:nvSpPr>
        <p:spPr bwMode="gray">
          <a:xfrm>
            <a:off x="288000" y="4060056"/>
            <a:ext cx="10899174" cy="9971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1088558">
              <a:lnSpc>
                <a:spcPct val="110000"/>
              </a:lnSpc>
            </a:pPr>
            <a:r>
              <a:rPr lang="en-US" sz="4200" b="1" dirty="0">
                <a:latin typeface="+mn-lt"/>
                <a:ea typeface="+mn-ea"/>
                <a:cs typeface="+mn-cs"/>
              </a:rPr>
              <a:t>Lending Club Analysis Problem</a:t>
            </a:r>
            <a:br>
              <a:rPr lang="en-US" sz="3600" b="1" dirty="0">
                <a:latin typeface="+mn-lt"/>
                <a:ea typeface="+mn-ea"/>
                <a:cs typeface="+mn-cs"/>
              </a:rPr>
            </a:br>
            <a:endParaRPr lang="de-DE" sz="3600" b="1" dirty="0">
              <a:latin typeface="+mn-lt"/>
              <a:ea typeface="+mn-ea"/>
              <a:cs typeface="+mn-cs"/>
            </a:endParaRPr>
          </a:p>
        </p:txBody>
      </p:sp>
      <p:pic>
        <p:nvPicPr>
          <p:cNvPr id="10" name="Picture Placeholder 4">
            <a:extLst>
              <a:ext uri="{FF2B5EF4-FFF2-40B4-BE49-F238E27FC236}">
                <a16:creationId xmlns:a16="http://schemas.microsoft.com/office/drawing/2014/main" id="{E8AD680A-E607-4F25-A6AD-17A0DABD000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" y="15630"/>
            <a:ext cx="12195174" cy="3430006"/>
          </a:xfrm>
          <a:prstGeom prst="rect">
            <a:avLst/>
          </a:prstGeom>
        </p:spPr>
      </p:pic>
      <p:sp>
        <p:nvSpPr>
          <p:cNvPr id="11" name="Speaker">
            <a:extLst>
              <a:ext uri="{FF2B5EF4-FFF2-40B4-BE49-F238E27FC236}">
                <a16:creationId xmlns:a16="http://schemas.microsoft.com/office/drawing/2014/main" id="{70659374-39D9-4D6D-85B3-122EA0615996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288000" y="5057252"/>
            <a:ext cx="10899174" cy="430887"/>
          </a:xfrm>
        </p:spPr>
        <p:txBody>
          <a:bodyPr>
            <a:normAutofit fontScale="77500" lnSpcReduction="20000"/>
          </a:bodyPr>
          <a:lstStyle/>
          <a:p>
            <a:pPr algn="l" defTabSz="1088558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Dinesh Chandrasekar, SAP</a:t>
            </a:r>
          </a:p>
          <a:p>
            <a:pPr lvl="0" algn="l" defTabSz="1088558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Jan 27th, 2022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252391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BFFB9-EB12-4A1F-AF0E-5F77F0A42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9285"/>
          </a:xfrm>
        </p:spPr>
        <p:txBody>
          <a:bodyPr>
            <a:normAutofit/>
          </a:bodyPr>
          <a:lstStyle/>
          <a:p>
            <a:r>
              <a:rPr lang="en-US" dirty="0"/>
              <a:t>Bivariant Analysis –  Grade on Loan status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54AA6-9B48-4E13-B8E3-9BE28D67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410"/>
            <a:ext cx="10515600" cy="4882553"/>
          </a:xfrm>
        </p:spPr>
        <p:txBody>
          <a:bodyPr/>
          <a:lstStyle/>
          <a:p>
            <a:r>
              <a:rPr lang="en-US" dirty="0"/>
              <a:t>As grade increases, default percentage increases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6AA350-A0EE-49CD-A4F4-2AA6A7E4A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0" y="2223695"/>
            <a:ext cx="666750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444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BFFB9-EB12-4A1F-AF0E-5F77F0A42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5540"/>
          </a:xfrm>
        </p:spPr>
        <p:txBody>
          <a:bodyPr>
            <a:normAutofit/>
          </a:bodyPr>
          <a:lstStyle/>
          <a:p>
            <a:r>
              <a:rPr lang="en-US" dirty="0"/>
              <a:t>Bivariant Analysis –  Term on Loan status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54AA6-9B48-4E13-B8E3-9BE28D67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1299"/>
            <a:ext cx="10515600" cy="4395664"/>
          </a:xfrm>
        </p:spPr>
        <p:txBody>
          <a:bodyPr/>
          <a:lstStyle/>
          <a:p>
            <a:r>
              <a:rPr lang="en-US" dirty="0"/>
              <a:t>Loans with Term with 36 months are more likely to repay the loans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75CED7-F38F-418D-8D39-9376EDE23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526" y="2445976"/>
            <a:ext cx="7080848" cy="359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888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BFFB9-EB12-4A1F-AF0E-5F77F0A42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8033"/>
          </a:xfrm>
        </p:spPr>
        <p:txBody>
          <a:bodyPr>
            <a:normAutofit/>
          </a:bodyPr>
          <a:lstStyle/>
          <a:p>
            <a:r>
              <a:rPr lang="en-US" dirty="0"/>
              <a:t>Bivariant Analysis –  Term on Loan status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54AA6-9B48-4E13-B8E3-9BE28D67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3158"/>
            <a:ext cx="10515600" cy="4953805"/>
          </a:xfrm>
        </p:spPr>
        <p:txBody>
          <a:bodyPr/>
          <a:lstStyle/>
          <a:p>
            <a:r>
              <a:rPr lang="en-US" dirty="0"/>
              <a:t>Loans with Term with 36 months are more likely to repay the loans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2FEAA8-B194-4093-8D6D-8698D0C4F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287" y="1776413"/>
            <a:ext cx="682942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894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BFFB9-EB12-4A1F-AF0E-5F77F0A42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5540"/>
          </a:xfrm>
        </p:spPr>
        <p:txBody>
          <a:bodyPr>
            <a:normAutofit/>
          </a:bodyPr>
          <a:lstStyle/>
          <a:p>
            <a:r>
              <a:rPr lang="en-US" dirty="0"/>
              <a:t>Bivariant Analysis –  Purpose on Loan status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54AA6-9B48-4E13-B8E3-9BE28D67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1299"/>
            <a:ext cx="10515600" cy="4395664"/>
          </a:xfrm>
        </p:spPr>
        <p:txBody>
          <a:bodyPr/>
          <a:lstStyle/>
          <a:p>
            <a:r>
              <a:rPr lang="en-US" dirty="0"/>
              <a:t>Business Loans are the high defaulters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C7BD36-63D4-42C4-B7B0-2219FA067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22" y="2607014"/>
            <a:ext cx="10515600" cy="311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188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BFFB9-EB12-4A1F-AF0E-5F77F0A42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5540"/>
          </a:xfrm>
        </p:spPr>
        <p:txBody>
          <a:bodyPr>
            <a:normAutofit/>
          </a:bodyPr>
          <a:lstStyle/>
          <a:p>
            <a:r>
              <a:rPr lang="en-US" dirty="0"/>
              <a:t>Bivariant Analysis –  Purpose on Loan status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54AA6-9B48-4E13-B8E3-9BE28D67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3175"/>
            <a:ext cx="10515600" cy="4395664"/>
          </a:xfrm>
        </p:spPr>
        <p:txBody>
          <a:bodyPr/>
          <a:lstStyle/>
          <a:p>
            <a:r>
              <a:rPr lang="en-US" dirty="0"/>
              <a:t>Business Loans are the high defaulters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093E5C-11C7-466F-94FA-022A2C970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036" y="2293206"/>
            <a:ext cx="1314450" cy="3371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9427C4-0B51-41DE-B47B-9BB52A6DD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486" y="2274156"/>
            <a:ext cx="761047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257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BFFB9-EB12-4A1F-AF0E-5F77F0A42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4627"/>
          </a:xfrm>
        </p:spPr>
        <p:txBody>
          <a:bodyPr>
            <a:normAutofit/>
          </a:bodyPr>
          <a:lstStyle/>
          <a:p>
            <a:r>
              <a:rPr lang="en-US" dirty="0"/>
              <a:t>Bivariant Analysis –  Purpose on Loan status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54AA6-9B48-4E13-B8E3-9BE28D67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9752"/>
            <a:ext cx="10515600" cy="5069087"/>
          </a:xfrm>
        </p:spPr>
        <p:txBody>
          <a:bodyPr/>
          <a:lstStyle/>
          <a:p>
            <a:r>
              <a:rPr lang="en-US" dirty="0"/>
              <a:t>Business Loans are the high defaulters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7CCAA7-4B8A-4FAC-BBD3-137D47316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199" y="1607984"/>
            <a:ext cx="5804931" cy="510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89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BFFB9-EB12-4A1F-AF0E-5F77F0A42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5540"/>
          </a:xfrm>
        </p:spPr>
        <p:txBody>
          <a:bodyPr>
            <a:normAutofit/>
          </a:bodyPr>
          <a:lstStyle/>
          <a:p>
            <a:r>
              <a:rPr lang="en-US" dirty="0"/>
              <a:t>Bivariant Analysis –  Issue Year on Loan status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54AA6-9B48-4E13-B8E3-9BE28D67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1299"/>
            <a:ext cx="10515600" cy="4395664"/>
          </a:xfrm>
        </p:spPr>
        <p:txBody>
          <a:bodyPr/>
          <a:lstStyle/>
          <a:p>
            <a:r>
              <a:rPr lang="en-US" dirty="0"/>
              <a:t>Unable to predict based on year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458102-040A-4CC1-A22F-D13922655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780" y="2850449"/>
            <a:ext cx="88296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547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BFFB9-EB12-4A1F-AF0E-5F77F0A42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2413"/>
          </a:xfrm>
        </p:spPr>
        <p:txBody>
          <a:bodyPr>
            <a:normAutofit/>
          </a:bodyPr>
          <a:lstStyle/>
          <a:p>
            <a:r>
              <a:rPr lang="en-US" dirty="0"/>
              <a:t>Bivariant Analysis –  Issue Year on Loan status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54AA6-9B48-4E13-B8E3-9BE28D67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7538"/>
            <a:ext cx="10515600" cy="4799425"/>
          </a:xfrm>
        </p:spPr>
        <p:txBody>
          <a:bodyPr/>
          <a:lstStyle/>
          <a:p>
            <a:r>
              <a:rPr lang="en-US" dirty="0"/>
              <a:t>Unable to predict based on year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AC59D5-C3BF-47CA-BF5A-5970C0D62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371" y="1933760"/>
            <a:ext cx="600075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112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BFFB9-EB12-4A1F-AF0E-5F77F0A42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5540"/>
          </a:xfrm>
        </p:spPr>
        <p:txBody>
          <a:bodyPr>
            <a:noAutofit/>
          </a:bodyPr>
          <a:lstStyle/>
          <a:p>
            <a:r>
              <a:rPr lang="en-US" sz="3500" dirty="0"/>
              <a:t>Bivariant Analysis –  No of Bankruptcies on Loan status</a:t>
            </a:r>
            <a:endParaRPr lang="en-IN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54AA6-9B48-4E13-B8E3-9BE28D67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1299"/>
            <a:ext cx="10515600" cy="4395664"/>
          </a:xfrm>
        </p:spPr>
        <p:txBody>
          <a:bodyPr/>
          <a:lstStyle/>
          <a:p>
            <a:r>
              <a:rPr lang="en-US" dirty="0"/>
              <a:t>Borrowers with 1 or more bankruptcies are having high chances of not paying back the loan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7768EF-506F-435D-ADDA-61F6DB96C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830" y="2634219"/>
            <a:ext cx="650557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93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BFFB9-EB12-4A1F-AF0E-5F77F0A42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4288"/>
          </a:xfrm>
        </p:spPr>
        <p:txBody>
          <a:bodyPr>
            <a:noAutofit/>
          </a:bodyPr>
          <a:lstStyle/>
          <a:p>
            <a:r>
              <a:rPr lang="en-US" sz="3500" dirty="0"/>
              <a:t>Bivariant Analysis –  No of Bankruptcies on Loan status</a:t>
            </a:r>
            <a:endParaRPr lang="en-IN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54AA6-9B48-4E13-B8E3-9BE28D67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6286"/>
            <a:ext cx="10515600" cy="4870677"/>
          </a:xfrm>
        </p:spPr>
        <p:txBody>
          <a:bodyPr/>
          <a:lstStyle/>
          <a:p>
            <a:r>
              <a:rPr lang="en-US" dirty="0"/>
              <a:t>Borrowers with 1 or more bankruptcies are having high chances of not paying back the loan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A63ECA-C97E-421B-A9C4-0C96B9A17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331" y="2330574"/>
            <a:ext cx="621982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48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F3E05-894F-4947-A104-3287AE86E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5BF82-D2B4-4264-9932-19CAF608B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Dataset</a:t>
            </a:r>
          </a:p>
          <a:p>
            <a:r>
              <a:rPr lang="en-US" dirty="0"/>
              <a:t>Univariant analysis</a:t>
            </a:r>
          </a:p>
          <a:p>
            <a:r>
              <a:rPr lang="en-US" dirty="0"/>
              <a:t>Bivariant analysis</a:t>
            </a:r>
          </a:p>
          <a:p>
            <a:r>
              <a:rPr lang="en-US" dirty="0"/>
              <a:t>Multivariant analysis</a:t>
            </a:r>
          </a:p>
          <a:p>
            <a:r>
              <a:rPr lang="en-US" dirty="0"/>
              <a:t>Summary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3666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BFFB9-EB12-4A1F-AF0E-5F77F0A42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5540"/>
          </a:xfrm>
        </p:spPr>
        <p:txBody>
          <a:bodyPr>
            <a:normAutofit/>
          </a:bodyPr>
          <a:lstStyle/>
          <a:p>
            <a:r>
              <a:rPr lang="en-US" dirty="0"/>
              <a:t>Multivariant Analysis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54AA6-9B48-4E13-B8E3-9BE28D67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665"/>
            <a:ext cx="10515600" cy="4716298"/>
          </a:xfrm>
        </p:spPr>
        <p:txBody>
          <a:bodyPr/>
          <a:lstStyle/>
          <a:p>
            <a:r>
              <a:rPr lang="en-US" dirty="0"/>
              <a:t>Multivariate Analysis on Loan amount, Interest rate and Loan status</a:t>
            </a:r>
          </a:p>
          <a:p>
            <a:r>
              <a:rPr lang="en-US" dirty="0"/>
              <a:t>Loans which has interest rate less 10 are more likely to be paid fully</a:t>
            </a:r>
          </a:p>
          <a:p>
            <a:r>
              <a:rPr lang="en-US" dirty="0"/>
              <a:t>Loans which has interest rate more than 10 have more possibility of default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5885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BFFB9-EB12-4A1F-AF0E-5F77F0A42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5540"/>
          </a:xfrm>
        </p:spPr>
        <p:txBody>
          <a:bodyPr>
            <a:normAutofit/>
          </a:bodyPr>
          <a:lstStyle/>
          <a:p>
            <a:r>
              <a:rPr lang="en-US" dirty="0"/>
              <a:t>Multivariant Analysis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2B80EE-6679-4A5F-AD46-6F0DC5215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04" y="1094156"/>
            <a:ext cx="11906992" cy="539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835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70D0-0524-4EAC-9CA1-BBAF7A33B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45346-A841-41D9-982C-E9D5111C7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Higher the grade, higher chances of loan defaults</a:t>
            </a:r>
          </a:p>
          <a:p>
            <a:r>
              <a:rPr lang="en-US" dirty="0"/>
              <a:t>Loans with 60 months have more chances of loan defaults</a:t>
            </a:r>
          </a:p>
          <a:p>
            <a:r>
              <a:rPr lang="en-US" dirty="0"/>
              <a:t>Small business loans are more likely not to be paid back</a:t>
            </a:r>
          </a:p>
          <a:p>
            <a:r>
              <a:rPr lang="en-US" dirty="0"/>
              <a:t>Borrowers who has history of bankruptcies having high changes of default</a:t>
            </a:r>
          </a:p>
          <a:p>
            <a:r>
              <a:rPr lang="en-US" dirty="0"/>
              <a:t>Loans which has more interest rate are less likely to be collected back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3791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C57A1-5D35-42D2-BAE7-BF3EFD730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Lending Club Dataset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4F4D4-C7D8-4ABF-B2C1-4D6ACD00B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The data contains the information about past loan applicants and whether they ‘defaulted’ or not. </a:t>
            </a:r>
          </a:p>
          <a:p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The aim is to identify patterns which indicate if a person is likely to default, which may be used for taking actions such as denying the loan, reducing the amount of loan, lending (to risky applicants) at a higher interest rate,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520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BFFB9-EB12-4A1F-AF0E-5F77F0A42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6158"/>
          </a:xfrm>
        </p:spPr>
        <p:txBody>
          <a:bodyPr/>
          <a:lstStyle/>
          <a:p>
            <a:r>
              <a:rPr lang="en-US" dirty="0"/>
              <a:t>Univariant Analysis – Annual Salary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54AA6-9B48-4E13-B8E3-9BE28D67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1284"/>
            <a:ext cx="10515600" cy="4351338"/>
          </a:xfrm>
        </p:spPr>
        <p:txBody>
          <a:bodyPr/>
          <a:lstStyle/>
          <a:p>
            <a:r>
              <a:rPr lang="en-US" dirty="0"/>
              <a:t>Most of the borrowers annual salary lies between 40000 and 78000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4268DC-5A20-47DE-947D-1F53D52A5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968" y="2066348"/>
            <a:ext cx="6051440" cy="395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993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BFFB9-EB12-4A1F-AF0E-5F77F0A42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</p:spPr>
        <p:txBody>
          <a:bodyPr/>
          <a:lstStyle/>
          <a:p>
            <a:r>
              <a:rPr lang="en-US" dirty="0"/>
              <a:t>Univariant Analysis – Purpose of the Loan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54AA6-9B48-4E13-B8E3-9BE28D67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4588"/>
            <a:ext cx="10515600" cy="5032375"/>
          </a:xfrm>
        </p:spPr>
        <p:txBody>
          <a:bodyPr/>
          <a:lstStyle/>
          <a:p>
            <a:r>
              <a:rPr lang="en-US" dirty="0"/>
              <a:t>Most of the borrower’s purpose of the loan is Debt consolidation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3BF349-12B9-434A-9177-F1DBC4413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700" y="1775505"/>
            <a:ext cx="5462649" cy="471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654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BFFB9-EB12-4A1F-AF0E-5F77F0A42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</p:spPr>
        <p:txBody>
          <a:bodyPr/>
          <a:lstStyle/>
          <a:p>
            <a:r>
              <a:rPr lang="en-US" dirty="0"/>
              <a:t>Univariant Analysis – Loan Status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54AA6-9B48-4E13-B8E3-9BE28D67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4588"/>
            <a:ext cx="10515600" cy="5032375"/>
          </a:xfrm>
        </p:spPr>
        <p:txBody>
          <a:bodyPr/>
          <a:lstStyle/>
          <a:p>
            <a:r>
              <a:rPr lang="en-US" dirty="0"/>
              <a:t>Default ratio is 1:6 compared to the borrowers who paid off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9B29E1-FDD4-4A19-A558-9354EE428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31" y="1718272"/>
            <a:ext cx="59626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776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BFFB9-EB12-4A1F-AF0E-5F77F0A42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</p:spPr>
        <p:txBody>
          <a:bodyPr/>
          <a:lstStyle/>
          <a:p>
            <a:r>
              <a:rPr lang="en-US" dirty="0"/>
              <a:t>Univariant Analysis – Loans per year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54AA6-9B48-4E13-B8E3-9BE28D67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4588"/>
            <a:ext cx="10515600" cy="5032375"/>
          </a:xfrm>
        </p:spPr>
        <p:txBody>
          <a:bodyPr/>
          <a:lstStyle/>
          <a:p>
            <a:r>
              <a:rPr lang="en-US" dirty="0"/>
              <a:t>Number of loans approved is steadily increasing each year since 2007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C4551F-A238-45BB-B7FE-77F15F986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897" y="1924051"/>
            <a:ext cx="61722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892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BFFB9-EB12-4A1F-AF0E-5F77F0A42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</p:spPr>
        <p:txBody>
          <a:bodyPr/>
          <a:lstStyle/>
          <a:p>
            <a:r>
              <a:rPr lang="en-US" dirty="0"/>
              <a:t>Univariant Analysis – Employee Length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54AA6-9B48-4E13-B8E3-9BE28D67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4588"/>
            <a:ext cx="10515600" cy="5032375"/>
          </a:xfrm>
        </p:spPr>
        <p:txBody>
          <a:bodyPr/>
          <a:lstStyle/>
          <a:p>
            <a:r>
              <a:rPr lang="en-US" dirty="0"/>
              <a:t>People who have more than 10 years as experience are the most borrowers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81C346-904E-45B6-85AA-41D6E9AF9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147" y="1873931"/>
            <a:ext cx="664845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982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BFFB9-EB12-4A1F-AF0E-5F77F0A42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5540"/>
          </a:xfrm>
        </p:spPr>
        <p:txBody>
          <a:bodyPr>
            <a:normAutofit/>
          </a:bodyPr>
          <a:lstStyle/>
          <a:p>
            <a:r>
              <a:rPr lang="en-US" dirty="0"/>
              <a:t>Bivariant Analysis –  Grade on Loan status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54AA6-9B48-4E13-B8E3-9BE28D67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1299"/>
            <a:ext cx="10515600" cy="4395664"/>
          </a:xfrm>
        </p:spPr>
        <p:txBody>
          <a:bodyPr/>
          <a:lstStyle/>
          <a:p>
            <a:r>
              <a:rPr lang="en-US" dirty="0"/>
              <a:t>As grade increases, default percentage increases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917105-7CD2-498E-8E7A-F58C71D76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2682730"/>
            <a:ext cx="1138237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879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TemplafySlideFormConfiguration><![CDATA[{"formFields":[],"formDataEntries":[]}]]></TemplafySlideFormConfiguration>
</file>

<file path=customXml/item2.xml><?xml version="1.0" encoding="utf-8"?>
<TemplafySlideTemplateConfiguration><![CDATA[{"slideVersion":1,"isValidatorEnabled":false,"isLocked":false,"elementsMetadata":[],"slideId":"637924315346077163","enableDocumentContentUpdater":false,"version":"2.0"}]]></TemplafySlideTemplateConfiguration>
</file>

<file path=customXml/item3.xml><?xml version="1.0" encoding="utf-8"?>
<TemplafyFormConfiguration><![CDATA[{"formFields":[],"formDataEntries":[]}]]></TemplafyFormConfiguration>
</file>

<file path=customXml/item4.xml><?xml version="1.0" encoding="utf-8"?>
<TemplafyTemplateConfiguration><![CDATA[{"elementsMetadata":[],"transformationConfigurations":[],"templateName":"blankpresentation","templateDescription":"","enableDocumentContentUpdater":false,"version":"2.0"}]]></TemplafyTemplateConfiguration>
</file>

<file path=customXml/itemProps1.xml><?xml version="1.0" encoding="utf-8"?>
<ds:datastoreItem xmlns:ds="http://schemas.openxmlformats.org/officeDocument/2006/customXml" ds:itemID="{B7907530-0CC5-4229-9EFB-458F577AA3A6}">
  <ds:schemaRefs/>
</ds:datastoreItem>
</file>

<file path=customXml/itemProps2.xml><?xml version="1.0" encoding="utf-8"?>
<ds:datastoreItem xmlns:ds="http://schemas.openxmlformats.org/officeDocument/2006/customXml" ds:itemID="{DAEC0FB5-7FB8-4E5D-836C-D6122B8C2BC6}">
  <ds:schemaRefs/>
</ds:datastoreItem>
</file>

<file path=customXml/itemProps3.xml><?xml version="1.0" encoding="utf-8"?>
<ds:datastoreItem xmlns:ds="http://schemas.openxmlformats.org/officeDocument/2006/customXml" ds:itemID="{21E4BB68-DBE0-4174-BF38-A8F24AA97E06}">
  <ds:schemaRefs/>
</ds:datastoreItem>
</file>

<file path=customXml/itemProps4.xml><?xml version="1.0" encoding="utf-8"?>
<ds:datastoreItem xmlns:ds="http://schemas.openxmlformats.org/officeDocument/2006/customXml" ds:itemID="{1E5C1412-4B31-4EB2-BCFB-90DC85E0549F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460</Words>
  <Application>Microsoft Office PowerPoint</Application>
  <PresentationFormat>Widescreen</PresentationFormat>
  <Paragraphs>56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freight-text-pro</vt:lpstr>
      <vt:lpstr>Office Theme</vt:lpstr>
      <vt:lpstr>PowerPoint Presentation</vt:lpstr>
      <vt:lpstr>Agenda</vt:lpstr>
      <vt:lpstr>Lending Club Dataset</vt:lpstr>
      <vt:lpstr>Univariant Analysis – Annual Salary</vt:lpstr>
      <vt:lpstr>Univariant Analysis – Purpose of the Loan</vt:lpstr>
      <vt:lpstr>Univariant Analysis – Loan Status</vt:lpstr>
      <vt:lpstr>Univariant Analysis – Loans per year</vt:lpstr>
      <vt:lpstr>Univariant Analysis – Employee Length</vt:lpstr>
      <vt:lpstr>Bivariant Analysis –  Grade on Loan status</vt:lpstr>
      <vt:lpstr>Bivariant Analysis –  Grade on Loan status</vt:lpstr>
      <vt:lpstr>Bivariant Analysis –  Term on Loan status</vt:lpstr>
      <vt:lpstr>Bivariant Analysis –  Term on Loan status</vt:lpstr>
      <vt:lpstr>Bivariant Analysis –  Purpose on Loan status</vt:lpstr>
      <vt:lpstr>Bivariant Analysis –  Purpose on Loan status</vt:lpstr>
      <vt:lpstr>Bivariant Analysis –  Purpose on Loan status</vt:lpstr>
      <vt:lpstr>Bivariant Analysis –  Issue Year on Loan status</vt:lpstr>
      <vt:lpstr>Bivariant Analysis –  Issue Year on Loan status</vt:lpstr>
      <vt:lpstr>Bivariant Analysis –  No of Bankruptcies on Loan status</vt:lpstr>
      <vt:lpstr>Bivariant Analysis –  No of Bankruptcies on Loan status</vt:lpstr>
      <vt:lpstr>Multivariant Analysis </vt:lpstr>
      <vt:lpstr>Multivariant Analysis 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Macherla Chandrasekar, Dinesh</cp:lastModifiedBy>
  <cp:revision>3</cp:revision>
  <dcterms:created xsi:type="dcterms:W3CDTF">2022-09-21T07:54:05Z</dcterms:created>
  <dcterms:modified xsi:type="dcterms:W3CDTF">2022-10-05T15:25:31Z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fyTimeStamp">
    <vt:lpwstr>2022-07-03T07:52:14</vt:lpwstr>
  </property>
  <property fmtid="{D5CDD505-2E9C-101B-9397-08002B2CF9AE}" pid="3" name="TemplafyTenantId">
    <vt:lpwstr>sap</vt:lpwstr>
  </property>
  <property fmtid="{D5CDD505-2E9C-101B-9397-08002B2CF9AE}" pid="4" name="TemplafyTemplateId">
    <vt:lpwstr>637492538442071560</vt:lpwstr>
  </property>
  <property fmtid="{D5CDD505-2E9C-101B-9397-08002B2CF9AE}" pid="5" name="TemplafyUserProfileId">
    <vt:lpwstr>637715154603967962</vt:lpwstr>
  </property>
  <property fmtid="{D5CDD505-2E9C-101B-9397-08002B2CF9AE}" pid="6" name="TemplafyLanguageCode">
    <vt:lpwstr>en-US</vt:lpwstr>
  </property>
  <property fmtid="{D5CDD505-2E9C-101B-9397-08002B2CF9AE}" pid="7" name="TemplafyFromBlank">
    <vt:bool>true</vt:bool>
  </property>
</Properties>
</file>