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7"/>
  </p:notesMasterIdLst>
  <p:sldIdLst>
    <p:sldId id="259" r:id="rId2"/>
    <p:sldId id="261" r:id="rId3"/>
    <p:sldId id="297" r:id="rId4"/>
    <p:sldId id="298" r:id="rId5"/>
    <p:sldId id="301" r:id="rId6"/>
    <p:sldId id="256" r:id="rId7"/>
    <p:sldId id="302" r:id="rId8"/>
    <p:sldId id="305" r:id="rId9"/>
    <p:sldId id="306" r:id="rId10"/>
    <p:sldId id="307" r:id="rId11"/>
    <p:sldId id="308" r:id="rId12"/>
    <p:sldId id="309" r:id="rId13"/>
    <p:sldId id="310" r:id="rId14"/>
    <p:sldId id="311" r:id="rId15"/>
    <p:sldId id="312" r:id="rId16"/>
  </p:sldIdLst>
  <p:sldSz cx="9144000" cy="5143500" type="screen16x9"/>
  <p:notesSz cx="6858000" cy="9144000"/>
  <p:embeddedFontLst>
    <p:embeddedFont>
      <p:font typeface="Playfair Display" panose="00000500000000000000" pitchFamily="2" charset="0"/>
      <p:regular r:id="rId18"/>
      <p:bold r:id="rId19"/>
      <p:italic r:id="rId20"/>
      <p:boldItalic r:id="rId21"/>
    </p:embeddedFont>
    <p:embeddedFont>
      <p:font typeface="Tino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C77CE9-B276-4AB6-A952-685470D25459}">
  <a:tblStyle styleId="{FEC77CE9-B276-4AB6-A952-685470D254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328446-1801-40F4-9D5D-7B887D8A4E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34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355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 name="Google Shape;11;p2"/>
          <p:cNvSpPr/>
          <p:nvPr/>
        </p:nvSpPr>
        <p:spPr>
          <a:xfrm>
            <a:off x="2022375" y="1022175"/>
            <a:ext cx="5099400" cy="3135900"/>
          </a:xfrm>
          <a:prstGeom prst="rect">
            <a:avLst/>
          </a:prstGeom>
          <a:solidFill>
            <a:schemeClr val="l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 name="Google Shape;13;p2"/>
          <p:cNvSpPr/>
          <p:nvPr/>
        </p:nvSpPr>
        <p:spPr>
          <a:xfrm>
            <a:off x="4162050" y="756837"/>
            <a:ext cx="819900" cy="819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4"/>
        <p:cNvGrpSpPr/>
        <p:nvPr/>
      </p:nvGrpSpPr>
      <p:grpSpPr>
        <a:xfrm>
          <a:off x="0" y="0"/>
          <a:ext cx="0" cy="0"/>
          <a:chOff x="0" y="0"/>
          <a:chExt cx="0" cy="0"/>
        </a:xfrm>
      </p:grpSpPr>
      <p:pic>
        <p:nvPicPr>
          <p:cNvPr id="15" name="Google Shape;15;p3" descr="organic-02.png"/>
          <p:cNvPicPr preferRelativeResize="0"/>
          <p:nvPr/>
        </p:nvPicPr>
        <p:blipFill>
          <a:blip r:embed="rId2">
            <a:alphaModFix amt="24000"/>
          </a:blip>
          <a:stretch>
            <a:fillRect/>
          </a:stretch>
        </p:blipFill>
        <p:spPr>
          <a:xfrm>
            <a:off x="0" y="0"/>
            <a:ext cx="9144000" cy="5143500"/>
          </a:xfrm>
          <a:prstGeom prst="rect">
            <a:avLst/>
          </a:prstGeom>
          <a:noFill/>
          <a:ln>
            <a:noFill/>
          </a:ln>
        </p:spPr>
      </p:pic>
      <p:sp>
        <p:nvSpPr>
          <p:cNvPr id="16" name="Google Shape;16;p3"/>
          <p:cNvSpPr/>
          <p:nvPr/>
        </p:nvSpPr>
        <p:spPr>
          <a:xfrm>
            <a:off x="2022375" y="1022175"/>
            <a:ext cx="5099400" cy="3135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162050" y="7568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2361000" y="1735750"/>
            <a:ext cx="4335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2361075" y="2840050"/>
            <a:ext cx="4335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a:solidFill>
                  <a:schemeClr val="accent1"/>
                </a:solidFill>
              </a:defRPr>
            </a:lvl4pPr>
            <a:lvl5pPr lvl="4" algn="ctr" rtl="0">
              <a:spcBef>
                <a:spcPts val="0"/>
              </a:spcBef>
              <a:spcAft>
                <a:spcPts val="0"/>
              </a:spcAft>
              <a:buClr>
                <a:schemeClr val="accent1"/>
              </a:buClr>
              <a:buSzPts val="1800"/>
              <a:buNone/>
              <a:defRPr>
                <a:solidFill>
                  <a:schemeClr val="accent1"/>
                </a:solidFill>
              </a:defRPr>
            </a:lvl5pPr>
            <a:lvl6pPr lvl="5" algn="ctr" rtl="0">
              <a:spcBef>
                <a:spcPts val="0"/>
              </a:spcBef>
              <a:spcAft>
                <a:spcPts val="0"/>
              </a:spcAft>
              <a:buClr>
                <a:schemeClr val="accent1"/>
              </a:buClr>
              <a:buSzPts val="1800"/>
              <a:buNone/>
              <a:defRPr>
                <a:solidFill>
                  <a:schemeClr val="accent1"/>
                </a:solidFill>
              </a:defRPr>
            </a:lvl6pPr>
            <a:lvl7pPr lvl="6" algn="ctr" rtl="0">
              <a:spcBef>
                <a:spcPts val="0"/>
              </a:spcBef>
              <a:spcAft>
                <a:spcPts val="0"/>
              </a:spcAft>
              <a:buClr>
                <a:schemeClr val="accent1"/>
              </a:buClr>
              <a:buSzPts val="1800"/>
              <a:buNone/>
              <a:defRPr>
                <a:solidFill>
                  <a:schemeClr val="accent1"/>
                </a:solidFill>
              </a:defRPr>
            </a:lvl7pPr>
            <a:lvl8pPr lvl="7" algn="ctr" rtl="0">
              <a:spcBef>
                <a:spcPts val="0"/>
              </a:spcBef>
              <a:spcAft>
                <a:spcPts val="0"/>
              </a:spcAft>
              <a:buClr>
                <a:schemeClr val="accent1"/>
              </a:buClr>
              <a:buSzPts val="1800"/>
              <a:buNone/>
              <a:defRPr>
                <a:solidFill>
                  <a:schemeClr val="accent1"/>
                </a:solidFill>
              </a:defRPr>
            </a:lvl8pPr>
            <a:lvl9pPr lvl="8" algn="ctr" rtl="0">
              <a:spcBef>
                <a:spcPts val="0"/>
              </a:spcBef>
              <a:spcAft>
                <a:spcPts val="0"/>
              </a:spcAft>
              <a:buClr>
                <a:schemeClr val="accent1"/>
              </a:buClr>
              <a:buSzPts val="1800"/>
              <a:buNone/>
              <a:defRPr>
                <a:solidFill>
                  <a:schemeClr val="accent1"/>
                </a:solidFill>
              </a:defRPr>
            </a:lvl9pPr>
          </a:lstStyle>
          <a:p>
            <a:endParaRPr/>
          </a:p>
        </p:txBody>
      </p:sp>
      <p:sp>
        <p:nvSpPr>
          <p:cNvPr id="20" name="Google Shape;20;p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solidFill>
                  <a:srgbClr val="4D4A56"/>
                </a:solidFill>
              </a:defRPr>
            </a:lvl1pPr>
            <a:lvl2pPr lvl="1" algn="ctr">
              <a:buNone/>
              <a:defRPr>
                <a:solidFill>
                  <a:srgbClr val="4D4A56"/>
                </a:solidFill>
              </a:defRPr>
            </a:lvl2pPr>
            <a:lvl3pPr lvl="2" algn="ctr">
              <a:buNone/>
              <a:defRPr>
                <a:solidFill>
                  <a:srgbClr val="4D4A56"/>
                </a:solidFill>
              </a:defRPr>
            </a:lvl3pPr>
            <a:lvl4pPr lvl="3" algn="ctr">
              <a:buNone/>
              <a:defRPr>
                <a:solidFill>
                  <a:srgbClr val="4D4A56"/>
                </a:solidFill>
              </a:defRPr>
            </a:lvl4pPr>
            <a:lvl5pPr lvl="4" algn="ctr">
              <a:buNone/>
              <a:defRPr>
                <a:solidFill>
                  <a:srgbClr val="4D4A56"/>
                </a:solidFill>
              </a:defRPr>
            </a:lvl5pPr>
            <a:lvl6pPr lvl="5" algn="ctr">
              <a:buNone/>
              <a:defRPr>
                <a:solidFill>
                  <a:srgbClr val="4D4A56"/>
                </a:solidFill>
              </a:defRPr>
            </a:lvl6pPr>
            <a:lvl7pPr lvl="6" algn="ctr">
              <a:buNone/>
              <a:defRPr>
                <a:solidFill>
                  <a:srgbClr val="4D4A56"/>
                </a:solidFill>
              </a:defRPr>
            </a:lvl7pPr>
            <a:lvl8pPr lvl="7" algn="ctr">
              <a:buNone/>
              <a:defRPr>
                <a:solidFill>
                  <a:srgbClr val="4D4A56"/>
                </a:solidFill>
              </a:defRPr>
            </a:lvl8pPr>
            <a:lvl9pPr lvl="8" algn="ctr">
              <a:buNone/>
              <a:defRPr>
                <a:solidFill>
                  <a:srgbClr val="4D4A56"/>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dk1"/>
        </a:solidFill>
        <a:effectLst/>
      </p:bgPr>
    </p:bg>
    <p:spTree>
      <p:nvGrpSpPr>
        <p:cNvPr id="1" name="Shape 28"/>
        <p:cNvGrpSpPr/>
        <p:nvPr/>
      </p:nvGrpSpPr>
      <p:grpSpPr>
        <a:xfrm>
          <a:off x="0" y="0"/>
          <a:ext cx="0" cy="0"/>
          <a:chOff x="0" y="0"/>
          <a:chExt cx="0" cy="0"/>
        </a:xfrm>
      </p:grpSpPr>
      <p:pic>
        <p:nvPicPr>
          <p:cNvPr id="29" name="Google Shape;29;p5"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0" name="Google Shape;30;p5"/>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539023" y="536390"/>
            <a:ext cx="1613400" cy="8574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33" name="Google Shape;33;p5"/>
          <p:cNvSpPr txBox="1">
            <a:spLocks noGrp="1"/>
          </p:cNvSpPr>
          <p:nvPr>
            <p:ph type="body" idx="1"/>
          </p:nvPr>
        </p:nvSpPr>
        <p:spPr>
          <a:xfrm>
            <a:off x="2798250" y="958750"/>
            <a:ext cx="5503800" cy="3240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68"/>
        <p:cNvGrpSpPr/>
        <p:nvPr/>
      </p:nvGrpSpPr>
      <p:grpSpPr>
        <a:xfrm>
          <a:off x="0" y="0"/>
          <a:ext cx="0" cy="0"/>
          <a:chOff x="0" y="0"/>
          <a:chExt cx="0" cy="0"/>
        </a:xfrm>
      </p:grpSpPr>
      <p:pic>
        <p:nvPicPr>
          <p:cNvPr id="69" name="Google Shape;69;p11"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70" name="Google Shape;70;p11"/>
          <p:cNvSpPr/>
          <p:nvPr/>
        </p:nvSpPr>
        <p:spPr>
          <a:xfrm>
            <a:off x="595200" y="588531"/>
            <a:ext cx="79536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1794900" y="4199456"/>
            <a:ext cx="5554200" cy="6291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body" idx="1"/>
          </p:nvPr>
        </p:nvSpPr>
        <p:spPr>
          <a:xfrm>
            <a:off x="1794900" y="4192781"/>
            <a:ext cx="5554200" cy="629100"/>
          </a:xfrm>
          <a:prstGeom prst="rect">
            <a:avLst/>
          </a:prstGeom>
          <a:solidFill>
            <a:schemeClr val="accent1"/>
          </a:solidFill>
        </p:spPr>
        <p:txBody>
          <a:bodyPr spcFirstLastPara="1" wrap="square" lIns="91425" tIns="91425" rIns="91425" bIns="91425" anchor="ctr" anchorCtr="0">
            <a:noAutofit/>
          </a:bodyPr>
          <a:lstStyle>
            <a:lvl1pPr marL="457200" lvl="0" indent="-228600" algn="ctr">
              <a:spcBef>
                <a:spcPts val="360"/>
              </a:spcBef>
              <a:spcAft>
                <a:spcPts val="0"/>
              </a:spcAft>
              <a:buSzPts val="1800"/>
              <a:buNone/>
              <a:defRPr sz="1800"/>
            </a:lvl1pPr>
          </a:lstStyle>
          <a:p>
            <a:endParaRPr/>
          </a:p>
        </p:txBody>
      </p:sp>
      <p:sp>
        <p:nvSpPr>
          <p:cNvPr id="73" name="Google Shape;73;p1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rtl="0">
              <a:buNone/>
              <a:defRPr>
                <a:latin typeface="Playfair Display"/>
                <a:ea typeface="Playfair Display"/>
                <a:cs typeface="Playfair Display"/>
                <a:sym typeface="Playfair Display"/>
              </a:defRPr>
            </a:lvl1pPr>
            <a:lvl2pPr lvl="1" algn="ctr" rtl="0">
              <a:buNone/>
              <a:defRPr>
                <a:latin typeface="Playfair Display"/>
                <a:ea typeface="Playfair Display"/>
                <a:cs typeface="Playfair Display"/>
                <a:sym typeface="Playfair Display"/>
              </a:defRPr>
            </a:lvl2pPr>
            <a:lvl3pPr lvl="2" algn="ctr" rtl="0">
              <a:buNone/>
              <a:defRPr>
                <a:latin typeface="Playfair Display"/>
                <a:ea typeface="Playfair Display"/>
                <a:cs typeface="Playfair Display"/>
                <a:sym typeface="Playfair Display"/>
              </a:defRPr>
            </a:lvl3pPr>
            <a:lvl4pPr lvl="3" algn="ctr" rtl="0">
              <a:buNone/>
              <a:defRPr>
                <a:latin typeface="Playfair Display"/>
                <a:ea typeface="Playfair Display"/>
                <a:cs typeface="Playfair Display"/>
                <a:sym typeface="Playfair Display"/>
              </a:defRPr>
            </a:lvl4pPr>
            <a:lvl5pPr lvl="4" algn="ctr" rtl="0">
              <a:buNone/>
              <a:defRPr>
                <a:latin typeface="Playfair Display"/>
                <a:ea typeface="Playfair Display"/>
                <a:cs typeface="Playfair Display"/>
                <a:sym typeface="Playfair Display"/>
              </a:defRPr>
            </a:lvl5pPr>
            <a:lvl6pPr lvl="5" algn="ctr" rtl="0">
              <a:buNone/>
              <a:defRPr>
                <a:latin typeface="Playfair Display"/>
                <a:ea typeface="Playfair Display"/>
                <a:cs typeface="Playfair Display"/>
                <a:sym typeface="Playfair Display"/>
              </a:defRPr>
            </a:lvl6pPr>
            <a:lvl7pPr lvl="6" algn="ctr" rtl="0">
              <a:buNone/>
              <a:defRPr>
                <a:latin typeface="Playfair Display"/>
                <a:ea typeface="Playfair Display"/>
                <a:cs typeface="Playfair Display"/>
                <a:sym typeface="Playfair Display"/>
              </a:defRPr>
            </a:lvl7pPr>
            <a:lvl8pPr lvl="7" algn="ctr" rtl="0">
              <a:buNone/>
              <a:defRPr>
                <a:latin typeface="Playfair Display"/>
                <a:ea typeface="Playfair Display"/>
                <a:cs typeface="Playfair Display"/>
                <a:sym typeface="Playfair Display"/>
              </a:defRPr>
            </a:lvl8pPr>
            <a:lvl9pPr lvl="8" algn="ctr" rtl="0">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vertical" type="blank">
  <p:cSld name="BLANK">
    <p:bg>
      <p:bgPr>
        <a:solidFill>
          <a:schemeClr val="dk1"/>
        </a:solidFill>
        <a:effectLst/>
      </p:bgPr>
    </p:bg>
    <p:spTree>
      <p:nvGrpSpPr>
        <p:cNvPr id="1" name="Shape 74"/>
        <p:cNvGrpSpPr/>
        <p:nvPr/>
      </p:nvGrpSpPr>
      <p:grpSpPr>
        <a:xfrm>
          <a:off x="0" y="0"/>
          <a:ext cx="0" cy="0"/>
          <a:chOff x="0" y="0"/>
          <a:chExt cx="0" cy="0"/>
        </a:xfrm>
      </p:grpSpPr>
      <p:pic>
        <p:nvPicPr>
          <p:cNvPr id="75" name="Google Shape;75;p12"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6" name="Google Shape;7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1"/>
                </a:solidFill>
                <a:latin typeface="Playfair Display"/>
                <a:ea typeface="Playfair Display"/>
                <a:cs typeface="Playfair Display"/>
                <a:sym typeface="Playfair Display"/>
              </a:defRPr>
            </a:lvl1pPr>
            <a:lvl2pPr lvl="1" algn="r">
              <a:buNone/>
              <a:defRPr sz="1300">
                <a:solidFill>
                  <a:schemeClr val="accent1"/>
                </a:solidFill>
                <a:latin typeface="Playfair Display"/>
                <a:ea typeface="Playfair Display"/>
                <a:cs typeface="Playfair Display"/>
                <a:sym typeface="Playfair Display"/>
              </a:defRPr>
            </a:lvl2pPr>
            <a:lvl3pPr lvl="2" algn="r">
              <a:buNone/>
              <a:defRPr sz="1300">
                <a:solidFill>
                  <a:schemeClr val="accent1"/>
                </a:solidFill>
                <a:latin typeface="Playfair Display"/>
                <a:ea typeface="Playfair Display"/>
                <a:cs typeface="Playfair Display"/>
                <a:sym typeface="Playfair Display"/>
              </a:defRPr>
            </a:lvl3pPr>
            <a:lvl4pPr lvl="3" algn="r">
              <a:buNone/>
              <a:defRPr sz="1300">
                <a:solidFill>
                  <a:schemeClr val="accent1"/>
                </a:solidFill>
                <a:latin typeface="Playfair Display"/>
                <a:ea typeface="Playfair Display"/>
                <a:cs typeface="Playfair Display"/>
                <a:sym typeface="Playfair Display"/>
              </a:defRPr>
            </a:lvl4pPr>
            <a:lvl5pPr lvl="4" algn="r">
              <a:buNone/>
              <a:defRPr sz="1300">
                <a:solidFill>
                  <a:schemeClr val="accent1"/>
                </a:solidFill>
                <a:latin typeface="Playfair Display"/>
                <a:ea typeface="Playfair Display"/>
                <a:cs typeface="Playfair Display"/>
                <a:sym typeface="Playfair Display"/>
              </a:defRPr>
            </a:lvl5pPr>
            <a:lvl6pPr lvl="5" algn="r">
              <a:buNone/>
              <a:defRPr sz="1300">
                <a:solidFill>
                  <a:schemeClr val="accent1"/>
                </a:solidFill>
                <a:latin typeface="Playfair Display"/>
                <a:ea typeface="Playfair Display"/>
                <a:cs typeface="Playfair Display"/>
                <a:sym typeface="Playfair Display"/>
              </a:defRPr>
            </a:lvl6pPr>
            <a:lvl7pPr lvl="6" algn="r">
              <a:buNone/>
              <a:defRPr sz="1300">
                <a:solidFill>
                  <a:schemeClr val="accent1"/>
                </a:solidFill>
                <a:latin typeface="Playfair Display"/>
                <a:ea typeface="Playfair Display"/>
                <a:cs typeface="Playfair Display"/>
                <a:sym typeface="Playfair Display"/>
              </a:defRPr>
            </a:lvl7pPr>
            <a:lvl8pPr lvl="7" algn="r">
              <a:buNone/>
              <a:defRPr sz="1300">
                <a:solidFill>
                  <a:schemeClr val="accent1"/>
                </a:solidFill>
                <a:latin typeface="Playfair Display"/>
                <a:ea typeface="Playfair Display"/>
                <a:cs typeface="Playfair Display"/>
                <a:sym typeface="Playfair Display"/>
              </a:defRPr>
            </a:lvl8pPr>
            <a:lvl9pPr lvl="8" algn="r">
              <a:buNone/>
              <a:defRPr sz="1300">
                <a:solidFill>
                  <a:schemeClr val="accent1"/>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p:nvPr>
        </p:nvSpPr>
        <p:spPr>
          <a:xfrm>
            <a:off x="2361000" y="1529423"/>
            <a:ext cx="4335000" cy="21053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RFID BASED ATTENDANCE SYSTEM</a:t>
            </a:r>
            <a:endParaRPr dirty="0"/>
          </a:p>
        </p:txBody>
      </p:sp>
      <p:sp>
        <p:nvSpPr>
          <p:cNvPr id="120" name="Google Shape;120;p19"/>
          <p:cNvSpPr txBox="1">
            <a:spLocks noGrp="1"/>
          </p:cNvSpPr>
          <p:nvPr>
            <p:ph type="subTitle" idx="1"/>
          </p:nvPr>
        </p:nvSpPr>
        <p:spPr>
          <a:xfrm>
            <a:off x="2404575" y="2916250"/>
            <a:ext cx="4291200" cy="5077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21" name="Google Shape;121;p19"/>
          <p:cNvSpPr txBox="1">
            <a:spLocks noGrp="1"/>
          </p:cNvSpPr>
          <p:nvPr>
            <p:ph type="ctrTitle"/>
          </p:nvPr>
        </p:nvSpPr>
        <p:spPr>
          <a:xfrm>
            <a:off x="2404575" y="893524"/>
            <a:ext cx="4335000" cy="6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i="0" dirty="0">
                <a:solidFill>
                  <a:schemeClr val="accent1"/>
                </a:solidFill>
              </a:rPr>
              <a:t>1</a:t>
            </a:r>
            <a:endParaRPr sz="4800" i="0" dirty="0">
              <a:solidFill>
                <a:schemeClr val="accent1"/>
              </a:solidFill>
            </a:endParaRPr>
          </a:p>
        </p:txBody>
      </p:sp>
      <p:sp>
        <p:nvSpPr>
          <p:cNvPr id="122" name="Google Shape;122;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a:t>
            </a:fld>
            <a:endParaRPr/>
          </a:p>
        </p:txBody>
      </p:sp>
      <p:pic>
        <p:nvPicPr>
          <p:cNvPr id="7" name="Picture 6">
            <a:extLst>
              <a:ext uri="{FF2B5EF4-FFF2-40B4-BE49-F238E27FC236}">
                <a16:creationId xmlns:a16="http://schemas.microsoft.com/office/drawing/2014/main" id="{BCE59C33-39BA-44BC-89F4-A6515153FD80}"/>
              </a:ext>
            </a:extLst>
          </p:cNvPr>
          <p:cNvPicPr>
            <a:picLocks noChangeAspect="1"/>
          </p:cNvPicPr>
          <p:nvPr/>
        </p:nvPicPr>
        <p:blipFill>
          <a:blip r:embed="rId3"/>
          <a:stretch>
            <a:fillRect/>
          </a:stretch>
        </p:blipFill>
        <p:spPr>
          <a:xfrm>
            <a:off x="4254051" y="872790"/>
            <a:ext cx="635898" cy="6358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E597-EB8B-4070-BC7E-EFEDA41589AF}"/>
              </a:ext>
            </a:extLst>
          </p:cNvPr>
          <p:cNvSpPr>
            <a:spLocks noGrp="1"/>
          </p:cNvSpPr>
          <p:nvPr>
            <p:ph type="title"/>
          </p:nvPr>
        </p:nvSpPr>
        <p:spPr>
          <a:xfrm>
            <a:off x="347072" y="596460"/>
            <a:ext cx="1895544" cy="857400"/>
          </a:xfrm>
        </p:spPr>
        <p:txBody>
          <a:bodyPr/>
          <a:lstStyle/>
          <a:p>
            <a:r>
              <a:rPr lang="en-US" sz="1600" dirty="0">
                <a:solidFill>
                  <a:schemeClr val="tx1"/>
                </a:solidFill>
              </a:rPr>
              <a:t>APPLICATIONS</a:t>
            </a:r>
          </a:p>
        </p:txBody>
      </p:sp>
      <p:sp>
        <p:nvSpPr>
          <p:cNvPr id="3" name="Text Placeholder 2">
            <a:extLst>
              <a:ext uri="{FF2B5EF4-FFF2-40B4-BE49-F238E27FC236}">
                <a16:creationId xmlns:a16="http://schemas.microsoft.com/office/drawing/2014/main" id="{0310F09B-2637-4712-9A66-131F75EFEC46}"/>
              </a:ext>
            </a:extLst>
          </p:cNvPr>
          <p:cNvSpPr>
            <a:spLocks noGrp="1"/>
          </p:cNvSpPr>
          <p:nvPr>
            <p:ph type="body" idx="1"/>
          </p:nvPr>
        </p:nvSpPr>
        <p:spPr/>
        <p:txBody>
          <a:bodyPr/>
          <a:lstStyle/>
          <a:p>
            <a:r>
              <a:rPr lang="en-US" sz="1600" dirty="0">
                <a:latin typeface="+mj-lt"/>
              </a:rPr>
              <a:t>RFID based attendance system can be used in educational institutions, industries, anywhere.</a:t>
            </a:r>
          </a:p>
          <a:p>
            <a:r>
              <a:rPr lang="en-US" sz="1600" dirty="0">
                <a:latin typeface="+mj-lt"/>
              </a:rPr>
              <a:t>RFID is emerging technology and is used in applications where authentication is needed</a:t>
            </a:r>
          </a:p>
          <a:p>
            <a:endParaRPr lang="en-US" sz="1600" dirty="0"/>
          </a:p>
        </p:txBody>
      </p:sp>
      <p:sp>
        <p:nvSpPr>
          <p:cNvPr id="4" name="Slide Number Placeholder 3">
            <a:extLst>
              <a:ext uri="{FF2B5EF4-FFF2-40B4-BE49-F238E27FC236}">
                <a16:creationId xmlns:a16="http://schemas.microsoft.com/office/drawing/2014/main" id="{3E7C7D48-DA18-4650-84F7-9E0009AC08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89977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643-2D41-447D-B904-35545226DB54}"/>
              </a:ext>
            </a:extLst>
          </p:cNvPr>
          <p:cNvSpPr>
            <a:spLocks noGrp="1"/>
          </p:cNvSpPr>
          <p:nvPr>
            <p:ph type="title"/>
          </p:nvPr>
        </p:nvSpPr>
        <p:spPr>
          <a:xfrm>
            <a:off x="440514" y="536390"/>
            <a:ext cx="1942266" cy="857400"/>
          </a:xfrm>
        </p:spPr>
        <p:txBody>
          <a:bodyPr/>
          <a:lstStyle/>
          <a:p>
            <a:r>
              <a:rPr lang="en-US" sz="2000" dirty="0">
                <a:solidFill>
                  <a:schemeClr val="tx1"/>
                </a:solidFill>
              </a:rPr>
              <a:t>ADVANTAGES</a:t>
            </a:r>
          </a:p>
        </p:txBody>
      </p:sp>
      <p:sp>
        <p:nvSpPr>
          <p:cNvPr id="3" name="Text Placeholder 2">
            <a:extLst>
              <a:ext uri="{FF2B5EF4-FFF2-40B4-BE49-F238E27FC236}">
                <a16:creationId xmlns:a16="http://schemas.microsoft.com/office/drawing/2014/main" id="{0A38DE07-E646-4394-840E-D151A5D2AF10}"/>
              </a:ext>
            </a:extLst>
          </p:cNvPr>
          <p:cNvSpPr>
            <a:spLocks noGrp="1"/>
          </p:cNvSpPr>
          <p:nvPr>
            <p:ph type="body" idx="1"/>
          </p:nvPr>
        </p:nvSpPr>
        <p:spPr/>
        <p:txBody>
          <a:bodyPr/>
          <a:lstStyle/>
          <a:p>
            <a:r>
              <a:rPr lang="en-US" sz="1600" dirty="0">
                <a:latin typeface="+mj-lt"/>
              </a:rPr>
              <a:t>Proxy attendance can be caught.</a:t>
            </a:r>
          </a:p>
          <a:p>
            <a:r>
              <a:rPr lang="en-US" sz="1600" dirty="0">
                <a:latin typeface="+mj-lt"/>
              </a:rPr>
              <a:t>Hard copy paper work of attendance is reduced.</a:t>
            </a:r>
          </a:p>
          <a:p>
            <a:r>
              <a:rPr lang="en-US" sz="1600" dirty="0">
                <a:latin typeface="+mj-lt"/>
              </a:rPr>
              <a:t>Data can be stored for long time compare to attendance sheets.</a:t>
            </a:r>
          </a:p>
          <a:p>
            <a:r>
              <a:rPr lang="en-US" sz="1600" dirty="0">
                <a:latin typeface="+mj-lt"/>
              </a:rPr>
              <a:t>This system is fully automated and it does not require any human interaction except setting the initial tie setting.</a:t>
            </a:r>
          </a:p>
          <a:p>
            <a:r>
              <a:rPr lang="en-US" sz="1600" dirty="0">
                <a:latin typeface="+mj-lt"/>
              </a:rPr>
              <a:t>LCD and PC interface both are provided with RFID based attendance system. This gives benefit of viewing attendance on the spot on LCD or remotely from computer.</a:t>
            </a:r>
          </a:p>
          <a:p>
            <a:endParaRPr lang="en-US" sz="1600" dirty="0">
              <a:latin typeface="+mj-lt"/>
            </a:endParaRPr>
          </a:p>
        </p:txBody>
      </p:sp>
      <p:sp>
        <p:nvSpPr>
          <p:cNvPr id="4" name="Slide Number Placeholder 3">
            <a:extLst>
              <a:ext uri="{FF2B5EF4-FFF2-40B4-BE49-F238E27FC236}">
                <a16:creationId xmlns:a16="http://schemas.microsoft.com/office/drawing/2014/main" id="{C5933CA1-ECFA-4238-9380-92035F86C5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24020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C9CC-27E3-4EB9-B3C6-B37CF70B6E66}"/>
              </a:ext>
            </a:extLst>
          </p:cNvPr>
          <p:cNvSpPr>
            <a:spLocks noGrp="1"/>
          </p:cNvSpPr>
          <p:nvPr>
            <p:ph type="title"/>
          </p:nvPr>
        </p:nvSpPr>
        <p:spPr>
          <a:xfrm>
            <a:off x="440514" y="536390"/>
            <a:ext cx="1915568" cy="857400"/>
          </a:xfrm>
        </p:spPr>
        <p:txBody>
          <a:bodyPr/>
          <a:lstStyle/>
          <a:p>
            <a:r>
              <a:rPr lang="en-US" dirty="0">
                <a:solidFill>
                  <a:schemeClr val="tx1"/>
                </a:solidFill>
              </a:rPr>
              <a:t>LIMITATIONS</a:t>
            </a:r>
          </a:p>
        </p:txBody>
      </p:sp>
      <p:sp>
        <p:nvSpPr>
          <p:cNvPr id="3" name="Text Placeholder 2">
            <a:extLst>
              <a:ext uri="{FF2B5EF4-FFF2-40B4-BE49-F238E27FC236}">
                <a16:creationId xmlns:a16="http://schemas.microsoft.com/office/drawing/2014/main" id="{8AD041A9-0CCB-4298-978B-94FAE46D42AC}"/>
              </a:ext>
            </a:extLst>
          </p:cNvPr>
          <p:cNvSpPr>
            <a:spLocks noGrp="1"/>
          </p:cNvSpPr>
          <p:nvPr>
            <p:ph type="body" idx="1"/>
          </p:nvPr>
        </p:nvSpPr>
        <p:spPr/>
        <p:txBody>
          <a:bodyPr/>
          <a:lstStyle/>
          <a:p>
            <a:r>
              <a:rPr lang="en-US" sz="1600" dirty="0">
                <a:latin typeface="+mj-lt"/>
              </a:rPr>
              <a:t>RFID attendance system is secured, but there s a chance of misusing the cards. One person can give another person’s attendance if he/she had RFID card.</a:t>
            </a:r>
          </a:p>
          <a:p>
            <a:r>
              <a:rPr lang="en-US" sz="1600" dirty="0">
                <a:latin typeface="+mj-lt"/>
              </a:rPr>
              <a:t>If the card was swiped for more than once, there is a chance of giving attendance for next days also if the code is not written properly.</a:t>
            </a:r>
          </a:p>
          <a:p>
            <a:endParaRPr lang="en-US" dirty="0"/>
          </a:p>
        </p:txBody>
      </p:sp>
      <p:sp>
        <p:nvSpPr>
          <p:cNvPr id="4" name="Slide Number Placeholder 3">
            <a:extLst>
              <a:ext uri="{FF2B5EF4-FFF2-40B4-BE49-F238E27FC236}">
                <a16:creationId xmlns:a16="http://schemas.microsoft.com/office/drawing/2014/main" id="{449B712B-E7FC-4291-86EF-8C42739DB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47529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65C2-472F-4879-9F29-011894FBB999}"/>
              </a:ext>
            </a:extLst>
          </p:cNvPr>
          <p:cNvSpPr>
            <a:spLocks noGrp="1"/>
          </p:cNvSpPr>
          <p:nvPr>
            <p:ph type="title"/>
          </p:nvPr>
        </p:nvSpPr>
        <p:spPr/>
        <p:txBody>
          <a:bodyPr/>
          <a:lstStyle/>
          <a:p>
            <a:r>
              <a:rPr lang="en-US" sz="2400" dirty="0">
                <a:solidFill>
                  <a:schemeClr val="tx1"/>
                </a:solidFill>
              </a:rPr>
              <a:t>FUTURE SCOPE</a:t>
            </a:r>
          </a:p>
        </p:txBody>
      </p:sp>
      <p:sp>
        <p:nvSpPr>
          <p:cNvPr id="3" name="Text Placeholder 2">
            <a:extLst>
              <a:ext uri="{FF2B5EF4-FFF2-40B4-BE49-F238E27FC236}">
                <a16:creationId xmlns:a16="http://schemas.microsoft.com/office/drawing/2014/main" id="{D6222F2C-8EEF-4C28-B334-66F5795579DD}"/>
              </a:ext>
            </a:extLst>
          </p:cNvPr>
          <p:cNvSpPr>
            <a:spLocks noGrp="1"/>
          </p:cNvSpPr>
          <p:nvPr>
            <p:ph type="body" idx="1"/>
          </p:nvPr>
        </p:nvSpPr>
        <p:spPr/>
        <p:txBody>
          <a:bodyPr/>
          <a:lstStyle/>
          <a:p>
            <a:r>
              <a:rPr lang="en-US" sz="1600" dirty="0">
                <a:latin typeface="+mj-lt"/>
              </a:rPr>
              <a:t>Range of RFID reader can be increased, so the reader can detect the tag from far distance.</a:t>
            </a:r>
          </a:p>
          <a:p>
            <a:r>
              <a:rPr lang="en-US" sz="1600" dirty="0">
                <a:latin typeface="+mj-lt"/>
              </a:rPr>
              <a:t>RF TRANSRECEIVER module can be used for long distance communication to transfer data.</a:t>
            </a:r>
          </a:p>
          <a:p>
            <a:r>
              <a:rPr lang="en-US" sz="1600" dirty="0">
                <a:latin typeface="+mj-lt"/>
              </a:rPr>
              <a:t>The transferred data can be saved and stored in computer as a database using specific software.</a:t>
            </a:r>
          </a:p>
          <a:p>
            <a:r>
              <a:rPr lang="en-US" sz="1600" dirty="0">
                <a:latin typeface="+mj-lt"/>
              </a:rPr>
              <a:t>Timely attendance can be monitored </a:t>
            </a:r>
            <a:r>
              <a:rPr lang="en-US" sz="1600" dirty="0" err="1">
                <a:latin typeface="+mj-lt"/>
              </a:rPr>
              <a:t>i.e.time</a:t>
            </a:r>
            <a:r>
              <a:rPr lang="en-US" sz="1600" dirty="0">
                <a:latin typeface="+mj-lt"/>
              </a:rPr>
              <a:t> in and out can be barcoded using RTC(real time clock) and can be stored in the database.</a:t>
            </a:r>
          </a:p>
          <a:p>
            <a:endParaRPr lang="en-US" sz="1800" dirty="0"/>
          </a:p>
        </p:txBody>
      </p:sp>
      <p:sp>
        <p:nvSpPr>
          <p:cNvPr id="4" name="Slide Number Placeholder 3">
            <a:extLst>
              <a:ext uri="{FF2B5EF4-FFF2-40B4-BE49-F238E27FC236}">
                <a16:creationId xmlns:a16="http://schemas.microsoft.com/office/drawing/2014/main" id="{22AFCE4D-7BBA-4909-94C8-0806625965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11140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E32-DB32-4CD7-A5C9-CAB3EC188506}"/>
              </a:ext>
            </a:extLst>
          </p:cNvPr>
          <p:cNvSpPr>
            <a:spLocks noGrp="1"/>
          </p:cNvSpPr>
          <p:nvPr>
            <p:ph type="title"/>
          </p:nvPr>
        </p:nvSpPr>
        <p:spPr>
          <a:xfrm>
            <a:off x="467212" y="536390"/>
            <a:ext cx="1735357" cy="857400"/>
          </a:xfrm>
        </p:spPr>
        <p:txBody>
          <a:bodyPr/>
          <a:lstStyle/>
          <a:p>
            <a:r>
              <a:rPr lang="en-US" sz="2400" dirty="0">
                <a:solidFill>
                  <a:schemeClr val="tx1"/>
                </a:solidFill>
              </a:rPr>
              <a:t>FUTURE SCOPE</a:t>
            </a:r>
          </a:p>
        </p:txBody>
      </p:sp>
      <p:sp>
        <p:nvSpPr>
          <p:cNvPr id="3" name="Text Placeholder 2">
            <a:extLst>
              <a:ext uri="{FF2B5EF4-FFF2-40B4-BE49-F238E27FC236}">
                <a16:creationId xmlns:a16="http://schemas.microsoft.com/office/drawing/2014/main" id="{B017C18A-B583-4815-A0BF-07F9C01977EC}"/>
              </a:ext>
            </a:extLst>
          </p:cNvPr>
          <p:cNvSpPr>
            <a:spLocks noGrp="1"/>
          </p:cNvSpPr>
          <p:nvPr>
            <p:ph type="body" idx="1"/>
          </p:nvPr>
        </p:nvSpPr>
        <p:spPr/>
        <p:txBody>
          <a:bodyPr/>
          <a:lstStyle/>
          <a:p>
            <a:r>
              <a:rPr lang="en-US" sz="1600" dirty="0">
                <a:latin typeface="+mj-lt"/>
              </a:rPr>
              <a:t>This attendance system’s database can be linked with college website and can be shared and monitored by the student’s  parents.</a:t>
            </a:r>
          </a:p>
          <a:p>
            <a:r>
              <a:rPr lang="en-US" sz="1600" dirty="0">
                <a:latin typeface="+mj-lt"/>
              </a:rPr>
              <a:t>We can send this data through internet to the user. So that user can access it remotely via  internet.</a:t>
            </a:r>
          </a:p>
          <a:p>
            <a:endParaRPr lang="en-US" dirty="0"/>
          </a:p>
        </p:txBody>
      </p:sp>
      <p:sp>
        <p:nvSpPr>
          <p:cNvPr id="4" name="Slide Number Placeholder 3">
            <a:extLst>
              <a:ext uri="{FF2B5EF4-FFF2-40B4-BE49-F238E27FC236}">
                <a16:creationId xmlns:a16="http://schemas.microsoft.com/office/drawing/2014/main" id="{5BE64D88-56FD-46E0-A6B0-F39D63592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90591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F1B9-5041-4E07-BD7E-A3C559E96FDC}"/>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E6FDCA6-E697-463D-B7B6-0FCDCCE506CC}"/>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5073C886-6009-4606-8108-F520C818845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97805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206909" y="536575"/>
            <a:ext cx="1988986" cy="857250"/>
          </a:xfrm>
        </p:spPr>
        <p:txBody>
          <a:bodyPr spcFirstLastPara="1" wrap="square" lIns="91425" tIns="91425" rIns="91425" bIns="91425" anchor="t" anchorCtr="0">
            <a:noAutofit/>
          </a:bodyPr>
          <a:lstStyle/>
          <a:p>
            <a:pPr lvl="0"/>
            <a:r>
              <a:rPr lang="en-US" sz="2000" dirty="0">
                <a:solidFill>
                  <a:schemeClr val="tx1"/>
                </a:solidFill>
              </a:rPr>
              <a:t>ABSTRACT</a:t>
            </a:r>
          </a:p>
        </p:txBody>
      </p:sp>
      <p:sp>
        <p:nvSpPr>
          <p:cNvPr id="134" name="Google Shape;134;p21"/>
          <p:cNvSpPr txBox="1">
            <a:spLocks noGrp="1"/>
          </p:cNvSpPr>
          <p:nvPr>
            <p:ph type="body" idx="1"/>
          </p:nvPr>
        </p:nvSpPr>
        <p:spPr>
          <a:xfrm>
            <a:off x="2482896" y="958850"/>
            <a:ext cx="6000333" cy="3646522"/>
          </a:xfrm>
        </p:spPr>
        <p:txBody>
          <a:bodyPr spcFirstLastPara="1" wrap="square" lIns="91425" tIns="91425" rIns="91425" bIns="91425" anchor="t" anchorCtr="0">
            <a:noAutofit/>
          </a:bodyPr>
          <a:lstStyle/>
          <a:p>
            <a:r>
              <a:rPr lang="en-US" sz="1600" dirty="0">
                <a:latin typeface="+mn-lt"/>
                <a:cs typeface="Times New Roman" panose="02020603050405020304" pitchFamily="18" charset="0"/>
              </a:rPr>
              <a:t>The main functionality of the project id to identify/attendance of the user who needs to access it through RFID.</a:t>
            </a:r>
          </a:p>
          <a:p>
            <a:r>
              <a:rPr lang="en-US" sz="1600" dirty="0">
                <a:latin typeface="+mn-lt"/>
                <a:cs typeface="Times New Roman" panose="02020603050405020304" pitchFamily="18" charset="0"/>
              </a:rPr>
              <a:t>For this purpose, the authorized person is given an RFID card.</a:t>
            </a:r>
          </a:p>
          <a:p>
            <a:r>
              <a:rPr lang="en-US" sz="1600" dirty="0">
                <a:latin typeface="+mn-lt"/>
                <a:cs typeface="Times New Roman" panose="02020603050405020304" pitchFamily="18" charset="0"/>
              </a:rPr>
              <a:t>This card contains an integrated circuit that is used for storing, processing information through modulating and demodulating of the radio frequency signal that is being transmitted.</a:t>
            </a:r>
          </a:p>
          <a:p>
            <a:r>
              <a:rPr lang="en-US" sz="1600" dirty="0">
                <a:latin typeface="+mn-lt"/>
                <a:cs typeface="Times New Roman" panose="02020603050405020304" pitchFamily="18" charset="0"/>
              </a:rPr>
              <a:t>Thus, the data  stored in the card is referred as the identification/attendance of the person.</a:t>
            </a:r>
          </a:p>
          <a:p>
            <a:pPr lvl="0"/>
            <a:endParaRPr lang="en-US" sz="1600" dirty="0"/>
          </a:p>
        </p:txBody>
      </p:sp>
      <p:sp>
        <p:nvSpPr>
          <p:cNvPr id="135" name="Google Shape;135;p21"/>
          <p:cNvSpPr txBox="1">
            <a:spLocks noGrp="1"/>
          </p:cNvSpPr>
          <p:nvPr>
            <p:ph type="sldNum" idx="12"/>
          </p:nvPr>
        </p:nvSpPr>
        <p:spPr>
          <a:xfrm>
            <a:off x="8556784" y="4749851"/>
            <a:ext cx="548700" cy="393600"/>
          </a:xfrm>
        </p:spPr>
        <p:txBody>
          <a:bodyPr spcFirstLastPara="1" wrap="square" lIns="91425" tIns="91425" rIns="91425" bIns="91425" anchor="t" anchorCtr="0">
            <a:noAutofit/>
          </a:bodyPr>
          <a:lstStyle/>
          <a:p>
            <a:pPr lvl="0"/>
            <a:fld id="{00000000-1234-1234-1234-123412341234}" type="slidenum">
              <a:rPr lang="en"/>
              <a:pPr lvl="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539023" y="536390"/>
            <a:ext cx="1613400" cy="857400"/>
          </a:xfrm>
        </p:spPr>
        <p:txBody>
          <a:bodyPr spcFirstLastPara="1" wrap="square" lIns="91425" tIns="91425" rIns="91425" bIns="91425" anchor="t" anchorCtr="0">
            <a:noAutofit/>
          </a:bodyPr>
          <a:lstStyle/>
          <a:p>
            <a:pPr lvl="0"/>
            <a:r>
              <a:rPr lang="en-US" sz="2000" dirty="0">
                <a:solidFill>
                  <a:schemeClr val="tx1"/>
                </a:solidFill>
              </a:rPr>
              <a:t>ABSTRACT</a:t>
            </a:r>
          </a:p>
        </p:txBody>
      </p:sp>
      <p:sp>
        <p:nvSpPr>
          <p:cNvPr id="134" name="Google Shape;134;p21"/>
          <p:cNvSpPr txBox="1">
            <a:spLocks noGrp="1"/>
          </p:cNvSpPr>
          <p:nvPr>
            <p:ph type="body" idx="1"/>
          </p:nvPr>
        </p:nvSpPr>
        <p:spPr>
          <a:xfrm>
            <a:off x="2525111" y="1025594"/>
            <a:ext cx="5503862" cy="3240088"/>
          </a:xfrm>
        </p:spPr>
        <p:txBody>
          <a:bodyPr spcFirstLastPara="1" wrap="square" lIns="91425" tIns="91425" rIns="91425" bIns="91425" anchor="t" anchorCtr="0">
            <a:noAutofit/>
          </a:bodyPr>
          <a:lstStyle/>
          <a:p>
            <a:r>
              <a:rPr lang="en-US" sz="1600" dirty="0">
                <a:latin typeface="+mj-lt"/>
              </a:rPr>
              <a:t>Once, the person places the card in front of the RFID card reader, it reads the data and verifies it with that data present in the system and if it matches then it displays a message as valid entry and allows accessing the device or else displays invalid and denies the access/attendance.</a:t>
            </a:r>
          </a:p>
          <a:p>
            <a:pPr lvl="0"/>
            <a:endParaRPr lang="en-US" sz="1600" dirty="0"/>
          </a:p>
        </p:txBody>
      </p:sp>
      <p:sp>
        <p:nvSpPr>
          <p:cNvPr id="135" name="Google Shape;135;p21"/>
          <p:cNvSpPr txBox="1">
            <a:spLocks noGrp="1"/>
          </p:cNvSpPr>
          <p:nvPr>
            <p:ph type="sldNum" idx="12"/>
          </p:nvPr>
        </p:nvSpPr>
        <p:spPr>
          <a:xfrm>
            <a:off x="8556784" y="4749851"/>
            <a:ext cx="548700" cy="393600"/>
          </a:xfrm>
        </p:spPr>
        <p:txBody>
          <a:bodyPr spcFirstLastPara="1" wrap="square" lIns="91425" tIns="91425" rIns="91425" bIns="91425" anchor="t" anchorCtr="0">
            <a:noAutofit/>
          </a:bodyPr>
          <a:lstStyle/>
          <a:p>
            <a:pPr lvl="0"/>
            <a:fld id="{00000000-1234-1234-1234-123412341234}" type="slidenum">
              <a:rPr lang="en"/>
              <a:pPr lvl="0"/>
              <a:t>3</a:t>
            </a:fld>
            <a:endParaRPr lang="en"/>
          </a:p>
        </p:txBody>
      </p:sp>
    </p:spTree>
    <p:extLst>
      <p:ext uri="{BB962C8B-B14F-4D97-AF65-F5344CB8AC3E}">
        <p14:creationId xmlns:p14="http://schemas.microsoft.com/office/powerpoint/2010/main" val="226544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539023" y="536390"/>
            <a:ext cx="1613400" cy="857400"/>
          </a:xfrm>
        </p:spPr>
        <p:txBody>
          <a:bodyPr spcFirstLastPara="1" wrap="square" lIns="91425" tIns="91425" rIns="91425" bIns="91425" anchor="t" anchorCtr="0">
            <a:noAutofit/>
          </a:bodyPr>
          <a:lstStyle/>
          <a:p>
            <a:pPr lvl="0"/>
            <a:r>
              <a:rPr lang="en-US" sz="2000" b="1" dirty="0">
                <a:solidFill>
                  <a:schemeClr val="tx1"/>
                </a:solidFill>
                <a:latin typeface="Playfair Display" panose="00000500000000000000" pitchFamily="2" charset="0"/>
                <a:cs typeface="Times New Roman" pitchFamily="18" charset="0"/>
              </a:rPr>
              <a:t>PROPOSED SYSTEM</a:t>
            </a:r>
            <a:endParaRPr lang="en-US" sz="2000" dirty="0">
              <a:solidFill>
                <a:schemeClr val="tx1"/>
              </a:solidFill>
              <a:latin typeface="Playfair Display" panose="00000500000000000000" pitchFamily="2" charset="0"/>
            </a:endParaRPr>
          </a:p>
        </p:txBody>
      </p:sp>
      <p:sp>
        <p:nvSpPr>
          <p:cNvPr id="134" name="Google Shape;134;p21"/>
          <p:cNvSpPr txBox="1">
            <a:spLocks noGrp="1"/>
          </p:cNvSpPr>
          <p:nvPr>
            <p:ph type="body" idx="1"/>
          </p:nvPr>
        </p:nvSpPr>
        <p:spPr>
          <a:xfrm>
            <a:off x="2476222" y="958849"/>
            <a:ext cx="5826403" cy="3426265"/>
          </a:xfrm>
        </p:spPr>
        <p:txBody>
          <a:bodyPr spcFirstLastPara="1" wrap="square" lIns="91425" tIns="91425" rIns="91425" bIns="91425" anchor="t" anchorCtr="0">
            <a:noAutofit/>
          </a:bodyPr>
          <a:lstStyle/>
          <a:p>
            <a:pPr algn="just"/>
            <a:r>
              <a:rPr lang="en-US" sz="1600" dirty="0">
                <a:latin typeface="+mj-lt"/>
                <a:cs typeface="Times New Roman" pitchFamily="18" charset="0"/>
              </a:rPr>
              <a:t>There are different technology available to store the data like </a:t>
            </a:r>
            <a:r>
              <a:rPr lang="en-US" sz="1600" dirty="0" err="1">
                <a:latin typeface="+mj-lt"/>
                <a:cs typeface="Times New Roman" pitchFamily="18" charset="0"/>
              </a:rPr>
              <a:t>adafruit</a:t>
            </a:r>
            <a:r>
              <a:rPr lang="en-US" sz="1600" dirty="0">
                <a:latin typeface="+mj-lt"/>
                <a:cs typeface="Times New Roman" pitchFamily="18" charset="0"/>
              </a:rPr>
              <a:t>, cloud computing and etc..</a:t>
            </a:r>
          </a:p>
          <a:p>
            <a:pPr algn="just"/>
            <a:r>
              <a:rPr lang="en-US" sz="1600" dirty="0">
                <a:latin typeface="+mj-lt"/>
                <a:cs typeface="Times New Roman" pitchFamily="18" charset="0"/>
              </a:rPr>
              <a:t>But here I have used an PLX DAQ software tool, which is inbuilt with an excel sheet </a:t>
            </a:r>
          </a:p>
          <a:p>
            <a:pPr algn="just"/>
            <a:r>
              <a:rPr lang="en-US" sz="1600" dirty="0">
                <a:latin typeface="+mj-lt"/>
                <a:cs typeface="Times New Roman" pitchFamily="18" charset="0"/>
              </a:rPr>
              <a:t>So if the RC522  receives the RFID , then the data will be stored in the excel sheet of  PLX DAQ tool .</a:t>
            </a:r>
          </a:p>
          <a:p>
            <a:pPr algn="just"/>
            <a:r>
              <a:rPr lang="en-US" sz="1600" dirty="0">
                <a:latin typeface="+mj-lt"/>
                <a:cs typeface="Times New Roman" pitchFamily="18" charset="0"/>
              </a:rPr>
              <a:t>In my project there is no need of connecting internet to the system .</a:t>
            </a:r>
          </a:p>
          <a:p>
            <a:pPr algn="just"/>
            <a:r>
              <a:rPr lang="en-US" sz="1600" dirty="0">
                <a:latin typeface="+mj-lt"/>
                <a:cs typeface="Times New Roman" pitchFamily="18" charset="0"/>
              </a:rPr>
              <a:t>This method is very useful for schools and colleges </a:t>
            </a:r>
          </a:p>
          <a:p>
            <a:pPr lvl="0"/>
            <a:endParaRPr lang="en-US" sz="1600" dirty="0"/>
          </a:p>
        </p:txBody>
      </p:sp>
      <p:sp>
        <p:nvSpPr>
          <p:cNvPr id="135" name="Google Shape;135;p21"/>
          <p:cNvSpPr txBox="1">
            <a:spLocks noGrp="1"/>
          </p:cNvSpPr>
          <p:nvPr>
            <p:ph type="sldNum" idx="12"/>
          </p:nvPr>
        </p:nvSpPr>
        <p:spPr>
          <a:xfrm>
            <a:off x="8556784" y="4749851"/>
            <a:ext cx="548700" cy="393600"/>
          </a:xfrm>
        </p:spPr>
        <p:txBody>
          <a:bodyPr spcFirstLastPara="1" wrap="square" lIns="91425" tIns="91425" rIns="91425" bIns="91425" anchor="t" anchorCtr="0">
            <a:noAutofit/>
          </a:bodyPr>
          <a:lstStyle/>
          <a:p>
            <a:pPr lvl="0"/>
            <a:fld id="{00000000-1234-1234-1234-123412341234}" type="slidenum">
              <a:rPr lang="en"/>
              <a:pPr lvl="0"/>
              <a:t>4</a:t>
            </a:fld>
            <a:endParaRPr lang="en"/>
          </a:p>
        </p:txBody>
      </p:sp>
    </p:spTree>
    <p:extLst>
      <p:ext uri="{BB962C8B-B14F-4D97-AF65-F5344CB8AC3E}">
        <p14:creationId xmlns:p14="http://schemas.microsoft.com/office/powerpoint/2010/main" val="365895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539023" y="536390"/>
            <a:ext cx="1613400" cy="857400"/>
          </a:xfrm>
        </p:spPr>
        <p:txBody>
          <a:bodyPr spcFirstLastPara="1" wrap="square" lIns="91425" tIns="91425" rIns="91425" bIns="91425" anchor="t" anchorCtr="0">
            <a:noAutofit/>
          </a:bodyPr>
          <a:lstStyle/>
          <a:p>
            <a:pPr lvl="0"/>
            <a:r>
              <a:rPr lang="en-US" b="1" dirty="0">
                <a:solidFill>
                  <a:schemeClr val="tx1"/>
                </a:solidFill>
                <a:latin typeface="Playfair Display" panose="00000500000000000000" pitchFamily="2" charset="0"/>
                <a:cs typeface="Times New Roman" panose="02020603050405020304" pitchFamily="18" charset="0"/>
              </a:rPr>
              <a:t>HARDWARE &amp; SOFTWARE</a:t>
            </a:r>
            <a:endParaRPr lang="en-US" dirty="0">
              <a:solidFill>
                <a:schemeClr val="tx1"/>
              </a:solidFill>
              <a:latin typeface="Playfair Display" panose="00000500000000000000" pitchFamily="2" charset="0"/>
            </a:endParaRPr>
          </a:p>
        </p:txBody>
      </p:sp>
      <p:sp>
        <p:nvSpPr>
          <p:cNvPr id="134" name="Google Shape;134;p21"/>
          <p:cNvSpPr txBox="1">
            <a:spLocks noGrp="1"/>
          </p:cNvSpPr>
          <p:nvPr>
            <p:ph type="body" idx="1"/>
          </p:nvPr>
        </p:nvSpPr>
        <p:spPr>
          <a:xfrm>
            <a:off x="2798250" y="958750"/>
            <a:ext cx="5503800" cy="3240600"/>
          </a:xfrm>
        </p:spPr>
        <p:txBody>
          <a:bodyPr spcFirstLastPara="1" wrap="square" lIns="91425" tIns="91425" rIns="91425" bIns="91425" anchor="t" anchorCtr="0">
            <a:noAutofit/>
          </a:bodyPr>
          <a:lstStyle/>
          <a:p>
            <a:r>
              <a:rPr lang="en-US" sz="1600" dirty="0">
                <a:latin typeface="+mj-lt"/>
                <a:cs typeface="Times New Roman" panose="02020603050405020304" pitchFamily="18" charset="0"/>
              </a:rPr>
              <a:t>Arduino uno </a:t>
            </a:r>
          </a:p>
          <a:p>
            <a:r>
              <a:rPr lang="en-US" sz="1600" dirty="0">
                <a:latin typeface="+mj-lt"/>
                <a:cs typeface="Times New Roman" panose="02020603050405020304" pitchFamily="18" charset="0"/>
              </a:rPr>
              <a:t>RC522</a:t>
            </a:r>
          </a:p>
          <a:p>
            <a:r>
              <a:rPr lang="en-US" sz="1600" dirty="0">
                <a:latin typeface="+mj-lt"/>
                <a:cs typeface="Times New Roman" panose="02020603050405020304" pitchFamily="18" charset="0"/>
              </a:rPr>
              <a:t>RFID tags</a:t>
            </a:r>
          </a:p>
          <a:p>
            <a:r>
              <a:rPr lang="en-US" sz="1600" dirty="0">
                <a:latin typeface="+mj-lt"/>
                <a:cs typeface="Times New Roman" panose="02020603050405020304" pitchFamily="18" charset="0"/>
              </a:rPr>
              <a:t>Bread Board and connecting wires</a:t>
            </a:r>
          </a:p>
          <a:p>
            <a:r>
              <a:rPr lang="en-US" sz="1600" dirty="0">
                <a:latin typeface="+mj-lt"/>
                <a:cs typeface="Times New Roman" panose="02020603050405020304" pitchFamily="18" charset="0"/>
              </a:rPr>
              <a:t>PLX DAQ tool. ( Parallax microcontroller data acquisition add on tool for Microsoft excel)</a:t>
            </a:r>
          </a:p>
          <a:p>
            <a:pPr lvl="0"/>
            <a:endParaRPr lang="en-US" sz="1600" dirty="0"/>
          </a:p>
        </p:txBody>
      </p:sp>
      <p:sp>
        <p:nvSpPr>
          <p:cNvPr id="135" name="Google Shape;135;p21"/>
          <p:cNvSpPr txBox="1">
            <a:spLocks noGrp="1"/>
          </p:cNvSpPr>
          <p:nvPr>
            <p:ph type="sldNum" idx="12"/>
          </p:nvPr>
        </p:nvSpPr>
        <p:spPr>
          <a:xfrm>
            <a:off x="8556784" y="4749851"/>
            <a:ext cx="548700" cy="393600"/>
          </a:xfrm>
        </p:spPr>
        <p:txBody>
          <a:bodyPr spcFirstLastPara="1" wrap="square" lIns="91425" tIns="91425" rIns="91425" bIns="91425" anchor="t" anchorCtr="0">
            <a:noAutofit/>
          </a:bodyPr>
          <a:lstStyle/>
          <a:p>
            <a:pPr lvl="0"/>
            <a:fld id="{00000000-1234-1234-1234-123412341234}" type="slidenum">
              <a:rPr lang="en"/>
              <a:pPr lvl="0"/>
              <a:t>5</a:t>
            </a:fld>
            <a:endParaRPr lang="en"/>
          </a:p>
        </p:txBody>
      </p:sp>
    </p:spTree>
    <p:extLst>
      <p:ext uri="{BB962C8B-B14F-4D97-AF65-F5344CB8AC3E}">
        <p14:creationId xmlns:p14="http://schemas.microsoft.com/office/powerpoint/2010/main" val="209891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ctrTitle"/>
          </p:nvPr>
        </p:nvSpPr>
        <p:spPr>
          <a:xfrm>
            <a:off x="2509837" y="2292558"/>
            <a:ext cx="4124325" cy="1160463"/>
          </a:xfrm>
        </p:spPr>
        <p:txBody>
          <a:bodyPr spcFirstLastPara="1" wrap="square" lIns="91425" tIns="91425" rIns="91425" bIns="91425" anchor="ctr" anchorCtr="0">
            <a:noAutofit/>
          </a:bodyPr>
          <a:lstStyle/>
          <a:p>
            <a:r>
              <a:rPr lang="en-US" sz="4000" b="1" dirty="0">
                <a:solidFill>
                  <a:schemeClr val="tx1"/>
                </a:solidFill>
              </a:rPr>
              <a:t>BLOCK DIAGRAM</a:t>
            </a:r>
            <a:br>
              <a:rPr lang="en-US" sz="4000" b="1" dirty="0">
                <a:solidFill>
                  <a:schemeClr val="accent1"/>
                </a:solidFill>
              </a:rPr>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1CC472-EF9F-4D75-9F84-3CE272404C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Rectangle 3">
            <a:extLst>
              <a:ext uri="{FF2B5EF4-FFF2-40B4-BE49-F238E27FC236}">
                <a16:creationId xmlns:a16="http://schemas.microsoft.com/office/drawing/2014/main" id="{24E5C8F6-189B-4E71-9228-DFB4698E14BC}"/>
              </a:ext>
            </a:extLst>
          </p:cNvPr>
          <p:cNvSpPr/>
          <p:nvPr/>
        </p:nvSpPr>
        <p:spPr>
          <a:xfrm>
            <a:off x="1048624" y="469783"/>
            <a:ext cx="2642530" cy="65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Built the code in </a:t>
            </a:r>
            <a:r>
              <a:rPr lang="en-US" dirty="0" err="1">
                <a:solidFill>
                  <a:schemeClr val="tx1"/>
                </a:solidFill>
                <a:latin typeface="Times New Roman" pitchFamily="18" charset="0"/>
                <a:cs typeface="Times New Roman" pitchFamily="18" charset="0"/>
              </a:rPr>
              <a:t>arduino</a:t>
            </a:r>
            <a:r>
              <a:rPr lang="en-US" dirty="0">
                <a:solidFill>
                  <a:schemeClr val="tx1"/>
                </a:solidFill>
                <a:latin typeface="Times New Roman" pitchFamily="18" charset="0"/>
                <a:cs typeface="Times New Roman" pitchFamily="18" charset="0"/>
              </a:rPr>
              <a:t> ide </a:t>
            </a:r>
          </a:p>
        </p:txBody>
      </p:sp>
      <p:sp>
        <p:nvSpPr>
          <p:cNvPr id="5" name="Rectangle 4">
            <a:extLst>
              <a:ext uri="{FF2B5EF4-FFF2-40B4-BE49-F238E27FC236}">
                <a16:creationId xmlns:a16="http://schemas.microsoft.com/office/drawing/2014/main" id="{B8CA6BAE-22B0-4B15-86F4-99A7B9032906}"/>
              </a:ext>
            </a:extLst>
          </p:cNvPr>
          <p:cNvSpPr/>
          <p:nvPr/>
        </p:nvSpPr>
        <p:spPr>
          <a:xfrm>
            <a:off x="1048624" y="1625537"/>
            <a:ext cx="2642531" cy="65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Upload the code in Arduino board </a:t>
            </a:r>
          </a:p>
        </p:txBody>
      </p:sp>
      <p:sp>
        <p:nvSpPr>
          <p:cNvPr id="6" name="Rectangle 5">
            <a:extLst>
              <a:ext uri="{FF2B5EF4-FFF2-40B4-BE49-F238E27FC236}">
                <a16:creationId xmlns:a16="http://schemas.microsoft.com/office/drawing/2014/main" id="{A41C940B-726D-4CD7-91F9-44AFD015413D}"/>
              </a:ext>
            </a:extLst>
          </p:cNvPr>
          <p:cNvSpPr/>
          <p:nvPr/>
        </p:nvSpPr>
        <p:spPr>
          <a:xfrm>
            <a:off x="1048625" y="2752097"/>
            <a:ext cx="2642530" cy="7917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First detect the output through the serial monitor</a:t>
            </a:r>
          </a:p>
        </p:txBody>
      </p:sp>
      <p:sp>
        <p:nvSpPr>
          <p:cNvPr id="7" name="Rectangle 6">
            <a:extLst>
              <a:ext uri="{FF2B5EF4-FFF2-40B4-BE49-F238E27FC236}">
                <a16:creationId xmlns:a16="http://schemas.microsoft.com/office/drawing/2014/main" id="{3781B84B-F81E-46BC-A335-4FF9959C8812}"/>
              </a:ext>
            </a:extLst>
          </p:cNvPr>
          <p:cNvSpPr/>
          <p:nvPr/>
        </p:nvSpPr>
        <p:spPr>
          <a:xfrm>
            <a:off x="1048625" y="4012205"/>
            <a:ext cx="2642529" cy="7917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Then install the PLX DAQ software tool</a:t>
            </a:r>
          </a:p>
        </p:txBody>
      </p:sp>
      <p:sp>
        <p:nvSpPr>
          <p:cNvPr id="10" name="Arrow: Down 9">
            <a:extLst>
              <a:ext uri="{FF2B5EF4-FFF2-40B4-BE49-F238E27FC236}">
                <a16:creationId xmlns:a16="http://schemas.microsoft.com/office/drawing/2014/main" id="{0932484B-FD7C-4B81-9DDE-8371F7919E74}"/>
              </a:ext>
            </a:extLst>
          </p:cNvPr>
          <p:cNvSpPr/>
          <p:nvPr/>
        </p:nvSpPr>
        <p:spPr>
          <a:xfrm>
            <a:off x="2189220" y="1203899"/>
            <a:ext cx="300351" cy="35374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10C2EEA8-4575-45F6-9907-2FF000CCC261}"/>
              </a:ext>
            </a:extLst>
          </p:cNvPr>
          <p:cNvSpPr/>
          <p:nvPr/>
        </p:nvSpPr>
        <p:spPr>
          <a:xfrm>
            <a:off x="2189221" y="2344301"/>
            <a:ext cx="300350" cy="35374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45A468C2-B7FD-4222-81AD-CAF1B0348861}"/>
              </a:ext>
            </a:extLst>
          </p:cNvPr>
          <p:cNvSpPr/>
          <p:nvPr/>
        </p:nvSpPr>
        <p:spPr>
          <a:xfrm>
            <a:off x="2189220" y="3640939"/>
            <a:ext cx="300351" cy="37126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6A6B4C-0399-491B-856D-A6178C184F0B}"/>
              </a:ext>
            </a:extLst>
          </p:cNvPr>
          <p:cNvSpPr/>
          <p:nvPr/>
        </p:nvSpPr>
        <p:spPr>
          <a:xfrm>
            <a:off x="5049621" y="3850004"/>
            <a:ext cx="2900326" cy="9195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Enable PLX DAQ with the Arduino</a:t>
            </a:r>
          </a:p>
        </p:txBody>
      </p:sp>
      <p:sp>
        <p:nvSpPr>
          <p:cNvPr id="14" name="Rectangle 13">
            <a:extLst>
              <a:ext uri="{FF2B5EF4-FFF2-40B4-BE49-F238E27FC236}">
                <a16:creationId xmlns:a16="http://schemas.microsoft.com/office/drawing/2014/main" id="{0444AA6D-A5F0-48B3-A8FE-3FE4E382380B}"/>
              </a:ext>
            </a:extLst>
          </p:cNvPr>
          <p:cNvSpPr/>
          <p:nvPr/>
        </p:nvSpPr>
        <p:spPr>
          <a:xfrm>
            <a:off x="5069645" y="2138235"/>
            <a:ext cx="2919369" cy="9195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Put the RFID  tag in front of the  receiver RC522</a:t>
            </a:r>
            <a:endParaRPr lang="en-US" dirty="0">
              <a:solidFill>
                <a:schemeClr val="tx1"/>
              </a:solidFill>
              <a:latin typeface="Times New Roman" pitchFamily="18" charset="0"/>
              <a:cs typeface="Times New Roman" pitchFamily="18" charset="0"/>
            </a:endParaRPr>
          </a:p>
        </p:txBody>
      </p:sp>
      <p:sp>
        <p:nvSpPr>
          <p:cNvPr id="15" name="Rectangle 14">
            <a:extLst>
              <a:ext uri="{FF2B5EF4-FFF2-40B4-BE49-F238E27FC236}">
                <a16:creationId xmlns:a16="http://schemas.microsoft.com/office/drawing/2014/main" id="{4AD18E6D-F2B4-4119-A1EB-18417EDB21E4}"/>
              </a:ext>
            </a:extLst>
          </p:cNvPr>
          <p:cNvSpPr/>
          <p:nvPr/>
        </p:nvSpPr>
        <p:spPr>
          <a:xfrm>
            <a:off x="5040099" y="426465"/>
            <a:ext cx="2919369" cy="9195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The receiver data will be stored in the excel sheet </a:t>
            </a:r>
          </a:p>
        </p:txBody>
      </p:sp>
      <p:sp>
        <p:nvSpPr>
          <p:cNvPr id="16" name="Arrow: Right 15">
            <a:extLst>
              <a:ext uri="{FF2B5EF4-FFF2-40B4-BE49-F238E27FC236}">
                <a16:creationId xmlns:a16="http://schemas.microsoft.com/office/drawing/2014/main" id="{B32078BF-FC81-4EE0-A960-778AE3907720}"/>
              </a:ext>
            </a:extLst>
          </p:cNvPr>
          <p:cNvSpPr/>
          <p:nvPr/>
        </p:nvSpPr>
        <p:spPr>
          <a:xfrm>
            <a:off x="3815963" y="4209931"/>
            <a:ext cx="1175592" cy="39629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Arrow: Up 16">
            <a:extLst>
              <a:ext uri="{FF2B5EF4-FFF2-40B4-BE49-F238E27FC236}">
                <a16:creationId xmlns:a16="http://schemas.microsoft.com/office/drawing/2014/main" id="{ABD6839A-1329-4C60-9EEA-CE6322BC9E7C}"/>
              </a:ext>
            </a:extLst>
          </p:cNvPr>
          <p:cNvSpPr/>
          <p:nvPr/>
        </p:nvSpPr>
        <p:spPr>
          <a:xfrm>
            <a:off x="6354080" y="3116968"/>
            <a:ext cx="307027" cy="689717"/>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Arrow: Up 17">
            <a:extLst>
              <a:ext uri="{FF2B5EF4-FFF2-40B4-BE49-F238E27FC236}">
                <a16:creationId xmlns:a16="http://schemas.microsoft.com/office/drawing/2014/main" id="{E8691B40-25CD-4675-A8C1-5B917420CD5C}"/>
              </a:ext>
            </a:extLst>
          </p:cNvPr>
          <p:cNvSpPr/>
          <p:nvPr/>
        </p:nvSpPr>
        <p:spPr>
          <a:xfrm>
            <a:off x="6354080" y="1420884"/>
            <a:ext cx="307027" cy="658199"/>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62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7EF5D9-73BD-4D89-B171-8F316F69EEED}"/>
              </a:ext>
            </a:extLst>
          </p:cNvPr>
          <p:cNvSpPr>
            <a:spLocks noGrp="1"/>
          </p:cNvSpPr>
          <p:nvPr>
            <p:ph type="body" idx="1"/>
          </p:nvPr>
        </p:nvSpPr>
        <p:spPr/>
        <p:txBody>
          <a:bodyPr/>
          <a:lstStyle/>
          <a:p>
            <a:r>
              <a:rPr lang="en-US" sz="1800" b="1" i="1" dirty="0">
                <a:latin typeface="Playfair Display" panose="00000500000000000000" pitchFamily="2" charset="0"/>
                <a:cs typeface="Times New Roman" pitchFamily="18" charset="0"/>
              </a:rPr>
              <a:t>HARDWARE CONNECTION</a:t>
            </a:r>
            <a:endParaRPr lang="en-US" i="1" dirty="0">
              <a:latin typeface="Playfair Display" panose="00000500000000000000" pitchFamily="2" charset="0"/>
            </a:endParaRPr>
          </a:p>
        </p:txBody>
      </p:sp>
      <p:sp>
        <p:nvSpPr>
          <p:cNvPr id="3" name="Slide Number Placeholder 2">
            <a:extLst>
              <a:ext uri="{FF2B5EF4-FFF2-40B4-BE49-F238E27FC236}">
                <a16:creationId xmlns:a16="http://schemas.microsoft.com/office/drawing/2014/main" id="{D490C7B1-5E5D-47FF-AEA3-238D5A28E6C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4" name="Content Placeholder 6" descr="WhatsApp Image 2021-10-21 at 10.54.02 PM (1).jpeg">
            <a:extLst>
              <a:ext uri="{FF2B5EF4-FFF2-40B4-BE49-F238E27FC236}">
                <a16:creationId xmlns:a16="http://schemas.microsoft.com/office/drawing/2014/main" id="{15561768-5BDE-4C47-A4DF-7D0A1DB56762}"/>
              </a:ext>
            </a:extLst>
          </p:cNvPr>
          <p:cNvPicPr>
            <a:picLocks noChangeAspect="1"/>
          </p:cNvPicPr>
          <p:nvPr/>
        </p:nvPicPr>
        <p:blipFill>
          <a:blip r:embed="rId2"/>
          <a:stretch>
            <a:fillRect/>
          </a:stretch>
        </p:blipFill>
        <p:spPr>
          <a:xfrm>
            <a:off x="2536293" y="787584"/>
            <a:ext cx="4024694" cy="3266313"/>
          </a:xfrm>
          <a:prstGeom prst="rect">
            <a:avLst/>
          </a:prstGeom>
          <a:solidFill>
            <a:schemeClr val="accent1"/>
          </a:solidFill>
          <a:ln>
            <a:noFill/>
          </a:ln>
        </p:spPr>
      </p:pic>
    </p:spTree>
    <p:extLst>
      <p:ext uri="{BB962C8B-B14F-4D97-AF65-F5344CB8AC3E}">
        <p14:creationId xmlns:p14="http://schemas.microsoft.com/office/powerpoint/2010/main" val="336072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68F814-BA3A-4719-8399-59B054637C4F}"/>
              </a:ext>
            </a:extLst>
          </p:cNvPr>
          <p:cNvSpPr>
            <a:spLocks noGrp="1"/>
          </p:cNvSpPr>
          <p:nvPr>
            <p:ph type="body" idx="1"/>
          </p:nvPr>
        </p:nvSpPr>
        <p:spPr>
          <a:xfrm>
            <a:off x="1794900" y="4192781"/>
            <a:ext cx="5554200" cy="629100"/>
          </a:xfrm>
        </p:spPr>
        <p:txBody>
          <a:bodyPr/>
          <a:lstStyle/>
          <a:p>
            <a:r>
              <a:rPr lang="en-US" b="1" i="1" dirty="0">
                <a:latin typeface="Playfair Display" panose="00000500000000000000" pitchFamily="2" charset="0"/>
              </a:rPr>
              <a:t>EXCEL OUTPUT</a:t>
            </a:r>
          </a:p>
        </p:txBody>
      </p:sp>
      <p:sp>
        <p:nvSpPr>
          <p:cNvPr id="3" name="Slide Number Placeholder 2">
            <a:extLst>
              <a:ext uri="{FF2B5EF4-FFF2-40B4-BE49-F238E27FC236}">
                <a16:creationId xmlns:a16="http://schemas.microsoft.com/office/drawing/2014/main" id="{604CB639-4ED6-4947-A3AD-6446AA61BD1D}"/>
              </a:ext>
            </a:extLst>
          </p:cNvPr>
          <p:cNvSpPr>
            <a:spLocks noGrp="1"/>
          </p:cNvSpPr>
          <p:nvPr>
            <p:ph type="sldNum" idx="12"/>
          </p:nvPr>
        </p:nvSpPr>
        <p:spPr>
          <a:xfrm>
            <a:off x="4297650" y="4749851"/>
            <a:ext cx="548700" cy="393600"/>
          </a:xfrm>
        </p:spPr>
        <p:txBody>
          <a:bodyPr/>
          <a:lstStyle/>
          <a:p>
            <a:pPr lvl="0"/>
            <a:fld id="{00000000-1234-1234-1234-123412341234}" type="slidenum">
              <a:rPr lang="en" smtClean="0"/>
              <a:pPr lvl="0"/>
              <a:t>9</a:t>
            </a:fld>
            <a:endParaRPr lang="en"/>
          </a:p>
        </p:txBody>
      </p:sp>
      <p:pic>
        <p:nvPicPr>
          <p:cNvPr id="4" name="Content Placeholder 4" descr="WhatsApp Image 2021-10-21 at 10.54.02 PM.jpeg">
            <a:extLst>
              <a:ext uri="{FF2B5EF4-FFF2-40B4-BE49-F238E27FC236}">
                <a16:creationId xmlns:a16="http://schemas.microsoft.com/office/drawing/2014/main" id="{41DACAEA-3B07-4C1E-895B-63E15CAC61CD}"/>
              </a:ext>
            </a:extLst>
          </p:cNvPr>
          <p:cNvPicPr>
            <a:picLocks noChangeAspect="1"/>
          </p:cNvPicPr>
          <p:nvPr/>
        </p:nvPicPr>
        <p:blipFill>
          <a:blip r:embed="rId2"/>
          <a:srcRect b="24237"/>
          <a:stretch>
            <a:fillRect/>
          </a:stretch>
        </p:blipFill>
        <p:spPr>
          <a:xfrm>
            <a:off x="2669781" y="696738"/>
            <a:ext cx="4024695" cy="3416300"/>
          </a:xfrm>
          <a:prstGeom prst="rect">
            <a:avLst/>
          </a:prstGeom>
          <a:solidFill>
            <a:schemeClr val="accent1"/>
          </a:solidFill>
          <a:ln>
            <a:noFill/>
          </a:ln>
        </p:spPr>
      </p:pic>
    </p:spTree>
    <p:extLst>
      <p:ext uri="{BB962C8B-B14F-4D97-AF65-F5344CB8AC3E}">
        <p14:creationId xmlns:p14="http://schemas.microsoft.com/office/powerpoint/2010/main" val="2808807620"/>
      </p:ext>
    </p:extLst>
  </p:cSld>
  <p:clrMapOvr>
    <a:masterClrMapping/>
  </p:clrMapOvr>
</p:sld>
</file>

<file path=ppt/theme/theme1.xml><?xml version="1.0" encoding="utf-8"?>
<a:theme xmlns:a="http://schemas.openxmlformats.org/drawingml/2006/main" name="Ophelia template">
  <a:themeElements>
    <a:clrScheme name="Custom 347">
      <a:dk1>
        <a:srgbClr val="4D4A56"/>
      </a:dk1>
      <a:lt1>
        <a:srgbClr val="FFFFFF"/>
      </a:lt1>
      <a:dk2>
        <a:srgbClr val="888394"/>
      </a:dk2>
      <a:lt2>
        <a:srgbClr val="E7E7EC"/>
      </a:lt2>
      <a:accent1>
        <a:srgbClr val="ECC1C8"/>
      </a:accent1>
      <a:accent2>
        <a:srgbClr val="E48DA3"/>
      </a:accent2>
      <a:accent3>
        <a:srgbClr val="AEA4CC"/>
      </a:accent3>
      <a:accent4>
        <a:srgbClr val="8F86AC"/>
      </a:accent4>
      <a:accent5>
        <a:srgbClr val="F0DFAE"/>
      </a:accent5>
      <a:accent6>
        <a:srgbClr val="E0B88E"/>
      </a:accent6>
      <a:hlink>
        <a:srgbClr val="4D4A5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628</Words>
  <Application>Microsoft Office PowerPoint</Application>
  <PresentationFormat>On-screen Show (16:9)</PresentationFormat>
  <Paragraphs>66</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Tinos</vt:lpstr>
      <vt:lpstr>Playfair Display</vt:lpstr>
      <vt:lpstr>Times New Roman</vt:lpstr>
      <vt:lpstr>Arial</vt:lpstr>
      <vt:lpstr>Ophelia template</vt:lpstr>
      <vt:lpstr>RFID BASED ATTENDANCE SYSTEM</vt:lpstr>
      <vt:lpstr>ABSTRACT</vt:lpstr>
      <vt:lpstr>ABSTRACT</vt:lpstr>
      <vt:lpstr>PROPOSED SYSTEM</vt:lpstr>
      <vt:lpstr>HARDWARE &amp; SOFTWARE</vt:lpstr>
      <vt:lpstr>BLOCK DIAGRAM </vt:lpstr>
      <vt:lpstr>PowerPoint Presentation</vt:lpstr>
      <vt:lpstr>PowerPoint Presentation</vt:lpstr>
      <vt:lpstr>PowerPoint Presentation</vt:lpstr>
      <vt:lpstr>APPLICATIONS</vt:lpstr>
      <vt:lpstr>ADVANTAGES</vt:lpstr>
      <vt:lpstr>LIMITATIONS</vt:lpstr>
      <vt:lpstr>FUTURE SCOPE</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ATTENDANCE SYSTEM</dc:title>
  <cp:lastModifiedBy>Revanth D</cp:lastModifiedBy>
  <cp:revision>4</cp:revision>
  <dcterms:modified xsi:type="dcterms:W3CDTF">2021-10-26T16:52:29Z</dcterms:modified>
</cp:coreProperties>
</file>