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366" r:id="rId2"/>
    <p:sldId id="374" r:id="rId3"/>
    <p:sldId id="375" r:id="rId4"/>
    <p:sldId id="376" r:id="rId5"/>
    <p:sldId id="377" r:id="rId6"/>
    <p:sldId id="378" r:id="rId7"/>
    <p:sldId id="379" r:id="rId8"/>
    <p:sldId id="380" r:id="rId9"/>
    <p:sldId id="381" r:id="rId10"/>
    <p:sldId id="386" r:id="rId11"/>
    <p:sldId id="387" r:id="rId12"/>
    <p:sldId id="388" r:id="rId13"/>
    <p:sldId id="382" r:id="rId14"/>
    <p:sldId id="383" r:id="rId15"/>
    <p:sldId id="384" r:id="rId16"/>
    <p:sldId id="385" r:id="rId17"/>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DE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778" autoAdjust="0"/>
  </p:normalViewPr>
  <p:slideViewPr>
    <p:cSldViewPr snapToGrid="0">
      <p:cViewPr varScale="1">
        <p:scale>
          <a:sx n="85" d="100"/>
          <a:sy n="85" d="100"/>
        </p:scale>
        <p:origin x="18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310035-E71D-4D71-BEAE-40F4FF0AC811}" type="datetimeFigureOut">
              <a:rPr lang="en-IN" smtClean="0"/>
              <a:t>27-02-2022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AD3F7B-2B84-44C1-A7BB-BF8618F1A3D2}" type="slidenum">
              <a:rPr lang="en-IN" smtClean="0"/>
              <a:t>‹#›</a:t>
            </a:fld>
            <a:endParaRPr lang="en-IN"/>
          </a:p>
        </p:txBody>
      </p:sp>
    </p:spTree>
    <p:extLst>
      <p:ext uri="{BB962C8B-B14F-4D97-AF65-F5344CB8AC3E}">
        <p14:creationId xmlns:p14="http://schemas.microsoft.com/office/powerpoint/2010/main" val="3727236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43222D6F-6BD0-43BD-8314-6FBD6CCF3A9E}"/>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6346707F-1525-4B23-BB4D-42463742EA6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D7ACF88F-FBCA-403D-8446-51CF884B9217}"/>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652517D-7722-44DF-AE93-C8AF63767086}" type="slidenum">
              <a:rPr lang="en-IN" altLang="en-US">
                <a:latin typeface="Calibri" panose="020F0502020204030204" pitchFamily="34" charset="0"/>
              </a:rPr>
              <a:pPr eaLnBrk="1" hangingPunct="1"/>
              <a:t>1</a:t>
            </a:fld>
            <a:endParaRPr lang="en-IN" altLang="en-US">
              <a:latin typeface="Calibri" panose="020F0502020204030204" pitchFamily="34" charset="0"/>
            </a:endParaRPr>
          </a:p>
        </p:txBody>
      </p:sp>
      <p:sp>
        <p:nvSpPr>
          <p:cNvPr id="5" name="Footer Placeholder 4">
            <a:extLst>
              <a:ext uri="{FF2B5EF4-FFF2-40B4-BE49-F238E27FC236}">
                <a16:creationId xmlns:a16="http://schemas.microsoft.com/office/drawing/2014/main" id="{034943F4-0A0F-4EC1-84CC-34ACA23458EF}"/>
              </a:ext>
            </a:extLst>
          </p:cNvPr>
          <p:cNvSpPr>
            <a:spLocks noGrp="1"/>
          </p:cNvSpPr>
          <p:nvPr>
            <p:ph type="ftr" sz="quarter" idx="4"/>
          </p:nvPr>
        </p:nvSpPr>
        <p:spPr/>
        <p:txBody>
          <a:bodyPr/>
          <a:lstStyle/>
          <a:p>
            <a:pPr>
              <a:defRPr/>
            </a:pPr>
            <a:r>
              <a:rPr lang="en-IN"/>
              <a:t>Dept of CSE</a:t>
            </a:r>
          </a:p>
        </p:txBody>
      </p:sp>
      <p:sp>
        <p:nvSpPr>
          <p:cNvPr id="6" name="Date Placeholder 5">
            <a:extLst>
              <a:ext uri="{FF2B5EF4-FFF2-40B4-BE49-F238E27FC236}">
                <a16:creationId xmlns:a16="http://schemas.microsoft.com/office/drawing/2014/main" id="{33F754C7-739B-4D9C-9E44-934867FA7DD5}"/>
              </a:ext>
            </a:extLst>
          </p:cNvPr>
          <p:cNvSpPr>
            <a:spLocks noGrp="1"/>
          </p:cNvSpPr>
          <p:nvPr>
            <p:ph type="dt" sz="quarter" idx="1"/>
          </p:nvPr>
        </p:nvSpPr>
        <p:spPr/>
        <p:txBody>
          <a:bodyPr/>
          <a:lstStyle/>
          <a:p>
            <a:pPr>
              <a:defRPr/>
            </a:pPr>
            <a:fld id="{EE63C223-740E-4DD7-9422-ADB1655377A2}" type="datetime1">
              <a:rPr lang="en-IN" smtClean="0"/>
              <a:t>27-02-2022</a:t>
            </a:fld>
            <a:endParaRPr lang="en-IN"/>
          </a:p>
        </p:txBody>
      </p:sp>
    </p:spTree>
    <p:extLst>
      <p:ext uri="{BB962C8B-B14F-4D97-AF65-F5344CB8AC3E}">
        <p14:creationId xmlns:p14="http://schemas.microsoft.com/office/powerpoint/2010/main" val="16621801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7">
            <a:extLst>
              <a:ext uri="{FF2B5EF4-FFF2-40B4-BE49-F238E27FC236}">
                <a16:creationId xmlns:a16="http://schemas.microsoft.com/office/drawing/2014/main" id="{F5B5EAA9-2111-41AA-A073-1297F4FE3E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39986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3">
            <a:extLst>
              <a:ext uri="{FF2B5EF4-FFF2-40B4-BE49-F238E27FC236}">
                <a16:creationId xmlns:a16="http://schemas.microsoft.com/office/drawing/2014/main" id="{E9462CC0-88B6-463B-AEC2-B71E33C70E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2133" y="0"/>
            <a:ext cx="739986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a:extLst>
              <a:ext uri="{FF2B5EF4-FFF2-40B4-BE49-F238E27FC236}">
                <a16:creationId xmlns:a16="http://schemas.microsoft.com/office/drawing/2014/main" id="{B84F797B-0CBE-4B33-8504-7A608703A0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3400"/>
            <a:ext cx="739986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5">
            <a:extLst>
              <a:ext uri="{FF2B5EF4-FFF2-40B4-BE49-F238E27FC236}">
                <a16:creationId xmlns:a16="http://schemas.microsoft.com/office/drawing/2014/main" id="{1D80D9F2-C254-456B-B2DB-DD4F06EC5C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2133" y="533400"/>
            <a:ext cx="739986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5">
            <a:extLst>
              <a:ext uri="{FF2B5EF4-FFF2-40B4-BE49-F238E27FC236}">
                <a16:creationId xmlns:a16="http://schemas.microsoft.com/office/drawing/2014/main" id="{2C1D2708-A561-4719-8E36-B22E85E9BD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66800"/>
            <a:ext cx="739986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7">
            <a:extLst>
              <a:ext uri="{FF2B5EF4-FFF2-40B4-BE49-F238E27FC236}">
                <a16:creationId xmlns:a16="http://schemas.microsoft.com/office/drawing/2014/main" id="{94B5165F-2CD1-44C3-B9C3-73B1CB7264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2133" y="1066800"/>
            <a:ext cx="739986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a:extLst>
              <a:ext uri="{FF2B5EF4-FFF2-40B4-BE49-F238E27FC236}">
                <a16:creationId xmlns:a16="http://schemas.microsoft.com/office/drawing/2014/main" id="{C9227EA2-4DDE-4A3E-AF16-9C4F81DEB1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00200"/>
            <a:ext cx="739986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9">
            <a:extLst>
              <a:ext uri="{FF2B5EF4-FFF2-40B4-BE49-F238E27FC236}">
                <a16:creationId xmlns:a16="http://schemas.microsoft.com/office/drawing/2014/main" id="{898FEE6B-9F82-4085-A565-CA3E6EC7F8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2133" y="1600200"/>
            <a:ext cx="739986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7">
            <a:extLst>
              <a:ext uri="{FF2B5EF4-FFF2-40B4-BE49-F238E27FC236}">
                <a16:creationId xmlns:a16="http://schemas.microsoft.com/office/drawing/2014/main" id="{10585512-A55B-41B7-B718-6AB1D47A6F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33600"/>
            <a:ext cx="739986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1">
            <a:extLst>
              <a:ext uri="{FF2B5EF4-FFF2-40B4-BE49-F238E27FC236}">
                <a16:creationId xmlns:a16="http://schemas.microsoft.com/office/drawing/2014/main" id="{430A97D5-1F64-4F46-A0A7-27EFC99AF1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2133" y="2133600"/>
            <a:ext cx="739986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7">
            <a:extLst>
              <a:ext uri="{FF2B5EF4-FFF2-40B4-BE49-F238E27FC236}">
                <a16:creationId xmlns:a16="http://schemas.microsoft.com/office/drawing/2014/main" id="{91DB96A0-8139-4F65-BF24-920268E564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67000"/>
            <a:ext cx="739986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3">
            <a:extLst>
              <a:ext uri="{FF2B5EF4-FFF2-40B4-BE49-F238E27FC236}">
                <a16:creationId xmlns:a16="http://schemas.microsoft.com/office/drawing/2014/main" id="{CCBF12F4-6238-4966-882B-0EAD35F615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2133" y="2667000"/>
            <a:ext cx="739986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7">
            <a:extLst>
              <a:ext uri="{FF2B5EF4-FFF2-40B4-BE49-F238E27FC236}">
                <a16:creationId xmlns:a16="http://schemas.microsoft.com/office/drawing/2014/main" id="{F2C37823-CA80-49E5-88A1-92F575DFE0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00400"/>
            <a:ext cx="739986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5">
            <a:extLst>
              <a:ext uri="{FF2B5EF4-FFF2-40B4-BE49-F238E27FC236}">
                <a16:creationId xmlns:a16="http://schemas.microsoft.com/office/drawing/2014/main" id="{6BE42D5B-C58B-4058-85CE-9B6149D31F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2133" y="3200400"/>
            <a:ext cx="739986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7">
            <a:extLst>
              <a:ext uri="{FF2B5EF4-FFF2-40B4-BE49-F238E27FC236}">
                <a16:creationId xmlns:a16="http://schemas.microsoft.com/office/drawing/2014/main" id="{01E7CFA8-1F26-4436-9468-D76C8D3C4A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733800"/>
            <a:ext cx="739986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7">
            <a:extLst>
              <a:ext uri="{FF2B5EF4-FFF2-40B4-BE49-F238E27FC236}">
                <a16:creationId xmlns:a16="http://schemas.microsoft.com/office/drawing/2014/main" id="{B845BD87-0C31-47B1-8D12-972474A2F7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2133" y="3733800"/>
            <a:ext cx="739986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7">
            <a:extLst>
              <a:ext uri="{FF2B5EF4-FFF2-40B4-BE49-F238E27FC236}">
                <a16:creationId xmlns:a16="http://schemas.microsoft.com/office/drawing/2014/main" id="{D9A3EFA2-D409-40BE-9ECF-1BAFC271E5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24600"/>
            <a:ext cx="739986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9">
            <a:extLst>
              <a:ext uri="{FF2B5EF4-FFF2-40B4-BE49-F238E27FC236}">
                <a16:creationId xmlns:a16="http://schemas.microsoft.com/office/drawing/2014/main" id="{2A97BB9C-08E3-4F84-9BEC-7818B31AC1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2133" y="6324600"/>
            <a:ext cx="739986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7">
            <a:extLst>
              <a:ext uri="{FF2B5EF4-FFF2-40B4-BE49-F238E27FC236}">
                <a16:creationId xmlns:a16="http://schemas.microsoft.com/office/drawing/2014/main" id="{DE0694F5-88AE-440F-88CB-EE0D987A02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91200"/>
            <a:ext cx="739986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31">
            <a:extLst>
              <a:ext uri="{FF2B5EF4-FFF2-40B4-BE49-F238E27FC236}">
                <a16:creationId xmlns:a16="http://schemas.microsoft.com/office/drawing/2014/main" id="{5165AB36-BD50-42E4-A9D1-56A79E4136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2133" y="5791200"/>
            <a:ext cx="739986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7">
            <a:extLst>
              <a:ext uri="{FF2B5EF4-FFF2-40B4-BE49-F238E27FC236}">
                <a16:creationId xmlns:a16="http://schemas.microsoft.com/office/drawing/2014/main" id="{4412A898-383F-45D2-B581-FBD61A6416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86400"/>
            <a:ext cx="739986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33">
            <a:extLst>
              <a:ext uri="{FF2B5EF4-FFF2-40B4-BE49-F238E27FC236}">
                <a16:creationId xmlns:a16="http://schemas.microsoft.com/office/drawing/2014/main" id="{81B1DE6A-84F9-4B65-A213-E4A0AB0F99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2133" y="5486400"/>
            <a:ext cx="739986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914400" y="218757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26" name="Date Placeholder 3">
            <a:extLst>
              <a:ext uri="{FF2B5EF4-FFF2-40B4-BE49-F238E27FC236}">
                <a16:creationId xmlns:a16="http://schemas.microsoft.com/office/drawing/2014/main" id="{C8A56091-49AB-465F-BFCF-84DB08FDB7DA}"/>
              </a:ext>
            </a:extLst>
          </p:cNvPr>
          <p:cNvSpPr>
            <a:spLocks noGrp="1"/>
          </p:cNvSpPr>
          <p:nvPr>
            <p:ph type="dt" sz="half" idx="10"/>
          </p:nvPr>
        </p:nvSpPr>
        <p:spPr/>
        <p:txBody>
          <a:bodyPr/>
          <a:lstStyle>
            <a:lvl1pPr>
              <a:defRPr/>
            </a:lvl1pPr>
          </a:lstStyle>
          <a:p>
            <a:fld id="{D7BCEED6-66A2-4153-B0F7-50FF4942391B}" type="datetimeFigureOut">
              <a:rPr lang="en-IN" smtClean="0"/>
              <a:t>27-02-2022</a:t>
            </a:fld>
            <a:endParaRPr lang="en-IN"/>
          </a:p>
        </p:txBody>
      </p:sp>
      <p:sp>
        <p:nvSpPr>
          <p:cNvPr id="27" name="Footer Placeholder 4">
            <a:extLst>
              <a:ext uri="{FF2B5EF4-FFF2-40B4-BE49-F238E27FC236}">
                <a16:creationId xmlns:a16="http://schemas.microsoft.com/office/drawing/2014/main" id="{1BECD5FC-D75D-4F6A-A95E-5C358D8077FE}"/>
              </a:ext>
            </a:extLst>
          </p:cNvPr>
          <p:cNvSpPr>
            <a:spLocks noGrp="1"/>
          </p:cNvSpPr>
          <p:nvPr>
            <p:ph type="ftr" sz="quarter" idx="11"/>
          </p:nvPr>
        </p:nvSpPr>
        <p:spPr/>
        <p:txBody>
          <a:bodyPr/>
          <a:lstStyle>
            <a:lvl1pPr>
              <a:defRPr/>
            </a:lvl1pPr>
          </a:lstStyle>
          <a:p>
            <a:endParaRPr lang="en-IN"/>
          </a:p>
        </p:txBody>
      </p:sp>
      <p:sp>
        <p:nvSpPr>
          <p:cNvPr id="28" name="Slide Number Placeholder 5">
            <a:extLst>
              <a:ext uri="{FF2B5EF4-FFF2-40B4-BE49-F238E27FC236}">
                <a16:creationId xmlns:a16="http://schemas.microsoft.com/office/drawing/2014/main" id="{3521C6C8-B45F-4155-A16E-3BBC346061D5}"/>
              </a:ext>
            </a:extLst>
          </p:cNvPr>
          <p:cNvSpPr>
            <a:spLocks noGrp="1"/>
          </p:cNvSpPr>
          <p:nvPr>
            <p:ph type="sldNum" sz="quarter" idx="12"/>
          </p:nvPr>
        </p:nvSpPr>
        <p:spPr/>
        <p:txBody>
          <a:bodyPr/>
          <a:lstStyle>
            <a:lvl1pPr>
              <a:defRPr/>
            </a:lvl1pPr>
          </a:lstStyle>
          <a:p>
            <a:fld id="{2343AF4E-8B60-4F18-BBAA-E8CDA3C159DB}" type="slidenum">
              <a:rPr lang="en-IN" smtClean="0"/>
              <a:t>‹#›</a:t>
            </a:fld>
            <a:endParaRPr lang="en-IN"/>
          </a:p>
        </p:txBody>
      </p:sp>
    </p:spTree>
    <p:extLst>
      <p:ext uri="{BB962C8B-B14F-4D97-AF65-F5344CB8AC3E}">
        <p14:creationId xmlns:p14="http://schemas.microsoft.com/office/powerpoint/2010/main" val="1797114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8F506B-D64E-4441-AEFD-E39A1DA815A2}"/>
              </a:ext>
            </a:extLst>
          </p:cNvPr>
          <p:cNvSpPr>
            <a:spLocks noGrp="1"/>
          </p:cNvSpPr>
          <p:nvPr>
            <p:ph type="dt" sz="half" idx="10"/>
          </p:nvPr>
        </p:nvSpPr>
        <p:spPr/>
        <p:txBody>
          <a:bodyPr/>
          <a:lstStyle>
            <a:lvl1pPr>
              <a:defRPr/>
            </a:lvl1pPr>
          </a:lstStyle>
          <a:p>
            <a:fld id="{D7BCEED6-66A2-4153-B0F7-50FF4942391B}" type="datetimeFigureOut">
              <a:rPr lang="en-IN" smtClean="0"/>
              <a:t>27-02-2022</a:t>
            </a:fld>
            <a:endParaRPr lang="en-IN"/>
          </a:p>
        </p:txBody>
      </p:sp>
      <p:sp>
        <p:nvSpPr>
          <p:cNvPr id="5" name="Footer Placeholder 4">
            <a:extLst>
              <a:ext uri="{FF2B5EF4-FFF2-40B4-BE49-F238E27FC236}">
                <a16:creationId xmlns:a16="http://schemas.microsoft.com/office/drawing/2014/main" id="{892B9DC5-3774-49B3-866D-1B4747D5216D}"/>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B9EB3C88-282B-45E4-8052-1D637A3EBCE1}"/>
              </a:ext>
            </a:extLst>
          </p:cNvPr>
          <p:cNvSpPr>
            <a:spLocks noGrp="1"/>
          </p:cNvSpPr>
          <p:nvPr>
            <p:ph type="sldNum" sz="quarter" idx="12"/>
          </p:nvPr>
        </p:nvSpPr>
        <p:spPr/>
        <p:txBody>
          <a:bodyPr/>
          <a:lstStyle>
            <a:lvl1pPr>
              <a:defRPr/>
            </a:lvl1pPr>
          </a:lstStyle>
          <a:p>
            <a:fld id="{2343AF4E-8B60-4F18-BBAA-E8CDA3C159DB}" type="slidenum">
              <a:rPr lang="en-IN" smtClean="0"/>
              <a:t>‹#›</a:t>
            </a:fld>
            <a:endParaRPr lang="en-IN"/>
          </a:p>
        </p:txBody>
      </p:sp>
    </p:spTree>
    <p:extLst>
      <p:ext uri="{BB962C8B-B14F-4D97-AF65-F5344CB8AC3E}">
        <p14:creationId xmlns:p14="http://schemas.microsoft.com/office/powerpoint/2010/main" val="1242504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457462-4948-44E1-A3E8-B993BE4632C6}"/>
              </a:ext>
            </a:extLst>
          </p:cNvPr>
          <p:cNvSpPr>
            <a:spLocks noGrp="1"/>
          </p:cNvSpPr>
          <p:nvPr>
            <p:ph type="dt" sz="half" idx="10"/>
          </p:nvPr>
        </p:nvSpPr>
        <p:spPr/>
        <p:txBody>
          <a:bodyPr/>
          <a:lstStyle>
            <a:lvl1pPr>
              <a:defRPr/>
            </a:lvl1pPr>
          </a:lstStyle>
          <a:p>
            <a:fld id="{D7BCEED6-66A2-4153-B0F7-50FF4942391B}" type="datetimeFigureOut">
              <a:rPr lang="en-IN" smtClean="0"/>
              <a:t>27-02-2022</a:t>
            </a:fld>
            <a:endParaRPr lang="en-IN"/>
          </a:p>
        </p:txBody>
      </p:sp>
      <p:sp>
        <p:nvSpPr>
          <p:cNvPr id="5" name="Footer Placeholder 4">
            <a:extLst>
              <a:ext uri="{FF2B5EF4-FFF2-40B4-BE49-F238E27FC236}">
                <a16:creationId xmlns:a16="http://schemas.microsoft.com/office/drawing/2014/main" id="{CDE6B4D1-EBA4-4781-93A6-122C4793BE18}"/>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D7A5F23C-FAFA-45BB-9B50-668EA6C402CB}"/>
              </a:ext>
            </a:extLst>
          </p:cNvPr>
          <p:cNvSpPr>
            <a:spLocks noGrp="1"/>
          </p:cNvSpPr>
          <p:nvPr>
            <p:ph type="sldNum" sz="quarter" idx="12"/>
          </p:nvPr>
        </p:nvSpPr>
        <p:spPr/>
        <p:txBody>
          <a:bodyPr/>
          <a:lstStyle>
            <a:lvl1pPr>
              <a:defRPr/>
            </a:lvl1pPr>
          </a:lstStyle>
          <a:p>
            <a:fld id="{2343AF4E-8B60-4F18-BBAA-E8CDA3C159DB}" type="slidenum">
              <a:rPr lang="en-IN" smtClean="0"/>
              <a:t>‹#›</a:t>
            </a:fld>
            <a:endParaRPr lang="en-IN"/>
          </a:p>
        </p:txBody>
      </p:sp>
    </p:spTree>
    <p:extLst>
      <p:ext uri="{BB962C8B-B14F-4D97-AF65-F5344CB8AC3E}">
        <p14:creationId xmlns:p14="http://schemas.microsoft.com/office/powerpoint/2010/main" val="1199225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3CEFF8A5-AEA6-4893-B275-855C04EDE8C4}"/>
              </a:ext>
            </a:extLst>
          </p:cNvPr>
          <p:cNvCxnSpPr/>
          <p:nvPr/>
        </p:nvCxnSpPr>
        <p:spPr>
          <a:xfrm>
            <a:off x="508000" y="1419225"/>
            <a:ext cx="11176000" cy="1588"/>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58FFC79A-0BB9-4D71-BB24-92DCA61ED8A8}"/>
              </a:ext>
            </a:extLst>
          </p:cNvPr>
          <p:cNvSpPr>
            <a:spLocks noGrp="1"/>
          </p:cNvSpPr>
          <p:nvPr>
            <p:ph type="ftr" sz="quarter" idx="10"/>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20D9F267-D912-42E6-A148-21F9983A03D2}"/>
              </a:ext>
            </a:extLst>
          </p:cNvPr>
          <p:cNvSpPr>
            <a:spLocks noGrp="1"/>
          </p:cNvSpPr>
          <p:nvPr>
            <p:ph type="sldNum" sz="quarter" idx="11"/>
          </p:nvPr>
        </p:nvSpPr>
        <p:spPr/>
        <p:txBody>
          <a:bodyPr/>
          <a:lstStyle>
            <a:lvl1pPr>
              <a:defRPr/>
            </a:lvl1pPr>
          </a:lstStyle>
          <a:p>
            <a:fld id="{2343AF4E-8B60-4F18-BBAA-E8CDA3C159DB}" type="slidenum">
              <a:rPr lang="en-IN" smtClean="0"/>
              <a:t>‹#›</a:t>
            </a:fld>
            <a:endParaRPr lang="en-IN"/>
          </a:p>
        </p:txBody>
      </p:sp>
    </p:spTree>
    <p:extLst>
      <p:ext uri="{BB962C8B-B14F-4D97-AF65-F5344CB8AC3E}">
        <p14:creationId xmlns:p14="http://schemas.microsoft.com/office/powerpoint/2010/main" val="2446813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Footer Placeholder 4">
            <a:extLst>
              <a:ext uri="{FF2B5EF4-FFF2-40B4-BE49-F238E27FC236}">
                <a16:creationId xmlns:a16="http://schemas.microsoft.com/office/drawing/2014/main" id="{329547E0-17A7-4B70-86AD-CC8E3758C455}"/>
              </a:ext>
            </a:extLst>
          </p:cNvPr>
          <p:cNvSpPr>
            <a:spLocks noGrp="1"/>
          </p:cNvSpPr>
          <p:nvPr>
            <p:ph type="ftr" sz="quarter" idx="10"/>
          </p:nvPr>
        </p:nvSpPr>
        <p:spPr/>
        <p:txBody>
          <a:bodyPr/>
          <a:lstStyle>
            <a:lvl1pPr>
              <a:defRPr/>
            </a:lvl1pPr>
          </a:lstStyle>
          <a:p>
            <a:endParaRPr lang="en-IN"/>
          </a:p>
        </p:txBody>
      </p:sp>
      <p:sp>
        <p:nvSpPr>
          <p:cNvPr id="5" name="Slide Number Placeholder 5">
            <a:extLst>
              <a:ext uri="{FF2B5EF4-FFF2-40B4-BE49-F238E27FC236}">
                <a16:creationId xmlns:a16="http://schemas.microsoft.com/office/drawing/2014/main" id="{B71B1C64-29A0-4E7C-A14C-E1D78E69DC8D}"/>
              </a:ext>
            </a:extLst>
          </p:cNvPr>
          <p:cNvSpPr>
            <a:spLocks noGrp="1"/>
          </p:cNvSpPr>
          <p:nvPr>
            <p:ph type="sldNum" sz="quarter" idx="11"/>
          </p:nvPr>
        </p:nvSpPr>
        <p:spPr/>
        <p:txBody>
          <a:bodyPr/>
          <a:lstStyle>
            <a:lvl1pPr>
              <a:defRPr/>
            </a:lvl1pPr>
          </a:lstStyle>
          <a:p>
            <a:fld id="{2343AF4E-8B60-4F18-BBAA-E8CDA3C159DB}" type="slidenum">
              <a:rPr lang="en-IN" smtClean="0"/>
              <a:t>‹#›</a:t>
            </a:fld>
            <a:endParaRPr lang="en-IN"/>
          </a:p>
        </p:txBody>
      </p:sp>
    </p:spTree>
    <p:extLst>
      <p:ext uri="{BB962C8B-B14F-4D97-AF65-F5344CB8AC3E}">
        <p14:creationId xmlns:p14="http://schemas.microsoft.com/office/powerpoint/2010/main" val="888503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5">
            <a:extLst>
              <a:ext uri="{FF2B5EF4-FFF2-40B4-BE49-F238E27FC236}">
                <a16:creationId xmlns:a16="http://schemas.microsoft.com/office/drawing/2014/main" id="{C5335D24-D00A-4DDF-91FF-029A845B66E8}"/>
              </a:ext>
            </a:extLst>
          </p:cNvPr>
          <p:cNvSpPr>
            <a:spLocks noGrp="1"/>
          </p:cNvSpPr>
          <p:nvPr>
            <p:ph type="ftr" sz="quarter" idx="10"/>
          </p:nvPr>
        </p:nvSpPr>
        <p:spPr/>
        <p:txBody>
          <a:bodyPr/>
          <a:lstStyle>
            <a:lvl1pPr>
              <a:defRPr/>
            </a:lvl1pPr>
          </a:lstStyle>
          <a:p>
            <a:endParaRPr lang="en-IN"/>
          </a:p>
        </p:txBody>
      </p:sp>
      <p:sp>
        <p:nvSpPr>
          <p:cNvPr id="6" name="Slide Number Placeholder 6">
            <a:extLst>
              <a:ext uri="{FF2B5EF4-FFF2-40B4-BE49-F238E27FC236}">
                <a16:creationId xmlns:a16="http://schemas.microsoft.com/office/drawing/2014/main" id="{D17049D5-1B00-4BD9-82BB-078DC7FB258F}"/>
              </a:ext>
            </a:extLst>
          </p:cNvPr>
          <p:cNvSpPr>
            <a:spLocks noGrp="1"/>
          </p:cNvSpPr>
          <p:nvPr>
            <p:ph type="sldNum" sz="quarter" idx="11"/>
          </p:nvPr>
        </p:nvSpPr>
        <p:spPr/>
        <p:txBody>
          <a:bodyPr/>
          <a:lstStyle>
            <a:lvl1pPr>
              <a:defRPr/>
            </a:lvl1pPr>
          </a:lstStyle>
          <a:p>
            <a:fld id="{2343AF4E-8B60-4F18-BBAA-E8CDA3C159DB}" type="slidenum">
              <a:rPr lang="en-IN" smtClean="0"/>
              <a:t>‹#›</a:t>
            </a:fld>
            <a:endParaRPr lang="en-IN"/>
          </a:p>
        </p:txBody>
      </p:sp>
    </p:spTree>
    <p:extLst>
      <p:ext uri="{BB962C8B-B14F-4D97-AF65-F5344CB8AC3E}">
        <p14:creationId xmlns:p14="http://schemas.microsoft.com/office/powerpoint/2010/main" val="3628897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7">
            <a:extLst>
              <a:ext uri="{FF2B5EF4-FFF2-40B4-BE49-F238E27FC236}">
                <a16:creationId xmlns:a16="http://schemas.microsoft.com/office/drawing/2014/main" id="{55BFAAFD-A89A-489C-A2FA-44D8E24B6A14}"/>
              </a:ext>
            </a:extLst>
          </p:cNvPr>
          <p:cNvSpPr>
            <a:spLocks noGrp="1"/>
          </p:cNvSpPr>
          <p:nvPr>
            <p:ph type="ftr" sz="quarter" idx="10"/>
          </p:nvPr>
        </p:nvSpPr>
        <p:spPr/>
        <p:txBody>
          <a:bodyPr/>
          <a:lstStyle>
            <a:lvl1pPr>
              <a:defRPr/>
            </a:lvl1pPr>
          </a:lstStyle>
          <a:p>
            <a:endParaRPr lang="en-IN"/>
          </a:p>
        </p:txBody>
      </p:sp>
      <p:sp>
        <p:nvSpPr>
          <p:cNvPr id="8" name="Slide Number Placeholder 8">
            <a:extLst>
              <a:ext uri="{FF2B5EF4-FFF2-40B4-BE49-F238E27FC236}">
                <a16:creationId xmlns:a16="http://schemas.microsoft.com/office/drawing/2014/main" id="{092790FF-2FD6-4C4A-858E-AA358D6A9DF1}"/>
              </a:ext>
            </a:extLst>
          </p:cNvPr>
          <p:cNvSpPr>
            <a:spLocks noGrp="1"/>
          </p:cNvSpPr>
          <p:nvPr>
            <p:ph type="sldNum" sz="quarter" idx="11"/>
          </p:nvPr>
        </p:nvSpPr>
        <p:spPr/>
        <p:txBody>
          <a:bodyPr/>
          <a:lstStyle>
            <a:lvl1pPr>
              <a:defRPr/>
            </a:lvl1pPr>
          </a:lstStyle>
          <a:p>
            <a:fld id="{2343AF4E-8B60-4F18-BBAA-E8CDA3C159DB}" type="slidenum">
              <a:rPr lang="en-IN" smtClean="0"/>
              <a:t>‹#›</a:t>
            </a:fld>
            <a:endParaRPr lang="en-IN"/>
          </a:p>
        </p:txBody>
      </p:sp>
    </p:spTree>
    <p:extLst>
      <p:ext uri="{BB962C8B-B14F-4D97-AF65-F5344CB8AC3E}">
        <p14:creationId xmlns:p14="http://schemas.microsoft.com/office/powerpoint/2010/main" val="3771238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3">
            <a:extLst>
              <a:ext uri="{FF2B5EF4-FFF2-40B4-BE49-F238E27FC236}">
                <a16:creationId xmlns:a16="http://schemas.microsoft.com/office/drawing/2014/main" id="{57AC2C6A-4F17-48D2-80CF-4C6E1D684400}"/>
              </a:ext>
            </a:extLst>
          </p:cNvPr>
          <p:cNvSpPr>
            <a:spLocks noGrp="1"/>
          </p:cNvSpPr>
          <p:nvPr>
            <p:ph type="ftr" sz="quarter" idx="10"/>
          </p:nvPr>
        </p:nvSpPr>
        <p:spPr/>
        <p:txBody>
          <a:bodyPr/>
          <a:lstStyle>
            <a:lvl1pPr>
              <a:defRPr/>
            </a:lvl1pPr>
          </a:lstStyle>
          <a:p>
            <a:endParaRPr lang="en-IN"/>
          </a:p>
        </p:txBody>
      </p:sp>
      <p:sp>
        <p:nvSpPr>
          <p:cNvPr id="4" name="Slide Number Placeholder 4">
            <a:extLst>
              <a:ext uri="{FF2B5EF4-FFF2-40B4-BE49-F238E27FC236}">
                <a16:creationId xmlns:a16="http://schemas.microsoft.com/office/drawing/2014/main" id="{02A3D3AE-C35F-422D-BC1C-181592CD6C91}"/>
              </a:ext>
            </a:extLst>
          </p:cNvPr>
          <p:cNvSpPr>
            <a:spLocks noGrp="1"/>
          </p:cNvSpPr>
          <p:nvPr>
            <p:ph type="sldNum" sz="quarter" idx="11"/>
          </p:nvPr>
        </p:nvSpPr>
        <p:spPr/>
        <p:txBody>
          <a:bodyPr/>
          <a:lstStyle>
            <a:lvl1pPr>
              <a:defRPr/>
            </a:lvl1pPr>
          </a:lstStyle>
          <a:p>
            <a:fld id="{2343AF4E-8B60-4F18-BBAA-E8CDA3C159DB}" type="slidenum">
              <a:rPr lang="en-IN" smtClean="0"/>
              <a:t>‹#›</a:t>
            </a:fld>
            <a:endParaRPr lang="en-IN"/>
          </a:p>
        </p:txBody>
      </p:sp>
    </p:spTree>
    <p:extLst>
      <p:ext uri="{BB962C8B-B14F-4D97-AF65-F5344CB8AC3E}">
        <p14:creationId xmlns:p14="http://schemas.microsoft.com/office/powerpoint/2010/main" val="384043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2">
            <a:extLst>
              <a:ext uri="{FF2B5EF4-FFF2-40B4-BE49-F238E27FC236}">
                <a16:creationId xmlns:a16="http://schemas.microsoft.com/office/drawing/2014/main" id="{E9E527CA-4585-4A5B-A9F3-B3F063295181}"/>
              </a:ext>
            </a:extLst>
          </p:cNvPr>
          <p:cNvSpPr>
            <a:spLocks noGrp="1"/>
          </p:cNvSpPr>
          <p:nvPr>
            <p:ph type="ftr" sz="quarter" idx="10"/>
          </p:nvPr>
        </p:nvSpPr>
        <p:spPr/>
        <p:txBody>
          <a:bodyPr/>
          <a:lstStyle>
            <a:lvl1pPr>
              <a:defRPr/>
            </a:lvl1pPr>
          </a:lstStyle>
          <a:p>
            <a:endParaRPr lang="en-IN"/>
          </a:p>
        </p:txBody>
      </p:sp>
      <p:sp>
        <p:nvSpPr>
          <p:cNvPr id="3" name="Slide Number Placeholder 3">
            <a:extLst>
              <a:ext uri="{FF2B5EF4-FFF2-40B4-BE49-F238E27FC236}">
                <a16:creationId xmlns:a16="http://schemas.microsoft.com/office/drawing/2014/main" id="{5FC73445-26B4-4BF4-B53E-751E416D384C}"/>
              </a:ext>
            </a:extLst>
          </p:cNvPr>
          <p:cNvSpPr>
            <a:spLocks noGrp="1"/>
          </p:cNvSpPr>
          <p:nvPr>
            <p:ph type="sldNum" sz="quarter" idx="11"/>
          </p:nvPr>
        </p:nvSpPr>
        <p:spPr/>
        <p:txBody>
          <a:bodyPr/>
          <a:lstStyle>
            <a:lvl1pPr>
              <a:defRPr/>
            </a:lvl1pPr>
          </a:lstStyle>
          <a:p>
            <a:fld id="{2343AF4E-8B60-4F18-BBAA-E8CDA3C159DB}" type="slidenum">
              <a:rPr lang="en-IN" smtClean="0"/>
              <a:t>‹#›</a:t>
            </a:fld>
            <a:endParaRPr lang="en-IN"/>
          </a:p>
        </p:txBody>
      </p:sp>
    </p:spTree>
    <p:extLst>
      <p:ext uri="{BB962C8B-B14F-4D97-AF65-F5344CB8AC3E}">
        <p14:creationId xmlns:p14="http://schemas.microsoft.com/office/powerpoint/2010/main" val="836443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5">
            <a:extLst>
              <a:ext uri="{FF2B5EF4-FFF2-40B4-BE49-F238E27FC236}">
                <a16:creationId xmlns:a16="http://schemas.microsoft.com/office/drawing/2014/main" id="{D051CCA7-FEDF-40E0-9B38-5BB320F2C11A}"/>
              </a:ext>
            </a:extLst>
          </p:cNvPr>
          <p:cNvSpPr>
            <a:spLocks noGrp="1"/>
          </p:cNvSpPr>
          <p:nvPr>
            <p:ph type="ftr" sz="quarter" idx="10"/>
          </p:nvPr>
        </p:nvSpPr>
        <p:spPr/>
        <p:txBody>
          <a:bodyPr/>
          <a:lstStyle>
            <a:lvl1pPr>
              <a:defRPr/>
            </a:lvl1pPr>
          </a:lstStyle>
          <a:p>
            <a:endParaRPr lang="en-IN"/>
          </a:p>
        </p:txBody>
      </p:sp>
      <p:sp>
        <p:nvSpPr>
          <p:cNvPr id="6" name="Slide Number Placeholder 6">
            <a:extLst>
              <a:ext uri="{FF2B5EF4-FFF2-40B4-BE49-F238E27FC236}">
                <a16:creationId xmlns:a16="http://schemas.microsoft.com/office/drawing/2014/main" id="{6E01EB83-A07F-414F-89FC-247285104643}"/>
              </a:ext>
            </a:extLst>
          </p:cNvPr>
          <p:cNvSpPr>
            <a:spLocks noGrp="1"/>
          </p:cNvSpPr>
          <p:nvPr>
            <p:ph type="sldNum" sz="quarter" idx="11"/>
          </p:nvPr>
        </p:nvSpPr>
        <p:spPr/>
        <p:txBody>
          <a:bodyPr/>
          <a:lstStyle>
            <a:lvl1pPr>
              <a:defRPr/>
            </a:lvl1pPr>
          </a:lstStyle>
          <a:p>
            <a:fld id="{2343AF4E-8B60-4F18-BBAA-E8CDA3C159DB}" type="slidenum">
              <a:rPr lang="en-IN" smtClean="0"/>
              <a:t>‹#›</a:t>
            </a:fld>
            <a:endParaRPr lang="en-IN"/>
          </a:p>
        </p:txBody>
      </p:sp>
    </p:spTree>
    <p:extLst>
      <p:ext uri="{BB962C8B-B14F-4D97-AF65-F5344CB8AC3E}">
        <p14:creationId xmlns:p14="http://schemas.microsoft.com/office/powerpoint/2010/main" val="2646686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5">
            <a:extLst>
              <a:ext uri="{FF2B5EF4-FFF2-40B4-BE49-F238E27FC236}">
                <a16:creationId xmlns:a16="http://schemas.microsoft.com/office/drawing/2014/main" id="{14918D52-1A03-47B9-ABD3-69C65528D2DC}"/>
              </a:ext>
            </a:extLst>
          </p:cNvPr>
          <p:cNvSpPr>
            <a:spLocks noGrp="1"/>
          </p:cNvSpPr>
          <p:nvPr>
            <p:ph type="ftr" sz="quarter" idx="10"/>
          </p:nvPr>
        </p:nvSpPr>
        <p:spPr/>
        <p:txBody>
          <a:bodyPr/>
          <a:lstStyle>
            <a:lvl1pPr>
              <a:defRPr/>
            </a:lvl1pPr>
          </a:lstStyle>
          <a:p>
            <a:endParaRPr lang="en-IN"/>
          </a:p>
        </p:txBody>
      </p:sp>
      <p:sp>
        <p:nvSpPr>
          <p:cNvPr id="6" name="Slide Number Placeholder 6">
            <a:extLst>
              <a:ext uri="{FF2B5EF4-FFF2-40B4-BE49-F238E27FC236}">
                <a16:creationId xmlns:a16="http://schemas.microsoft.com/office/drawing/2014/main" id="{1CBDE0CC-99B8-4237-AA18-E58C71EDD4E4}"/>
              </a:ext>
            </a:extLst>
          </p:cNvPr>
          <p:cNvSpPr>
            <a:spLocks noGrp="1"/>
          </p:cNvSpPr>
          <p:nvPr>
            <p:ph type="sldNum" sz="quarter" idx="11"/>
          </p:nvPr>
        </p:nvSpPr>
        <p:spPr/>
        <p:txBody>
          <a:bodyPr/>
          <a:lstStyle>
            <a:lvl1pPr>
              <a:defRPr/>
            </a:lvl1pPr>
          </a:lstStyle>
          <a:p>
            <a:fld id="{2343AF4E-8B60-4F18-BBAA-E8CDA3C159DB}" type="slidenum">
              <a:rPr lang="en-IN" smtClean="0"/>
              <a:t>‹#›</a:t>
            </a:fld>
            <a:endParaRPr lang="en-IN"/>
          </a:p>
        </p:txBody>
      </p:sp>
    </p:spTree>
    <p:extLst>
      <p:ext uri="{BB962C8B-B14F-4D97-AF65-F5344CB8AC3E}">
        <p14:creationId xmlns:p14="http://schemas.microsoft.com/office/powerpoint/2010/main" val="1082237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40000"/>
            <a:lumOff val="60000"/>
            <a:alpha val="8000"/>
          </a:schemeClr>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F0C9007-0065-429C-81E8-44D0824460DA}"/>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EE8D4307-D6D5-45DF-A9A3-9335CE764A15}"/>
              </a:ext>
            </a:extLst>
          </p:cNvPr>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CFBEDE00-2170-4A47-9DC6-AC3CCABC5A2B}"/>
              </a:ext>
            </a:extLst>
          </p:cNvPr>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fld id="{D7BCEED6-66A2-4153-B0F7-50FF4942391B}" type="datetimeFigureOut">
              <a:rPr lang="en-IN" smtClean="0"/>
              <a:t>27-02-2022</a:t>
            </a:fld>
            <a:endParaRPr lang="en-IN"/>
          </a:p>
        </p:txBody>
      </p:sp>
      <p:sp>
        <p:nvSpPr>
          <p:cNvPr id="5" name="Footer Placeholder 4">
            <a:extLst>
              <a:ext uri="{FF2B5EF4-FFF2-40B4-BE49-F238E27FC236}">
                <a16:creationId xmlns:a16="http://schemas.microsoft.com/office/drawing/2014/main" id="{258149D6-1935-4668-A24F-C2C1D6E66771}"/>
              </a:ext>
            </a:extLst>
          </p:cNvPr>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
        <p:nvSpPr>
          <p:cNvPr id="6" name="Slide Number Placeholder 5">
            <a:extLst>
              <a:ext uri="{FF2B5EF4-FFF2-40B4-BE49-F238E27FC236}">
                <a16:creationId xmlns:a16="http://schemas.microsoft.com/office/drawing/2014/main" id="{0360DFF1-58E1-4877-A643-FC6DB2682756}"/>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2343AF4E-8B60-4F18-BBAA-E8CDA3C159DB}" type="slidenum">
              <a:rPr lang="en-IN" smtClean="0"/>
              <a:t>‹#›</a:t>
            </a:fld>
            <a:endParaRPr lang="en-IN"/>
          </a:p>
        </p:txBody>
      </p:sp>
      <p:pic>
        <p:nvPicPr>
          <p:cNvPr id="1031" name="Picture 6">
            <a:extLst>
              <a:ext uri="{FF2B5EF4-FFF2-40B4-BE49-F238E27FC236}">
                <a16:creationId xmlns:a16="http://schemas.microsoft.com/office/drawing/2014/main" id="{C020852B-5971-4CF7-8B56-50CA161821C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92133" y="6324600"/>
            <a:ext cx="739986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7">
            <a:extLst>
              <a:ext uri="{FF2B5EF4-FFF2-40B4-BE49-F238E27FC236}">
                <a16:creationId xmlns:a16="http://schemas.microsoft.com/office/drawing/2014/main" id="{CFAB980A-CE55-4714-874A-1DAF0AC2DAB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324600"/>
            <a:ext cx="739986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4340E767-1D18-453D-8F2E-5DA900347CA5}"/>
              </a:ext>
            </a:extLst>
          </p:cNvPr>
          <p:cNvSpPr txBox="1"/>
          <p:nvPr/>
        </p:nvSpPr>
        <p:spPr>
          <a:xfrm>
            <a:off x="812800" y="6334126"/>
            <a:ext cx="2063385" cy="523220"/>
          </a:xfrm>
          <a:prstGeom prst="rect">
            <a:avLst/>
          </a:prstGeom>
          <a:noFill/>
        </p:spPr>
        <p:txBody>
          <a:bodyPr wrap="none">
            <a:spAutoFit/>
          </a:bodyPr>
          <a:lstStyle/>
          <a:p>
            <a:pPr fontAlgn="auto">
              <a:spcBef>
                <a:spcPts val="0"/>
              </a:spcBef>
              <a:spcAft>
                <a:spcPts val="0"/>
              </a:spcAft>
              <a:defRPr/>
            </a:pPr>
            <a:r>
              <a:rPr lang="en-US" sz="2000" dirty="0">
                <a:solidFill>
                  <a:srgbClr val="00B050"/>
                </a:solidFill>
                <a:latin typeface="Arial Black" pitchFamily="34" charset="0"/>
                <a:cs typeface="+mn-cs"/>
              </a:rPr>
              <a:t>SRI SHAKTHI</a:t>
            </a:r>
            <a:br>
              <a:rPr lang="en-US" sz="1800" dirty="0">
                <a:solidFill>
                  <a:srgbClr val="00B050"/>
                </a:solidFill>
                <a:latin typeface="+mn-lt"/>
                <a:cs typeface="+mn-cs"/>
              </a:rPr>
            </a:br>
            <a:r>
              <a:rPr lang="en-US" sz="800" dirty="0">
                <a:solidFill>
                  <a:srgbClr val="00B050"/>
                </a:solidFill>
                <a:latin typeface="+mn-lt"/>
                <a:cs typeface="+mn-cs"/>
              </a:rPr>
              <a:t>INSTITUTE OF ENGINEERING &amp; TECHNOLOGY</a:t>
            </a:r>
            <a:endParaRPr lang="en-US" sz="1800" dirty="0">
              <a:solidFill>
                <a:srgbClr val="00B050"/>
              </a:solidFill>
              <a:latin typeface="+mn-lt"/>
              <a:cs typeface="+mn-cs"/>
            </a:endParaRPr>
          </a:p>
        </p:txBody>
      </p:sp>
      <p:pic>
        <p:nvPicPr>
          <p:cNvPr id="1034" name="Picture 2" descr="D:\Even 2014\After Plus 2\Images\logo Tr Lo.png">
            <a:extLst>
              <a:ext uri="{FF2B5EF4-FFF2-40B4-BE49-F238E27FC236}">
                <a16:creationId xmlns:a16="http://schemas.microsoft.com/office/drawing/2014/main" id="{23488686-6B11-4A13-B23B-ED62EE4D7C6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1600" y="6324600"/>
            <a:ext cx="711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86501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400" kern="1200">
          <a:solidFill>
            <a:srgbClr val="00B050"/>
          </a:solidFill>
          <a:latin typeface="+mj-lt"/>
          <a:ea typeface="+mj-ea"/>
          <a:cs typeface="+mj-cs"/>
        </a:defRPr>
      </a:lvl1pPr>
      <a:lvl2pPr algn="ctr" rtl="0" eaLnBrk="1" fontAlgn="base" hangingPunct="1">
        <a:spcBef>
          <a:spcPct val="0"/>
        </a:spcBef>
        <a:spcAft>
          <a:spcPct val="0"/>
        </a:spcAft>
        <a:defRPr sz="4400">
          <a:solidFill>
            <a:srgbClr val="00B050"/>
          </a:solidFill>
          <a:latin typeface="Calibri" pitchFamily="34" charset="0"/>
        </a:defRPr>
      </a:lvl2pPr>
      <a:lvl3pPr algn="ctr" rtl="0" eaLnBrk="1" fontAlgn="base" hangingPunct="1">
        <a:spcBef>
          <a:spcPct val="0"/>
        </a:spcBef>
        <a:spcAft>
          <a:spcPct val="0"/>
        </a:spcAft>
        <a:defRPr sz="4400">
          <a:solidFill>
            <a:srgbClr val="00B050"/>
          </a:solidFill>
          <a:latin typeface="Calibri" pitchFamily="34" charset="0"/>
        </a:defRPr>
      </a:lvl3pPr>
      <a:lvl4pPr algn="ctr" rtl="0" eaLnBrk="1" fontAlgn="base" hangingPunct="1">
        <a:spcBef>
          <a:spcPct val="0"/>
        </a:spcBef>
        <a:spcAft>
          <a:spcPct val="0"/>
        </a:spcAft>
        <a:defRPr sz="4400">
          <a:solidFill>
            <a:srgbClr val="00B050"/>
          </a:solidFill>
          <a:latin typeface="Calibri" pitchFamily="34" charset="0"/>
        </a:defRPr>
      </a:lvl4pPr>
      <a:lvl5pPr algn="ctr" rtl="0" eaLnBrk="1" fontAlgn="base" hangingPunct="1">
        <a:spcBef>
          <a:spcPct val="0"/>
        </a:spcBef>
        <a:spcAft>
          <a:spcPct val="0"/>
        </a:spcAft>
        <a:defRPr sz="4400">
          <a:solidFill>
            <a:srgbClr val="00B050"/>
          </a:solidFill>
          <a:latin typeface="Calibri" pitchFamily="34" charset="0"/>
        </a:defRPr>
      </a:lvl5pPr>
      <a:lvl6pPr marL="457200" algn="ctr" rtl="0" eaLnBrk="1" fontAlgn="base" hangingPunct="1">
        <a:spcBef>
          <a:spcPct val="0"/>
        </a:spcBef>
        <a:spcAft>
          <a:spcPct val="0"/>
        </a:spcAft>
        <a:defRPr sz="4400">
          <a:solidFill>
            <a:srgbClr val="00B050"/>
          </a:solidFill>
          <a:latin typeface="Calibri" pitchFamily="34" charset="0"/>
        </a:defRPr>
      </a:lvl6pPr>
      <a:lvl7pPr marL="914400" algn="ctr" rtl="0" eaLnBrk="1" fontAlgn="base" hangingPunct="1">
        <a:spcBef>
          <a:spcPct val="0"/>
        </a:spcBef>
        <a:spcAft>
          <a:spcPct val="0"/>
        </a:spcAft>
        <a:defRPr sz="4400">
          <a:solidFill>
            <a:srgbClr val="00B050"/>
          </a:solidFill>
          <a:latin typeface="Calibri" pitchFamily="34" charset="0"/>
        </a:defRPr>
      </a:lvl7pPr>
      <a:lvl8pPr marL="1371600" algn="ctr" rtl="0" eaLnBrk="1" fontAlgn="base" hangingPunct="1">
        <a:spcBef>
          <a:spcPct val="0"/>
        </a:spcBef>
        <a:spcAft>
          <a:spcPct val="0"/>
        </a:spcAft>
        <a:defRPr sz="4400">
          <a:solidFill>
            <a:srgbClr val="00B050"/>
          </a:solidFill>
          <a:latin typeface="Calibri" pitchFamily="34" charset="0"/>
        </a:defRPr>
      </a:lvl8pPr>
      <a:lvl9pPr marL="1828800" algn="ctr" rtl="0" eaLnBrk="1" fontAlgn="base" hangingPunct="1">
        <a:spcBef>
          <a:spcPct val="0"/>
        </a:spcBef>
        <a:spcAft>
          <a:spcPct val="0"/>
        </a:spcAft>
        <a:defRPr sz="4400">
          <a:solidFill>
            <a:srgbClr val="00B050"/>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03042FD-82C2-4B46-9607-4E7300A6FA3B}"/>
              </a:ext>
            </a:extLst>
          </p:cNvPr>
          <p:cNvSpPr>
            <a:spLocks noGrp="1"/>
          </p:cNvSpPr>
          <p:nvPr>
            <p:ph type="title" idx="4294967295"/>
          </p:nvPr>
        </p:nvSpPr>
        <p:spPr>
          <a:xfrm>
            <a:off x="1981199" y="2609056"/>
            <a:ext cx="8229600" cy="639763"/>
          </a:xfrm>
        </p:spPr>
        <p:txBody>
          <a:bodyPr rtlCol="0">
            <a:noAutofit/>
          </a:bodyPr>
          <a:lstStyle/>
          <a:p>
            <a:pPr eaLnBrk="1" fontAlgn="auto" hangingPunct="1">
              <a:spcAft>
                <a:spcPts val="0"/>
              </a:spcAft>
              <a:defRPr/>
            </a:pPr>
            <a:r>
              <a:rPr lang="en-US" altLang="en-US" sz="2400" b="1" spc="150" dirty="0">
                <a:ln w="11430"/>
                <a:solidFill>
                  <a:srgbClr val="339966"/>
                </a:solidFill>
                <a:effectLst>
                  <a:outerShdw blurRad="25400" algn="tl" rotWithShape="0">
                    <a:srgbClr val="000000">
                      <a:alpha val="43000"/>
                    </a:srgbClr>
                  </a:outerShdw>
                </a:effectLst>
                <a:latin typeface="+mn-lt"/>
                <a:ea typeface="+mn-ea"/>
                <a:cs typeface="Times New Roman" pitchFamily="18" charset="0"/>
              </a:rPr>
              <a:t> PLACEMENT TRAINING PROJECT REVIEW</a:t>
            </a:r>
            <a:endParaRPr lang="en-IN" altLang="en-US" sz="2400" b="1" spc="150" dirty="0">
              <a:ln w="11430"/>
              <a:solidFill>
                <a:srgbClr val="339966"/>
              </a:solidFill>
              <a:effectLst>
                <a:outerShdw blurRad="25400" algn="tl" rotWithShape="0">
                  <a:srgbClr val="000000">
                    <a:alpha val="43000"/>
                  </a:srgbClr>
                </a:outerShdw>
              </a:effectLst>
              <a:latin typeface="+mn-lt"/>
              <a:ea typeface="+mn-ea"/>
              <a:cs typeface="Times New Roman" pitchFamily="18" charset="0"/>
            </a:endParaRPr>
          </a:p>
        </p:txBody>
      </p:sp>
      <p:sp>
        <p:nvSpPr>
          <p:cNvPr id="7" name="Text Box 5">
            <a:extLst>
              <a:ext uri="{FF2B5EF4-FFF2-40B4-BE49-F238E27FC236}">
                <a16:creationId xmlns:a16="http://schemas.microsoft.com/office/drawing/2014/main" id="{FE5119A1-36C3-42C8-8EEF-BB86301AEF21}"/>
              </a:ext>
            </a:extLst>
          </p:cNvPr>
          <p:cNvSpPr txBox="1">
            <a:spLocks noChangeArrowheads="1"/>
          </p:cNvSpPr>
          <p:nvPr/>
        </p:nvSpPr>
        <p:spPr bwMode="auto">
          <a:xfrm>
            <a:off x="3048000" y="3248819"/>
            <a:ext cx="6416675" cy="1077218"/>
          </a:xfrm>
          <a:prstGeom prst="rect">
            <a:avLst/>
          </a:prstGeom>
          <a:noFill/>
          <a:ln>
            <a:noFill/>
          </a:ln>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fontAlgn="base">
              <a:spcBef>
                <a:spcPct val="20000"/>
              </a:spcBef>
              <a:spcAft>
                <a:spcPct val="0"/>
              </a:spcAft>
              <a:buFont typeface="Arial" pitchFamily="34" charset="0"/>
              <a:buChar char="»"/>
              <a:defRPr sz="2000">
                <a:solidFill>
                  <a:schemeClr val="tx1"/>
                </a:solidFill>
                <a:latin typeface="Calibri" pitchFamily="34" charset="0"/>
              </a:defRPr>
            </a:lvl6pPr>
            <a:lvl7pPr marL="2971800" indent="-228600" fontAlgn="base">
              <a:spcBef>
                <a:spcPct val="20000"/>
              </a:spcBef>
              <a:spcAft>
                <a:spcPct val="0"/>
              </a:spcAft>
              <a:buFont typeface="Arial" pitchFamily="34" charset="0"/>
              <a:buChar char="»"/>
              <a:defRPr sz="2000">
                <a:solidFill>
                  <a:schemeClr val="tx1"/>
                </a:solidFill>
                <a:latin typeface="Calibri" pitchFamily="34" charset="0"/>
              </a:defRPr>
            </a:lvl7pPr>
            <a:lvl8pPr marL="3429000" indent="-228600" fontAlgn="base">
              <a:spcBef>
                <a:spcPct val="20000"/>
              </a:spcBef>
              <a:spcAft>
                <a:spcPct val="0"/>
              </a:spcAft>
              <a:buFont typeface="Arial" pitchFamily="34" charset="0"/>
              <a:buChar char="»"/>
              <a:defRPr sz="2000">
                <a:solidFill>
                  <a:schemeClr val="tx1"/>
                </a:solidFill>
                <a:latin typeface="Calibri" pitchFamily="34" charset="0"/>
              </a:defRPr>
            </a:lvl8pPr>
            <a:lvl9pPr marL="3886200" indent="-228600" fontAlgn="base">
              <a:spcBef>
                <a:spcPct val="20000"/>
              </a:spcBef>
              <a:spcAft>
                <a:spcPct val="0"/>
              </a:spcAft>
              <a:buFont typeface="Arial" pitchFamily="34" charset="0"/>
              <a:buChar char="»"/>
              <a:defRPr sz="2000">
                <a:solidFill>
                  <a:schemeClr val="tx1"/>
                </a:solidFill>
                <a:latin typeface="Calibri" pitchFamily="34" charset="0"/>
              </a:defRPr>
            </a:lvl9pPr>
          </a:lstStyle>
          <a:p>
            <a:pPr algn="ctr" fontAlgn="auto">
              <a:spcAft>
                <a:spcPts val="0"/>
              </a:spcAft>
              <a:buNone/>
              <a:defRPr/>
            </a:pPr>
            <a:r>
              <a:rPr lang="en-US" altLang="en-US" b="1" dirty="0">
                <a:ln w="11430"/>
                <a:solidFill>
                  <a:schemeClr val="accent6">
                    <a:lumMod val="75000"/>
                  </a:schemeClr>
                </a:solidFill>
                <a:effectLst>
                  <a:outerShdw blurRad="50800" dist="39000" dir="5460000" algn="tl">
                    <a:srgbClr val="000000">
                      <a:alpha val="38000"/>
                    </a:srgbClr>
                  </a:outerShdw>
                </a:effectLst>
                <a:latin typeface="+mn-lt"/>
                <a:cs typeface="Times New Roman" pitchFamily="18" charset="0"/>
              </a:rPr>
              <a:t>SMART TAP WATER MONITORING SYSTEM</a:t>
            </a:r>
          </a:p>
        </p:txBody>
      </p:sp>
      <p:sp>
        <p:nvSpPr>
          <p:cNvPr id="11" name="TextBox 10">
            <a:extLst>
              <a:ext uri="{FF2B5EF4-FFF2-40B4-BE49-F238E27FC236}">
                <a16:creationId xmlns:a16="http://schemas.microsoft.com/office/drawing/2014/main" id="{923D606A-5355-4C87-A0C9-66158A64BAFC}"/>
              </a:ext>
            </a:extLst>
          </p:cNvPr>
          <p:cNvSpPr txBox="1"/>
          <p:nvPr/>
        </p:nvSpPr>
        <p:spPr>
          <a:xfrm>
            <a:off x="1774094" y="401268"/>
            <a:ext cx="8964488" cy="2000548"/>
          </a:xfrm>
          <a:prstGeom prst="rect">
            <a:avLst/>
          </a:prstGeom>
          <a:noFill/>
        </p:spPr>
        <p:txBody>
          <a:bodyPr wrap="square" anchor="ct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r>
              <a:rPr lang="en-US" altLang="en-US" sz="3200" b="1" dirty="0">
                <a:ln w="11430"/>
                <a:solidFill>
                  <a:srgbClr val="00B050"/>
                </a:solidFill>
                <a:latin typeface="+mn-lt"/>
                <a:cs typeface="Times New Roman" pitchFamily="18" charset="0"/>
              </a:rPr>
              <a:t>SRI SHAKTHI INSTITUTE OF ENGINEERING AND TECHNOLOGY </a:t>
            </a:r>
          </a:p>
          <a:p>
            <a:pPr algn="ctr" fontAlgn="auto">
              <a:spcBef>
                <a:spcPts val="0"/>
              </a:spcBef>
              <a:spcAft>
                <a:spcPts val="0"/>
              </a:spcAft>
              <a:defRPr/>
            </a:pPr>
            <a:r>
              <a:rPr lang="en-US" altLang="en-US" sz="3200" b="1" dirty="0">
                <a:ln w="11430"/>
                <a:solidFill>
                  <a:srgbClr val="00B050"/>
                </a:solidFill>
                <a:latin typeface="+mn-lt"/>
                <a:cs typeface="Times New Roman" pitchFamily="18" charset="0"/>
              </a:rPr>
              <a:t>COIMBATORE – 641 062 </a:t>
            </a:r>
          </a:p>
          <a:p>
            <a:pPr fontAlgn="auto">
              <a:spcBef>
                <a:spcPts val="0"/>
              </a:spcBef>
              <a:spcAft>
                <a:spcPts val="0"/>
              </a:spcAft>
              <a:defRPr/>
            </a:pPr>
            <a:endParaRPr lang="en-IN"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latin typeface="Arial" charset="0"/>
              <a:cs typeface="Arial" charset="0"/>
            </a:endParaRPr>
          </a:p>
        </p:txBody>
      </p:sp>
      <p:cxnSp>
        <p:nvCxnSpPr>
          <p:cNvPr id="10" name="Straight Connector 9">
            <a:extLst>
              <a:ext uri="{FF2B5EF4-FFF2-40B4-BE49-F238E27FC236}">
                <a16:creationId xmlns:a16="http://schemas.microsoft.com/office/drawing/2014/main" id="{BCC8CD79-5DC1-47BB-AA59-699F77397866}"/>
              </a:ext>
            </a:extLst>
          </p:cNvPr>
          <p:cNvCxnSpPr/>
          <p:nvPr/>
        </p:nvCxnSpPr>
        <p:spPr>
          <a:xfrm>
            <a:off x="4606565" y="4271914"/>
            <a:ext cx="3572262" cy="0"/>
          </a:xfrm>
          <a:prstGeom prst="line">
            <a:avLst/>
          </a:prstGeom>
          <a:ln>
            <a:headEnd type="oval" w="med" len="med"/>
            <a:tailEnd type="triangle" w="med" len="med"/>
          </a:ln>
        </p:spPr>
        <p:style>
          <a:lnRef idx="3">
            <a:schemeClr val="accent3"/>
          </a:lnRef>
          <a:fillRef idx="0">
            <a:schemeClr val="accent3"/>
          </a:fillRef>
          <a:effectRef idx="2">
            <a:schemeClr val="accent3"/>
          </a:effectRef>
          <a:fontRef idx="minor">
            <a:schemeClr val="tx1"/>
          </a:fontRef>
        </p:style>
      </p:cxnSp>
      <p:sp>
        <p:nvSpPr>
          <p:cNvPr id="3" name="TextBox 2">
            <a:extLst>
              <a:ext uri="{FF2B5EF4-FFF2-40B4-BE49-F238E27FC236}">
                <a16:creationId xmlns:a16="http://schemas.microsoft.com/office/drawing/2014/main" id="{350582F9-8C60-4ABD-BE28-33BC186E8094}"/>
              </a:ext>
            </a:extLst>
          </p:cNvPr>
          <p:cNvSpPr txBox="1"/>
          <p:nvPr/>
        </p:nvSpPr>
        <p:spPr>
          <a:xfrm>
            <a:off x="8094133" y="4396814"/>
            <a:ext cx="3123764" cy="1754326"/>
          </a:xfrm>
          <a:prstGeom prst="rect">
            <a:avLst/>
          </a:prstGeom>
          <a:noFill/>
        </p:spPr>
        <p:txBody>
          <a:bodyPr wrap="square" rtlCol="0">
            <a:spAutoFit/>
          </a:bodyPr>
          <a:lstStyle/>
          <a:p>
            <a:r>
              <a:rPr lang="en-US" dirty="0"/>
              <a:t>Mithun Krishnan U- 714019105019</a:t>
            </a:r>
          </a:p>
          <a:p>
            <a:r>
              <a:rPr lang="en-IN" dirty="0"/>
              <a:t>Dinesh Pon Eshwaran I-</a:t>
            </a:r>
          </a:p>
          <a:p>
            <a:r>
              <a:rPr lang="en-IN" dirty="0"/>
              <a:t>714019105007</a:t>
            </a:r>
          </a:p>
          <a:p>
            <a:r>
              <a:rPr lang="en-IN" dirty="0"/>
              <a:t>Nitheeshwar RS-</a:t>
            </a:r>
          </a:p>
          <a:p>
            <a:r>
              <a:rPr lang="en-IN" dirty="0"/>
              <a:t>714019105024</a:t>
            </a:r>
          </a:p>
        </p:txBody>
      </p:sp>
    </p:spTree>
    <p:extLst>
      <p:ext uri="{BB962C8B-B14F-4D97-AF65-F5344CB8AC3E}">
        <p14:creationId xmlns:p14="http://schemas.microsoft.com/office/powerpoint/2010/main" val="2055809320"/>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B87F6-E03C-4BD9-81CB-614197B6B1F9}"/>
              </a:ext>
            </a:extLst>
          </p:cNvPr>
          <p:cNvSpPr>
            <a:spLocks noGrp="1"/>
          </p:cNvSpPr>
          <p:nvPr>
            <p:ph type="title"/>
          </p:nvPr>
        </p:nvSpPr>
        <p:spPr/>
        <p:txBody>
          <a:bodyPr/>
          <a:lstStyle/>
          <a:p>
            <a:r>
              <a:rPr lang="en-IN" dirty="0"/>
              <a:t>SOFTWARE</a:t>
            </a:r>
          </a:p>
        </p:txBody>
      </p:sp>
      <p:sp>
        <p:nvSpPr>
          <p:cNvPr id="3" name="Content Placeholder 2">
            <a:extLst>
              <a:ext uri="{FF2B5EF4-FFF2-40B4-BE49-F238E27FC236}">
                <a16:creationId xmlns:a16="http://schemas.microsoft.com/office/drawing/2014/main" id="{39AD581B-87EF-4BD2-A338-B5E09EF2D272}"/>
              </a:ext>
            </a:extLst>
          </p:cNvPr>
          <p:cNvSpPr>
            <a:spLocks noGrp="1"/>
          </p:cNvSpPr>
          <p:nvPr>
            <p:ph idx="1"/>
          </p:nvPr>
        </p:nvSpPr>
        <p:spPr>
          <a:xfrm>
            <a:off x="609600" y="1509890"/>
            <a:ext cx="10972800" cy="4525963"/>
          </a:xfrm>
        </p:spPr>
        <p:txBody>
          <a:bodyPr/>
          <a:lstStyle/>
          <a:p>
            <a:pPr marL="0" indent="0">
              <a:buNone/>
            </a:pPr>
            <a:r>
              <a:rPr lang="en-IN" sz="1400" dirty="0"/>
              <a:t>c</a:t>
            </a:r>
            <a:r>
              <a:rPr lang="en-IN" sz="1800" dirty="0"/>
              <a:t>har pass[] = "mithun@2002";   // your network password</a:t>
            </a:r>
          </a:p>
          <a:p>
            <a:pPr marL="0" indent="0">
              <a:buNone/>
            </a:pPr>
            <a:r>
              <a:rPr lang="en-IN" sz="1800" dirty="0"/>
              <a:t>int </a:t>
            </a:r>
            <a:r>
              <a:rPr lang="en-IN" sz="1800" dirty="0" err="1"/>
              <a:t>keyIndex</a:t>
            </a:r>
            <a:r>
              <a:rPr lang="en-IN" sz="1800" dirty="0"/>
              <a:t> = 0;            // your network key Index number (needed only for WEP)</a:t>
            </a:r>
          </a:p>
          <a:p>
            <a:pPr marL="0" indent="0">
              <a:buNone/>
            </a:pPr>
            <a:r>
              <a:rPr lang="en-IN" sz="1800" dirty="0" err="1"/>
              <a:t>WiFiClient</a:t>
            </a:r>
            <a:r>
              <a:rPr lang="en-IN" sz="1800" dirty="0"/>
              <a:t>  client;</a:t>
            </a:r>
          </a:p>
          <a:p>
            <a:pPr marL="0" indent="0">
              <a:buNone/>
            </a:pPr>
            <a:endParaRPr lang="en-IN" sz="1800" dirty="0"/>
          </a:p>
          <a:p>
            <a:pPr marL="0" indent="0">
              <a:buNone/>
            </a:pPr>
            <a:r>
              <a:rPr lang="en-IN" sz="1800" dirty="0"/>
              <a:t>unsigned long </a:t>
            </a:r>
            <a:r>
              <a:rPr lang="en-IN" sz="1800" dirty="0" err="1"/>
              <a:t>myChannelNumber</a:t>
            </a:r>
            <a:r>
              <a:rPr lang="en-IN" sz="1800" dirty="0"/>
              <a:t> = 1662686;</a:t>
            </a:r>
          </a:p>
          <a:p>
            <a:pPr marL="0" indent="0">
              <a:buNone/>
            </a:pPr>
            <a:r>
              <a:rPr lang="en-IN" sz="1800" dirty="0" err="1"/>
              <a:t>const</a:t>
            </a:r>
            <a:r>
              <a:rPr lang="en-IN" sz="1800" dirty="0"/>
              <a:t> char * </a:t>
            </a:r>
            <a:r>
              <a:rPr lang="en-IN" sz="1800" dirty="0" err="1"/>
              <a:t>myWriteAPIKey</a:t>
            </a:r>
            <a:r>
              <a:rPr lang="en-IN" sz="1800" dirty="0"/>
              <a:t> = "OXAX03XOL2Z4TBVE";</a:t>
            </a:r>
          </a:p>
          <a:p>
            <a:pPr marL="0" indent="0">
              <a:buNone/>
            </a:pPr>
            <a:r>
              <a:rPr lang="en-IN" sz="1800" dirty="0"/>
              <a:t>void setup() {</a:t>
            </a:r>
          </a:p>
          <a:p>
            <a:pPr marL="0" indent="0">
              <a:buNone/>
            </a:pPr>
            <a:r>
              <a:rPr lang="en-IN" sz="1800" dirty="0"/>
              <a:t>  </a:t>
            </a:r>
            <a:r>
              <a:rPr lang="en-IN" sz="1800" dirty="0" err="1"/>
              <a:t>servo.attach</a:t>
            </a:r>
            <a:r>
              <a:rPr lang="en-IN" sz="1800" dirty="0"/>
              <a:t>(2);//D4</a:t>
            </a:r>
          </a:p>
          <a:p>
            <a:pPr marL="0" indent="0">
              <a:buNone/>
            </a:pPr>
            <a:r>
              <a:rPr lang="en-IN" sz="1800" dirty="0"/>
              <a:t>//  </a:t>
            </a:r>
          </a:p>
          <a:p>
            <a:pPr marL="0" indent="0">
              <a:buNone/>
            </a:pPr>
            <a:r>
              <a:rPr lang="en-IN" sz="1800" dirty="0"/>
              <a:t>//  delay(2000);</a:t>
            </a:r>
          </a:p>
          <a:p>
            <a:pPr marL="0" indent="0">
              <a:buNone/>
            </a:pPr>
            <a:r>
              <a:rPr lang="en-IN" sz="1800" dirty="0"/>
              <a:t>  </a:t>
            </a:r>
            <a:r>
              <a:rPr lang="en-IN" sz="1800" dirty="0" err="1"/>
              <a:t>Serial.begin</a:t>
            </a:r>
            <a:r>
              <a:rPr lang="en-IN" sz="1800" dirty="0"/>
              <a:t>(115200);  // Initialize serial </a:t>
            </a:r>
          </a:p>
          <a:p>
            <a:pPr marL="0" indent="0">
              <a:buNone/>
            </a:pPr>
            <a:r>
              <a:rPr lang="en-IN" sz="1800" dirty="0"/>
              <a:t>  </a:t>
            </a:r>
            <a:r>
              <a:rPr lang="en-IN" sz="1800" dirty="0" err="1"/>
              <a:t>WiFi.mode</a:t>
            </a:r>
            <a:r>
              <a:rPr lang="en-IN" sz="1800" dirty="0"/>
              <a:t>(WIFI_STA); </a:t>
            </a:r>
          </a:p>
          <a:p>
            <a:pPr marL="0" indent="0">
              <a:buNone/>
            </a:pPr>
            <a:r>
              <a:rPr lang="en-IN" sz="1800" dirty="0"/>
              <a:t>  </a:t>
            </a:r>
            <a:r>
              <a:rPr lang="en-IN" sz="1800" dirty="0" err="1"/>
              <a:t>ThingSpeak.begin</a:t>
            </a:r>
            <a:r>
              <a:rPr lang="en-IN" sz="1800" dirty="0"/>
              <a:t>(client);  // Initialize </a:t>
            </a:r>
            <a:r>
              <a:rPr lang="en-IN" sz="1800" dirty="0" err="1"/>
              <a:t>ThingSpeak</a:t>
            </a:r>
            <a:r>
              <a:rPr lang="en-IN" sz="1800" dirty="0"/>
              <a:t>      </a:t>
            </a:r>
          </a:p>
          <a:p>
            <a:pPr marL="0" indent="0">
              <a:buNone/>
            </a:pPr>
            <a:r>
              <a:rPr lang="en-IN" sz="1800" dirty="0"/>
              <a:t>}</a:t>
            </a:r>
          </a:p>
          <a:p>
            <a:pPr marL="0" indent="0">
              <a:buNone/>
            </a:pPr>
            <a:endParaRPr lang="en-IN" sz="1400" dirty="0"/>
          </a:p>
        </p:txBody>
      </p:sp>
    </p:spTree>
    <p:extLst>
      <p:ext uri="{BB962C8B-B14F-4D97-AF65-F5344CB8AC3E}">
        <p14:creationId xmlns:p14="http://schemas.microsoft.com/office/powerpoint/2010/main" val="421001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DA950-C480-4D56-996B-EAC35DFAF241}"/>
              </a:ext>
            </a:extLst>
          </p:cNvPr>
          <p:cNvSpPr>
            <a:spLocks noGrp="1"/>
          </p:cNvSpPr>
          <p:nvPr>
            <p:ph type="title"/>
          </p:nvPr>
        </p:nvSpPr>
        <p:spPr/>
        <p:txBody>
          <a:bodyPr/>
          <a:lstStyle/>
          <a:p>
            <a:r>
              <a:rPr lang="en-IN" dirty="0"/>
              <a:t>SOFTWARE</a:t>
            </a:r>
          </a:p>
        </p:txBody>
      </p:sp>
      <p:sp>
        <p:nvSpPr>
          <p:cNvPr id="3" name="Content Placeholder 2">
            <a:extLst>
              <a:ext uri="{FF2B5EF4-FFF2-40B4-BE49-F238E27FC236}">
                <a16:creationId xmlns:a16="http://schemas.microsoft.com/office/drawing/2014/main" id="{3749C805-D5A3-4121-8FDE-853AC1798D28}"/>
              </a:ext>
            </a:extLst>
          </p:cNvPr>
          <p:cNvSpPr>
            <a:spLocks noGrp="1"/>
          </p:cNvSpPr>
          <p:nvPr>
            <p:ph idx="1"/>
          </p:nvPr>
        </p:nvSpPr>
        <p:spPr/>
        <p:txBody>
          <a:bodyPr/>
          <a:lstStyle/>
          <a:p>
            <a:pPr marL="0" indent="0">
              <a:buNone/>
            </a:pPr>
            <a:r>
              <a:rPr lang="en-IN" sz="1800" dirty="0"/>
              <a:t>void loop() {</a:t>
            </a:r>
          </a:p>
          <a:p>
            <a:pPr marL="0" indent="0">
              <a:buNone/>
            </a:pPr>
            <a:r>
              <a:rPr lang="en-IN" sz="1800" dirty="0"/>
              <a:t>      </a:t>
            </a:r>
            <a:r>
              <a:rPr lang="en-IN" sz="1800" dirty="0" err="1"/>
              <a:t>servo.write</a:t>
            </a:r>
            <a:r>
              <a:rPr lang="en-IN" sz="1800" dirty="0"/>
              <a:t>(0);</a:t>
            </a:r>
          </a:p>
          <a:p>
            <a:pPr marL="0" indent="0">
              <a:buNone/>
            </a:pPr>
            <a:r>
              <a:rPr lang="en-IN" sz="1800" dirty="0"/>
              <a:t>  // Connect or reconnect to WiFi</a:t>
            </a:r>
          </a:p>
          <a:p>
            <a:pPr marL="0" indent="0">
              <a:buNone/>
            </a:pPr>
            <a:r>
              <a:rPr lang="en-IN" sz="1800" dirty="0"/>
              <a:t>  if(</a:t>
            </a:r>
            <a:r>
              <a:rPr lang="en-IN" sz="1800" dirty="0" err="1"/>
              <a:t>WiFi.status</a:t>
            </a:r>
            <a:r>
              <a:rPr lang="en-IN" sz="1800" dirty="0"/>
              <a:t>() != WL_CONNECTED){</a:t>
            </a:r>
          </a:p>
          <a:p>
            <a:pPr marL="0" indent="0">
              <a:buNone/>
            </a:pPr>
            <a:r>
              <a:rPr lang="en-IN" sz="1800" dirty="0"/>
              <a:t>    </a:t>
            </a:r>
            <a:r>
              <a:rPr lang="en-IN" sz="1800" dirty="0" err="1"/>
              <a:t>Serial.print</a:t>
            </a:r>
            <a:r>
              <a:rPr lang="en-IN" sz="1800" dirty="0"/>
              <a:t>("Attempting to connect to SSID: ");</a:t>
            </a:r>
          </a:p>
          <a:p>
            <a:pPr marL="0" indent="0">
              <a:buNone/>
            </a:pPr>
            <a:r>
              <a:rPr lang="en-IN" sz="1800" dirty="0"/>
              <a:t>    </a:t>
            </a:r>
            <a:r>
              <a:rPr lang="en-IN" sz="1800" dirty="0" err="1"/>
              <a:t>Serial.println</a:t>
            </a:r>
            <a:r>
              <a:rPr lang="en-IN" sz="1800" dirty="0"/>
              <a:t>(</a:t>
            </a:r>
            <a:r>
              <a:rPr lang="en-IN" sz="1800" dirty="0" err="1"/>
              <a:t>ssid</a:t>
            </a:r>
            <a:r>
              <a:rPr lang="en-IN" sz="1800" dirty="0"/>
              <a:t>);</a:t>
            </a:r>
          </a:p>
          <a:p>
            <a:pPr marL="0" indent="0">
              <a:buNone/>
            </a:pPr>
            <a:r>
              <a:rPr lang="en-IN" sz="1800" dirty="0"/>
              <a:t>    while(</a:t>
            </a:r>
            <a:r>
              <a:rPr lang="en-IN" sz="1800" dirty="0" err="1"/>
              <a:t>WiFi.status</a:t>
            </a:r>
            <a:r>
              <a:rPr lang="en-IN" sz="1800" dirty="0"/>
              <a:t>() != WL_CONNECTED){</a:t>
            </a:r>
          </a:p>
          <a:p>
            <a:pPr marL="0" indent="0">
              <a:buNone/>
            </a:pPr>
            <a:r>
              <a:rPr lang="en-IN" sz="1800" dirty="0"/>
              <a:t>      </a:t>
            </a:r>
            <a:r>
              <a:rPr lang="en-IN" sz="1800" dirty="0" err="1"/>
              <a:t>WiFi.begin</a:t>
            </a:r>
            <a:r>
              <a:rPr lang="en-IN" sz="1800" dirty="0"/>
              <a:t>(</a:t>
            </a:r>
            <a:r>
              <a:rPr lang="en-IN" sz="1800" dirty="0" err="1"/>
              <a:t>ssid</a:t>
            </a:r>
            <a:r>
              <a:rPr lang="en-IN" sz="1800" dirty="0"/>
              <a:t>, pass);  // Connect to WPA/WPA2 network. Change this line if using open or WEP network</a:t>
            </a:r>
          </a:p>
          <a:p>
            <a:pPr marL="0" indent="0">
              <a:buNone/>
            </a:pPr>
            <a:r>
              <a:rPr lang="en-IN" sz="1800" dirty="0"/>
              <a:t>      </a:t>
            </a:r>
            <a:r>
              <a:rPr lang="en-IN" sz="1800" dirty="0" err="1"/>
              <a:t>Serial.print</a:t>
            </a:r>
            <a:r>
              <a:rPr lang="en-IN" sz="1800" dirty="0"/>
              <a:t>(".");</a:t>
            </a:r>
          </a:p>
          <a:p>
            <a:pPr marL="0" indent="0">
              <a:buNone/>
            </a:pPr>
            <a:r>
              <a:rPr lang="en-IN" sz="1800" dirty="0"/>
              <a:t>      delay(5000);     </a:t>
            </a:r>
          </a:p>
          <a:p>
            <a:pPr marL="0" indent="0">
              <a:buNone/>
            </a:pPr>
            <a:r>
              <a:rPr lang="en-IN" sz="1800" dirty="0"/>
              <a:t>    } </a:t>
            </a:r>
          </a:p>
          <a:p>
            <a:pPr marL="0" indent="0">
              <a:buNone/>
            </a:pPr>
            <a:r>
              <a:rPr lang="en-IN" sz="1800" dirty="0"/>
              <a:t>    </a:t>
            </a:r>
            <a:r>
              <a:rPr lang="en-IN" sz="1800" dirty="0" err="1"/>
              <a:t>Serial.println</a:t>
            </a:r>
            <a:endParaRPr lang="en-IN" sz="1800" dirty="0"/>
          </a:p>
          <a:p>
            <a:endParaRPr lang="en-IN" sz="1400" dirty="0"/>
          </a:p>
        </p:txBody>
      </p:sp>
    </p:spTree>
    <p:extLst>
      <p:ext uri="{BB962C8B-B14F-4D97-AF65-F5344CB8AC3E}">
        <p14:creationId xmlns:p14="http://schemas.microsoft.com/office/powerpoint/2010/main" val="1692895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63F66-3CFD-4B96-B37E-CF53BB8965B3}"/>
              </a:ext>
            </a:extLst>
          </p:cNvPr>
          <p:cNvSpPr>
            <a:spLocks noGrp="1"/>
          </p:cNvSpPr>
          <p:nvPr>
            <p:ph type="title"/>
          </p:nvPr>
        </p:nvSpPr>
        <p:spPr/>
        <p:txBody>
          <a:bodyPr/>
          <a:lstStyle/>
          <a:p>
            <a:r>
              <a:rPr lang="en-IN" dirty="0"/>
              <a:t>SOFTWARE</a:t>
            </a:r>
          </a:p>
        </p:txBody>
      </p:sp>
      <p:pic>
        <p:nvPicPr>
          <p:cNvPr id="5" name="Content Placeholder 4">
            <a:extLst>
              <a:ext uri="{FF2B5EF4-FFF2-40B4-BE49-F238E27FC236}">
                <a16:creationId xmlns:a16="http://schemas.microsoft.com/office/drawing/2014/main" id="{00753304-C0AB-4BB3-8131-7B5C58BC92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6779" y="1555045"/>
            <a:ext cx="8050085" cy="4416777"/>
          </a:xfrm>
        </p:spPr>
      </p:pic>
    </p:spTree>
    <p:extLst>
      <p:ext uri="{BB962C8B-B14F-4D97-AF65-F5344CB8AC3E}">
        <p14:creationId xmlns:p14="http://schemas.microsoft.com/office/powerpoint/2010/main" val="3072242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93390-8781-41F3-8B1B-C167E5EB6EB7}"/>
              </a:ext>
            </a:extLst>
          </p:cNvPr>
          <p:cNvSpPr>
            <a:spLocks noGrp="1"/>
          </p:cNvSpPr>
          <p:nvPr>
            <p:ph type="title"/>
          </p:nvPr>
        </p:nvSpPr>
        <p:spPr/>
        <p:txBody>
          <a:bodyPr/>
          <a:lstStyle/>
          <a:p>
            <a:r>
              <a:rPr lang="en-US" sz="4400" dirty="0">
                <a:latin typeface="Times New Roman" pitchFamily="18" charset="0"/>
                <a:cs typeface="Times New Roman" pitchFamily="18" charset="0"/>
              </a:rPr>
              <a:t>HARDWARE</a:t>
            </a:r>
            <a:endParaRPr lang="en-IN" dirty="0"/>
          </a:p>
        </p:txBody>
      </p:sp>
      <p:sp>
        <p:nvSpPr>
          <p:cNvPr id="3" name="Content Placeholder 2">
            <a:extLst>
              <a:ext uri="{FF2B5EF4-FFF2-40B4-BE49-F238E27FC236}">
                <a16:creationId xmlns:a16="http://schemas.microsoft.com/office/drawing/2014/main" id="{A8748BD1-98A2-4012-A502-165E63FFE49B}"/>
              </a:ext>
            </a:extLst>
          </p:cNvPr>
          <p:cNvSpPr>
            <a:spLocks noGrp="1"/>
          </p:cNvSpPr>
          <p:nvPr>
            <p:ph idx="1"/>
          </p:nvPr>
        </p:nvSpPr>
        <p:spPr/>
        <p:txBody>
          <a:bodyPr/>
          <a:lstStyle/>
          <a:p>
            <a:r>
              <a:rPr lang="en-IN" sz="2000" dirty="0"/>
              <a:t>Resistance Based Moisture Sensor</a:t>
            </a:r>
          </a:p>
          <a:p>
            <a:r>
              <a:rPr lang="en-IN" sz="2000" dirty="0"/>
              <a:t>NodeMCU</a:t>
            </a:r>
          </a:p>
          <a:p>
            <a:r>
              <a:rPr lang="en-IN" sz="2000" dirty="0"/>
              <a:t>Servo motor </a:t>
            </a:r>
          </a:p>
          <a:p>
            <a:r>
              <a:rPr lang="en-IN" sz="2000" dirty="0"/>
              <a:t>Jumper Wires</a:t>
            </a:r>
          </a:p>
        </p:txBody>
      </p:sp>
      <p:pic>
        <p:nvPicPr>
          <p:cNvPr id="5" name="Picture 4">
            <a:extLst>
              <a:ext uri="{FF2B5EF4-FFF2-40B4-BE49-F238E27FC236}">
                <a16:creationId xmlns:a16="http://schemas.microsoft.com/office/drawing/2014/main" id="{B2E0F596-54E7-404C-B67F-AEF4A9A124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9333" y="1894573"/>
            <a:ext cx="5452534" cy="3937217"/>
          </a:xfrm>
          <a:prstGeom prst="rect">
            <a:avLst/>
          </a:prstGeom>
        </p:spPr>
      </p:pic>
    </p:spTree>
    <p:extLst>
      <p:ext uri="{BB962C8B-B14F-4D97-AF65-F5344CB8AC3E}">
        <p14:creationId xmlns:p14="http://schemas.microsoft.com/office/powerpoint/2010/main" val="213528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90096-BB34-4799-B1D7-BE19306684B6}"/>
              </a:ext>
            </a:extLst>
          </p:cNvPr>
          <p:cNvSpPr>
            <a:spLocks noGrp="1"/>
          </p:cNvSpPr>
          <p:nvPr>
            <p:ph type="title"/>
          </p:nvPr>
        </p:nvSpPr>
        <p:spPr/>
        <p:txBody>
          <a:bodyPr/>
          <a:lstStyle/>
          <a:p>
            <a:r>
              <a:rPr lang="en-US" sz="4400" dirty="0">
                <a:latin typeface="Times New Roman" pitchFamily="18" charset="0"/>
                <a:cs typeface="Times New Roman" pitchFamily="18" charset="0"/>
              </a:rPr>
              <a:t>ADVANTAGES</a:t>
            </a:r>
            <a:endParaRPr lang="en-IN" dirty="0"/>
          </a:p>
        </p:txBody>
      </p:sp>
      <p:sp>
        <p:nvSpPr>
          <p:cNvPr id="3" name="Content Placeholder 2">
            <a:extLst>
              <a:ext uri="{FF2B5EF4-FFF2-40B4-BE49-F238E27FC236}">
                <a16:creationId xmlns:a16="http://schemas.microsoft.com/office/drawing/2014/main" id="{CCB8D57D-E899-4DFE-8BAB-EC49C9AF7330}"/>
              </a:ext>
            </a:extLst>
          </p:cNvPr>
          <p:cNvSpPr>
            <a:spLocks noGrp="1"/>
          </p:cNvSpPr>
          <p:nvPr>
            <p:ph idx="1"/>
          </p:nvPr>
        </p:nvSpPr>
        <p:spPr/>
        <p:txBody>
          <a:bodyPr/>
          <a:lstStyle/>
          <a:p>
            <a:r>
              <a:rPr lang="en-IN" dirty="0"/>
              <a:t>No need for frequent transport for checking the leakage.</a:t>
            </a:r>
          </a:p>
          <a:p>
            <a:r>
              <a:rPr lang="en-IN" dirty="0"/>
              <a:t>No need to depend on any person to check the water.</a:t>
            </a:r>
          </a:p>
          <a:p>
            <a:r>
              <a:rPr lang="en-IN" dirty="0"/>
              <a:t>Easy to use and can be monitored from anywhere.</a:t>
            </a:r>
          </a:p>
          <a:p>
            <a:r>
              <a:rPr lang="en-IN" dirty="0"/>
              <a:t>Can also able to include multiple fields.</a:t>
            </a:r>
          </a:p>
          <a:p>
            <a:r>
              <a:rPr lang="en-IN" dirty="0"/>
              <a:t>Can be made a public channel. </a:t>
            </a:r>
          </a:p>
        </p:txBody>
      </p:sp>
    </p:spTree>
    <p:extLst>
      <p:ext uri="{BB962C8B-B14F-4D97-AF65-F5344CB8AC3E}">
        <p14:creationId xmlns:p14="http://schemas.microsoft.com/office/powerpoint/2010/main" val="602290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EA8DB-4326-4B83-84BB-8476416677D9}"/>
              </a:ext>
            </a:extLst>
          </p:cNvPr>
          <p:cNvSpPr>
            <a:spLocks noGrp="1"/>
          </p:cNvSpPr>
          <p:nvPr>
            <p:ph type="title"/>
          </p:nvPr>
        </p:nvSpPr>
        <p:spPr/>
        <p:txBody>
          <a:bodyPr/>
          <a:lstStyle/>
          <a:p>
            <a:r>
              <a:rPr lang="en-US" sz="4400" dirty="0">
                <a:latin typeface="Times New Roman" pitchFamily="18" charset="0"/>
                <a:cs typeface="Times New Roman" pitchFamily="18" charset="0"/>
              </a:rPr>
              <a:t>CONCLUSION</a:t>
            </a:r>
            <a:endParaRPr lang="en-IN" dirty="0"/>
          </a:p>
        </p:txBody>
      </p:sp>
      <p:sp>
        <p:nvSpPr>
          <p:cNvPr id="3" name="Content Placeholder 2">
            <a:extLst>
              <a:ext uri="{FF2B5EF4-FFF2-40B4-BE49-F238E27FC236}">
                <a16:creationId xmlns:a16="http://schemas.microsoft.com/office/drawing/2014/main" id="{C7BE4A7B-B096-48C9-9EB0-907434F44AFA}"/>
              </a:ext>
            </a:extLst>
          </p:cNvPr>
          <p:cNvSpPr>
            <a:spLocks noGrp="1"/>
          </p:cNvSpPr>
          <p:nvPr>
            <p:ph idx="1"/>
          </p:nvPr>
        </p:nvSpPr>
        <p:spPr/>
        <p:txBody>
          <a:bodyPr/>
          <a:lstStyle/>
          <a:p>
            <a:r>
              <a:rPr lang="en-IN" dirty="0"/>
              <a:t>Making sure the taps are proper and preserve the water for future use in a small scale level, as efficient as we can.</a:t>
            </a:r>
          </a:p>
          <a:p>
            <a:r>
              <a:rPr lang="en-IN" dirty="0"/>
              <a:t>Therefore no taps shall be found leaked and ensuring the complete replacement of them.</a:t>
            </a:r>
          </a:p>
        </p:txBody>
      </p:sp>
    </p:spTree>
    <p:extLst>
      <p:ext uri="{BB962C8B-B14F-4D97-AF65-F5344CB8AC3E}">
        <p14:creationId xmlns:p14="http://schemas.microsoft.com/office/powerpoint/2010/main" val="3996283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D4551-1C03-47F8-8D14-0D4B124512C0}"/>
              </a:ext>
            </a:extLst>
          </p:cNvPr>
          <p:cNvSpPr>
            <a:spLocks noGrp="1"/>
          </p:cNvSpPr>
          <p:nvPr>
            <p:ph type="title"/>
          </p:nvPr>
        </p:nvSpPr>
        <p:spPr/>
        <p:txBody>
          <a:bodyPr/>
          <a:lstStyle/>
          <a:p>
            <a:r>
              <a:rPr lang="en-US" sz="4400" dirty="0">
                <a:latin typeface="Times New Roman" pitchFamily="18" charset="0"/>
                <a:cs typeface="Times New Roman" pitchFamily="18" charset="0"/>
              </a:rPr>
              <a:t>REFERENCE</a:t>
            </a:r>
            <a:endParaRPr lang="en-IN" dirty="0"/>
          </a:p>
        </p:txBody>
      </p:sp>
      <p:sp>
        <p:nvSpPr>
          <p:cNvPr id="3" name="Content Placeholder 2">
            <a:extLst>
              <a:ext uri="{FF2B5EF4-FFF2-40B4-BE49-F238E27FC236}">
                <a16:creationId xmlns:a16="http://schemas.microsoft.com/office/drawing/2014/main" id="{7BF29336-6EDB-4BDA-AB50-A14F5EF88D0C}"/>
              </a:ext>
            </a:extLst>
          </p:cNvPr>
          <p:cNvSpPr>
            <a:spLocks noGrp="1"/>
          </p:cNvSpPr>
          <p:nvPr>
            <p:ph idx="1"/>
          </p:nvPr>
        </p:nvSpPr>
        <p:spPr>
          <a:xfrm>
            <a:off x="609600" y="1600202"/>
            <a:ext cx="10972800" cy="4382910"/>
          </a:xfrm>
        </p:spPr>
        <p:txBody>
          <a:bodyPr/>
          <a:lstStyle/>
          <a:p>
            <a:pPr algn="l"/>
            <a:r>
              <a:rPr lang="en-US" sz="1400" b="0" i="0" dirty="0">
                <a:solidFill>
                  <a:srgbClr val="070000"/>
                </a:solidFill>
                <a:effectLst/>
                <a:latin typeface="Verdana" panose="020B0604030504040204" pitchFamily="34" charset="0"/>
              </a:rPr>
              <a:t>International Journal of Networks and Communications p-ISSN: 2168-4936    e-ISSN: 2168-4944</a:t>
            </a:r>
          </a:p>
          <a:p>
            <a:pPr marL="0" indent="0" algn="l">
              <a:buNone/>
            </a:pPr>
            <a:r>
              <a:rPr lang="en-US" sz="1400" dirty="0">
                <a:solidFill>
                  <a:srgbClr val="070000"/>
                </a:solidFill>
                <a:latin typeface="Verdana" panose="020B0604030504040204" pitchFamily="34" charset="0"/>
              </a:rPr>
              <a:t>  </a:t>
            </a:r>
            <a:r>
              <a:rPr lang="en-US" sz="1400" b="0" i="0" dirty="0">
                <a:solidFill>
                  <a:srgbClr val="070000"/>
                </a:solidFill>
                <a:effectLst/>
                <a:latin typeface="Verdana" panose="020B0604030504040204" pitchFamily="34" charset="0"/>
              </a:rPr>
              <a:t>2017;  7(1): 1-16  doi:10.5923/j.ijnc.20170701.01</a:t>
            </a:r>
          </a:p>
          <a:p>
            <a:pPr marL="0" indent="0" algn="l">
              <a:buNone/>
            </a:pPr>
            <a:endParaRPr lang="en-US" sz="1400" dirty="0">
              <a:solidFill>
                <a:srgbClr val="070000"/>
              </a:solidFill>
              <a:latin typeface="Verdana" panose="020B0604030504040204" pitchFamily="34" charset="0"/>
            </a:endParaRPr>
          </a:p>
          <a:p>
            <a:r>
              <a:rPr lang="en-US" sz="1400" i="0" dirty="0">
                <a:solidFill>
                  <a:srgbClr val="070000"/>
                </a:solidFill>
                <a:effectLst/>
                <a:latin typeface="Verdana" panose="020B0604030504040204" pitchFamily="34" charset="0"/>
              </a:rPr>
              <a:t>Misiunas, D., Lambert, M., Simpson, A., Olsson, G. “Burst detection and location in water distribution networks,” Water Science and Technology: Water Supply, 5(3–4), 71–80. (2005).</a:t>
            </a:r>
          </a:p>
          <a:p>
            <a:pPr marL="0" indent="0" algn="l">
              <a:buNone/>
            </a:pPr>
            <a:endParaRPr lang="en-US" sz="1400" dirty="0">
              <a:solidFill>
                <a:srgbClr val="070000"/>
              </a:solidFill>
              <a:latin typeface="Verdana" panose="020B0604030504040204" pitchFamily="34" charset="0"/>
            </a:endParaRPr>
          </a:p>
          <a:p>
            <a:pPr marL="0" indent="0" algn="l">
              <a:buNone/>
            </a:pPr>
            <a:endParaRPr lang="en-US" sz="1400" i="0" dirty="0">
              <a:solidFill>
                <a:srgbClr val="070000"/>
              </a:solidFill>
              <a:effectLst/>
              <a:latin typeface="Verdana" panose="020B0604030504040204" pitchFamily="34" charset="0"/>
            </a:endParaRPr>
          </a:p>
          <a:p>
            <a:r>
              <a:rPr lang="en-US" sz="1400" b="0" i="0" dirty="0">
                <a:solidFill>
                  <a:srgbClr val="070000"/>
                </a:solidFill>
                <a:effectLst/>
                <a:latin typeface="Verdana" panose="020B0604030504040204" pitchFamily="34" charset="0"/>
              </a:rPr>
              <a:t>Bowling, Michael. "Leakage testing method for a plate heat exchanger." U.S. Patent 6,062,068, issued May 16, 2000</a:t>
            </a:r>
            <a:r>
              <a:rPr lang="en-US" b="0" i="0" dirty="0">
                <a:solidFill>
                  <a:srgbClr val="070000"/>
                </a:solidFill>
                <a:effectLst/>
                <a:latin typeface="Verdana" panose="020B0604030504040204" pitchFamily="34" charset="0"/>
              </a:rPr>
              <a:t>.</a:t>
            </a:r>
            <a:endParaRPr lang="en-IN" dirty="0"/>
          </a:p>
        </p:txBody>
      </p:sp>
    </p:spTree>
    <p:extLst>
      <p:ext uri="{BB962C8B-B14F-4D97-AF65-F5344CB8AC3E}">
        <p14:creationId xmlns:p14="http://schemas.microsoft.com/office/powerpoint/2010/main" val="3633741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746DA-973A-401E-BEAF-662C62B802D5}"/>
              </a:ext>
            </a:extLst>
          </p:cNvPr>
          <p:cNvSpPr>
            <a:spLocks noGrp="1"/>
          </p:cNvSpPr>
          <p:nvPr>
            <p:ph type="title"/>
          </p:nvPr>
        </p:nvSpPr>
        <p:spPr/>
        <p:txBody>
          <a:bodyPr/>
          <a:lstStyle/>
          <a:p>
            <a:r>
              <a:rPr lang="en-US" dirty="0"/>
              <a:t>CONTEXT</a:t>
            </a:r>
            <a:endParaRPr lang="en-IN" dirty="0"/>
          </a:p>
        </p:txBody>
      </p:sp>
      <p:sp>
        <p:nvSpPr>
          <p:cNvPr id="3" name="Content Placeholder 2">
            <a:extLst>
              <a:ext uri="{FF2B5EF4-FFF2-40B4-BE49-F238E27FC236}">
                <a16:creationId xmlns:a16="http://schemas.microsoft.com/office/drawing/2014/main" id="{313C9DBF-F595-47D5-9EC1-803F4DB82C83}"/>
              </a:ext>
            </a:extLst>
          </p:cNvPr>
          <p:cNvSpPr>
            <a:spLocks noGrp="1"/>
          </p:cNvSpPr>
          <p:nvPr>
            <p:ph idx="1"/>
          </p:nvPr>
        </p:nvSpPr>
        <p:spPr/>
        <p:txBody>
          <a:bodyPr/>
          <a:lstStyle/>
          <a:p>
            <a:r>
              <a:rPr lang="en-US" sz="2200" dirty="0">
                <a:latin typeface="Times New Roman" pitchFamily="18" charset="0"/>
                <a:cs typeface="Times New Roman" pitchFamily="18" charset="0"/>
              </a:rPr>
              <a:t>OBJECTIVES</a:t>
            </a:r>
          </a:p>
          <a:p>
            <a:r>
              <a:rPr lang="en-US" sz="2200" dirty="0">
                <a:latin typeface="Times New Roman" pitchFamily="18" charset="0"/>
                <a:cs typeface="Times New Roman" pitchFamily="18" charset="0"/>
              </a:rPr>
              <a:t>ABSTRACT</a:t>
            </a:r>
          </a:p>
          <a:p>
            <a:r>
              <a:rPr lang="en-US" sz="2200" dirty="0">
                <a:latin typeface="Times New Roman" pitchFamily="18" charset="0"/>
                <a:cs typeface="Times New Roman" pitchFamily="18" charset="0"/>
              </a:rPr>
              <a:t>INTRODUCTION</a:t>
            </a:r>
          </a:p>
          <a:p>
            <a:r>
              <a:rPr lang="en-US" sz="2200" dirty="0">
                <a:latin typeface="Times New Roman" pitchFamily="18" charset="0"/>
                <a:cs typeface="Times New Roman" pitchFamily="18" charset="0"/>
              </a:rPr>
              <a:t>LITERATURE SURVEY</a:t>
            </a:r>
          </a:p>
          <a:p>
            <a:r>
              <a:rPr lang="en-US" sz="2200" dirty="0">
                <a:latin typeface="Times New Roman" pitchFamily="18" charset="0"/>
                <a:cs typeface="Times New Roman" pitchFamily="18" charset="0"/>
              </a:rPr>
              <a:t>NEEDS</a:t>
            </a:r>
          </a:p>
          <a:p>
            <a:r>
              <a:rPr lang="en-US" sz="2200" dirty="0">
                <a:latin typeface="Times New Roman" pitchFamily="18" charset="0"/>
                <a:cs typeface="Times New Roman" pitchFamily="18" charset="0"/>
              </a:rPr>
              <a:t>PROPOSED SYSTEM</a:t>
            </a:r>
          </a:p>
          <a:p>
            <a:pPr lvl="1"/>
            <a:r>
              <a:rPr lang="en-US" sz="2200" dirty="0">
                <a:latin typeface="Times New Roman" pitchFamily="18" charset="0"/>
                <a:cs typeface="Times New Roman" pitchFamily="18" charset="0"/>
              </a:rPr>
              <a:t>SOFTWARE</a:t>
            </a:r>
          </a:p>
          <a:p>
            <a:pPr lvl="1"/>
            <a:r>
              <a:rPr lang="en-US" sz="2200" dirty="0">
                <a:latin typeface="Times New Roman" pitchFamily="18" charset="0"/>
                <a:cs typeface="Times New Roman" pitchFamily="18" charset="0"/>
              </a:rPr>
              <a:t>HARDWARE</a:t>
            </a:r>
          </a:p>
          <a:p>
            <a:r>
              <a:rPr lang="en-US" sz="2200" dirty="0">
                <a:latin typeface="Times New Roman" pitchFamily="18" charset="0"/>
                <a:cs typeface="Times New Roman" pitchFamily="18" charset="0"/>
              </a:rPr>
              <a:t>ADVANTAGES</a:t>
            </a:r>
          </a:p>
          <a:p>
            <a:r>
              <a:rPr lang="en-US" sz="2200" dirty="0">
                <a:latin typeface="Times New Roman" pitchFamily="18" charset="0"/>
                <a:cs typeface="Times New Roman" pitchFamily="18" charset="0"/>
              </a:rPr>
              <a:t>CONCLUSION</a:t>
            </a:r>
          </a:p>
          <a:p>
            <a:r>
              <a:rPr lang="en-US" sz="2200" dirty="0">
                <a:latin typeface="Times New Roman" pitchFamily="18" charset="0"/>
                <a:cs typeface="Times New Roman" pitchFamily="18" charset="0"/>
              </a:rPr>
              <a:t>REFERENCE</a:t>
            </a:r>
          </a:p>
        </p:txBody>
      </p:sp>
    </p:spTree>
    <p:extLst>
      <p:ext uri="{BB962C8B-B14F-4D97-AF65-F5344CB8AC3E}">
        <p14:creationId xmlns:p14="http://schemas.microsoft.com/office/powerpoint/2010/main" val="4228196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CCDF5-80FF-4D2E-A8A4-131002178952}"/>
              </a:ext>
            </a:extLst>
          </p:cNvPr>
          <p:cNvSpPr>
            <a:spLocks noGrp="1"/>
          </p:cNvSpPr>
          <p:nvPr>
            <p:ph type="title"/>
          </p:nvPr>
        </p:nvSpPr>
        <p:spPr/>
        <p:txBody>
          <a:bodyPr/>
          <a:lstStyle/>
          <a:p>
            <a:r>
              <a:rPr lang="en-US" sz="4400" dirty="0">
                <a:latin typeface="Times New Roman" pitchFamily="18" charset="0"/>
                <a:cs typeface="Times New Roman" pitchFamily="18" charset="0"/>
              </a:rPr>
              <a:t>OBJECTIVES</a:t>
            </a:r>
            <a:endParaRPr lang="en-IN" dirty="0"/>
          </a:p>
        </p:txBody>
      </p:sp>
      <p:sp>
        <p:nvSpPr>
          <p:cNvPr id="3" name="Content Placeholder 2">
            <a:extLst>
              <a:ext uri="{FF2B5EF4-FFF2-40B4-BE49-F238E27FC236}">
                <a16:creationId xmlns:a16="http://schemas.microsoft.com/office/drawing/2014/main" id="{2BC864BF-0A73-424B-8304-121A94E1D621}"/>
              </a:ext>
            </a:extLst>
          </p:cNvPr>
          <p:cNvSpPr>
            <a:spLocks noGrp="1"/>
          </p:cNvSpPr>
          <p:nvPr>
            <p:ph idx="1"/>
          </p:nvPr>
        </p:nvSpPr>
        <p:spPr/>
        <p:txBody>
          <a:bodyPr/>
          <a:lstStyle/>
          <a:p>
            <a:r>
              <a:rPr lang="en-IN" dirty="0"/>
              <a:t>To make  the work of the corporation workers easy, by monitoring the tap water leaks and making them take necessary actions accordingly from any part of the world</a:t>
            </a:r>
          </a:p>
        </p:txBody>
      </p:sp>
    </p:spTree>
    <p:extLst>
      <p:ext uri="{BB962C8B-B14F-4D97-AF65-F5344CB8AC3E}">
        <p14:creationId xmlns:p14="http://schemas.microsoft.com/office/powerpoint/2010/main" val="1014704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9BAE4-FE49-4423-87F2-E539331CEB84}"/>
              </a:ext>
            </a:extLst>
          </p:cNvPr>
          <p:cNvSpPr>
            <a:spLocks noGrp="1"/>
          </p:cNvSpPr>
          <p:nvPr>
            <p:ph type="title"/>
          </p:nvPr>
        </p:nvSpPr>
        <p:spPr/>
        <p:txBody>
          <a:bodyPr/>
          <a:lstStyle/>
          <a:p>
            <a:r>
              <a:rPr lang="en-US" sz="4400" dirty="0">
                <a:latin typeface="Times New Roman" pitchFamily="18" charset="0"/>
                <a:cs typeface="Times New Roman" pitchFamily="18" charset="0"/>
              </a:rPr>
              <a:t>ABSTRACT</a:t>
            </a:r>
            <a:endParaRPr lang="en-IN" dirty="0"/>
          </a:p>
        </p:txBody>
      </p:sp>
      <p:sp>
        <p:nvSpPr>
          <p:cNvPr id="3" name="Content Placeholder 2">
            <a:extLst>
              <a:ext uri="{FF2B5EF4-FFF2-40B4-BE49-F238E27FC236}">
                <a16:creationId xmlns:a16="http://schemas.microsoft.com/office/drawing/2014/main" id="{8C43B75C-EE5F-424E-ADDB-3E006AC35791}"/>
              </a:ext>
            </a:extLst>
          </p:cNvPr>
          <p:cNvSpPr>
            <a:spLocks noGrp="1"/>
          </p:cNvSpPr>
          <p:nvPr>
            <p:ph idx="1"/>
          </p:nvPr>
        </p:nvSpPr>
        <p:spPr/>
        <p:txBody>
          <a:bodyPr/>
          <a:lstStyle/>
          <a:p>
            <a:r>
              <a:rPr lang="en-IN" dirty="0"/>
              <a:t>Monitoring the tap water’s moisture continuously and uploading in IoT(Thing speak) and automatically closing the tap in case of open condition of tap, when there is no container placed beneath.  Making use of the available resources the project is designed.</a:t>
            </a:r>
          </a:p>
        </p:txBody>
      </p:sp>
    </p:spTree>
    <p:extLst>
      <p:ext uri="{BB962C8B-B14F-4D97-AF65-F5344CB8AC3E}">
        <p14:creationId xmlns:p14="http://schemas.microsoft.com/office/powerpoint/2010/main" val="2010080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60DC2-42D3-49F5-BB49-BE52119FF1A4}"/>
              </a:ext>
            </a:extLst>
          </p:cNvPr>
          <p:cNvSpPr>
            <a:spLocks noGrp="1"/>
          </p:cNvSpPr>
          <p:nvPr>
            <p:ph type="title"/>
          </p:nvPr>
        </p:nvSpPr>
        <p:spPr/>
        <p:txBody>
          <a:bodyPr/>
          <a:lstStyle/>
          <a:p>
            <a:r>
              <a:rPr lang="en-US" sz="4400" dirty="0">
                <a:latin typeface="Times New Roman" pitchFamily="18" charset="0"/>
                <a:cs typeface="Times New Roman" pitchFamily="18" charset="0"/>
              </a:rPr>
              <a:t>INTRODUCTION</a:t>
            </a:r>
            <a:endParaRPr lang="en-IN" dirty="0"/>
          </a:p>
        </p:txBody>
      </p:sp>
      <p:sp>
        <p:nvSpPr>
          <p:cNvPr id="3" name="Content Placeholder 2">
            <a:extLst>
              <a:ext uri="{FF2B5EF4-FFF2-40B4-BE49-F238E27FC236}">
                <a16:creationId xmlns:a16="http://schemas.microsoft.com/office/drawing/2014/main" id="{BC9E0F87-D882-4039-A7A8-E1F8717A2FA4}"/>
              </a:ext>
            </a:extLst>
          </p:cNvPr>
          <p:cNvSpPr>
            <a:spLocks noGrp="1"/>
          </p:cNvSpPr>
          <p:nvPr>
            <p:ph idx="1"/>
          </p:nvPr>
        </p:nvSpPr>
        <p:spPr>
          <a:xfrm>
            <a:off x="643467" y="1645357"/>
            <a:ext cx="10972800" cy="4525963"/>
          </a:xfrm>
        </p:spPr>
        <p:txBody>
          <a:bodyPr/>
          <a:lstStyle/>
          <a:p>
            <a:r>
              <a:rPr lang="en-IN" dirty="0"/>
              <a:t>Our project makes use of the NodeMCU with ESP8266 module developed by Amica. The presence of ESP8266 makes the MCU connect to IoT. The NodeMCU with this WiFi makes the easiness of monitoring. The moisture sensor which senses the leak and the servo which controls the mechanical movement of the tap stopper.</a:t>
            </a:r>
          </a:p>
        </p:txBody>
      </p:sp>
    </p:spTree>
    <p:extLst>
      <p:ext uri="{BB962C8B-B14F-4D97-AF65-F5344CB8AC3E}">
        <p14:creationId xmlns:p14="http://schemas.microsoft.com/office/powerpoint/2010/main" val="1511352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E3667-6B6F-4EB8-B045-16D55C9889AB}"/>
              </a:ext>
            </a:extLst>
          </p:cNvPr>
          <p:cNvSpPr>
            <a:spLocks noGrp="1"/>
          </p:cNvSpPr>
          <p:nvPr>
            <p:ph type="title"/>
          </p:nvPr>
        </p:nvSpPr>
        <p:spPr>
          <a:xfrm>
            <a:off x="609600" y="218194"/>
            <a:ext cx="10972800" cy="1046162"/>
          </a:xfrm>
        </p:spPr>
        <p:txBody>
          <a:bodyPr/>
          <a:lstStyle/>
          <a:p>
            <a:r>
              <a:rPr lang="en-US" sz="4400" dirty="0">
                <a:latin typeface="Times New Roman" pitchFamily="18" charset="0"/>
                <a:cs typeface="Times New Roman" pitchFamily="18" charset="0"/>
              </a:rPr>
              <a:t>LITERATURE SURVEY</a:t>
            </a:r>
            <a:endParaRPr lang="en-IN" dirty="0"/>
          </a:p>
        </p:txBody>
      </p:sp>
      <p:graphicFrame>
        <p:nvGraphicFramePr>
          <p:cNvPr id="6" name="Table 6">
            <a:extLst>
              <a:ext uri="{FF2B5EF4-FFF2-40B4-BE49-F238E27FC236}">
                <a16:creationId xmlns:a16="http://schemas.microsoft.com/office/drawing/2014/main" id="{2819A045-1957-492C-AD38-879848BA894E}"/>
              </a:ext>
            </a:extLst>
          </p:cNvPr>
          <p:cNvGraphicFramePr>
            <a:graphicFrameLocks noGrp="1"/>
          </p:cNvGraphicFramePr>
          <p:nvPr>
            <p:ph idx="1"/>
            <p:extLst>
              <p:ext uri="{D42A27DB-BD31-4B8C-83A1-F6EECF244321}">
                <p14:modId xmlns:p14="http://schemas.microsoft.com/office/powerpoint/2010/main" val="3707377076"/>
              </p:ext>
            </p:extLst>
          </p:nvPr>
        </p:nvGraphicFramePr>
        <p:xfrm>
          <a:off x="197556" y="1523998"/>
          <a:ext cx="11796888" cy="4695854"/>
        </p:xfrm>
        <a:graphic>
          <a:graphicData uri="http://schemas.openxmlformats.org/drawingml/2006/table">
            <a:tbl>
              <a:tblPr firstRow="1" bandRow="1">
                <a:tableStyleId>{5C22544A-7EE6-4342-B048-85BDC9FD1C3A}</a:tableStyleId>
              </a:tblPr>
              <a:tblGrid>
                <a:gridCol w="2949222">
                  <a:extLst>
                    <a:ext uri="{9D8B030D-6E8A-4147-A177-3AD203B41FA5}">
                      <a16:colId xmlns:a16="http://schemas.microsoft.com/office/drawing/2014/main" val="755938896"/>
                    </a:ext>
                  </a:extLst>
                </a:gridCol>
                <a:gridCol w="2949222">
                  <a:extLst>
                    <a:ext uri="{9D8B030D-6E8A-4147-A177-3AD203B41FA5}">
                      <a16:colId xmlns:a16="http://schemas.microsoft.com/office/drawing/2014/main" val="2176186873"/>
                    </a:ext>
                  </a:extLst>
                </a:gridCol>
                <a:gridCol w="2949222">
                  <a:extLst>
                    <a:ext uri="{9D8B030D-6E8A-4147-A177-3AD203B41FA5}">
                      <a16:colId xmlns:a16="http://schemas.microsoft.com/office/drawing/2014/main" val="984441602"/>
                    </a:ext>
                  </a:extLst>
                </a:gridCol>
                <a:gridCol w="2949222">
                  <a:extLst>
                    <a:ext uri="{9D8B030D-6E8A-4147-A177-3AD203B41FA5}">
                      <a16:colId xmlns:a16="http://schemas.microsoft.com/office/drawing/2014/main" val="2908889955"/>
                    </a:ext>
                  </a:extLst>
                </a:gridCol>
              </a:tblGrid>
              <a:tr h="567098">
                <a:tc>
                  <a:txBody>
                    <a:bodyPr/>
                    <a:lstStyle/>
                    <a:p>
                      <a:pPr algn="ctr"/>
                      <a:r>
                        <a:rPr lang="en-IN" dirty="0"/>
                        <a:t>SNO</a:t>
                      </a:r>
                    </a:p>
                  </a:txBody>
                  <a:tcPr/>
                </a:tc>
                <a:tc>
                  <a:txBody>
                    <a:bodyPr/>
                    <a:lstStyle/>
                    <a:p>
                      <a:pPr algn="ctr"/>
                      <a:r>
                        <a:rPr lang="en-IN" dirty="0"/>
                        <a:t>PAPER</a:t>
                      </a:r>
                    </a:p>
                  </a:txBody>
                  <a:tcPr/>
                </a:tc>
                <a:tc>
                  <a:txBody>
                    <a:bodyPr/>
                    <a:lstStyle/>
                    <a:p>
                      <a:pPr algn="ctr"/>
                      <a:r>
                        <a:rPr lang="en-IN" dirty="0"/>
                        <a:t>AUTHORE NAME AND DATE</a:t>
                      </a:r>
                    </a:p>
                  </a:txBody>
                  <a:tcPr/>
                </a:tc>
                <a:tc>
                  <a:txBody>
                    <a:bodyPr/>
                    <a:lstStyle/>
                    <a:p>
                      <a:pPr algn="ctr"/>
                      <a:r>
                        <a:rPr lang="en-IN" dirty="0"/>
                        <a:t>CONCEPT</a:t>
                      </a:r>
                    </a:p>
                  </a:txBody>
                  <a:tcPr/>
                </a:tc>
                <a:extLst>
                  <a:ext uri="{0D108BD9-81ED-4DB2-BD59-A6C34878D82A}">
                    <a16:rowId xmlns:a16="http://schemas.microsoft.com/office/drawing/2014/main" val="2498592543"/>
                  </a:ext>
                </a:extLst>
              </a:tr>
              <a:tr h="1096464">
                <a:tc>
                  <a:txBody>
                    <a:bodyPr/>
                    <a:lstStyle/>
                    <a:p>
                      <a:pPr algn="ctr"/>
                      <a:r>
                        <a:rPr lang="en-IN"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kern="1200" dirty="0">
                          <a:solidFill>
                            <a:schemeClr val="dk1"/>
                          </a:solidFill>
                          <a:effectLst/>
                          <a:latin typeface="+mn-lt"/>
                          <a:ea typeface="+mn-ea"/>
                          <a:cs typeface="+mn-cs"/>
                        </a:rPr>
                        <a:t>Smart water quality monitoring system</a:t>
                      </a:r>
                    </a:p>
                    <a:p>
                      <a:endParaRPr lang="en-IN" dirty="0"/>
                    </a:p>
                  </a:txBody>
                  <a:tcPr/>
                </a:tc>
                <a:tc>
                  <a:txBody>
                    <a:bodyPr/>
                    <a:lstStyle/>
                    <a:p>
                      <a:r>
                        <a:rPr lang="en-US" sz="1400" b="0" i="0" u="none" strike="noStrike" kern="1200" dirty="0">
                          <a:solidFill>
                            <a:schemeClr val="dk1"/>
                          </a:solidFill>
                          <a:effectLst/>
                          <a:latin typeface="+mn-lt"/>
                          <a:ea typeface="+mn-ea"/>
                          <a:cs typeface="+mn-cs"/>
                        </a:rPr>
                        <a:t>A. N. Prasad, K. A. Mamun , F. R. Islam, H. Haqva</a:t>
                      </a:r>
                      <a:endParaRPr lang="en-US" sz="1400" b="0" i="0" kern="1200" dirty="0">
                        <a:solidFill>
                          <a:schemeClr val="dk1"/>
                        </a:solidFill>
                        <a:effectLst/>
                        <a:latin typeface="+mn-lt"/>
                        <a:ea typeface="+mn-ea"/>
                        <a:cs typeface="+mn-cs"/>
                      </a:endParaRPr>
                    </a:p>
                    <a:p>
                      <a:r>
                        <a:rPr lang="en-US" sz="1400" b="1" i="0" kern="1200" dirty="0">
                          <a:solidFill>
                            <a:schemeClr val="dk1"/>
                          </a:solidFill>
                          <a:effectLst/>
                          <a:latin typeface="+mn-lt"/>
                          <a:ea typeface="+mn-ea"/>
                          <a:cs typeface="+mn-cs"/>
                        </a:rPr>
                        <a:t> </a:t>
                      </a:r>
                      <a:r>
                        <a:rPr lang="en-US" sz="1400" b="0" i="0" u="none" strike="noStrike" kern="1200" dirty="0">
                          <a:solidFill>
                            <a:schemeClr val="dk1"/>
                          </a:solidFill>
                          <a:effectLst/>
                          <a:latin typeface="+mn-lt"/>
                          <a:ea typeface="+mn-ea"/>
                          <a:cs typeface="+mn-cs"/>
                        </a:rPr>
                        <a:t>2015 2nd Asia-Pacific World Congress on Computer Science and Engineering (APWC on CSE)</a:t>
                      </a:r>
                      <a:endParaRPr lang="en-IN" sz="1400" dirty="0"/>
                    </a:p>
                  </a:txBody>
                  <a:tcPr/>
                </a:tc>
                <a:tc>
                  <a:txBody>
                    <a:bodyPr/>
                    <a:lstStyle/>
                    <a:p>
                      <a:r>
                        <a:rPr lang="en-IN" sz="1400" dirty="0"/>
                        <a:t>Monitoring the quality of water using IoT.</a:t>
                      </a:r>
                    </a:p>
                  </a:txBody>
                  <a:tcPr/>
                </a:tc>
                <a:extLst>
                  <a:ext uri="{0D108BD9-81ED-4DB2-BD59-A6C34878D82A}">
                    <a16:rowId xmlns:a16="http://schemas.microsoft.com/office/drawing/2014/main" val="3228525453"/>
                  </a:ext>
                </a:extLst>
              </a:tr>
              <a:tr h="1566272">
                <a:tc>
                  <a:txBody>
                    <a:bodyPr/>
                    <a:lstStyle/>
                    <a:p>
                      <a:pPr algn="ctr"/>
                      <a:r>
                        <a:rPr lang="en-IN"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kern="1200" dirty="0">
                          <a:solidFill>
                            <a:schemeClr val="dk1"/>
                          </a:solidFill>
                          <a:effectLst/>
                          <a:latin typeface="+mn-lt"/>
                          <a:ea typeface="+mn-ea"/>
                          <a:cs typeface="+mn-cs"/>
                        </a:rPr>
                        <a:t>Smart Water Management Platform: IoT-Based Precision Irrigation for Agriculture</a:t>
                      </a:r>
                      <a:r>
                        <a:rPr lang="en-US" sz="1400" b="1" i="0" kern="1200" baseline="30000" dirty="0">
                          <a:solidFill>
                            <a:schemeClr val="dk1"/>
                          </a:solidFill>
                          <a:effectLst/>
                          <a:latin typeface="+mn-lt"/>
                          <a:ea typeface="+mn-ea"/>
                          <a:cs typeface="+mn-cs"/>
                        </a:rPr>
                        <a:t> </a:t>
                      </a:r>
                      <a:endParaRPr lang="en-US" sz="1400" b="1" i="0" kern="1200" dirty="0">
                        <a:solidFill>
                          <a:schemeClr val="dk1"/>
                        </a:solidFill>
                        <a:effectLst/>
                        <a:latin typeface="+mn-lt"/>
                        <a:ea typeface="+mn-ea"/>
                        <a:cs typeface="+mn-cs"/>
                      </a:endParaRPr>
                    </a:p>
                    <a:p>
                      <a:endParaRPr lang="en-IN" dirty="0"/>
                    </a:p>
                  </a:txBody>
                  <a:tcPr/>
                </a:tc>
                <a:tc>
                  <a:txBody>
                    <a:bodyPr/>
                    <a:lstStyle/>
                    <a:p>
                      <a:r>
                        <a:rPr lang="en-IN" sz="1400" b="0" i="0" u="none" kern="1200" dirty="0">
                          <a:solidFill>
                            <a:schemeClr val="dk1"/>
                          </a:solidFill>
                          <a:effectLst/>
                          <a:latin typeface="+mn-lt"/>
                          <a:ea typeface="+mn-ea"/>
                          <a:cs typeface="+mn-cs"/>
                        </a:rPr>
                        <a:t>Carlos Kamienski, </a:t>
                      </a:r>
                      <a:r>
                        <a:rPr lang="en-IN" sz="1400" b="0" i="0" u="none" strike="noStrike" kern="1200" dirty="0">
                          <a:solidFill>
                            <a:schemeClr val="dk1"/>
                          </a:solidFill>
                          <a:effectLst/>
                          <a:latin typeface="+mn-lt"/>
                          <a:ea typeface="+mn-ea"/>
                          <a:cs typeface="+mn-cs"/>
                        </a:rPr>
                        <a:t>Juha-Pekka Soininen, Markus Taumberger, Ramide Dantas, Attilio ToscanoTullio ,  Salmon Cinotti</a:t>
                      </a:r>
                      <a:r>
                        <a:rPr lang="en-IN" sz="1400" b="0" i="0" u="none" kern="1200" dirty="0">
                          <a:solidFill>
                            <a:schemeClr val="dk1"/>
                          </a:solidFill>
                          <a:effectLst/>
                          <a:latin typeface="+mn-lt"/>
                          <a:ea typeface="+mn-ea"/>
                          <a:cs typeface="+mn-cs"/>
                        </a:rPr>
                        <a:t>, </a:t>
                      </a:r>
                      <a:r>
                        <a:rPr lang="en-IN" sz="1400" b="0" i="0" u="none" strike="noStrike" kern="1200" dirty="0">
                          <a:solidFill>
                            <a:schemeClr val="dk1"/>
                          </a:solidFill>
                          <a:effectLst/>
                          <a:latin typeface="+mn-lt"/>
                          <a:ea typeface="+mn-ea"/>
                          <a:cs typeface="+mn-cs"/>
                        </a:rPr>
                        <a:t>Rodrigo Filev Maia </a:t>
                      </a:r>
                      <a:r>
                        <a:rPr lang="en-IN" sz="1400" b="0" i="0" u="none" kern="1200" dirty="0">
                          <a:solidFill>
                            <a:schemeClr val="dk1"/>
                          </a:solidFill>
                          <a:effectLst/>
                          <a:latin typeface="+mn-lt"/>
                          <a:ea typeface="+mn-ea"/>
                          <a:cs typeface="+mn-cs"/>
                        </a:rPr>
                        <a:t>and </a:t>
                      </a:r>
                      <a:r>
                        <a:rPr lang="en-IN" sz="1400" b="0" i="0" u="none" strike="noStrike" kern="1200" dirty="0">
                          <a:solidFill>
                            <a:schemeClr val="dk1"/>
                          </a:solidFill>
                          <a:effectLst/>
                          <a:latin typeface="+mn-lt"/>
                          <a:ea typeface="+mn-ea"/>
                          <a:cs typeface="+mn-cs"/>
                        </a:rPr>
                        <a:t>André Torre Neto</a:t>
                      </a:r>
                    </a:p>
                    <a:p>
                      <a:r>
                        <a:rPr lang="en-IN" sz="1200" b="0" i="0" kern="1200" dirty="0">
                          <a:solidFill>
                            <a:schemeClr val="dk1"/>
                          </a:solidFill>
                          <a:effectLst/>
                          <a:latin typeface="+mn-lt"/>
                          <a:ea typeface="+mn-ea"/>
                          <a:cs typeface="+mn-cs"/>
                        </a:rPr>
                        <a:t>Published: 11 January 2019</a:t>
                      </a:r>
                      <a:endParaRPr lang="en-IN" sz="1200" b="0" i="0" u="none" kern="1200" dirty="0">
                        <a:solidFill>
                          <a:schemeClr val="dk1"/>
                        </a:solidFill>
                        <a:effectLst/>
                        <a:latin typeface="+mn-lt"/>
                        <a:ea typeface="+mn-ea"/>
                        <a:cs typeface="+mn-cs"/>
                      </a:endParaRPr>
                    </a:p>
                    <a:p>
                      <a:endParaRPr lang="en-IN" sz="1400" u="none" dirty="0"/>
                    </a:p>
                  </a:txBody>
                  <a:tcPr/>
                </a:tc>
                <a:tc>
                  <a:txBody>
                    <a:bodyPr/>
                    <a:lstStyle/>
                    <a:p>
                      <a:r>
                        <a:rPr lang="en-IN" sz="1400" dirty="0"/>
                        <a:t>Ensuring the good quality of water for agriculture land and monitoring them using IoT.</a:t>
                      </a:r>
                    </a:p>
                  </a:txBody>
                  <a:tcPr/>
                </a:tc>
                <a:extLst>
                  <a:ext uri="{0D108BD9-81ED-4DB2-BD59-A6C34878D82A}">
                    <a16:rowId xmlns:a16="http://schemas.microsoft.com/office/drawing/2014/main" val="873137170"/>
                  </a:ext>
                </a:extLst>
              </a:tr>
              <a:tr h="1404244">
                <a:tc>
                  <a:txBody>
                    <a:bodyPr/>
                    <a:lstStyle/>
                    <a:p>
                      <a:pPr algn="ctr"/>
                      <a:r>
                        <a:rPr lang="en-IN"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kern="1200" dirty="0">
                          <a:solidFill>
                            <a:schemeClr val="dk1"/>
                          </a:solidFill>
                          <a:effectLst/>
                          <a:latin typeface="+mn-lt"/>
                          <a:ea typeface="+mn-ea"/>
                          <a:cs typeface="+mn-cs"/>
                        </a:rPr>
                        <a:t>Cloud-based smart water quality monitoring system using IoT sensors and machine learning</a:t>
                      </a:r>
                    </a:p>
                    <a:p>
                      <a:endParaRPr lang="en-IN" dirty="0"/>
                    </a:p>
                  </a:txBody>
                  <a:tcPr/>
                </a:tc>
                <a:tc>
                  <a:txBody>
                    <a:bodyPr/>
                    <a:lstStyle/>
                    <a:p>
                      <a:r>
                        <a:rPr lang="en-IN" sz="1400" b="0" i="0" kern="1200" dirty="0">
                          <a:solidFill>
                            <a:schemeClr val="dk1"/>
                          </a:solidFill>
                          <a:effectLst/>
                          <a:latin typeface="+mn-lt"/>
                          <a:ea typeface="+mn-ea"/>
                          <a:cs typeface="+mn-cs"/>
                        </a:rPr>
                        <a:t>Bineet Kumar Jha, . and Sivasankari, G.G. and Venugopal, K.R. (2020)</a:t>
                      </a:r>
                      <a:endParaRPr lang="en-IN" sz="1400" dirty="0"/>
                    </a:p>
                  </a:txBody>
                  <a:tcPr/>
                </a:tc>
                <a:tc>
                  <a:txBody>
                    <a:bodyPr/>
                    <a:lstStyle/>
                    <a:p>
                      <a:r>
                        <a:rPr lang="en-US" sz="1400" b="0" i="0" kern="1200" dirty="0">
                          <a:solidFill>
                            <a:schemeClr val="dk1"/>
                          </a:solidFill>
                          <a:effectLst/>
                          <a:latin typeface="+mn-lt"/>
                          <a:ea typeface="+mn-ea"/>
                          <a:cs typeface="+mn-cs"/>
                        </a:rPr>
                        <a:t>Parameters such as conductivity, pH, nitrate, biochemical oxygen demand, fecal coliform are significant parameters in deciding the quality of water. So monitoring them prior to supply by IoT and ML.</a:t>
                      </a:r>
                      <a:endParaRPr lang="en-IN" sz="1400" dirty="0"/>
                    </a:p>
                  </a:txBody>
                  <a:tcPr/>
                </a:tc>
                <a:extLst>
                  <a:ext uri="{0D108BD9-81ED-4DB2-BD59-A6C34878D82A}">
                    <a16:rowId xmlns:a16="http://schemas.microsoft.com/office/drawing/2014/main" val="2337532203"/>
                  </a:ext>
                </a:extLst>
              </a:tr>
            </a:tbl>
          </a:graphicData>
        </a:graphic>
      </p:graphicFrame>
    </p:spTree>
    <p:extLst>
      <p:ext uri="{BB962C8B-B14F-4D97-AF65-F5344CB8AC3E}">
        <p14:creationId xmlns:p14="http://schemas.microsoft.com/office/powerpoint/2010/main" val="4087423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3DF34-694C-420B-B572-5B2E5C53C6C3}"/>
              </a:ext>
            </a:extLst>
          </p:cNvPr>
          <p:cNvSpPr>
            <a:spLocks noGrp="1"/>
          </p:cNvSpPr>
          <p:nvPr>
            <p:ph type="title"/>
          </p:nvPr>
        </p:nvSpPr>
        <p:spPr/>
        <p:txBody>
          <a:bodyPr/>
          <a:lstStyle/>
          <a:p>
            <a:r>
              <a:rPr lang="en-US" sz="4400" dirty="0">
                <a:latin typeface="Times New Roman" pitchFamily="18" charset="0"/>
                <a:cs typeface="Times New Roman" pitchFamily="18" charset="0"/>
              </a:rPr>
              <a:t>NEEDS</a:t>
            </a:r>
            <a:endParaRPr lang="en-IN" dirty="0"/>
          </a:p>
        </p:txBody>
      </p:sp>
      <p:sp>
        <p:nvSpPr>
          <p:cNvPr id="3" name="Content Placeholder 2">
            <a:extLst>
              <a:ext uri="{FF2B5EF4-FFF2-40B4-BE49-F238E27FC236}">
                <a16:creationId xmlns:a16="http://schemas.microsoft.com/office/drawing/2014/main" id="{61235332-CDED-4353-8F87-04D0A67FEFEF}"/>
              </a:ext>
            </a:extLst>
          </p:cNvPr>
          <p:cNvSpPr>
            <a:spLocks noGrp="1"/>
          </p:cNvSpPr>
          <p:nvPr>
            <p:ph idx="1"/>
          </p:nvPr>
        </p:nvSpPr>
        <p:spPr/>
        <p:txBody>
          <a:bodyPr/>
          <a:lstStyle/>
          <a:p>
            <a:r>
              <a:rPr lang="en-IN" dirty="0"/>
              <a:t>Water is the most precious elixir of life.</a:t>
            </a:r>
          </a:p>
          <a:p>
            <a:r>
              <a:rPr lang="en-IN" dirty="0"/>
              <a:t>After oxygen water decides the life, so preserving them is a great need.</a:t>
            </a:r>
          </a:p>
          <a:p>
            <a:r>
              <a:rPr lang="en-IN" dirty="0"/>
              <a:t>Wasting them may lead our future to live a drought life. </a:t>
            </a:r>
          </a:p>
          <a:p>
            <a:r>
              <a:rPr lang="en-IN" dirty="0"/>
              <a:t>Always “prevention is better than cure” , so this project by us can help some part of it and save the water to an extent.</a:t>
            </a:r>
          </a:p>
        </p:txBody>
      </p:sp>
    </p:spTree>
    <p:extLst>
      <p:ext uri="{BB962C8B-B14F-4D97-AF65-F5344CB8AC3E}">
        <p14:creationId xmlns:p14="http://schemas.microsoft.com/office/powerpoint/2010/main" val="2497004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9373-6584-473B-9753-06BDF0A32BEE}"/>
              </a:ext>
            </a:extLst>
          </p:cNvPr>
          <p:cNvSpPr>
            <a:spLocks noGrp="1"/>
          </p:cNvSpPr>
          <p:nvPr>
            <p:ph type="title"/>
          </p:nvPr>
        </p:nvSpPr>
        <p:spPr/>
        <p:txBody>
          <a:bodyPr/>
          <a:lstStyle/>
          <a:p>
            <a:r>
              <a:rPr lang="en-US" sz="4400" dirty="0">
                <a:latin typeface="Times New Roman" pitchFamily="18" charset="0"/>
                <a:cs typeface="Times New Roman" pitchFamily="18" charset="0"/>
              </a:rPr>
              <a:t>PROPOSED SYSTEM</a:t>
            </a:r>
            <a:endParaRPr lang="en-IN" dirty="0"/>
          </a:p>
        </p:txBody>
      </p:sp>
      <p:sp>
        <p:nvSpPr>
          <p:cNvPr id="3" name="Content Placeholder 2">
            <a:extLst>
              <a:ext uri="{FF2B5EF4-FFF2-40B4-BE49-F238E27FC236}">
                <a16:creationId xmlns:a16="http://schemas.microsoft.com/office/drawing/2014/main" id="{F0F56D10-0EC8-4D0C-A333-2B82C4153B89}"/>
              </a:ext>
            </a:extLst>
          </p:cNvPr>
          <p:cNvSpPr>
            <a:spLocks noGrp="1"/>
          </p:cNvSpPr>
          <p:nvPr>
            <p:ph idx="1"/>
          </p:nvPr>
        </p:nvSpPr>
        <p:spPr>
          <a:xfrm>
            <a:off x="609600" y="1685307"/>
            <a:ext cx="10972800" cy="4525963"/>
          </a:xfrm>
        </p:spPr>
        <p:txBody>
          <a:bodyPr/>
          <a:lstStyle/>
          <a:p>
            <a:r>
              <a:rPr lang="en-IN" dirty="0"/>
              <a:t>The project works as when there is no use of tap the moisture sensor continuously monitors the tap and sends it IoT. If the moisture sensor reads a constant value above the threshold limit of leak. The servo motor turns and makes the tap off. If the people used it forget to turn it off after use. In case the water leaks persists the readings from IoT is taken and analysed for the leakage repairing</a:t>
            </a:r>
          </a:p>
        </p:txBody>
      </p:sp>
    </p:spTree>
    <p:extLst>
      <p:ext uri="{BB962C8B-B14F-4D97-AF65-F5344CB8AC3E}">
        <p14:creationId xmlns:p14="http://schemas.microsoft.com/office/powerpoint/2010/main" val="10664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F047F-CF02-4E61-BC7A-0E3B3086E0C5}"/>
              </a:ext>
            </a:extLst>
          </p:cNvPr>
          <p:cNvSpPr>
            <a:spLocks noGrp="1"/>
          </p:cNvSpPr>
          <p:nvPr>
            <p:ph type="title"/>
          </p:nvPr>
        </p:nvSpPr>
        <p:spPr/>
        <p:txBody>
          <a:bodyPr/>
          <a:lstStyle/>
          <a:p>
            <a:r>
              <a:rPr lang="en-US" sz="4400" dirty="0">
                <a:latin typeface="Times New Roman" pitchFamily="18" charset="0"/>
                <a:cs typeface="Times New Roman" pitchFamily="18" charset="0"/>
              </a:rPr>
              <a:t>SOFTWARE</a:t>
            </a:r>
            <a:endParaRPr lang="en-IN" dirty="0"/>
          </a:p>
        </p:txBody>
      </p:sp>
      <p:sp>
        <p:nvSpPr>
          <p:cNvPr id="3" name="Content Placeholder 2">
            <a:extLst>
              <a:ext uri="{FF2B5EF4-FFF2-40B4-BE49-F238E27FC236}">
                <a16:creationId xmlns:a16="http://schemas.microsoft.com/office/drawing/2014/main" id="{1F49D08A-605E-40B9-93D6-B21552100CEF}"/>
              </a:ext>
            </a:extLst>
          </p:cNvPr>
          <p:cNvSpPr>
            <a:spLocks noGrp="1"/>
          </p:cNvSpPr>
          <p:nvPr>
            <p:ph idx="1"/>
          </p:nvPr>
        </p:nvSpPr>
        <p:spPr>
          <a:xfrm>
            <a:off x="609600" y="1634068"/>
            <a:ext cx="10972800" cy="4525963"/>
          </a:xfrm>
        </p:spPr>
        <p:txBody>
          <a:bodyPr/>
          <a:lstStyle/>
          <a:p>
            <a:r>
              <a:rPr lang="en-IN" dirty="0"/>
              <a:t>Software Used :-</a:t>
            </a:r>
          </a:p>
          <a:p>
            <a:r>
              <a:rPr lang="en-IN" sz="1800" dirty="0"/>
              <a:t>Arduino IDE</a:t>
            </a:r>
          </a:p>
          <a:p>
            <a:r>
              <a:rPr lang="en-IN" sz="1800" dirty="0"/>
              <a:t>Thing Speak IOT</a:t>
            </a:r>
          </a:p>
          <a:p>
            <a:pPr marL="0" indent="0">
              <a:buNone/>
            </a:pPr>
            <a:r>
              <a:rPr lang="en-IN" sz="1800" dirty="0"/>
              <a:t>  </a:t>
            </a:r>
          </a:p>
          <a:p>
            <a:pPr marL="0" indent="0">
              <a:buNone/>
            </a:pPr>
            <a:r>
              <a:rPr lang="en-IN" sz="1800" dirty="0"/>
              <a:t>CODE</a:t>
            </a:r>
          </a:p>
          <a:p>
            <a:pPr marL="0" indent="0">
              <a:buNone/>
            </a:pPr>
            <a:r>
              <a:rPr lang="en-IN" sz="1800" dirty="0"/>
              <a:t>#include "ThingSpeak.h"</a:t>
            </a:r>
          </a:p>
          <a:p>
            <a:pPr marL="0" indent="0">
              <a:buNone/>
            </a:pPr>
            <a:r>
              <a:rPr lang="en-IN" sz="1800" dirty="0"/>
              <a:t>#include &lt;ESP8266WiFi.h&gt;</a:t>
            </a:r>
          </a:p>
          <a:p>
            <a:pPr marL="0" indent="0">
              <a:buNone/>
            </a:pPr>
            <a:r>
              <a:rPr lang="en-IN" sz="1800" dirty="0"/>
              <a:t>#include&lt;Servo.h&gt;</a:t>
            </a:r>
          </a:p>
          <a:p>
            <a:pPr marL="0" indent="0">
              <a:buNone/>
            </a:pPr>
            <a:r>
              <a:rPr lang="en-IN" sz="1800" dirty="0"/>
              <a:t>Servo servo;</a:t>
            </a:r>
          </a:p>
          <a:p>
            <a:pPr marL="0" indent="0">
              <a:buNone/>
            </a:pPr>
            <a:r>
              <a:rPr lang="en-IN" sz="1800" dirty="0" err="1"/>
              <a:t>const</a:t>
            </a:r>
            <a:r>
              <a:rPr lang="en-IN" sz="1800" dirty="0"/>
              <a:t> int </a:t>
            </a:r>
            <a:r>
              <a:rPr lang="en-IN" sz="1800" dirty="0" err="1"/>
              <a:t>sensor_pin</a:t>
            </a:r>
            <a:r>
              <a:rPr lang="en-IN" sz="1800" dirty="0"/>
              <a:t>=A0;</a:t>
            </a:r>
          </a:p>
          <a:p>
            <a:pPr marL="0" indent="0">
              <a:buNone/>
            </a:pPr>
            <a:r>
              <a:rPr lang="en-IN" sz="1800" dirty="0"/>
              <a:t>char </a:t>
            </a:r>
            <a:r>
              <a:rPr lang="en-IN" sz="1800" dirty="0" err="1"/>
              <a:t>ssid</a:t>
            </a:r>
            <a:r>
              <a:rPr lang="en-IN" sz="1800" dirty="0"/>
              <a:t>[] = "Redmi";   // your network SSID (name) </a:t>
            </a:r>
          </a:p>
        </p:txBody>
      </p:sp>
    </p:spTree>
    <p:extLst>
      <p:ext uri="{BB962C8B-B14F-4D97-AF65-F5344CB8AC3E}">
        <p14:creationId xmlns:p14="http://schemas.microsoft.com/office/powerpoint/2010/main" val="4044983054"/>
      </p:ext>
    </p:extLst>
  </p:cSld>
  <p:clrMapOvr>
    <a:masterClrMapping/>
  </p:clrMapOvr>
</p:sld>
</file>

<file path=ppt/theme/theme1.xml><?xml version="1.0" encoding="utf-8"?>
<a:theme xmlns:a="http://schemas.openxmlformats.org/drawingml/2006/main" name="EC8551-CN-UNIT 1-R.Priyadrashini">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EC8551-CN-UNIT 1-R.Priyadrashini.potx" id="{C49A7F88-8B1A-4821-B3C6-9F035C0D6D5F}" vid="{6CFBC0E9-7B75-42F9-B180-07F40FE1EFA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EC8551-CN-UNIT 1-R.Priyadrashini</Template>
  <TotalTime>9409</TotalTime>
  <Words>972</Words>
  <Application>Microsoft Office PowerPoint</Application>
  <PresentationFormat>Widescreen</PresentationFormat>
  <Paragraphs>119</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Black</vt:lpstr>
      <vt:lpstr>Calibri</vt:lpstr>
      <vt:lpstr>Times New Roman</vt:lpstr>
      <vt:lpstr>Verdana</vt:lpstr>
      <vt:lpstr>EC8551-CN-UNIT 1-R.Priyadrashini</vt:lpstr>
      <vt:lpstr> PLACEMENT TRAINING PROJECT REVIEW</vt:lpstr>
      <vt:lpstr>CONTEXT</vt:lpstr>
      <vt:lpstr>OBJECTIVES</vt:lpstr>
      <vt:lpstr>ABSTRACT</vt:lpstr>
      <vt:lpstr>INTRODUCTION</vt:lpstr>
      <vt:lpstr>LITERATURE SURVEY</vt:lpstr>
      <vt:lpstr>NEEDS</vt:lpstr>
      <vt:lpstr>PROPOSED SYSTEM</vt:lpstr>
      <vt:lpstr>SOFTWARE</vt:lpstr>
      <vt:lpstr>SOFTWARE</vt:lpstr>
      <vt:lpstr>SOFTWARE</vt:lpstr>
      <vt:lpstr>SOFTWARE</vt:lpstr>
      <vt:lpstr>HARDWARE</vt:lpstr>
      <vt:lpstr>ADVANTAGES</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 Introduction</dc:title>
  <dc:creator>Admin</dc:creator>
  <cp:lastModifiedBy>mithun Krishnan</cp:lastModifiedBy>
  <cp:revision>159</cp:revision>
  <dcterms:created xsi:type="dcterms:W3CDTF">2020-06-05T06:46:23Z</dcterms:created>
  <dcterms:modified xsi:type="dcterms:W3CDTF">2022-02-27T14:34:25Z</dcterms:modified>
</cp:coreProperties>
</file>