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aleway"/>
      <p:regular r:id="rId57"/>
      <p:bold r:id="rId58"/>
      <p:italic r:id="rId59"/>
      <p:boldItalic r:id="rId60"/>
    </p:embeddedFont>
    <p:embeddedFont>
      <p:font typeface="Nunito"/>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669E2B-C5D9-442E-8D37-91785F876FB5}">
  <a:tblStyle styleId="{DB669E2B-C5D9-442E-8D37-91785F876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fntdata"/><Relationship Id="rId61" Type="http://schemas.openxmlformats.org/officeDocument/2006/relationships/font" Target="fonts/Nunito-regular.fntdata"/><Relationship Id="rId20" Type="http://schemas.openxmlformats.org/officeDocument/2006/relationships/slide" Target="slides/slide14.xml"/><Relationship Id="rId64" Type="http://schemas.openxmlformats.org/officeDocument/2006/relationships/font" Target="fonts/Nunito-boldItalic.fntdata"/><Relationship Id="rId63" Type="http://schemas.openxmlformats.org/officeDocument/2006/relationships/font" Target="fonts/Nunito-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font" Target="fonts/Raleway-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aleway-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aleway-italic.fntdata"/><Relationship Id="rId14" Type="http://schemas.openxmlformats.org/officeDocument/2006/relationships/slide" Target="slides/slide8.xml"/><Relationship Id="rId58" Type="http://schemas.openxmlformats.org/officeDocument/2006/relationships/font" Target="fonts/Raleway-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Greetings everyone,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My name is Dinesh. My teammates are Keith, Amon, Wei Xin and Kal zin. We are group 35 and we are here to present our Machine Learning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38a6c80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38a6c80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334456eb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334456eb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334456eb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334456eb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334456eb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334456eb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334456eb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334456eb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334456eb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334456eb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334456eb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334456eb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334456ebc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334456ebc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334456ebc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334456ebc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334456ebc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9334456ebc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141e8b1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141e8b1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dataset which our group used was the Quora Question Pairs. In this dataset, we are given thousands of data instances where each instance will have 2 questions from the Quora website and 1 label.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objective of this project is to see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“Given Two Questions, are they the Same? Are these Two Questions Identical?”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334456ebc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334456ebc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334456ebc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334456ebc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334456ebc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334456ebc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334456ebc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334456ebc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334456ebc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334456ebc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002e3986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002e3986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now use our engineered features to build classical ML models such as decision tree, random forest, logistic regression, SVM, knn, naive bayes and XGBoost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334456ebc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334456ebc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this we test our models using cross validation on an undersampled dataset and also perform recursive feature elimination to see our model performance for different number of features. </a:t>
            </a:r>
            <a:endParaRPr/>
          </a:p>
          <a:p>
            <a:pPr indent="0" lvl="0" marL="0" rtl="0" algn="l">
              <a:spcBef>
                <a:spcPts val="0"/>
              </a:spcBef>
              <a:spcAft>
                <a:spcPts val="0"/>
              </a:spcAft>
              <a:buNone/>
            </a:pPr>
            <a:r>
              <a:rPr lang="en"/>
              <a:t>We observe that Random Forest and XGBoost perform the best on our problem with around 83-84% accuracy scores, while Naive Bayes performs significantly worst with around 72% accuracy. </a:t>
            </a:r>
            <a:endParaRPr/>
          </a:p>
          <a:p>
            <a:pPr indent="0" lvl="0" marL="0" rtl="0" algn="l">
              <a:spcBef>
                <a:spcPts val="0"/>
              </a:spcBef>
              <a:spcAft>
                <a:spcPts val="0"/>
              </a:spcAft>
              <a:buNone/>
            </a:pPr>
            <a:r>
              <a:rPr lang="en"/>
              <a:t>Regarding RFE we observe Logistic Regression and Linear SVC being very stable </a:t>
            </a:r>
            <a:r>
              <a:rPr lang="en"/>
              <a:t>regarding</a:t>
            </a:r>
            <a:r>
              <a:rPr lang="en"/>
              <a:t> feature elimination, while we observe significant drops in accuracy for decision tree, random forest and XGBoost after keeping only 8 features.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9334456eb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9334456eb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do we observe the previous observations. With our Bert extracted feature our data becomes already sufficiently linearly separable, which is why adding more features to our model doesn’t improve on model accuracy in the SVM and logistic regression model. </a:t>
            </a:r>
            <a:r>
              <a:rPr lang="en">
                <a:solidFill>
                  <a:schemeClr val="dk1"/>
                </a:solidFill>
              </a:rPr>
              <a:t>W</a:t>
            </a:r>
            <a:r>
              <a:rPr lang="en">
                <a:solidFill>
                  <a:schemeClr val="dk1"/>
                </a:solidFill>
              </a:rPr>
              <a:t>e will cover BERT more extensively later in this presentation. </a:t>
            </a:r>
            <a:r>
              <a:rPr lang="en"/>
              <a:t>On the right </a:t>
            </a:r>
            <a:r>
              <a:rPr lang="en"/>
              <a:t>we can see the results of our principal component analysis PCA and linear discriminant analysis LDA, which confirms this hypothesis.  Decision Tree and Random Forest bisect space into smaller and smaller elements, </a:t>
            </a:r>
            <a:r>
              <a:rPr lang="en"/>
              <a:t>which is why adding more features corresponds to increasing accuracy. Random Forest vastly outperforms a single Decision Tree since a single Decision Tree tends to overfit the data while Random Forest avoids overfitting by using many decision trees on subsets of datasets and taking a majority vote on prediction. That is also why if only one feature is used no big difference between decision tree and random forest is to be expected. </a:t>
            </a:r>
            <a:endParaRPr/>
          </a:p>
          <a:p>
            <a:pPr indent="0" lvl="0" marL="0" rtl="0" algn="l">
              <a:spcBef>
                <a:spcPts val="0"/>
              </a:spcBef>
              <a:spcAft>
                <a:spcPts val="0"/>
              </a:spcAft>
              <a:buNone/>
            </a:pPr>
            <a:r>
              <a:rPr lang="en"/>
              <a:t>Naive Bayes performs worst as its underlying principles are not suited for our problem!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9334456eb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9334456eb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now take a look at  feature importance and aks the question if feature </a:t>
            </a:r>
            <a:r>
              <a:rPr lang="en"/>
              <a:t>impotence</a:t>
            </a:r>
            <a:r>
              <a:rPr lang="en"/>
              <a:t> is model invariant.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334456ebc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334456ebc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extract feature importance using our recursive feature elimination results. We observe that feature importance clearly varies among models with lighter color symbolising greater importance. Bert vector generated cosine similarity is among all models consistently ranked highest, while simple features like sentence equality, same question word or the difference in question length is consistently ranked lowest among all models. This is reasonable as these trivial features are not expected to give deep insights regarding the </a:t>
            </a:r>
            <a:r>
              <a:rPr lang="en"/>
              <a:t>similarity</a:t>
            </a:r>
            <a:r>
              <a:rPr lang="en"/>
              <a:t> of two questions. Furthermore we observe that feature importance is almost equivalent between logistic regression and linear SVM. Decision Tree, Random forest and XGBoost show no such clear correspondence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141e8b1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141e8b1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first thing we did was to try and understand the distribution of the dataset. After plotting a simple pie chart, we identified that non-duplicate instances dominated duplicate instances as they represented about 63% of the dataset compared to the 37% of Duplicates. We split the dataset into 2 different sets by using stratified k fold. Using a k value of 5, we divided the data by an 80 to 20 ratio. The larger set was used for training the model whereas the smaller set was used for testing the model. In efforts to mitigate the imbalance in the training dataset, we tried to undersample the training datasets to reduce any form of bias of the model but we realized the difference was minimal. Therefore instead of undersampling, we used sklearn methods to balance the data classes in certain models by modifying their weights.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9334456ebc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9334456ebc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take a look at the weights in logistic regression and linear SVM. We observe that the logistic regression weights seem to be consistently a constant factor x larger for all features than those of SVM. The reason for that could be that logistic regression and linear SVM both try to find a separating hyperplane but SVM has more constraints regarding that hyperplane such that logistic regression tends to overfit the problem resulting in </a:t>
            </a:r>
            <a:r>
              <a:rPr lang="en"/>
              <a:t>consistently</a:t>
            </a:r>
            <a:r>
              <a:rPr lang="en"/>
              <a:t> larger weights.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334456ebc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334456ebc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take a look at the Gini Importances in Decision Tree, random forest and XGBoost, which is a measure of the information gain for a given feature. We observe that the variance of decision tree importances </a:t>
            </a:r>
            <a:r>
              <a:rPr lang="en">
                <a:solidFill>
                  <a:schemeClr val="dk1"/>
                </a:solidFill>
              </a:rPr>
              <a:t>(0.012) </a:t>
            </a:r>
            <a:r>
              <a:rPr lang="en"/>
              <a:t>is more than double that of random forest (0.0015), </a:t>
            </a:r>
            <a:r>
              <a:rPr lang="en"/>
              <a:t>which again is a expected result as decision tree tends to overfit and thus depends highly on a specific set of features. This gives rise to a generally higher variance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838a6c80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838a6c80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002e39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002e39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of the first questions is how do we determine what value of K is best for the KNN model for this problem?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bc2074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bc2074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we tried different value of K and plotted their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instance, we find that starting from K = 15 onwards it </a:t>
            </a:r>
            <a:r>
              <a:rPr lang="en"/>
              <a:t>plateaus, and hence that is the K that we have picked.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pick a higher value of K but we would risk the model underfitting and hence not being able to generalise well.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c7986a0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c7986a0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question that we have looked into is does ensembling help?</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847a9e0c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847a9e0c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to not be as straightforward as we have thought!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are just looking at the simple models that we have </a:t>
            </a:r>
            <a:r>
              <a:rPr lang="en"/>
              <a:t>learned in class, which is the decision tree, logistic regression…, we see that taking the mode does indeed improve the accuracy. In particular for naive bayes in this case with a 9% improvement.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334456ebc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334456ebc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how can we alleviate this?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Realise that ensembling all the predictions to give a </a:t>
            </a:r>
            <a:r>
              <a:rPr lang="en">
                <a:solidFill>
                  <a:schemeClr val="dk1"/>
                </a:solidFill>
              </a:rPr>
              <a:t>classification </a:t>
            </a:r>
            <a:r>
              <a:rPr lang="en">
                <a:solidFill>
                  <a:schemeClr val="dk1"/>
                </a:solidFill>
              </a:rPr>
              <a:t>is itself a classification problem! We can do better than just taking the majority. Indeed, feeding the various predictions into logistic regression model helps with improving accuracy as we can see here.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c7986a0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8c7986a0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However, looking at more advanced model such as random forest as well as gradient boosted decision tree, we see that the accuracy actually went down, they would’ve actually performed better without ensembling.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most likely due to the weaker models being the bottleneck, which might override the decision of the more sophisticated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Moreover, seeing the increase from just introducing two models, it suggests that in around 3% of </a:t>
            </a:r>
            <a:r>
              <a:rPr lang="en">
                <a:solidFill>
                  <a:schemeClr val="dk1"/>
                </a:solidFill>
              </a:rPr>
              <a:t>the cases the decisions </a:t>
            </a:r>
            <a:r>
              <a:rPr lang="en">
                <a:solidFill>
                  <a:schemeClr val="dk1"/>
                </a:solidFill>
              </a:rPr>
              <a:t>were quite split between the simple models.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9bd22fb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9bd22fb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the conclusion is that yes ensembling does help, but one needs to be careful on what kind of models are we ensembling on, and depending on that, we might need to more sophisticated ensembling method as we have seen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2112a2c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2112a2c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With that being done, we then proceeded to clean the training dataset. We did this by removing the stopwords, special characters, punctuations and white spaces completely from the questions. We also removed null instances that were identified. After removing all these uninformative words, we standardized all the instances using stemming and lemmatization. We did this by trimming words without contextual knowledge, lower casing all letters and converting words with similar meaning to its lemma form as identified in a dictionary.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c7986a0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c7986a0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question we have looked at is whether or not normalisation affects all the model.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8c7986a0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8c7986a0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what we have learned, we can expect that the distance based models would be affected, for example KNN in this case.</a:t>
            </a:r>
            <a:endParaRPr/>
          </a:p>
          <a:p>
            <a:pPr indent="0" lvl="0" marL="0" rtl="0" algn="l">
              <a:spcBef>
                <a:spcPts val="0"/>
              </a:spcBef>
              <a:spcAft>
                <a:spcPts val="0"/>
              </a:spcAft>
              <a:buNone/>
            </a:pPr>
            <a:r>
              <a:rPr lang="en"/>
              <a:t>And indeed this is what we observe.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 bit more surprising however, is that decision tree and random forest are being affected to a similar degree. </a:t>
            </a:r>
            <a:endParaRPr/>
          </a:p>
          <a:p>
            <a:pPr indent="0" lvl="0" marL="0" rtl="0" algn="l">
              <a:spcBef>
                <a:spcPts val="0"/>
              </a:spcBef>
              <a:spcAft>
                <a:spcPts val="0"/>
              </a:spcAft>
              <a:buNone/>
            </a:pPr>
            <a:r>
              <a:rPr lang="en"/>
              <a:t>If we assumed the decision tree splits the feature based on best cutoff such as maximum information gain, we would expect the accuracy to still be the same since the cutoff should </a:t>
            </a:r>
            <a:r>
              <a:rPr lang="en"/>
              <a:t>just</a:t>
            </a:r>
            <a:r>
              <a:rPr lang="en"/>
              <a:t> be scaled accordingly.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tells us that it once again depends on how the model is implemented in practice, and we should verify our assumption </a:t>
            </a:r>
            <a:r>
              <a:rPr lang="en"/>
              <a:t>accordingly.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0adb20f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0adb20f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9334456e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9334456e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99a4ce8fc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99a4ce8fc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be8bbbd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9be8bbbd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334456e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334456e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334456e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334456e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334456e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334456e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9334456e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9334456e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0bfd5713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0bfd5713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Next we wanted to explore how to convert these sentences which were in plain english to numerical vector representation so that the computer can understand and process these inputs. Therefore we explored 3 famous NLP embedding techniques in this project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9334456e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9334456e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2112a2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2112a2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Firstly, term frequency inverse document frequency also known as TF IDF. This method is built upon the concept of Bag of words. This method basically forms a feature vector based on the corpus of all the standardized questions from our training data. Through this method, each question is transformed into a feature vector that signifies how informative or unique the words in the questions are compared to the entire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2112a2c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2112a2c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second embedding technique we tried was Word2vec. The model we used was word2vec-google-news-300. It is a neural network model pre-trained on a part of the Google News dataset of about 100 billion words. The model contains 300-dimensional vectors for 3 million words and phrases. This model assists to form vectors for words comparing it against similar words. We used this method to create vectors for each standardized question by taking each word from the questions and concatenating together their vector representation.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2112a2c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2112a2c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Thirdly, the Bert model also known as </a:t>
            </a:r>
            <a:r>
              <a:rPr b="1" lang="en" sz="1050">
                <a:solidFill>
                  <a:srgbClr val="202122"/>
                </a:solidFill>
                <a:highlight>
                  <a:srgbClr val="FFFFFF"/>
                </a:highlight>
              </a:rPr>
              <a:t>Bidirectional Encoder Representations from Transformers</a:t>
            </a:r>
            <a:r>
              <a:rPr lang="en">
                <a:solidFill>
                  <a:schemeClr val="dk1"/>
                </a:solidFill>
              </a:rPr>
              <a:t>. The bert model which we selected is called Quora-distilbert-multilingual. It is a deep learning model which is pre-trained on Quora duplicate questions datasets. Bert basically converts a sentence into a 786 dimensional vector capturing the meaning of the sentence as accurately as possible.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According to online sources, BERT being the most advanced and recent NLP algorithm, it has the best ability to capture the semantic meaning of a sentence in the form of a feature vector compared to both TF IDF and Word2Vec.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38a6c803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38a6c803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machinelearningmastery.com/tutorial-first-neural-network-python-keras/" TargetMode="External"/><Relationship Id="rId4" Type="http://schemas.openxmlformats.org/officeDocument/2006/relationships/hyperlink" Target="https://medium.com/@drcjudelhi/bert-fine-tuning-on-quora-question-pairs-b48277787285" TargetMode="External"/><Relationship Id="rId5" Type="http://schemas.openxmlformats.org/officeDocument/2006/relationships/hyperlink" Target="https://towardsdatascience.com/how-to-find-the-optimal-value-of-k-in-knn-35d936e554eb" TargetMode="External"/><Relationship Id="rId6" Type="http://schemas.openxmlformats.org/officeDocument/2006/relationships/hyperlink" Target="https://machinelearningmastery.com/cross-validation-for-imbalanced-classif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300"/>
              <a:t>CS3244 Project Presentation</a:t>
            </a:r>
            <a:endParaRPr/>
          </a:p>
          <a:p>
            <a:pPr indent="0" lvl="0" marL="0" rtl="0" algn="r">
              <a:spcBef>
                <a:spcPts val="0"/>
              </a:spcBef>
              <a:spcAft>
                <a:spcPts val="0"/>
              </a:spcAft>
              <a:buNone/>
            </a:pPr>
            <a:r>
              <a:rPr lang="en" sz="3300"/>
              <a:t>Group 35</a:t>
            </a:r>
            <a:endParaRPr sz="3300"/>
          </a:p>
          <a:p>
            <a:pPr indent="0" lvl="0" marL="0" rtl="0" algn="r">
              <a:spcBef>
                <a:spcPts val="0"/>
              </a:spcBef>
              <a:spcAft>
                <a:spcPts val="0"/>
              </a:spcAft>
              <a:buNone/>
            </a:pPr>
            <a:r>
              <a:t/>
            </a:r>
            <a:endParaRPr sz="2200"/>
          </a:p>
          <a:p>
            <a:pPr indent="0" lvl="0" marL="0" rtl="0" algn="r">
              <a:spcBef>
                <a:spcPts val="0"/>
              </a:spcBef>
              <a:spcAft>
                <a:spcPts val="0"/>
              </a:spcAft>
              <a:buNone/>
            </a:pPr>
            <a:r>
              <a:rPr b="0" lang="en" sz="2000"/>
              <a:t>Tan Kel Zin | Tan Wei Xin | Amon Maria Kasper </a:t>
            </a:r>
            <a:endParaRPr b="0" sz="2000"/>
          </a:p>
          <a:p>
            <a:pPr indent="0" lvl="0" marL="0" rtl="0" algn="r">
              <a:spcBef>
                <a:spcPts val="0"/>
              </a:spcBef>
              <a:spcAft>
                <a:spcPts val="0"/>
              </a:spcAft>
              <a:buNone/>
            </a:pPr>
            <a:r>
              <a:rPr b="0" lang="en" sz="2000"/>
              <a:t>Gan Hao Cheng, Keith | S Dinesh Raj</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44" name="Google Shape;144;p22"/>
          <p:cNvSpPr txBox="1"/>
          <p:nvPr>
            <p:ph idx="1" type="body"/>
          </p:nvPr>
        </p:nvSpPr>
        <p:spPr>
          <a:xfrm>
            <a:off x="729450" y="2078875"/>
            <a:ext cx="30771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Basic Features</a:t>
            </a:r>
            <a:endParaRPr b="1" sz="1400"/>
          </a:p>
          <a:p>
            <a:pPr indent="-317500" lvl="0" marL="457200" rtl="0" algn="l">
              <a:spcBef>
                <a:spcPts val="1000"/>
              </a:spcBef>
              <a:spcAft>
                <a:spcPts val="0"/>
              </a:spcAft>
              <a:buSzPts val="1400"/>
              <a:buChar char="-"/>
            </a:pPr>
            <a:r>
              <a:rPr lang="en" sz="1400"/>
              <a:t>is_equal</a:t>
            </a:r>
            <a:endParaRPr sz="1400"/>
          </a:p>
          <a:p>
            <a:pPr indent="-317500" lvl="0" marL="457200" rtl="0" algn="l">
              <a:spcBef>
                <a:spcPts val="0"/>
              </a:spcBef>
              <a:spcAft>
                <a:spcPts val="0"/>
              </a:spcAft>
              <a:buSzPts val="1400"/>
              <a:buChar char="-"/>
            </a:pPr>
            <a:r>
              <a:rPr lang="en" sz="1400"/>
              <a:t>is_same_category</a:t>
            </a:r>
            <a:endParaRPr sz="1400"/>
          </a:p>
          <a:p>
            <a:pPr indent="-317500" lvl="0" marL="457200" rtl="0" algn="l">
              <a:spcBef>
                <a:spcPts val="0"/>
              </a:spcBef>
              <a:spcAft>
                <a:spcPts val="0"/>
              </a:spcAft>
              <a:buSzPts val="1400"/>
              <a:buChar char="-"/>
            </a:pPr>
            <a:r>
              <a:rPr lang="en" sz="1400"/>
              <a:t>question_len</a:t>
            </a:r>
            <a:endParaRPr sz="1400"/>
          </a:p>
          <a:p>
            <a:pPr indent="-317500" lvl="0" marL="457200" rtl="0" algn="l">
              <a:spcBef>
                <a:spcPts val="0"/>
              </a:spcBef>
              <a:spcAft>
                <a:spcPts val="0"/>
              </a:spcAft>
              <a:buSzPts val="1400"/>
              <a:buChar char="-"/>
            </a:pPr>
            <a:r>
              <a:rPr lang="en" sz="1400"/>
              <a:t>shared_word_percentage</a:t>
            </a:r>
            <a:endParaRPr sz="1400"/>
          </a:p>
          <a:p>
            <a:pPr indent="0" lvl="0" marL="0" rtl="0" algn="l">
              <a:spcBef>
                <a:spcPts val="1200"/>
              </a:spcBef>
              <a:spcAft>
                <a:spcPts val="0"/>
              </a:spcAft>
              <a:buNone/>
            </a:pPr>
            <a:r>
              <a:rPr b="1" lang="en" sz="1400"/>
              <a:t>Sequence-based Features</a:t>
            </a:r>
            <a:endParaRPr b="1" sz="1400"/>
          </a:p>
          <a:p>
            <a:pPr indent="-317500" lvl="0" marL="457200" rtl="0" algn="l">
              <a:spcBef>
                <a:spcPts val="1000"/>
              </a:spcBef>
              <a:spcAft>
                <a:spcPts val="0"/>
              </a:spcAft>
              <a:buSzPts val="1400"/>
              <a:buChar char="-"/>
            </a:pPr>
            <a:r>
              <a:rPr lang="en" sz="1400"/>
              <a:t>longest_common_subsequence</a:t>
            </a:r>
            <a:endParaRPr sz="1400"/>
          </a:p>
          <a:p>
            <a:pPr indent="-317500" lvl="0" marL="457200" rtl="0" algn="l">
              <a:spcBef>
                <a:spcPts val="0"/>
              </a:spcBef>
              <a:spcAft>
                <a:spcPts val="0"/>
              </a:spcAft>
              <a:buSzPts val="1400"/>
              <a:buChar char="-"/>
            </a:pPr>
            <a:r>
              <a:rPr lang="en" sz="1400"/>
              <a:t>longest_common_substring</a:t>
            </a:r>
            <a:endParaRPr sz="1400"/>
          </a:p>
          <a:p>
            <a:pPr indent="-317500" lvl="0" marL="457200" rtl="0" algn="l">
              <a:spcBef>
                <a:spcPts val="0"/>
              </a:spcBef>
              <a:spcAft>
                <a:spcPts val="0"/>
              </a:spcAft>
              <a:buSzPts val="1400"/>
              <a:buChar char="-"/>
            </a:pPr>
            <a:r>
              <a:rPr lang="en" sz="1400"/>
              <a:t>g</a:t>
            </a:r>
            <a:r>
              <a:rPr lang="en" sz="1400"/>
              <a:t>estalt_ratio</a:t>
            </a:r>
            <a:endParaRPr sz="1400"/>
          </a:p>
        </p:txBody>
      </p:sp>
      <p:sp>
        <p:nvSpPr>
          <p:cNvPr id="145" name="Google Shape;145;p22"/>
          <p:cNvSpPr txBox="1"/>
          <p:nvPr/>
        </p:nvSpPr>
        <p:spPr>
          <a:xfrm>
            <a:off x="6131850" y="2078875"/>
            <a:ext cx="2558700" cy="22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Bag of Words Features</a:t>
            </a:r>
            <a:endParaRPr b="1"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count_similarity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a:t>
            </a:r>
            <a:r>
              <a:rPr lang="en" sz="1300">
                <a:solidFill>
                  <a:schemeClr val="accent1"/>
                </a:solidFill>
                <a:latin typeface="Lato"/>
                <a:ea typeface="Lato"/>
                <a:cs typeface="Lato"/>
                <a:sym typeface="Lato"/>
              </a:rPr>
              <a:t>fidf_similarity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en" sz="1300">
                <a:solidFill>
                  <a:schemeClr val="accent1"/>
                </a:solidFill>
                <a:latin typeface="Lato"/>
                <a:ea typeface="Lato"/>
                <a:cs typeface="Lato"/>
                <a:sym typeface="Lato"/>
              </a:rPr>
              <a:t>Vector-based Features</a:t>
            </a:r>
            <a:endParaRPr b="1"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word2vec_similarity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word_mover_similarity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quora_distilbert_similarity</a:t>
            </a:r>
            <a:endParaRPr/>
          </a:p>
        </p:txBody>
      </p:sp>
      <p:sp>
        <p:nvSpPr>
          <p:cNvPr id="146" name="Google Shape;146;p22"/>
          <p:cNvSpPr txBox="1"/>
          <p:nvPr>
            <p:ph idx="1" type="body"/>
          </p:nvPr>
        </p:nvSpPr>
        <p:spPr>
          <a:xfrm>
            <a:off x="3806538" y="2078875"/>
            <a:ext cx="23253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Character-based Features</a:t>
            </a:r>
            <a:endParaRPr b="1" sz="1400"/>
          </a:p>
          <a:p>
            <a:pPr indent="-317500" lvl="0" marL="457200" rtl="0" algn="l">
              <a:spcBef>
                <a:spcPts val="1200"/>
              </a:spcBef>
              <a:spcAft>
                <a:spcPts val="0"/>
              </a:spcAft>
              <a:buSzPts val="1400"/>
              <a:buChar char="-"/>
            </a:pPr>
            <a:r>
              <a:rPr lang="en" sz="1400"/>
              <a:t>levenshtein_ratio</a:t>
            </a:r>
            <a:endParaRPr sz="1400"/>
          </a:p>
          <a:p>
            <a:pPr indent="-317500" lvl="0" marL="457200" rtl="0" algn="l">
              <a:spcBef>
                <a:spcPts val="0"/>
              </a:spcBef>
              <a:spcAft>
                <a:spcPts val="0"/>
              </a:spcAft>
              <a:buSzPts val="1400"/>
              <a:buChar char="-"/>
            </a:pPr>
            <a:r>
              <a:rPr lang="en" sz="1400"/>
              <a:t>jaro_ratio</a:t>
            </a:r>
            <a:endParaRPr sz="1400"/>
          </a:p>
          <a:p>
            <a:pPr indent="-317500" lvl="0" marL="457200" rtl="0" algn="l">
              <a:spcBef>
                <a:spcPts val="0"/>
              </a:spcBef>
              <a:spcAft>
                <a:spcPts val="0"/>
              </a:spcAft>
              <a:buSzPts val="1400"/>
              <a:buChar char="-"/>
            </a:pPr>
            <a:r>
              <a:rPr lang="en" sz="1400"/>
              <a:t>j</a:t>
            </a:r>
            <a:r>
              <a:rPr lang="en" sz="1400"/>
              <a:t>aro_winkler_ratio</a:t>
            </a:r>
            <a:endParaRPr sz="1400"/>
          </a:p>
          <a:p>
            <a:pPr indent="0" lvl="0" marL="0" rtl="0" algn="l">
              <a:spcBef>
                <a:spcPts val="1200"/>
              </a:spcBef>
              <a:spcAft>
                <a:spcPts val="0"/>
              </a:spcAft>
              <a:buNone/>
            </a:pPr>
            <a:r>
              <a:rPr b="1" lang="en" sz="1400"/>
              <a:t>Token-based Features</a:t>
            </a:r>
            <a:endParaRPr b="1" sz="1400"/>
          </a:p>
          <a:p>
            <a:pPr indent="-317500" lvl="0" marL="457200" rtl="0" algn="l">
              <a:spcBef>
                <a:spcPts val="1200"/>
              </a:spcBef>
              <a:spcAft>
                <a:spcPts val="0"/>
              </a:spcAft>
              <a:buSzPts val="1400"/>
              <a:buChar char="-"/>
            </a:pPr>
            <a:r>
              <a:rPr lang="en" sz="1400"/>
              <a:t>b</a:t>
            </a:r>
            <a:r>
              <a:rPr lang="en" sz="1400"/>
              <a:t>igram_similarity</a:t>
            </a:r>
            <a:endParaRPr sz="1400"/>
          </a:p>
          <a:p>
            <a:pPr indent="-317500" lvl="0" marL="457200" rtl="0" algn="l">
              <a:spcBef>
                <a:spcPts val="0"/>
              </a:spcBef>
              <a:spcAft>
                <a:spcPts val="0"/>
              </a:spcAft>
              <a:buSzPts val="1400"/>
              <a:buChar char="-"/>
            </a:pPr>
            <a:r>
              <a:rPr lang="en" sz="1400"/>
              <a:t>trigram_similarity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is_equal</a:t>
            </a:r>
            <a:endParaRPr/>
          </a:p>
        </p:txBody>
      </p:sp>
      <p:sp>
        <p:nvSpPr>
          <p:cNvPr id="152" name="Google Shape;152;p23"/>
          <p:cNvSpPr txBox="1"/>
          <p:nvPr>
            <p:ph idx="1" type="body"/>
          </p:nvPr>
        </p:nvSpPr>
        <p:spPr>
          <a:xfrm>
            <a:off x="727650" y="2078875"/>
            <a:ext cx="7688700" cy="19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feature indicating if two questions are equal to each other after preprocessing</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There are 27,977 out of 403,970 instances (</a:t>
            </a:r>
            <a:r>
              <a:rPr b="1" lang="en" sz="1400"/>
              <a:t>6.9%</a:t>
            </a:r>
            <a:r>
              <a:rPr lang="en" sz="1400"/>
              <a:t>) where two questions are equal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Out of these 27,977 instances, 20,851 are duplicates (</a:t>
            </a:r>
            <a:r>
              <a:rPr b="1" lang="en" sz="1400"/>
              <a:t>74.53%</a:t>
            </a:r>
            <a:r>
              <a:rPr lang="en" sz="1400"/>
              <a:t> accuracy)</a:t>
            </a:r>
            <a:endParaRPr b="1" sz="1400"/>
          </a:p>
          <a:p>
            <a:pPr indent="0" lvl="0" marL="0" rtl="0" algn="l">
              <a:spcBef>
                <a:spcPts val="0"/>
              </a:spcBef>
              <a:spcAft>
                <a:spcPts val="1200"/>
              </a:spcAft>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729450" y="2078875"/>
            <a:ext cx="7688700" cy="8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Advantage</a:t>
            </a:r>
            <a:endParaRPr b="1" sz="1400"/>
          </a:p>
          <a:p>
            <a:pPr indent="-317500" lvl="0" marL="457200" rtl="0" algn="l">
              <a:spcBef>
                <a:spcPts val="1200"/>
              </a:spcBef>
              <a:spcAft>
                <a:spcPts val="0"/>
              </a:spcAft>
              <a:buSzPts val="1400"/>
              <a:buChar char="-"/>
            </a:pPr>
            <a:r>
              <a:rPr lang="en" sz="1400"/>
              <a:t>Straightforward way to identify duplicate questions after preprocessing</a:t>
            </a:r>
            <a:endParaRPr sz="1400"/>
          </a:p>
        </p:txBody>
      </p:sp>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is_equal</a:t>
            </a:r>
            <a:endParaRPr/>
          </a:p>
        </p:txBody>
      </p:sp>
      <p:graphicFrame>
        <p:nvGraphicFramePr>
          <p:cNvPr id="159" name="Google Shape;159;p24"/>
          <p:cNvGraphicFramePr/>
          <p:nvPr/>
        </p:nvGraphicFramePr>
        <p:xfrm>
          <a:off x="729450" y="2932075"/>
          <a:ext cx="3000000" cy="3000000"/>
        </p:xfrm>
        <a:graphic>
          <a:graphicData uri="http://schemas.openxmlformats.org/drawingml/2006/table">
            <a:tbl>
              <a:tblPr>
                <a:noFill/>
                <a:tableStyleId>{DB669E2B-C5D9-442E-8D37-91785F876FB5}</a:tableStyleId>
              </a:tblPr>
              <a:tblGrid>
                <a:gridCol w="1506550"/>
                <a:gridCol w="3091075"/>
                <a:gridCol w="3091075"/>
              </a:tblGrid>
              <a:tr h="3962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175 (is_duplicate=True, is_equal=True)</a:t>
                      </a:r>
                      <a:endParaRPr b="1">
                        <a:solidFill>
                          <a:schemeClr val="accent1"/>
                        </a:solidFill>
                        <a:latin typeface="Lato"/>
                        <a:ea typeface="Lato"/>
                        <a:cs typeface="Lato"/>
                        <a:sym typeface="Lato"/>
                      </a:endParaRPr>
                    </a:p>
                  </a:txBody>
                  <a:tcPr marT="91425" marB="91425" marR="91425" marL="91425"/>
                </a:tc>
                <a:tc hMerge="1"/>
                <a:tc hMerge="1"/>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Original</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Which is the best fixed income fund?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What is the best fixed income fund?</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best fixed income fund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best fixed income fund</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is_equal</a:t>
            </a:r>
            <a:endParaRPr/>
          </a:p>
        </p:txBody>
      </p:sp>
      <p:sp>
        <p:nvSpPr>
          <p:cNvPr id="165" name="Google Shape;165;p25"/>
          <p:cNvSpPr txBox="1"/>
          <p:nvPr>
            <p:ph idx="1" type="body"/>
          </p:nvPr>
        </p:nvSpPr>
        <p:spPr>
          <a:xfrm>
            <a:off x="729450" y="2078875"/>
            <a:ext cx="7688700" cy="11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Accurate only about 74.53% of the time because preprocessing may remove important stop words with semantic meaning (e.g., “again”)</a:t>
            </a:r>
            <a:endParaRPr sz="1400"/>
          </a:p>
        </p:txBody>
      </p:sp>
      <p:graphicFrame>
        <p:nvGraphicFramePr>
          <p:cNvPr id="166" name="Google Shape;166;p25"/>
          <p:cNvGraphicFramePr/>
          <p:nvPr/>
        </p:nvGraphicFramePr>
        <p:xfrm>
          <a:off x="729450" y="3208675"/>
          <a:ext cx="3000000" cy="3000000"/>
        </p:xfrm>
        <a:graphic>
          <a:graphicData uri="http://schemas.openxmlformats.org/drawingml/2006/table">
            <a:tbl>
              <a:tblPr>
                <a:noFill/>
                <a:tableStyleId>{DB669E2B-C5D9-442E-8D37-91785F876FB5}</a:tableStyleId>
              </a:tblPr>
              <a:tblGrid>
                <a:gridCol w="1506550"/>
                <a:gridCol w="3091075"/>
                <a:gridCol w="3091075"/>
              </a:tblGrid>
              <a:tr h="3962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302 (is_duplicate=False, is_equal=True)</a:t>
                      </a:r>
                      <a:endParaRPr b="1">
                        <a:solidFill>
                          <a:schemeClr val="accent1"/>
                        </a:solidFill>
                        <a:latin typeface="Lato"/>
                        <a:ea typeface="Lato"/>
                        <a:cs typeface="Lato"/>
                        <a:sym typeface="Lato"/>
                      </a:endParaRPr>
                    </a:p>
                  </a:txBody>
                  <a:tcPr marT="91425" marB="91425" marR="91425" marL="91425"/>
                </a:tc>
                <a:tc hMerge="1"/>
                <a:tc hMerge="1"/>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Original</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How do I start writing again?</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How do I start writing?</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start writing</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start writing</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question_len</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Normalised feature indicating the ratio of the length of the shorter question to the length of the longer question</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There are 61,685 out of 403,970 instances (</a:t>
            </a:r>
            <a:r>
              <a:rPr b="1" lang="en"/>
              <a:t>15.2%</a:t>
            </a:r>
            <a:r>
              <a:rPr lang="en"/>
              <a:t>) </a:t>
            </a:r>
            <a:r>
              <a:rPr lang="en"/>
              <a:t> where question_len &lt; 0.5</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Out of these 61,685 instances, </a:t>
            </a:r>
            <a:r>
              <a:rPr b="1" lang="en"/>
              <a:t>80.3%</a:t>
            </a:r>
            <a:r>
              <a:rPr lang="en"/>
              <a:t> are not duplicates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question_len</a:t>
            </a:r>
            <a:endParaRPr/>
          </a:p>
        </p:txBody>
      </p:sp>
      <p:sp>
        <p:nvSpPr>
          <p:cNvPr id="178" name="Google Shape;178;p27"/>
          <p:cNvSpPr txBox="1"/>
          <p:nvPr>
            <p:ph idx="1" type="body"/>
          </p:nvPr>
        </p:nvSpPr>
        <p:spPr>
          <a:xfrm>
            <a:off x="729450" y="2078875"/>
            <a:ext cx="76887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Advantage</a:t>
            </a:r>
            <a:endParaRPr b="1" sz="1400"/>
          </a:p>
          <a:p>
            <a:pPr indent="-317500" lvl="0" marL="457200" rtl="0" algn="l">
              <a:spcBef>
                <a:spcPts val="1200"/>
              </a:spcBef>
              <a:spcAft>
                <a:spcPts val="0"/>
              </a:spcAft>
              <a:buSzPts val="1400"/>
              <a:buChar char="-"/>
            </a:pPr>
            <a:r>
              <a:rPr lang="en" sz="1400"/>
              <a:t>Two questions are unlikely to be duplicates if their question lengths differ significantly</a:t>
            </a:r>
            <a:endParaRPr sz="1400"/>
          </a:p>
        </p:txBody>
      </p:sp>
      <p:graphicFrame>
        <p:nvGraphicFramePr>
          <p:cNvPr id="179" name="Google Shape;179;p27"/>
          <p:cNvGraphicFramePr/>
          <p:nvPr/>
        </p:nvGraphicFramePr>
        <p:xfrm>
          <a:off x="729450" y="2981575"/>
          <a:ext cx="3000000" cy="3000000"/>
        </p:xfrm>
        <a:graphic>
          <a:graphicData uri="http://schemas.openxmlformats.org/drawingml/2006/table">
            <a:tbl>
              <a:tblPr>
                <a:noFill/>
                <a:tableStyleId>{DB669E2B-C5D9-442E-8D37-91785F876FB5}</a:tableStyleId>
              </a:tblPr>
              <a:tblGrid>
                <a:gridCol w="1506550"/>
                <a:gridCol w="3091075"/>
                <a:gridCol w="3091075"/>
              </a:tblGrid>
              <a:tr h="3962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52 (is_duplicate=False, question_len=0.15)</a:t>
                      </a:r>
                      <a:endParaRPr b="1">
                        <a:solidFill>
                          <a:schemeClr val="accent1"/>
                        </a:solidFill>
                        <a:latin typeface="Lato"/>
                        <a:ea typeface="Lato"/>
                        <a:cs typeface="Lato"/>
                        <a:sym typeface="Lato"/>
                      </a:endParaRPr>
                    </a:p>
                  </a:txBody>
                  <a:tcPr marT="91425" marB="91425" marR="91425" marL="91425"/>
                </a:tc>
                <a:tc hMerge="1"/>
                <a:tc hMerge="1"/>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Nd she is always sad?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Aerodynamically what happens when propellor rotates?</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 – question_len</a:t>
            </a:r>
            <a:endParaRPr/>
          </a:p>
        </p:txBody>
      </p:sp>
      <p:sp>
        <p:nvSpPr>
          <p:cNvPr id="185" name="Google Shape;185;p28"/>
          <p:cNvSpPr txBox="1"/>
          <p:nvPr>
            <p:ph idx="1" type="body"/>
          </p:nvPr>
        </p:nvSpPr>
        <p:spPr>
          <a:xfrm>
            <a:off x="729450" y="2078875"/>
            <a:ext cx="7688700" cy="11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Without consideration of the words in the question, question length itself is not indicative of similarity</a:t>
            </a:r>
            <a:endParaRPr sz="1400"/>
          </a:p>
        </p:txBody>
      </p:sp>
      <p:graphicFrame>
        <p:nvGraphicFramePr>
          <p:cNvPr id="186" name="Google Shape;186;p28"/>
          <p:cNvGraphicFramePr/>
          <p:nvPr/>
        </p:nvGraphicFramePr>
        <p:xfrm>
          <a:off x="729450" y="3228175"/>
          <a:ext cx="3000000" cy="3000000"/>
        </p:xfrm>
        <a:graphic>
          <a:graphicData uri="http://schemas.openxmlformats.org/drawingml/2006/table">
            <a:tbl>
              <a:tblPr>
                <a:noFill/>
                <a:tableStyleId>{DB669E2B-C5D9-442E-8D37-91785F876FB5}</a:tableStyleId>
              </a:tblPr>
              <a:tblGrid>
                <a:gridCol w="1506550"/>
                <a:gridCol w="3091075"/>
                <a:gridCol w="3091075"/>
              </a:tblGrid>
              <a:tr h="3962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24 (is_duplicate=False, question_len=1.00)</a:t>
                      </a:r>
                      <a:endParaRPr b="1">
                        <a:solidFill>
                          <a:schemeClr val="accent1"/>
                        </a:solidFill>
                        <a:latin typeface="Lato"/>
                        <a:ea typeface="Lato"/>
                        <a:cs typeface="Lato"/>
                        <a:sym typeface="Lato"/>
                      </a:endParaRPr>
                    </a:p>
                  </a:txBody>
                  <a:tcPr marT="91425" marB="91425" marR="91425" marL="91425"/>
                </a:tc>
                <a:tc hMerge="1"/>
                <a:tc hMerge="1"/>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mean time look clock number</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time day clock hand overlap</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87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Sequence-based Feature – longest_common_substring</a:t>
            </a:r>
            <a:endParaRPr/>
          </a:p>
        </p:txBody>
      </p:sp>
      <p:sp>
        <p:nvSpPr>
          <p:cNvPr id="192" name="Google Shape;192;p29"/>
          <p:cNvSpPr txBox="1"/>
          <p:nvPr>
            <p:ph idx="1" type="body"/>
          </p:nvPr>
        </p:nvSpPr>
        <p:spPr>
          <a:xfrm>
            <a:off x="729450" y="2345425"/>
            <a:ext cx="7688700" cy="12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Advantage –</a:t>
            </a:r>
            <a:r>
              <a:rPr lang="en" sz="1400"/>
              <a:t> t</a:t>
            </a:r>
            <a:r>
              <a:rPr lang="en" sz="1400"/>
              <a:t>ake into account the relative ordering of words</a:t>
            </a:r>
            <a:endParaRPr sz="1400"/>
          </a:p>
          <a:p>
            <a:pPr indent="0" lvl="0" marL="0" rtl="0" algn="l">
              <a:spcBef>
                <a:spcPts val="120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Synonyms or filler words will result in a false negative</a:t>
            </a:r>
            <a:endParaRPr sz="1400"/>
          </a:p>
        </p:txBody>
      </p:sp>
      <p:graphicFrame>
        <p:nvGraphicFramePr>
          <p:cNvPr id="193" name="Google Shape;193;p29"/>
          <p:cNvGraphicFramePr/>
          <p:nvPr/>
        </p:nvGraphicFramePr>
        <p:xfrm>
          <a:off x="729450" y="3623300"/>
          <a:ext cx="3000000" cy="3000000"/>
        </p:xfrm>
        <a:graphic>
          <a:graphicData uri="http://schemas.openxmlformats.org/drawingml/2006/table">
            <a:tbl>
              <a:tblPr>
                <a:noFill/>
                <a:tableStyleId>{DB669E2B-C5D9-442E-8D37-91785F876FB5}</a:tableStyleId>
              </a:tblPr>
              <a:tblGrid>
                <a:gridCol w="1584875"/>
                <a:gridCol w="3399850"/>
                <a:gridCol w="3103700"/>
              </a:tblGrid>
              <a:tr h="1784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1449 (is_duplicate=True, longest_common_substring=0.30)</a:t>
                      </a:r>
                      <a:endParaRPr b="1">
                        <a:solidFill>
                          <a:schemeClr val="accent1"/>
                        </a:solidFill>
                        <a:latin typeface="Lato"/>
                        <a:ea typeface="Lato"/>
                        <a:cs typeface="Lato"/>
                        <a:sym typeface="Lato"/>
                      </a:endParaRPr>
                    </a:p>
                  </a:txBody>
                  <a:tcPr marT="91425" marB="91425" marR="91425" marL="91425"/>
                </a:tc>
                <a:tc hMerge="1"/>
                <a:tc hMerge="1"/>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type wildlife native turkey</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animal native country turkey</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Sequence-based Feature – gestalt_ratio</a:t>
            </a:r>
            <a:endParaRPr/>
          </a:p>
        </p:txBody>
      </p:sp>
      <p:sp>
        <p:nvSpPr>
          <p:cNvPr id="199" name="Google Shape;199;p30"/>
          <p:cNvSpPr txBox="1"/>
          <p:nvPr>
            <p:ph idx="1" type="body"/>
          </p:nvPr>
        </p:nvSpPr>
        <p:spPr>
          <a:xfrm>
            <a:off x="729450" y="2078875"/>
            <a:ext cx="7688700" cy="238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Based on the Ratcliff/Obershelp pattern recognition algorithm</a:t>
            </a:r>
            <a:endParaRPr sz="1400"/>
          </a:p>
          <a:p>
            <a:pPr indent="0" lvl="0" marL="0" rtl="0" algn="l">
              <a:lnSpc>
                <a:spcPct val="105000"/>
              </a:lnSpc>
              <a:spcBef>
                <a:spcPts val="1200"/>
              </a:spcBef>
              <a:spcAft>
                <a:spcPts val="0"/>
              </a:spcAft>
              <a:buNone/>
            </a:pPr>
            <a:r>
              <a:rPr b="1" lang="en" sz="1400"/>
              <a:t>Advantage</a:t>
            </a:r>
            <a:endParaRPr b="1" sz="1400"/>
          </a:p>
          <a:p>
            <a:pPr indent="-317500" lvl="0" marL="457200" rtl="0" algn="l">
              <a:lnSpc>
                <a:spcPct val="105000"/>
              </a:lnSpc>
              <a:spcBef>
                <a:spcPts val="1200"/>
              </a:spcBef>
              <a:spcAft>
                <a:spcPts val="0"/>
              </a:spcAft>
              <a:buSzPts val="1400"/>
              <a:buChar char="-"/>
            </a:pPr>
            <a:r>
              <a:rPr lang="en" sz="1400"/>
              <a:t>Helps to mitigate the disadvantage of the longest common substring algorithm by recursively matching characters in the non-matching regions</a:t>
            </a:r>
            <a:endParaRPr sz="1400"/>
          </a:p>
          <a:p>
            <a:pPr indent="0" lvl="0" marL="0" rtl="0" algn="l">
              <a:lnSpc>
                <a:spcPct val="105000"/>
              </a:lnSpc>
              <a:spcBef>
                <a:spcPts val="1200"/>
              </a:spcBef>
              <a:spcAft>
                <a:spcPts val="0"/>
              </a:spcAft>
              <a:buNone/>
            </a:pPr>
            <a:r>
              <a:rPr b="1" lang="en" sz="1400"/>
              <a:t>Disadvantage</a:t>
            </a:r>
            <a:endParaRPr b="1" sz="1400"/>
          </a:p>
          <a:p>
            <a:pPr indent="-317500" lvl="0" marL="457200" rtl="0" algn="l">
              <a:lnSpc>
                <a:spcPct val="105000"/>
              </a:lnSpc>
              <a:spcBef>
                <a:spcPts val="1200"/>
              </a:spcBef>
              <a:spcAft>
                <a:spcPts val="0"/>
              </a:spcAft>
              <a:buSzPts val="1400"/>
              <a:buChar char="-"/>
            </a:pPr>
            <a:r>
              <a:rPr lang="en" sz="1400"/>
              <a:t>Cannot take into account semantic meaning of named entities, which can alter the meaning of the question significantly with just one or two words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Character-based Feature – levenshtein_ratio</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Normalised metric that measures the minimum number of edits that you need to do to change one sentence into the other</a:t>
            </a:r>
            <a:endParaRPr sz="1400"/>
          </a:p>
          <a:p>
            <a:pPr indent="0" lvl="0" marL="0" rtl="0" algn="l">
              <a:spcBef>
                <a:spcPts val="1200"/>
              </a:spcBef>
              <a:spcAft>
                <a:spcPts val="0"/>
              </a:spcAft>
              <a:buNone/>
            </a:pPr>
            <a:r>
              <a:rPr b="1" lang="en" sz="1400"/>
              <a:t>Advantages</a:t>
            </a:r>
            <a:endParaRPr b="1" sz="1400"/>
          </a:p>
          <a:p>
            <a:pPr indent="-317500" lvl="0" marL="457200" rtl="0" algn="l">
              <a:spcBef>
                <a:spcPts val="1200"/>
              </a:spcBef>
              <a:spcAft>
                <a:spcPts val="0"/>
              </a:spcAft>
              <a:buSzPts val="1400"/>
              <a:buChar char="-"/>
            </a:pPr>
            <a:r>
              <a:rPr lang="en" sz="1400"/>
              <a:t>Can account for synonyms in similar sentences and minor sequence variations</a:t>
            </a:r>
            <a:endParaRPr sz="1400"/>
          </a:p>
        </p:txBody>
      </p:sp>
      <p:graphicFrame>
        <p:nvGraphicFramePr>
          <p:cNvPr id="206" name="Google Shape;206;p31"/>
          <p:cNvGraphicFramePr/>
          <p:nvPr/>
        </p:nvGraphicFramePr>
        <p:xfrm>
          <a:off x="729450" y="3623300"/>
          <a:ext cx="3000000" cy="3000000"/>
        </p:xfrm>
        <a:graphic>
          <a:graphicData uri="http://schemas.openxmlformats.org/drawingml/2006/table">
            <a:tbl>
              <a:tblPr>
                <a:noFill/>
                <a:tableStyleId>{DB669E2B-C5D9-442E-8D37-91785F876FB5}</a:tableStyleId>
              </a:tblPr>
              <a:tblGrid>
                <a:gridCol w="1584875"/>
                <a:gridCol w="3399850"/>
                <a:gridCol w="3103700"/>
              </a:tblGrid>
              <a:tr h="1784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48641 (is_duplicate=True, levenshtein_ratio=0.81)</a:t>
                      </a:r>
                      <a:endParaRPr b="1">
                        <a:solidFill>
                          <a:schemeClr val="accent1"/>
                        </a:solidFill>
                        <a:latin typeface="Lato"/>
                        <a:ea typeface="Lato"/>
                        <a:cs typeface="Lato"/>
                        <a:sym typeface="Lato"/>
                      </a:endParaRPr>
                    </a:p>
                  </a:txBody>
                  <a:tcPr marT="91425" marB="91425" marR="91425" marL="91425"/>
                </a:tc>
                <a:tc hMerge="1"/>
                <a:tc hMerge="1"/>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group discussion topic interview</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topic group discussion interview</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864300"/>
            <a:ext cx="7373100" cy="1885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2800">
                <a:solidFill>
                  <a:srgbClr val="000000"/>
                </a:solidFill>
                <a:highlight>
                  <a:srgbClr val="FFFFFF"/>
                </a:highlight>
                <a:latin typeface="Arial"/>
                <a:ea typeface="Arial"/>
                <a:cs typeface="Arial"/>
                <a:sym typeface="Arial"/>
              </a:rPr>
              <a:t>Given Two Questions, are they the Same? </a:t>
            </a:r>
            <a:endParaRPr sz="28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2800">
                <a:solidFill>
                  <a:srgbClr val="000000"/>
                </a:solidFill>
                <a:highlight>
                  <a:srgbClr val="FFFFFF"/>
                </a:highlight>
                <a:latin typeface="Arial"/>
                <a:ea typeface="Arial"/>
                <a:cs typeface="Arial"/>
                <a:sym typeface="Arial"/>
              </a:rPr>
              <a:t>Are these Two Questions Identical?</a:t>
            </a:r>
            <a:endParaRPr sz="28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20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2000">
                <a:solidFill>
                  <a:srgbClr val="000000"/>
                </a:solidFill>
                <a:highlight>
                  <a:srgbClr val="FFFFFF"/>
                </a:highlight>
                <a:latin typeface="Arial"/>
                <a:ea typeface="Arial"/>
                <a:cs typeface="Arial"/>
                <a:sym typeface="Arial"/>
              </a:rPr>
              <a:t>Quora Question Pairs</a:t>
            </a:r>
            <a:endParaRPr sz="2000">
              <a:solidFill>
                <a:srgbClr val="000000"/>
              </a:solidFill>
              <a:highlight>
                <a:srgbClr val="FFFFFF"/>
              </a:highlight>
              <a:latin typeface="Arial"/>
              <a:ea typeface="Arial"/>
              <a:cs typeface="Arial"/>
              <a:sym typeface="Arial"/>
            </a:endParaRPr>
          </a:p>
        </p:txBody>
      </p:sp>
      <p:graphicFrame>
        <p:nvGraphicFramePr>
          <p:cNvPr id="92" name="Google Shape;92;p14"/>
          <p:cNvGraphicFramePr/>
          <p:nvPr/>
        </p:nvGraphicFramePr>
        <p:xfrm>
          <a:off x="863525" y="2941850"/>
          <a:ext cx="3000000" cy="3000000"/>
        </p:xfrm>
        <a:graphic>
          <a:graphicData uri="http://schemas.openxmlformats.org/drawingml/2006/table">
            <a:tbl>
              <a:tblPr>
                <a:noFill/>
                <a:tableStyleId>{DB669E2B-C5D9-442E-8D37-91785F876FB5}</a:tableStyleId>
              </a:tblPr>
              <a:tblGrid>
                <a:gridCol w="3347350"/>
                <a:gridCol w="3142700"/>
                <a:gridCol w="748950"/>
              </a:tblGrid>
              <a:tr h="381000">
                <a:tc>
                  <a:txBody>
                    <a:bodyPr/>
                    <a:lstStyle/>
                    <a:p>
                      <a:pPr indent="0" lvl="0" marL="0" rtl="0" algn="l">
                        <a:spcBef>
                          <a:spcPts val="0"/>
                        </a:spcBef>
                        <a:spcAft>
                          <a:spcPts val="0"/>
                        </a:spcAft>
                        <a:buNone/>
                      </a:pPr>
                      <a:r>
                        <a:rPr b="1" lang="en"/>
                        <a:t>Question 1 </a:t>
                      </a:r>
                      <a:endParaRPr b="1"/>
                    </a:p>
                  </a:txBody>
                  <a:tcPr marT="91425" marB="91425" marR="91425" marL="91425">
                    <a:solidFill>
                      <a:schemeClr val="lt1"/>
                    </a:solidFill>
                  </a:tcPr>
                </a:tc>
                <a:tc>
                  <a:txBody>
                    <a:bodyPr/>
                    <a:lstStyle/>
                    <a:p>
                      <a:pPr indent="0" lvl="0" marL="0" rtl="0" algn="l">
                        <a:spcBef>
                          <a:spcPts val="0"/>
                        </a:spcBef>
                        <a:spcAft>
                          <a:spcPts val="0"/>
                        </a:spcAft>
                        <a:buNone/>
                      </a:pPr>
                      <a:r>
                        <a:rPr b="1" lang="en"/>
                        <a:t>Question 2</a:t>
                      </a:r>
                      <a:endParaRPr b="1"/>
                    </a:p>
                  </a:txBody>
                  <a:tcPr marT="91425" marB="91425" marR="91425" marL="91425">
                    <a:solidFill>
                      <a:schemeClr val="lt1"/>
                    </a:solidFill>
                  </a:tcPr>
                </a:tc>
                <a:tc>
                  <a:txBody>
                    <a:bodyPr/>
                    <a:lstStyle/>
                    <a:p>
                      <a:pPr indent="0" lvl="0" marL="0" rtl="0" algn="l">
                        <a:spcBef>
                          <a:spcPts val="0"/>
                        </a:spcBef>
                        <a:spcAft>
                          <a:spcPts val="0"/>
                        </a:spcAft>
                        <a:buNone/>
                      </a:pPr>
                      <a:r>
                        <a:rPr b="1" lang="en"/>
                        <a:t>Label</a:t>
                      </a:r>
                      <a:endParaRPr b="1"/>
                    </a:p>
                  </a:txBody>
                  <a:tcPr marT="91425" marB="91425" marR="91425" marL="91425">
                    <a:solidFill>
                      <a:schemeClr val="lt1"/>
                    </a:solidFill>
                  </a:tcPr>
                </a:tc>
              </a:tr>
              <a:tr h="381000">
                <a:tc>
                  <a:txBody>
                    <a:bodyPr/>
                    <a:lstStyle/>
                    <a:p>
                      <a:pPr indent="0" lvl="0" marL="0" rtl="0" algn="l">
                        <a:spcBef>
                          <a:spcPts val="0"/>
                        </a:spcBef>
                        <a:spcAft>
                          <a:spcPts val="0"/>
                        </a:spcAft>
                        <a:buNone/>
                      </a:pPr>
                      <a:r>
                        <a:rPr lang="en"/>
                        <a:t>What is the step by step guide to invest in share market in india?</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What is the step by step guide to invest in share market?</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0</a:t>
                      </a:r>
                      <a:endParaRPr/>
                    </a:p>
                  </a:txBody>
                  <a:tcPr marT="91425" marB="91425" marR="91425" marL="91425">
                    <a:solidFill>
                      <a:schemeClr val="lt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Character-based Feature – levenshtein_ratio</a:t>
            </a:r>
            <a:endParaRPr/>
          </a:p>
        </p:txBody>
      </p:sp>
      <p:sp>
        <p:nvSpPr>
          <p:cNvPr id="212" name="Google Shape;21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Could easily lead to false positives if the </a:t>
            </a:r>
            <a:r>
              <a:rPr lang="en" sz="1400"/>
              <a:t>sentences</a:t>
            </a:r>
            <a:r>
              <a:rPr lang="en" sz="1400"/>
              <a:t> differ in a word with significant semantic meaning</a:t>
            </a:r>
            <a:endParaRPr sz="1400"/>
          </a:p>
          <a:p>
            <a:pPr indent="0" lvl="0" marL="0" rtl="0" algn="l">
              <a:spcBef>
                <a:spcPts val="1200"/>
              </a:spcBef>
              <a:spcAft>
                <a:spcPts val="1200"/>
              </a:spcAft>
              <a:buNone/>
            </a:pPr>
            <a:r>
              <a:t/>
            </a:r>
            <a:endParaRPr sz="1400"/>
          </a:p>
        </p:txBody>
      </p:sp>
      <p:graphicFrame>
        <p:nvGraphicFramePr>
          <p:cNvPr id="213" name="Google Shape;213;p32"/>
          <p:cNvGraphicFramePr/>
          <p:nvPr/>
        </p:nvGraphicFramePr>
        <p:xfrm>
          <a:off x="660325" y="3210575"/>
          <a:ext cx="3000000" cy="3000000"/>
        </p:xfrm>
        <a:graphic>
          <a:graphicData uri="http://schemas.openxmlformats.org/drawingml/2006/table">
            <a:tbl>
              <a:tblPr>
                <a:noFill/>
                <a:tableStyleId>{DB669E2B-C5D9-442E-8D37-91785F876FB5}</a:tableStyleId>
              </a:tblPr>
              <a:tblGrid>
                <a:gridCol w="1584875"/>
                <a:gridCol w="3399850"/>
                <a:gridCol w="3103700"/>
              </a:tblGrid>
              <a:tr h="1784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98563 (is_duplicate=False, levenshtein_ratio=0.82)</a:t>
                      </a:r>
                      <a:endParaRPr b="1">
                        <a:solidFill>
                          <a:schemeClr val="accent1"/>
                        </a:solidFill>
                        <a:latin typeface="Lato"/>
                        <a:ea typeface="Lato"/>
                        <a:cs typeface="Lato"/>
                        <a:sym typeface="Lato"/>
                      </a:endParaRPr>
                    </a:p>
                  </a:txBody>
                  <a:tcPr marT="91425" marB="91425" marR="91425" marL="91425"/>
                </a:tc>
                <a:tc hMerge="1"/>
                <a:tc hMerge="1"/>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led rise mongol empire</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led fall mongol empire</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Token-based Feature – bi/tri-gram_similarity</a:t>
            </a:r>
            <a:endParaRPr/>
          </a:p>
        </p:txBody>
      </p:sp>
      <p:sp>
        <p:nvSpPr>
          <p:cNvPr id="219" name="Google Shape;219;p33"/>
          <p:cNvSpPr txBox="1"/>
          <p:nvPr>
            <p:ph idx="1" type="body"/>
          </p:nvPr>
        </p:nvSpPr>
        <p:spPr>
          <a:xfrm>
            <a:off x="729450" y="2078875"/>
            <a:ext cx="7688700" cy="15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N-gram similarity metric that computes sentence similarity by the n-gram distance between the two questions</a:t>
            </a:r>
            <a:endParaRPr sz="1400"/>
          </a:p>
          <a:p>
            <a:pPr indent="0" lvl="0" marL="0" rtl="0" algn="l">
              <a:spcBef>
                <a:spcPts val="1200"/>
              </a:spcBef>
              <a:spcAft>
                <a:spcPts val="0"/>
              </a:spcAft>
              <a:buNone/>
            </a:pPr>
            <a:r>
              <a:rPr b="1" lang="en" sz="1400"/>
              <a:t>Advantage</a:t>
            </a:r>
            <a:endParaRPr b="1" sz="1400"/>
          </a:p>
          <a:p>
            <a:pPr indent="-317500" lvl="0" marL="457200" rtl="0" algn="l">
              <a:spcBef>
                <a:spcPts val="1200"/>
              </a:spcBef>
              <a:spcAft>
                <a:spcPts val="0"/>
              </a:spcAft>
              <a:buSzPts val="1400"/>
              <a:buChar char="-"/>
            </a:pPr>
            <a:r>
              <a:rPr lang="en" sz="1400"/>
              <a:t>Account for phrases in sentences</a:t>
            </a:r>
            <a:endParaRPr sz="1400"/>
          </a:p>
        </p:txBody>
      </p:sp>
      <p:graphicFrame>
        <p:nvGraphicFramePr>
          <p:cNvPr id="220" name="Google Shape;220;p33"/>
          <p:cNvGraphicFramePr/>
          <p:nvPr/>
        </p:nvGraphicFramePr>
        <p:xfrm>
          <a:off x="640575" y="3583675"/>
          <a:ext cx="3000000" cy="3000000"/>
        </p:xfrm>
        <a:graphic>
          <a:graphicData uri="http://schemas.openxmlformats.org/drawingml/2006/table">
            <a:tbl>
              <a:tblPr>
                <a:noFill/>
                <a:tableStyleId>{DB669E2B-C5D9-442E-8D37-91785F876FB5}</a:tableStyleId>
              </a:tblPr>
              <a:tblGrid>
                <a:gridCol w="1584875"/>
                <a:gridCol w="3399850"/>
                <a:gridCol w="3103700"/>
              </a:tblGrid>
              <a:tr h="1784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19692 (is_duplicate=True, bigram_similarity=0.85)</a:t>
                      </a:r>
                      <a:endParaRPr b="1">
                        <a:solidFill>
                          <a:schemeClr val="accent1"/>
                        </a:solidFill>
                        <a:latin typeface="Lato"/>
                        <a:ea typeface="Lato"/>
                        <a:cs typeface="Lato"/>
                        <a:sym typeface="Lato"/>
                      </a:endParaRPr>
                    </a:p>
                  </a:txBody>
                  <a:tcPr marT="91425" marB="91425" marR="91425" marL="91425"/>
                </a:tc>
                <a:tc hMerge="1"/>
                <a:tc hMerge="1"/>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new york city greatest city world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new york greatest city world</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 Feature – count_similarity</a:t>
            </a:r>
            <a:endParaRPr/>
          </a:p>
        </p:txBody>
      </p:sp>
      <p:sp>
        <p:nvSpPr>
          <p:cNvPr id="226" name="Google Shape;226;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Cosine similarity between two questions that have been vectorised using a Bag of Words model</a:t>
            </a:r>
            <a:endParaRPr sz="1400"/>
          </a:p>
          <a:p>
            <a:pPr indent="0" lvl="0" marL="0" rtl="0" algn="l">
              <a:spcBef>
                <a:spcPts val="1200"/>
              </a:spcBef>
              <a:spcAft>
                <a:spcPts val="0"/>
              </a:spcAft>
              <a:buNone/>
            </a:pPr>
            <a:r>
              <a:rPr b="1" lang="en" sz="1400"/>
              <a:t>Advantage</a:t>
            </a:r>
            <a:endParaRPr sz="1400"/>
          </a:p>
          <a:p>
            <a:pPr indent="-317500" lvl="0" marL="457200" rtl="0" algn="l">
              <a:spcBef>
                <a:spcPts val="1200"/>
              </a:spcBef>
              <a:spcAft>
                <a:spcPts val="0"/>
              </a:spcAft>
              <a:buSzPts val="1400"/>
              <a:buChar char="-"/>
            </a:pPr>
            <a:r>
              <a:rPr lang="en" sz="1400"/>
              <a:t>Representation of a sentence as a vector and using cosine similarity to estimate similarity</a:t>
            </a:r>
            <a:endParaRPr sz="1400"/>
          </a:p>
          <a:p>
            <a:pPr indent="0" lvl="0" marL="0" rtl="0" algn="l">
              <a:spcBef>
                <a:spcPts val="120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Results in a sparse matrix that suffers from the curse of dimensionality</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 Feature – tfidf_similarity</a:t>
            </a:r>
            <a:endParaRPr/>
          </a:p>
        </p:txBody>
      </p:sp>
      <p:sp>
        <p:nvSpPr>
          <p:cNvPr id="232" name="Google Shape;232;p35"/>
          <p:cNvSpPr txBox="1"/>
          <p:nvPr>
            <p:ph idx="1" type="body"/>
          </p:nvPr>
        </p:nvSpPr>
        <p:spPr>
          <a:xfrm>
            <a:off x="729450" y="2078875"/>
            <a:ext cx="7688700" cy="129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00"/>
              <a:t>Cosine similarity between two questions vectorised using a TF-IDF model</a:t>
            </a:r>
            <a:endParaRPr sz="1400"/>
          </a:p>
          <a:p>
            <a:pPr indent="0" lvl="0" marL="0" rtl="0" algn="l">
              <a:lnSpc>
                <a:spcPct val="95000"/>
              </a:lnSpc>
              <a:spcBef>
                <a:spcPts val="1200"/>
              </a:spcBef>
              <a:spcAft>
                <a:spcPts val="0"/>
              </a:spcAft>
              <a:buSzPts val="852"/>
              <a:buNone/>
            </a:pPr>
            <a:r>
              <a:rPr b="1" lang="en" sz="1400"/>
              <a:t>Advantage</a:t>
            </a:r>
            <a:endParaRPr b="1" sz="1400"/>
          </a:p>
          <a:p>
            <a:pPr indent="-317500" lvl="0" marL="457200" rtl="0" algn="l">
              <a:lnSpc>
                <a:spcPct val="95000"/>
              </a:lnSpc>
              <a:spcBef>
                <a:spcPts val="1200"/>
              </a:spcBef>
              <a:spcAft>
                <a:spcPts val="0"/>
              </a:spcAft>
              <a:buSzPts val="1400"/>
              <a:buChar char="-"/>
            </a:pPr>
            <a:r>
              <a:rPr lang="en" sz="1400"/>
              <a:t>Place greater weight on uncommon words</a:t>
            </a:r>
            <a:endParaRPr sz="1400"/>
          </a:p>
          <a:p>
            <a:pPr indent="0" lvl="0" marL="0" rtl="0" algn="l">
              <a:lnSpc>
                <a:spcPct val="95000"/>
              </a:lnSpc>
              <a:spcBef>
                <a:spcPts val="1200"/>
              </a:spcBef>
              <a:spcAft>
                <a:spcPts val="1200"/>
              </a:spcAft>
              <a:buSzPts val="852"/>
              <a:buNone/>
            </a:pPr>
            <a:r>
              <a:t/>
            </a:r>
            <a:endParaRPr sz="1400"/>
          </a:p>
        </p:txBody>
      </p:sp>
      <p:graphicFrame>
        <p:nvGraphicFramePr>
          <p:cNvPr id="233" name="Google Shape;233;p35"/>
          <p:cNvGraphicFramePr/>
          <p:nvPr/>
        </p:nvGraphicFramePr>
        <p:xfrm>
          <a:off x="529588" y="3376375"/>
          <a:ext cx="3000000" cy="3000000"/>
        </p:xfrm>
        <a:graphic>
          <a:graphicData uri="http://schemas.openxmlformats.org/drawingml/2006/table">
            <a:tbl>
              <a:tblPr>
                <a:noFill/>
                <a:tableStyleId>{DB669E2B-C5D9-442E-8D37-91785F876FB5}</a:tableStyleId>
              </a:tblPr>
              <a:tblGrid>
                <a:gridCol w="1584875"/>
                <a:gridCol w="3399850"/>
                <a:gridCol w="3103700"/>
              </a:tblGrid>
              <a:tr h="178400">
                <a:tc gridSpan="3">
                  <a:txBody>
                    <a:bodyPr/>
                    <a:lstStyle/>
                    <a:p>
                      <a:pPr indent="0" lvl="0" marL="0" rtl="0" algn="ctr">
                        <a:spcBef>
                          <a:spcPts val="0"/>
                        </a:spcBef>
                        <a:spcAft>
                          <a:spcPts val="0"/>
                        </a:spcAft>
                        <a:buNone/>
                      </a:pPr>
                      <a:r>
                        <a:rPr b="1" lang="en">
                          <a:solidFill>
                            <a:schemeClr val="accent1"/>
                          </a:solidFill>
                          <a:latin typeface="Lato"/>
                          <a:ea typeface="Lato"/>
                          <a:cs typeface="Lato"/>
                          <a:sym typeface="Lato"/>
                        </a:rPr>
                        <a:t>Instance 372876 (is_duplicate=True, tfidf_similarity=0.91)</a:t>
                      </a:r>
                      <a:endParaRPr b="1">
                        <a:solidFill>
                          <a:schemeClr val="accent1"/>
                        </a:solidFill>
                        <a:latin typeface="Lato"/>
                        <a:ea typeface="Lato"/>
                        <a:cs typeface="Lato"/>
                        <a:sym typeface="Lato"/>
                      </a:endParaRPr>
                    </a:p>
                  </a:txBody>
                  <a:tcPr marT="91425" marB="91425" marR="91425" marL="91425"/>
                </a:tc>
                <a:tc hMerge="1"/>
                <a:tc hMerge="1"/>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No.</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1</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Question 2</a:t>
                      </a:r>
                      <a:endParaRPr>
                        <a:solidFill>
                          <a:schemeClr val="accent1"/>
                        </a:solidFill>
                        <a:latin typeface="Lato"/>
                        <a:ea typeface="Lato"/>
                        <a:cs typeface="Lato"/>
                        <a:sym typeface="Lato"/>
                      </a:endParaRPr>
                    </a:p>
                  </a:txBody>
                  <a:tcPr marT="91425" marB="91425" marR="91425" marL="91425"/>
                </a:tc>
              </a:tr>
              <a:tr h="1784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Preprocessed</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best private job government job</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government job better private job</a:t>
                      </a:r>
                      <a:endParaRPr>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Vector-based Features – word2vec, BERT, etc.</a:t>
            </a:r>
            <a:endParaRPr/>
          </a:p>
        </p:txBody>
      </p:sp>
      <p:sp>
        <p:nvSpPr>
          <p:cNvPr id="239" name="Google Shape;239;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Cosine similarity between sentence embeddings generated by a deep neural network</a:t>
            </a:r>
            <a:endParaRPr sz="1400"/>
          </a:p>
          <a:p>
            <a:pPr indent="0" lvl="0" marL="0" rtl="0" algn="l">
              <a:spcBef>
                <a:spcPts val="1200"/>
              </a:spcBef>
              <a:spcAft>
                <a:spcPts val="0"/>
              </a:spcAft>
              <a:buNone/>
            </a:pPr>
            <a:r>
              <a:rPr b="1" lang="en" sz="1400"/>
              <a:t>Advantage</a:t>
            </a:r>
            <a:endParaRPr b="1" sz="1400"/>
          </a:p>
          <a:p>
            <a:pPr indent="-317500" lvl="0" marL="457200" rtl="0" algn="l">
              <a:spcBef>
                <a:spcPts val="1200"/>
              </a:spcBef>
              <a:spcAft>
                <a:spcPts val="0"/>
              </a:spcAft>
              <a:buSzPts val="1400"/>
              <a:buChar char="-"/>
            </a:pPr>
            <a:r>
              <a:rPr lang="en" sz="1400"/>
              <a:t>Automatic feature engineering is able to </a:t>
            </a:r>
            <a:r>
              <a:rPr lang="en" sz="1400"/>
              <a:t>more</a:t>
            </a:r>
            <a:r>
              <a:rPr lang="en" sz="1400"/>
              <a:t> accurately capture the semantic meaning of sentences by using pre-trained models</a:t>
            </a:r>
            <a:endParaRPr sz="1400"/>
          </a:p>
          <a:p>
            <a:pPr indent="0" lvl="0" marL="0" rtl="0" algn="l">
              <a:spcBef>
                <a:spcPts val="1200"/>
              </a:spcBef>
              <a:spcAft>
                <a:spcPts val="0"/>
              </a:spcAft>
              <a:buNone/>
            </a:pPr>
            <a:r>
              <a:rPr b="1" lang="en" sz="1400"/>
              <a:t>Disadvantage</a:t>
            </a:r>
            <a:endParaRPr b="1" sz="1400"/>
          </a:p>
          <a:p>
            <a:pPr indent="-317500" lvl="0" marL="457200" rtl="0" algn="l">
              <a:spcBef>
                <a:spcPts val="1200"/>
              </a:spcBef>
              <a:spcAft>
                <a:spcPts val="0"/>
              </a:spcAft>
              <a:buSzPts val="1400"/>
              <a:buChar char="-"/>
            </a:pPr>
            <a:r>
              <a:rPr lang="en" sz="1400"/>
              <a:t>Hard to explain why two questions are similar based on a sentence embedding</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ML Models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under Cross-Validation and RFE  </a:t>
            </a:r>
            <a:endParaRPr/>
          </a:p>
        </p:txBody>
      </p:sp>
      <p:pic>
        <p:nvPicPr>
          <p:cNvPr id="250" name="Google Shape;250;p38"/>
          <p:cNvPicPr preferRelativeResize="0"/>
          <p:nvPr/>
        </p:nvPicPr>
        <p:blipFill>
          <a:blip r:embed="rId3">
            <a:alphaModFix/>
          </a:blip>
          <a:stretch>
            <a:fillRect/>
          </a:stretch>
        </p:blipFill>
        <p:spPr>
          <a:xfrm>
            <a:off x="498400" y="1983200"/>
            <a:ext cx="4218425" cy="2830225"/>
          </a:xfrm>
          <a:prstGeom prst="rect">
            <a:avLst/>
          </a:prstGeom>
          <a:noFill/>
          <a:ln>
            <a:noFill/>
          </a:ln>
        </p:spPr>
      </p:pic>
      <p:pic>
        <p:nvPicPr>
          <p:cNvPr id="251" name="Google Shape;251;p38"/>
          <p:cNvPicPr preferRelativeResize="0"/>
          <p:nvPr/>
        </p:nvPicPr>
        <p:blipFill>
          <a:blip r:embed="rId4">
            <a:alphaModFix/>
          </a:blip>
          <a:stretch>
            <a:fillRect/>
          </a:stretch>
        </p:blipFill>
        <p:spPr>
          <a:xfrm>
            <a:off x="4881025" y="2756275"/>
            <a:ext cx="3778601" cy="911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models behave differently?</a:t>
            </a:r>
            <a:endParaRPr/>
          </a:p>
        </p:txBody>
      </p:sp>
      <p:sp>
        <p:nvSpPr>
          <p:cNvPr id="257" name="Google Shape;257;p39"/>
          <p:cNvSpPr txBox="1"/>
          <p:nvPr>
            <p:ph idx="1" type="body"/>
          </p:nvPr>
        </p:nvSpPr>
        <p:spPr>
          <a:xfrm>
            <a:off x="729450" y="2078875"/>
            <a:ext cx="52791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Feature invariance of SVM and logistic regression: data sufficiently separable (see PCA and LDA results) </a:t>
            </a:r>
            <a:endParaRPr/>
          </a:p>
          <a:p>
            <a:pPr indent="0" lvl="0" marL="0" rtl="0" algn="l">
              <a:spcBef>
                <a:spcPts val="1200"/>
              </a:spcBef>
              <a:spcAft>
                <a:spcPts val="0"/>
              </a:spcAft>
              <a:buNone/>
            </a:pPr>
            <a:r>
              <a:rPr lang="en"/>
              <a:t>Decision Tree and Random Forest accuracies asymptotically increase with features</a:t>
            </a:r>
            <a:endParaRPr/>
          </a:p>
          <a:p>
            <a:pPr indent="0" lvl="0" marL="0" rtl="0" algn="l">
              <a:spcBef>
                <a:spcPts val="1200"/>
              </a:spcBef>
              <a:spcAft>
                <a:spcPts val="0"/>
              </a:spcAft>
              <a:buNone/>
            </a:pPr>
            <a:r>
              <a:rPr lang="en"/>
              <a:t>Decision Tree tends to overfit -&gt; accuracy suffers!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8" name="Google Shape;258;p39"/>
          <p:cNvPicPr preferRelativeResize="0"/>
          <p:nvPr/>
        </p:nvPicPr>
        <p:blipFill>
          <a:blip r:embed="rId3">
            <a:alphaModFix/>
          </a:blip>
          <a:stretch>
            <a:fillRect/>
          </a:stretch>
        </p:blipFill>
        <p:spPr>
          <a:xfrm>
            <a:off x="6540625" y="524050"/>
            <a:ext cx="2166600" cy="2124391"/>
          </a:xfrm>
          <a:prstGeom prst="rect">
            <a:avLst/>
          </a:prstGeom>
          <a:noFill/>
          <a:ln>
            <a:noFill/>
          </a:ln>
        </p:spPr>
      </p:pic>
      <p:sp>
        <p:nvSpPr>
          <p:cNvPr id="259" name="Google Shape;259;p39"/>
          <p:cNvSpPr txBox="1"/>
          <p:nvPr/>
        </p:nvSpPr>
        <p:spPr>
          <a:xfrm>
            <a:off x="6650775" y="3994025"/>
            <a:ext cx="2166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PCA (top) and LDA(bottom) Results: data seems to be to a </a:t>
            </a:r>
            <a:r>
              <a:rPr lang="en" sz="900">
                <a:latin typeface="Lato"/>
                <a:ea typeface="Lato"/>
                <a:cs typeface="Lato"/>
                <a:sym typeface="Lato"/>
              </a:rPr>
              <a:t>satisfying </a:t>
            </a:r>
            <a:r>
              <a:rPr lang="en" sz="900">
                <a:latin typeface="Lato"/>
                <a:ea typeface="Lato"/>
                <a:cs typeface="Lato"/>
                <a:sym typeface="Lato"/>
              </a:rPr>
              <a:t>degree linearly separable </a:t>
            </a:r>
            <a:endParaRPr sz="900">
              <a:latin typeface="Lato"/>
              <a:ea typeface="Lato"/>
              <a:cs typeface="Lato"/>
              <a:sym typeface="Lato"/>
            </a:endParaRPr>
          </a:p>
        </p:txBody>
      </p:sp>
      <p:pic>
        <p:nvPicPr>
          <p:cNvPr id="260" name="Google Shape;260;p39"/>
          <p:cNvPicPr preferRelativeResize="0"/>
          <p:nvPr/>
        </p:nvPicPr>
        <p:blipFill>
          <a:blip r:embed="rId4">
            <a:alphaModFix/>
          </a:blip>
          <a:stretch>
            <a:fillRect/>
          </a:stretch>
        </p:blipFill>
        <p:spPr>
          <a:xfrm>
            <a:off x="6579350" y="2571750"/>
            <a:ext cx="2089150" cy="134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Analysis - Is Feature Importance Model-Invariant?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in different models </a:t>
            </a:r>
            <a:endParaRPr/>
          </a:p>
        </p:txBody>
      </p:sp>
      <p:sp>
        <p:nvSpPr>
          <p:cNvPr id="271" name="Google Shape;271;p41"/>
          <p:cNvSpPr txBox="1"/>
          <p:nvPr>
            <p:ph idx="1" type="body"/>
          </p:nvPr>
        </p:nvSpPr>
        <p:spPr>
          <a:xfrm>
            <a:off x="5463850" y="2078875"/>
            <a:ext cx="28209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Feature importance clearly varies among models</a:t>
            </a:r>
            <a:endParaRPr/>
          </a:p>
          <a:p>
            <a:pPr indent="0" lvl="0" marL="0" rtl="0" algn="l">
              <a:spcBef>
                <a:spcPts val="1200"/>
              </a:spcBef>
              <a:spcAft>
                <a:spcPts val="0"/>
              </a:spcAft>
              <a:buNone/>
            </a:pPr>
            <a:r>
              <a:rPr lang="en"/>
              <a:t>Clear correlation between </a:t>
            </a:r>
            <a:r>
              <a:rPr lang="en"/>
              <a:t>logistic</a:t>
            </a:r>
            <a:r>
              <a:rPr lang="en"/>
              <a:t> regression and linear SVC observed</a:t>
            </a:r>
            <a:endParaRPr/>
          </a:p>
          <a:p>
            <a:pPr indent="0" lvl="0" marL="0" rtl="0" algn="l">
              <a:spcBef>
                <a:spcPts val="1200"/>
              </a:spcBef>
              <a:spcAft>
                <a:spcPts val="0"/>
              </a:spcAft>
              <a:buNone/>
            </a:pPr>
            <a:r>
              <a:rPr lang="en"/>
              <a:t>Bert vector similarity most important across all models, while  simple features (is_equal, is_same_category, question_len) are consistently ranked lowest</a:t>
            </a:r>
            <a:endParaRPr/>
          </a:p>
          <a:p>
            <a:pPr indent="0" lvl="0" marL="0" rtl="0" algn="l">
              <a:spcBef>
                <a:spcPts val="1200"/>
              </a:spcBef>
              <a:spcAft>
                <a:spcPts val="1200"/>
              </a:spcAft>
              <a:buNone/>
            </a:pPr>
            <a:r>
              <a:t/>
            </a:r>
            <a:endParaRPr/>
          </a:p>
        </p:txBody>
      </p:sp>
      <p:pic>
        <p:nvPicPr>
          <p:cNvPr id="272" name="Google Shape;272;p41"/>
          <p:cNvPicPr preferRelativeResize="0"/>
          <p:nvPr/>
        </p:nvPicPr>
        <p:blipFill>
          <a:blip r:embed="rId3">
            <a:alphaModFix/>
          </a:blip>
          <a:stretch>
            <a:fillRect/>
          </a:stretch>
        </p:blipFill>
        <p:spPr>
          <a:xfrm>
            <a:off x="640725" y="2078875"/>
            <a:ext cx="4378200" cy="236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8" name="Google Shape;98;p15"/>
          <p:cNvSpPr txBox="1"/>
          <p:nvPr>
            <p:ph idx="2" type="body"/>
          </p:nvPr>
        </p:nvSpPr>
        <p:spPr>
          <a:xfrm>
            <a:off x="4643604" y="144120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Split into </a:t>
            </a:r>
            <a:endParaRPr sz="1700"/>
          </a:p>
          <a:p>
            <a:pPr indent="-336550" lvl="0" marL="457200" rtl="0" algn="l">
              <a:spcBef>
                <a:spcPts val="1200"/>
              </a:spcBef>
              <a:spcAft>
                <a:spcPts val="0"/>
              </a:spcAft>
              <a:buSzPts val="1700"/>
              <a:buAutoNum type="arabicPeriod"/>
            </a:pPr>
            <a:r>
              <a:rPr lang="en" sz="1700"/>
              <a:t>Train (80%) </a:t>
            </a:r>
            <a:endParaRPr sz="1700"/>
          </a:p>
          <a:p>
            <a:pPr indent="-336550" lvl="0" marL="457200" rtl="0" algn="l">
              <a:spcBef>
                <a:spcPts val="0"/>
              </a:spcBef>
              <a:spcAft>
                <a:spcPts val="0"/>
              </a:spcAft>
              <a:buSzPts val="1700"/>
              <a:buAutoNum type="arabicPeriod"/>
            </a:pPr>
            <a:r>
              <a:rPr lang="en" sz="1700"/>
              <a:t>Test   (20%)</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5" title="Points scored"/>
          <p:cNvPicPr preferRelativeResize="0"/>
          <p:nvPr/>
        </p:nvPicPr>
        <p:blipFill>
          <a:blip r:embed="rId3">
            <a:alphaModFix/>
          </a:blip>
          <a:stretch>
            <a:fillRect/>
          </a:stretch>
        </p:blipFill>
        <p:spPr>
          <a:xfrm>
            <a:off x="800625" y="1961875"/>
            <a:ext cx="3656742" cy="2261100"/>
          </a:xfrm>
          <a:prstGeom prst="rect">
            <a:avLst/>
          </a:prstGeom>
          <a:noFill/>
          <a:ln>
            <a:noFill/>
          </a:ln>
        </p:spPr>
      </p:pic>
      <p:pic>
        <p:nvPicPr>
          <p:cNvPr descr="Undersampling and oversampling: An old and a new approach | by Nour  Al-Rahman Al-Serw | Analytics Vidhya | Medium" id="100" name="Google Shape;100;p15"/>
          <p:cNvPicPr preferRelativeResize="0"/>
          <p:nvPr/>
        </p:nvPicPr>
        <p:blipFill rotWithShape="1">
          <a:blip r:embed="rId4">
            <a:alphaModFix/>
          </a:blip>
          <a:srcRect b="0" l="-589" r="48864" t="-2009"/>
          <a:stretch/>
        </p:blipFill>
        <p:spPr>
          <a:xfrm>
            <a:off x="4750375" y="2977350"/>
            <a:ext cx="3292950" cy="1908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Weights in logistic regression and SVC</a:t>
            </a:r>
            <a:endParaRPr/>
          </a:p>
        </p:txBody>
      </p:sp>
      <p:pic>
        <p:nvPicPr>
          <p:cNvPr id="278" name="Google Shape;278;p42"/>
          <p:cNvPicPr preferRelativeResize="0"/>
          <p:nvPr/>
        </p:nvPicPr>
        <p:blipFill>
          <a:blip r:embed="rId3">
            <a:alphaModFix/>
          </a:blip>
          <a:stretch>
            <a:fillRect/>
          </a:stretch>
        </p:blipFill>
        <p:spPr>
          <a:xfrm>
            <a:off x="729450" y="2020025"/>
            <a:ext cx="3630949" cy="2876450"/>
          </a:xfrm>
          <a:prstGeom prst="rect">
            <a:avLst/>
          </a:prstGeom>
          <a:noFill/>
          <a:ln>
            <a:noFill/>
          </a:ln>
        </p:spPr>
      </p:pic>
      <p:pic>
        <p:nvPicPr>
          <p:cNvPr id="279" name="Google Shape;279;p42"/>
          <p:cNvPicPr preferRelativeResize="0"/>
          <p:nvPr/>
        </p:nvPicPr>
        <p:blipFill>
          <a:blip r:embed="rId4">
            <a:alphaModFix/>
          </a:blip>
          <a:stretch>
            <a:fillRect/>
          </a:stretch>
        </p:blipFill>
        <p:spPr>
          <a:xfrm>
            <a:off x="4497975" y="2020025"/>
            <a:ext cx="3523800" cy="287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Gini importance in decision tree, random forest and XGBoost</a:t>
            </a:r>
            <a:endParaRPr/>
          </a:p>
        </p:txBody>
      </p:sp>
      <p:pic>
        <p:nvPicPr>
          <p:cNvPr id="285" name="Google Shape;285;p43"/>
          <p:cNvPicPr preferRelativeResize="0"/>
          <p:nvPr/>
        </p:nvPicPr>
        <p:blipFill>
          <a:blip r:embed="rId3">
            <a:alphaModFix/>
          </a:blip>
          <a:stretch>
            <a:fillRect/>
          </a:stretch>
        </p:blipFill>
        <p:spPr>
          <a:xfrm>
            <a:off x="894425" y="2241800"/>
            <a:ext cx="3280275" cy="2743625"/>
          </a:xfrm>
          <a:prstGeom prst="rect">
            <a:avLst/>
          </a:prstGeom>
          <a:noFill/>
          <a:ln>
            <a:noFill/>
          </a:ln>
        </p:spPr>
      </p:pic>
      <p:pic>
        <p:nvPicPr>
          <p:cNvPr id="286" name="Google Shape;286;p43"/>
          <p:cNvPicPr preferRelativeResize="0"/>
          <p:nvPr/>
        </p:nvPicPr>
        <p:blipFill>
          <a:blip r:embed="rId4">
            <a:alphaModFix/>
          </a:blip>
          <a:stretch>
            <a:fillRect/>
          </a:stretch>
        </p:blipFill>
        <p:spPr>
          <a:xfrm>
            <a:off x="4446738" y="2241800"/>
            <a:ext cx="3401924" cy="2629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Category?</a:t>
            </a:r>
            <a:endParaRPr/>
          </a:p>
        </p:txBody>
      </p:sp>
      <p:sp>
        <p:nvSpPr>
          <p:cNvPr id="292" name="Google Shape;292;p44"/>
          <p:cNvSpPr txBox="1"/>
          <p:nvPr>
            <p:ph idx="1" type="body"/>
          </p:nvPr>
        </p:nvSpPr>
        <p:spPr>
          <a:xfrm>
            <a:off x="311700" y="1907250"/>
            <a:ext cx="4395300" cy="266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Low False Negatives</a:t>
            </a:r>
            <a:endParaRPr/>
          </a:p>
          <a:p>
            <a:pPr indent="-298450" lvl="1" marL="914400" rtl="0" algn="l">
              <a:spcBef>
                <a:spcPts val="0"/>
              </a:spcBef>
              <a:spcAft>
                <a:spcPts val="0"/>
              </a:spcAft>
              <a:buSzPts val="1100"/>
              <a:buChar char="-"/>
            </a:pPr>
            <a:r>
              <a:rPr lang="en"/>
              <a:t>Different keywords generally would mean different question, as expected</a:t>
            </a:r>
            <a:endParaRPr/>
          </a:p>
          <a:p>
            <a:pPr indent="-311150" lvl="0" marL="457200" rtl="0" algn="l">
              <a:spcBef>
                <a:spcPts val="0"/>
              </a:spcBef>
              <a:spcAft>
                <a:spcPts val="0"/>
              </a:spcAft>
              <a:buSzPts val="1300"/>
              <a:buChar char="-"/>
            </a:pPr>
            <a:r>
              <a:rPr lang="en"/>
              <a:t>High False Positives</a:t>
            </a:r>
            <a:endParaRPr/>
          </a:p>
          <a:p>
            <a:pPr indent="-298450" lvl="1" marL="914400" rtl="0" algn="l">
              <a:spcBef>
                <a:spcPts val="0"/>
              </a:spcBef>
              <a:spcAft>
                <a:spcPts val="0"/>
              </a:spcAft>
              <a:buSzPts val="1100"/>
              <a:buChar char="-"/>
            </a:pPr>
            <a:r>
              <a:rPr lang="en"/>
              <a:t>Same keyword but not duplicate, expected since we ignored the semantic meaning</a:t>
            </a:r>
            <a:endParaRPr/>
          </a:p>
          <a:p>
            <a:pPr indent="-311150" lvl="0" marL="457200" rtl="0" algn="l">
              <a:spcBef>
                <a:spcPts val="0"/>
              </a:spcBef>
              <a:spcAft>
                <a:spcPts val="0"/>
              </a:spcAft>
              <a:buSzPts val="1300"/>
              <a:buChar char="-"/>
            </a:pPr>
            <a:r>
              <a:rPr lang="en"/>
              <a:t>Availability as a feature is not high</a:t>
            </a:r>
            <a:endParaRPr/>
          </a:p>
          <a:p>
            <a:pPr indent="-298450" lvl="1" marL="914400" rtl="0" algn="l">
              <a:spcBef>
                <a:spcPts val="0"/>
              </a:spcBef>
              <a:spcAft>
                <a:spcPts val="0"/>
              </a:spcAft>
              <a:buSzPts val="1100"/>
              <a:buChar char="-"/>
            </a:pPr>
            <a:r>
              <a:rPr lang="en"/>
              <a:t>Not every questions start with one of these keywords.</a:t>
            </a:r>
            <a:endParaRPr/>
          </a:p>
          <a:p>
            <a:pPr indent="-298450" lvl="1" marL="914400" rtl="0" algn="l">
              <a:spcBef>
                <a:spcPts val="0"/>
              </a:spcBef>
              <a:spcAft>
                <a:spcPts val="0"/>
              </a:spcAft>
              <a:buSzPts val="1100"/>
              <a:buChar char="-"/>
            </a:pPr>
            <a:r>
              <a:rPr lang="en"/>
              <a:t>E.g. Method to find separation of slits using fresnel biprism?</a:t>
            </a:r>
            <a:endParaRPr/>
          </a:p>
          <a:p>
            <a:pPr indent="-298450" lvl="1" marL="914400" rtl="0" algn="l">
              <a:spcBef>
                <a:spcPts val="0"/>
              </a:spcBef>
              <a:spcAft>
                <a:spcPts val="0"/>
              </a:spcAft>
              <a:buSzPts val="1100"/>
              <a:buChar char="-"/>
            </a:pPr>
            <a:r>
              <a:rPr lang="en"/>
              <a:t>These were ignored</a:t>
            </a:r>
            <a:endParaRPr/>
          </a:p>
        </p:txBody>
      </p:sp>
      <p:pic>
        <p:nvPicPr>
          <p:cNvPr id="293" name="Google Shape;293;p44"/>
          <p:cNvPicPr preferRelativeResize="0"/>
          <p:nvPr/>
        </p:nvPicPr>
        <p:blipFill rotWithShape="1">
          <a:blip r:embed="rId3">
            <a:alphaModFix/>
          </a:blip>
          <a:srcRect b="0" l="6250" r="37889" t="27979"/>
          <a:stretch/>
        </p:blipFill>
        <p:spPr>
          <a:xfrm>
            <a:off x="4977525" y="1494700"/>
            <a:ext cx="3399600" cy="3033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best K in KNN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 for KNN</a:t>
            </a:r>
            <a:endParaRPr/>
          </a:p>
        </p:txBody>
      </p:sp>
      <p:sp>
        <p:nvSpPr>
          <p:cNvPr id="304" name="Google Shape;304;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46"/>
          <p:cNvPicPr preferRelativeResize="0"/>
          <p:nvPr/>
        </p:nvPicPr>
        <p:blipFill>
          <a:blip r:embed="rId3">
            <a:alphaModFix/>
          </a:blip>
          <a:stretch>
            <a:fillRect/>
          </a:stretch>
        </p:blipFill>
        <p:spPr>
          <a:xfrm>
            <a:off x="146625" y="773275"/>
            <a:ext cx="6731176" cy="3869050"/>
          </a:xfrm>
          <a:prstGeom prst="rect">
            <a:avLst/>
          </a:prstGeom>
          <a:noFill/>
          <a:ln>
            <a:noFill/>
          </a:ln>
        </p:spPr>
      </p:pic>
      <p:sp>
        <p:nvSpPr>
          <p:cNvPr id="306" name="Google Shape;306;p46"/>
          <p:cNvSpPr txBox="1"/>
          <p:nvPr/>
        </p:nvSpPr>
        <p:spPr>
          <a:xfrm>
            <a:off x="6653925" y="2719500"/>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Plateaus</a:t>
            </a:r>
            <a:r>
              <a:rPr lang="en"/>
              <a:t> at K=15</a:t>
            </a:r>
            <a:endParaRPr/>
          </a:p>
        </p:txBody>
      </p:sp>
      <p:sp>
        <p:nvSpPr>
          <p:cNvPr id="307" name="Google Shape;307;p46"/>
          <p:cNvSpPr txBox="1"/>
          <p:nvPr/>
        </p:nvSpPr>
        <p:spPr>
          <a:xfrm>
            <a:off x="0" y="4790025"/>
            <a:ext cx="9060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https://towardsdatascience.com/how-to-find-the-optimal-value-of-k-in-knn-35d936e554eb</a:t>
            </a:r>
            <a:endParaRPr sz="11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ensembling help?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sz="3600"/>
              <a:t>Does ensembling help?</a:t>
            </a:r>
            <a:endParaRPr sz="3600"/>
          </a:p>
          <a:p>
            <a:pPr indent="0" lvl="0" marL="0" rtl="0" algn="l">
              <a:spcBef>
                <a:spcPts val="0"/>
              </a:spcBef>
              <a:spcAft>
                <a:spcPts val="0"/>
              </a:spcAft>
              <a:buClr>
                <a:schemeClr val="dk1"/>
              </a:buClr>
              <a:buSzPct val="30555"/>
              <a:buFont typeface="Arial"/>
              <a:buNone/>
            </a:pPr>
            <a:r>
              <a:t/>
            </a:r>
            <a:endParaRPr sz="3600"/>
          </a:p>
          <a:p>
            <a:pPr indent="0" lvl="0" marL="0" rtl="0" algn="l">
              <a:spcBef>
                <a:spcPts val="0"/>
              </a:spcBef>
              <a:spcAft>
                <a:spcPts val="0"/>
              </a:spcAft>
              <a:buNone/>
            </a:pPr>
            <a:r>
              <a:t/>
            </a:r>
            <a:endParaRPr sz="3600"/>
          </a:p>
        </p:txBody>
      </p:sp>
      <p:sp>
        <p:nvSpPr>
          <p:cNvPr id="318" name="Google Shape;318;p48"/>
          <p:cNvSpPr txBox="1"/>
          <p:nvPr>
            <p:ph idx="1" type="body"/>
          </p:nvPr>
        </p:nvSpPr>
        <p:spPr>
          <a:xfrm>
            <a:off x="729450" y="2027075"/>
            <a:ext cx="3856500" cy="2512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800">
                <a:latin typeface="Nunito"/>
                <a:ea typeface="Nunito"/>
                <a:cs typeface="Nunito"/>
                <a:sym typeface="Nunito"/>
              </a:rPr>
              <a:t>Yes and no, it depends</a:t>
            </a:r>
            <a:endParaRPr sz="1800">
              <a:latin typeface="Nunito"/>
              <a:ea typeface="Nunito"/>
              <a:cs typeface="Nunito"/>
              <a:sym typeface="Nunito"/>
            </a:endParaRPr>
          </a:p>
          <a:p>
            <a:pPr indent="0" lvl="0" marL="0" rtl="0" algn="l">
              <a:spcBef>
                <a:spcPts val="1200"/>
              </a:spcBef>
              <a:spcAft>
                <a:spcPts val="0"/>
              </a:spcAft>
              <a:buNone/>
            </a:pPr>
            <a:r>
              <a:rPr lang="en" sz="1800">
                <a:latin typeface="Nunito"/>
                <a:ea typeface="Nunito"/>
                <a:cs typeface="Nunito"/>
                <a:sym typeface="Nunito"/>
              </a:rPr>
              <a:t>Improves result on simple models</a:t>
            </a:r>
            <a:endParaRPr sz="1800">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pic>
        <p:nvPicPr>
          <p:cNvPr id="319" name="Google Shape;319;p48"/>
          <p:cNvPicPr preferRelativeResize="0"/>
          <p:nvPr/>
        </p:nvPicPr>
        <p:blipFill>
          <a:blip r:embed="rId3">
            <a:alphaModFix/>
          </a:blip>
          <a:stretch>
            <a:fillRect/>
          </a:stretch>
        </p:blipFill>
        <p:spPr>
          <a:xfrm>
            <a:off x="4822699" y="2074987"/>
            <a:ext cx="4071550" cy="2420225"/>
          </a:xfrm>
          <a:prstGeom prst="rect">
            <a:avLst/>
          </a:prstGeom>
          <a:noFill/>
          <a:ln>
            <a:noFill/>
          </a:ln>
        </p:spPr>
      </p:pic>
      <p:sp>
        <p:nvSpPr>
          <p:cNvPr id="320" name="Google Shape;320;p48"/>
          <p:cNvSpPr/>
          <p:nvPr/>
        </p:nvSpPr>
        <p:spPr>
          <a:xfrm>
            <a:off x="4883850" y="3849100"/>
            <a:ext cx="4014900" cy="22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8"/>
          <p:cNvSpPr/>
          <p:nvPr/>
        </p:nvSpPr>
        <p:spPr>
          <a:xfrm>
            <a:off x="4883853" y="4258625"/>
            <a:ext cx="4014900" cy="192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4883853" y="3656800"/>
            <a:ext cx="4014900" cy="192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8"/>
          <p:cNvSpPr/>
          <p:nvPr/>
        </p:nvSpPr>
        <p:spPr>
          <a:xfrm>
            <a:off x="4883853" y="2571738"/>
            <a:ext cx="4014900" cy="192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Does ensembling help?</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
        <p:nvSpPr>
          <p:cNvPr id="329" name="Google Shape;329;p49"/>
          <p:cNvSpPr txBox="1"/>
          <p:nvPr>
            <p:ph idx="1" type="body"/>
          </p:nvPr>
        </p:nvSpPr>
        <p:spPr>
          <a:xfrm>
            <a:off x="729450" y="2005000"/>
            <a:ext cx="4154400" cy="256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800">
                <a:latin typeface="Nunito"/>
                <a:ea typeface="Nunito"/>
                <a:cs typeface="Nunito"/>
                <a:sym typeface="Nunito"/>
              </a:rPr>
              <a:t>Using more sophisticated ensembling method helps</a:t>
            </a:r>
            <a:endParaRPr sz="1800">
              <a:latin typeface="Nunito"/>
              <a:ea typeface="Nunito"/>
              <a:cs typeface="Nunito"/>
              <a:sym typeface="Nunito"/>
            </a:endParaRPr>
          </a:p>
        </p:txBody>
      </p:sp>
      <p:pic>
        <p:nvPicPr>
          <p:cNvPr id="330" name="Google Shape;330;p49"/>
          <p:cNvPicPr preferRelativeResize="0"/>
          <p:nvPr/>
        </p:nvPicPr>
        <p:blipFill>
          <a:blip r:embed="rId3">
            <a:alphaModFix/>
          </a:blip>
          <a:stretch>
            <a:fillRect/>
          </a:stretch>
        </p:blipFill>
        <p:spPr>
          <a:xfrm>
            <a:off x="4822699" y="2074987"/>
            <a:ext cx="4071550" cy="242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Does ensembling help?</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
        <p:nvSpPr>
          <p:cNvPr id="336" name="Google Shape;336;p50"/>
          <p:cNvSpPr txBox="1"/>
          <p:nvPr>
            <p:ph idx="1" type="body"/>
          </p:nvPr>
        </p:nvSpPr>
        <p:spPr>
          <a:xfrm>
            <a:off x="729450" y="2005000"/>
            <a:ext cx="4154400" cy="256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800">
                <a:latin typeface="Nunito"/>
                <a:ea typeface="Nunito"/>
                <a:cs typeface="Nunito"/>
                <a:sym typeface="Nunito"/>
              </a:rPr>
              <a:t>Might make things worse for more advanced models</a:t>
            </a:r>
            <a:endParaRPr sz="1800">
              <a:latin typeface="Nunito"/>
              <a:ea typeface="Nunito"/>
              <a:cs typeface="Nunito"/>
              <a:sym typeface="Nunito"/>
            </a:endParaRPr>
          </a:p>
        </p:txBody>
      </p:sp>
      <p:pic>
        <p:nvPicPr>
          <p:cNvPr id="337" name="Google Shape;337;p50"/>
          <p:cNvPicPr preferRelativeResize="0"/>
          <p:nvPr/>
        </p:nvPicPr>
        <p:blipFill>
          <a:blip r:embed="rId3">
            <a:alphaModFix/>
          </a:blip>
          <a:stretch>
            <a:fillRect/>
          </a:stretch>
        </p:blipFill>
        <p:spPr>
          <a:xfrm>
            <a:off x="4822699" y="2074987"/>
            <a:ext cx="4071550" cy="2420225"/>
          </a:xfrm>
          <a:prstGeom prst="rect">
            <a:avLst/>
          </a:prstGeom>
          <a:noFill/>
          <a:ln>
            <a:noFill/>
          </a:ln>
        </p:spPr>
      </p:pic>
      <p:sp>
        <p:nvSpPr>
          <p:cNvPr id="338" name="Google Shape;338;p50"/>
          <p:cNvSpPr/>
          <p:nvPr/>
        </p:nvSpPr>
        <p:spPr>
          <a:xfrm>
            <a:off x="4883853" y="4258625"/>
            <a:ext cx="4014900" cy="192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Ensembling does help*</a:t>
            </a:r>
            <a:endParaRPr/>
          </a:p>
        </p:txBody>
      </p:sp>
      <p:sp>
        <p:nvSpPr>
          <p:cNvPr id="344" name="Google Shape;344;p5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depending on your models and ensembling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Remove</a:t>
            </a:r>
            <a:endParaRPr sz="1400"/>
          </a:p>
          <a:p>
            <a:pPr indent="-317500" lvl="0" marL="457200" rtl="0" algn="l">
              <a:spcBef>
                <a:spcPts val="1200"/>
              </a:spcBef>
              <a:spcAft>
                <a:spcPts val="0"/>
              </a:spcAft>
              <a:buSzPts val="1400"/>
              <a:buChar char="-"/>
            </a:pPr>
            <a:r>
              <a:rPr lang="en" sz="1400"/>
              <a:t>Stop words, Special characters, </a:t>
            </a:r>
            <a:r>
              <a:rPr lang="en" sz="1400"/>
              <a:t>Punctuations</a:t>
            </a:r>
            <a:endParaRPr sz="1400"/>
          </a:p>
          <a:p>
            <a:pPr indent="-317500" lvl="0" marL="457200" rtl="0" algn="l">
              <a:spcBef>
                <a:spcPts val="0"/>
              </a:spcBef>
              <a:spcAft>
                <a:spcPts val="0"/>
              </a:spcAft>
              <a:buSzPts val="1400"/>
              <a:buChar char="-"/>
            </a:pPr>
            <a:r>
              <a:rPr lang="en" sz="1400"/>
              <a:t>Null instances, White spaces</a:t>
            </a:r>
            <a:endParaRPr sz="1400"/>
          </a:p>
          <a:p>
            <a:pPr indent="0" lvl="0" marL="0" rtl="0" algn="l">
              <a:spcBef>
                <a:spcPts val="1200"/>
              </a:spcBef>
              <a:spcAft>
                <a:spcPts val="0"/>
              </a:spcAft>
              <a:buNone/>
            </a:pPr>
            <a:r>
              <a:rPr lang="en" sz="1400"/>
              <a:t>Standardise </a:t>
            </a:r>
            <a:r>
              <a:rPr lang="en" sz="1400"/>
              <a:t> </a:t>
            </a:r>
            <a:endParaRPr sz="1400"/>
          </a:p>
          <a:p>
            <a:pPr indent="-317500" lvl="0" marL="457200" rtl="0" algn="l">
              <a:spcBef>
                <a:spcPts val="1200"/>
              </a:spcBef>
              <a:spcAft>
                <a:spcPts val="0"/>
              </a:spcAft>
              <a:buSzPts val="1400"/>
              <a:buChar char="-"/>
            </a:pPr>
            <a:r>
              <a:rPr lang="en" sz="1400"/>
              <a:t>Stemming</a:t>
            </a:r>
            <a:endParaRPr sz="1400"/>
          </a:p>
          <a:p>
            <a:pPr indent="-317500" lvl="0" marL="457200" rtl="0" algn="l">
              <a:spcBef>
                <a:spcPts val="0"/>
              </a:spcBef>
              <a:spcAft>
                <a:spcPts val="0"/>
              </a:spcAft>
              <a:buSzPts val="1400"/>
              <a:buChar char="-"/>
            </a:pPr>
            <a:r>
              <a:rPr lang="en" sz="1400"/>
              <a:t>Lemmatization</a:t>
            </a:r>
            <a:endParaRPr sz="1400"/>
          </a:p>
        </p:txBody>
      </p:sp>
      <p:pic>
        <p:nvPicPr>
          <p:cNvPr id="107" name="Google Shape;107;p16"/>
          <p:cNvPicPr preferRelativeResize="0"/>
          <p:nvPr/>
        </p:nvPicPr>
        <p:blipFill>
          <a:blip r:embed="rId3">
            <a:alphaModFix/>
          </a:blip>
          <a:stretch>
            <a:fillRect/>
          </a:stretch>
        </p:blipFill>
        <p:spPr>
          <a:xfrm>
            <a:off x="5229543" y="1853850"/>
            <a:ext cx="3512374" cy="19626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normalization affect all models?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Does normalization affect all models?</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
        <p:nvSpPr>
          <p:cNvPr id="355" name="Google Shape;355;p53"/>
          <p:cNvSpPr txBox="1"/>
          <p:nvPr>
            <p:ph idx="1" type="body"/>
          </p:nvPr>
        </p:nvSpPr>
        <p:spPr>
          <a:xfrm>
            <a:off x="729450" y="1987650"/>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800">
                <a:solidFill>
                  <a:schemeClr val="dk1"/>
                </a:solidFill>
                <a:latin typeface="Nunito"/>
                <a:ea typeface="Nunito"/>
                <a:cs typeface="Nunito"/>
                <a:sym typeface="Nunito"/>
              </a:rPr>
              <a:t>Distance based models will be affected</a:t>
            </a:r>
            <a:endParaRPr sz="1800">
              <a:solidFill>
                <a:schemeClr val="dk1"/>
              </a:solidFill>
              <a:latin typeface="Nunito"/>
              <a:ea typeface="Nunito"/>
              <a:cs typeface="Nunito"/>
              <a:sym typeface="Nunito"/>
            </a:endParaRPr>
          </a:p>
          <a:p>
            <a:pPr indent="0" lvl="0" marL="0" rtl="0" algn="l">
              <a:spcBef>
                <a:spcPts val="1200"/>
              </a:spcBef>
              <a:spcAft>
                <a:spcPts val="1200"/>
              </a:spcAft>
              <a:buNone/>
            </a:pPr>
            <a:r>
              <a:t/>
            </a:r>
            <a:endParaRPr sz="2400">
              <a:solidFill>
                <a:schemeClr val="dk1"/>
              </a:solidFill>
              <a:latin typeface="Nunito"/>
              <a:ea typeface="Nunito"/>
              <a:cs typeface="Nunito"/>
              <a:sym typeface="Nunito"/>
            </a:endParaRPr>
          </a:p>
        </p:txBody>
      </p:sp>
      <p:pic>
        <p:nvPicPr>
          <p:cNvPr id="356" name="Google Shape;356;p53"/>
          <p:cNvPicPr preferRelativeResize="0"/>
          <p:nvPr/>
        </p:nvPicPr>
        <p:blipFill>
          <a:blip r:embed="rId3">
            <a:alphaModFix/>
          </a:blip>
          <a:stretch>
            <a:fillRect/>
          </a:stretch>
        </p:blipFill>
        <p:spPr>
          <a:xfrm>
            <a:off x="1524250" y="2606200"/>
            <a:ext cx="3217101" cy="1961426"/>
          </a:xfrm>
          <a:prstGeom prst="rect">
            <a:avLst/>
          </a:prstGeom>
          <a:noFill/>
          <a:ln>
            <a:noFill/>
          </a:ln>
        </p:spPr>
      </p:pic>
      <p:pic>
        <p:nvPicPr>
          <p:cNvPr id="357" name="Google Shape;357;p53"/>
          <p:cNvPicPr preferRelativeResize="0"/>
          <p:nvPr/>
        </p:nvPicPr>
        <p:blipFill>
          <a:blip r:embed="rId4">
            <a:alphaModFix/>
          </a:blip>
          <a:stretch>
            <a:fillRect/>
          </a:stretch>
        </p:blipFill>
        <p:spPr>
          <a:xfrm>
            <a:off x="4989275" y="2638900"/>
            <a:ext cx="3139887" cy="1928725"/>
          </a:xfrm>
          <a:prstGeom prst="rect">
            <a:avLst/>
          </a:prstGeom>
          <a:noFill/>
          <a:ln>
            <a:noFill/>
          </a:ln>
        </p:spPr>
      </p:pic>
      <p:sp>
        <p:nvSpPr>
          <p:cNvPr id="358" name="Google Shape;358;p53"/>
          <p:cNvSpPr txBox="1"/>
          <p:nvPr/>
        </p:nvSpPr>
        <p:spPr>
          <a:xfrm>
            <a:off x="1577975" y="3599100"/>
            <a:ext cx="31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9" name="Google Shape;359;p53"/>
          <p:cNvSpPr txBox="1"/>
          <p:nvPr/>
        </p:nvSpPr>
        <p:spPr>
          <a:xfrm>
            <a:off x="729450" y="4675550"/>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pic>
        <p:nvPicPr>
          <p:cNvPr id="360" name="Google Shape;360;p53"/>
          <p:cNvPicPr preferRelativeResize="0"/>
          <p:nvPr/>
        </p:nvPicPr>
        <p:blipFill>
          <a:blip r:embed="rId5">
            <a:alphaModFix/>
          </a:blip>
          <a:stretch>
            <a:fillRect/>
          </a:stretch>
        </p:blipFill>
        <p:spPr>
          <a:xfrm>
            <a:off x="1332200" y="2479225"/>
            <a:ext cx="3356375" cy="2140650"/>
          </a:xfrm>
          <a:prstGeom prst="rect">
            <a:avLst/>
          </a:prstGeom>
          <a:noFill/>
          <a:ln>
            <a:noFill/>
          </a:ln>
        </p:spPr>
      </p:pic>
      <p:pic>
        <p:nvPicPr>
          <p:cNvPr id="361" name="Google Shape;361;p53"/>
          <p:cNvPicPr preferRelativeResize="0"/>
          <p:nvPr/>
        </p:nvPicPr>
        <p:blipFill>
          <a:blip r:embed="rId6">
            <a:alphaModFix/>
          </a:blip>
          <a:stretch>
            <a:fillRect/>
          </a:stretch>
        </p:blipFill>
        <p:spPr>
          <a:xfrm>
            <a:off x="4741362" y="2479224"/>
            <a:ext cx="3394551" cy="2140650"/>
          </a:xfrm>
          <a:prstGeom prst="rect">
            <a:avLst/>
          </a:prstGeom>
          <a:noFill/>
          <a:ln>
            <a:noFill/>
          </a:ln>
        </p:spPr>
      </p:pic>
      <p:sp>
        <p:nvSpPr>
          <p:cNvPr id="362" name="Google Shape;362;p53"/>
          <p:cNvSpPr/>
          <p:nvPr/>
        </p:nvSpPr>
        <p:spPr>
          <a:xfrm>
            <a:off x="1256000" y="3543050"/>
            <a:ext cx="6840000" cy="20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Neural Network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Construction</a:t>
            </a:r>
            <a:endParaRPr/>
          </a:p>
        </p:txBody>
      </p:sp>
      <p:sp>
        <p:nvSpPr>
          <p:cNvPr id="373" name="Google Shape;373;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Define F(x) = v, where F is the bert sentence embedding model</a:t>
            </a:r>
            <a:endParaRPr/>
          </a:p>
          <a:p>
            <a:pPr indent="0" lvl="0" marL="0" rtl="0" algn="l">
              <a:spcBef>
                <a:spcPts val="1200"/>
              </a:spcBef>
              <a:spcAft>
                <a:spcPts val="0"/>
              </a:spcAft>
              <a:buNone/>
            </a:pPr>
            <a:r>
              <a:rPr lang="en"/>
              <a:t>Define NN(v) = y, where NN is a neural network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 </a:t>
            </a:r>
            <a:r>
              <a:rPr b="1" lang="en"/>
              <a:t>NN(F(s_1) - F(s_2))</a:t>
            </a:r>
            <a:r>
              <a:rPr lang="en"/>
              <a:t> - Test Accuracy: 84.64</a:t>
            </a:r>
            <a:endParaRPr/>
          </a:p>
          <a:p>
            <a:pPr indent="0" lvl="0" marL="0" rtl="0" algn="l">
              <a:spcBef>
                <a:spcPts val="1200"/>
              </a:spcBef>
              <a:spcAft>
                <a:spcPts val="0"/>
              </a:spcAft>
              <a:buNone/>
            </a:pPr>
            <a:r>
              <a:rPr lang="en"/>
              <a:t>2. </a:t>
            </a:r>
            <a:r>
              <a:rPr b="1" lang="en"/>
              <a:t>NN(F(s_1) || F(s_2))</a:t>
            </a:r>
            <a:r>
              <a:rPr lang="en"/>
              <a:t> - Test Accuracy: 83.97</a:t>
            </a:r>
            <a:endParaRPr/>
          </a:p>
          <a:p>
            <a:pPr indent="0" lvl="0" marL="0" rtl="0" algn="l">
              <a:spcBef>
                <a:spcPts val="1200"/>
              </a:spcBef>
              <a:spcAft>
                <a:spcPts val="1200"/>
              </a:spcAft>
              <a:buNone/>
            </a:pPr>
            <a:r>
              <a:rPr lang="en"/>
              <a:t>3. </a:t>
            </a:r>
            <a:r>
              <a:rPr b="1" lang="en"/>
              <a:t>NN(F(s_1 || separator || s_2)</a:t>
            </a:r>
            <a:r>
              <a:rPr lang="en"/>
              <a:t> - Test </a:t>
            </a:r>
            <a:r>
              <a:rPr lang="en"/>
              <a:t>Accuracy</a:t>
            </a:r>
            <a:r>
              <a:rPr lang="en"/>
              <a:t>: 81.15</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a:t>
            </a:r>
            <a:endParaRPr/>
          </a:p>
        </p:txBody>
      </p:sp>
      <p:pic>
        <p:nvPicPr>
          <p:cNvPr id="379" name="Google Shape;379;p56"/>
          <p:cNvPicPr preferRelativeResize="0"/>
          <p:nvPr/>
        </p:nvPicPr>
        <p:blipFill>
          <a:blip r:embed="rId3">
            <a:alphaModFix/>
          </a:blip>
          <a:stretch>
            <a:fillRect/>
          </a:stretch>
        </p:blipFill>
        <p:spPr>
          <a:xfrm>
            <a:off x="5632700" y="2034975"/>
            <a:ext cx="2486025" cy="1533525"/>
          </a:xfrm>
          <a:prstGeom prst="rect">
            <a:avLst/>
          </a:prstGeom>
          <a:noFill/>
          <a:ln>
            <a:noFill/>
          </a:ln>
        </p:spPr>
      </p:pic>
      <p:sp>
        <p:nvSpPr>
          <p:cNvPr id="380" name="Google Shape;380;p56"/>
          <p:cNvSpPr txBox="1"/>
          <p:nvPr/>
        </p:nvSpPr>
        <p:spPr>
          <a:xfrm>
            <a:off x="729450" y="1999850"/>
            <a:ext cx="4041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Lato"/>
                <a:ea typeface="Lato"/>
                <a:cs typeface="Lato"/>
                <a:sym typeface="Lato"/>
              </a:rPr>
              <a:t>We have tuned the neural network based on their performance</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Hidden layer with ReLU activation performs the best. </a:t>
            </a:r>
            <a:endParaRPr>
              <a:solidFill>
                <a:schemeClr val="accent1"/>
              </a:solidFill>
              <a:latin typeface="Lato"/>
              <a:ea typeface="Lato"/>
              <a:cs typeface="Lato"/>
              <a:sym typeface="Lato"/>
            </a:endParaRPr>
          </a:p>
          <a:p>
            <a:pPr indent="0" lvl="0" marL="45720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The neural network overfit easily when we the number of layers is more than 4</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a:t>
            </a:r>
            <a:endParaRPr/>
          </a:p>
        </p:txBody>
      </p:sp>
      <p:sp>
        <p:nvSpPr>
          <p:cNvPr id="386" name="Google Shape;386;p5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Overfitting Prevention</a:t>
            </a:r>
            <a:endParaRPr/>
          </a:p>
          <a:p>
            <a:pPr indent="-311150" lvl="0" marL="457200" rtl="0" algn="l">
              <a:spcBef>
                <a:spcPts val="1200"/>
              </a:spcBef>
              <a:spcAft>
                <a:spcPts val="0"/>
              </a:spcAft>
              <a:buSzPts val="1300"/>
              <a:buAutoNum type="arabicPeriod"/>
            </a:pPr>
            <a:r>
              <a:rPr lang="en"/>
              <a:t>Stop early by measuring performance in validation set</a:t>
            </a:r>
            <a:endParaRPr/>
          </a:p>
          <a:p>
            <a:pPr indent="-311150" lvl="0" marL="457200" rtl="0" algn="l">
              <a:spcBef>
                <a:spcPts val="0"/>
              </a:spcBef>
              <a:spcAft>
                <a:spcPts val="0"/>
              </a:spcAft>
              <a:buSzPts val="1300"/>
              <a:buAutoNum type="arabicPeriod"/>
            </a:pPr>
            <a:r>
              <a:rPr lang="en"/>
              <a:t>Drop-out layer</a:t>
            </a:r>
            <a:endParaRPr/>
          </a:p>
          <a:p>
            <a:pPr indent="-311150" lvl="0" marL="457200" rtl="0" algn="l">
              <a:spcBef>
                <a:spcPts val="0"/>
              </a:spcBef>
              <a:spcAft>
                <a:spcPts val="0"/>
              </a:spcAft>
              <a:buSzPts val="1300"/>
              <a:buAutoNum type="arabicPeriod"/>
            </a:pPr>
            <a:r>
              <a:rPr lang="en"/>
              <a:t>Reducing number of layers</a:t>
            </a:r>
            <a:endParaRPr/>
          </a:p>
          <a:p>
            <a:pPr indent="0" lvl="0" marL="0" rtl="0" algn="l">
              <a:spcBef>
                <a:spcPts val="1200"/>
              </a:spcBef>
              <a:spcAft>
                <a:spcPts val="0"/>
              </a:spcAft>
              <a:buNone/>
            </a:pPr>
            <a:r>
              <a:rPr lang="en"/>
              <a:t>ReLU as all the activation function except for last layer (Sigmoid)</a:t>
            </a:r>
            <a:endParaRPr/>
          </a:p>
          <a:p>
            <a:pPr indent="0" lvl="0" marL="0" rtl="0" algn="l">
              <a:spcBef>
                <a:spcPts val="1200"/>
              </a:spcBef>
              <a:spcAft>
                <a:spcPts val="1200"/>
              </a:spcAft>
              <a:buNone/>
            </a:pPr>
            <a:r>
              <a:rPr lang="en"/>
              <a:t>Binary cross entropy as loss function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Distribution </a:t>
            </a:r>
            <a:endParaRPr/>
          </a:p>
        </p:txBody>
      </p:sp>
      <p:pic>
        <p:nvPicPr>
          <p:cNvPr id="392" name="Google Shape;392;p58"/>
          <p:cNvPicPr preferRelativeResize="0"/>
          <p:nvPr/>
        </p:nvPicPr>
        <p:blipFill>
          <a:blip r:embed="rId3">
            <a:alphaModFix/>
          </a:blip>
          <a:stretch>
            <a:fillRect/>
          </a:stretch>
        </p:blipFill>
        <p:spPr>
          <a:xfrm>
            <a:off x="689750" y="1804750"/>
            <a:ext cx="7768102" cy="29848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a:t>
            </a:r>
            <a:endParaRPr/>
          </a:p>
        </p:txBody>
      </p:sp>
      <p:pic>
        <p:nvPicPr>
          <p:cNvPr id="398" name="Google Shape;398;p59"/>
          <p:cNvPicPr preferRelativeResize="0"/>
          <p:nvPr/>
        </p:nvPicPr>
        <p:blipFill>
          <a:blip r:embed="rId3">
            <a:alphaModFix/>
          </a:blip>
          <a:stretch>
            <a:fillRect/>
          </a:stretch>
        </p:blipFill>
        <p:spPr>
          <a:xfrm>
            <a:off x="3249313" y="1853850"/>
            <a:ext cx="5098225" cy="2814550"/>
          </a:xfrm>
          <a:prstGeom prst="rect">
            <a:avLst/>
          </a:prstGeom>
          <a:noFill/>
          <a:ln>
            <a:noFill/>
          </a:ln>
        </p:spPr>
      </p:pic>
      <p:sp>
        <p:nvSpPr>
          <p:cNvPr id="399" name="Google Shape;399;p59"/>
          <p:cNvSpPr txBox="1"/>
          <p:nvPr/>
        </p:nvSpPr>
        <p:spPr>
          <a:xfrm>
            <a:off x="729450" y="2020650"/>
            <a:ext cx="5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Lato"/>
                <a:ea typeface="Lato"/>
                <a:cs typeface="Lato"/>
                <a:sym typeface="Lato"/>
              </a:rPr>
              <a:t>Our best model so far</a:t>
            </a:r>
            <a:endParaRPr>
              <a:solidFill>
                <a:schemeClr val="accent1"/>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Learned?</a:t>
            </a:r>
            <a:endParaRPr/>
          </a:p>
        </p:txBody>
      </p:sp>
      <p:sp>
        <p:nvSpPr>
          <p:cNvPr id="410" name="Google Shape;410;p6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importance to extract relevant features</a:t>
            </a:r>
            <a:endParaRPr/>
          </a:p>
          <a:p>
            <a:pPr indent="0" lvl="0" marL="0" rtl="0" algn="l">
              <a:spcBef>
                <a:spcPts val="1200"/>
              </a:spcBef>
              <a:spcAft>
                <a:spcPts val="0"/>
              </a:spcAft>
              <a:buNone/>
            </a:pPr>
            <a:r>
              <a:rPr lang="en"/>
              <a:t>The skills to visualize the importance of feature with suitable diagram</a:t>
            </a:r>
            <a:endParaRPr/>
          </a:p>
          <a:p>
            <a:pPr indent="0" lvl="0" marL="0" rtl="0" algn="l">
              <a:spcBef>
                <a:spcPts val="1200"/>
              </a:spcBef>
              <a:spcAft>
                <a:spcPts val="0"/>
              </a:spcAft>
              <a:buNone/>
            </a:pPr>
            <a:r>
              <a:rPr lang="en"/>
              <a:t>Popular sentences embedding model (Bert) performs </a:t>
            </a:r>
            <a:r>
              <a:rPr lang="en"/>
              <a:t>really well</a:t>
            </a:r>
            <a:endParaRPr/>
          </a:p>
          <a:p>
            <a:pPr indent="0" lvl="0" marL="0" rtl="0" algn="l">
              <a:spcBef>
                <a:spcPts val="1200"/>
              </a:spcBef>
              <a:spcAft>
                <a:spcPts val="0"/>
              </a:spcAft>
              <a:buNone/>
            </a:pPr>
            <a:r>
              <a:rPr lang="en"/>
              <a:t>K-fold cross validation are really useful for Model evaluation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Sentence</a:t>
            </a:r>
            <a:r>
              <a:rPr lang="en"/>
              <a:t> Embedding</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Sentence -&gt; Vector</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 &amp; Resources</a:t>
            </a:r>
            <a:endParaRPr/>
          </a:p>
        </p:txBody>
      </p:sp>
      <p:sp>
        <p:nvSpPr>
          <p:cNvPr id="416" name="Google Shape;416;p6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https://machinelearningmastery.com/tutorial-first-neural-network-python-keras/</a:t>
            </a:r>
            <a:endParaRPr/>
          </a:p>
          <a:p>
            <a:pPr indent="-311150" lvl="0" marL="457200" rtl="0" algn="l">
              <a:spcBef>
                <a:spcPts val="0"/>
              </a:spcBef>
              <a:spcAft>
                <a:spcPts val="0"/>
              </a:spcAft>
              <a:buSzPts val="1300"/>
              <a:buChar char="●"/>
            </a:pPr>
            <a:r>
              <a:rPr lang="en" u="sng">
                <a:solidFill>
                  <a:schemeClr val="hlink"/>
                </a:solidFill>
                <a:hlinkClick r:id="rId4"/>
              </a:rPr>
              <a:t>https://medium.com/@drcjudelhi/bert-fine-tuning-on-quora-question-pairs-b48277787285</a:t>
            </a:r>
            <a:endParaRPr/>
          </a:p>
          <a:p>
            <a:pPr indent="-311150" lvl="0" marL="457200" rtl="0" algn="l">
              <a:spcBef>
                <a:spcPts val="0"/>
              </a:spcBef>
              <a:spcAft>
                <a:spcPts val="0"/>
              </a:spcAft>
              <a:buSzPts val="1300"/>
              <a:buChar char="●"/>
            </a:pPr>
            <a:r>
              <a:rPr lang="en" u="sng">
                <a:solidFill>
                  <a:schemeClr val="hlink"/>
                </a:solidFill>
                <a:hlinkClick r:id="rId5"/>
              </a:rPr>
              <a:t>https://towardsdatascience.com/how-to-find-the-optimal-value-of-k-in-knn-35d936e554eb</a:t>
            </a:r>
            <a:endParaRPr/>
          </a:p>
          <a:p>
            <a:pPr indent="-311150" lvl="0" marL="457200" rtl="0" algn="l">
              <a:spcBef>
                <a:spcPts val="0"/>
              </a:spcBef>
              <a:spcAft>
                <a:spcPts val="0"/>
              </a:spcAft>
              <a:buSzPts val="1300"/>
              <a:buChar char="●"/>
            </a:pPr>
            <a:r>
              <a:rPr lang="en" u="sng">
                <a:solidFill>
                  <a:schemeClr val="hlink"/>
                </a:solidFill>
                <a:hlinkClick r:id="rId6"/>
              </a:rPr>
              <a:t>https://machinelearningmastery.com/cross-validation-for-imbalanced-classification/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IDF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Term frequency - Inverse document frequency </a:t>
            </a:r>
            <a:endParaRPr sz="1800"/>
          </a:p>
          <a:p>
            <a:pPr indent="-342900" lvl="0" marL="457200" rtl="0" algn="l">
              <a:spcBef>
                <a:spcPts val="0"/>
              </a:spcBef>
              <a:spcAft>
                <a:spcPts val="0"/>
              </a:spcAft>
              <a:buSzPts val="1800"/>
              <a:buChar char="-"/>
            </a:pPr>
            <a:r>
              <a:rPr lang="en" sz="1800"/>
              <a:t>Bag of words (BoW)</a:t>
            </a:r>
            <a:endParaRPr sz="1800"/>
          </a:p>
          <a:p>
            <a:pPr indent="-342900" lvl="0" marL="457200" rtl="0" algn="l">
              <a:spcBef>
                <a:spcPts val="0"/>
              </a:spcBef>
              <a:spcAft>
                <a:spcPts val="0"/>
              </a:spcAft>
              <a:buSzPts val="1800"/>
              <a:buChar char="-"/>
            </a:pPr>
            <a:r>
              <a:rPr lang="en" sz="1800"/>
              <a:t>Based on training dataset</a:t>
            </a:r>
            <a:endParaRPr sz="1800"/>
          </a:p>
        </p:txBody>
      </p:sp>
      <p:pic>
        <p:nvPicPr>
          <p:cNvPr id="119" name="Google Shape;119;p18"/>
          <p:cNvPicPr preferRelativeResize="0"/>
          <p:nvPr/>
        </p:nvPicPr>
        <p:blipFill>
          <a:blip r:embed="rId3">
            <a:alphaModFix/>
          </a:blip>
          <a:stretch>
            <a:fillRect/>
          </a:stretch>
        </p:blipFill>
        <p:spPr>
          <a:xfrm>
            <a:off x="4065600" y="2729150"/>
            <a:ext cx="4575125" cy="156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word2vec-google-news-300</a:t>
            </a:r>
            <a:endParaRPr sz="1800"/>
          </a:p>
          <a:p>
            <a:pPr indent="-342900" lvl="0" marL="457200" rtl="0" algn="l">
              <a:spcBef>
                <a:spcPts val="0"/>
              </a:spcBef>
              <a:spcAft>
                <a:spcPts val="0"/>
              </a:spcAft>
              <a:buSzPts val="1800"/>
              <a:buChar char="-"/>
            </a:pPr>
            <a:r>
              <a:rPr lang="en" sz="1800"/>
              <a:t>Pretrained </a:t>
            </a:r>
            <a:r>
              <a:rPr lang="en" sz="1800"/>
              <a:t>Neural</a:t>
            </a:r>
            <a:r>
              <a:rPr lang="en" sz="1800"/>
              <a:t> network model</a:t>
            </a:r>
            <a:endParaRPr sz="1800"/>
          </a:p>
          <a:p>
            <a:pPr indent="-342900" lvl="0" marL="457200" rtl="0" algn="l">
              <a:spcBef>
                <a:spcPts val="0"/>
              </a:spcBef>
              <a:spcAft>
                <a:spcPts val="0"/>
              </a:spcAft>
              <a:buSzPts val="1800"/>
              <a:buChar char="-"/>
            </a:pPr>
            <a:r>
              <a:rPr lang="en" sz="1800"/>
              <a:t>Google News dataset (100 billion words)</a:t>
            </a:r>
            <a:endParaRPr sz="1800"/>
          </a:p>
          <a:p>
            <a:pPr indent="-342900" lvl="0" marL="457200" rtl="0" algn="l">
              <a:spcBef>
                <a:spcPts val="0"/>
              </a:spcBef>
              <a:spcAft>
                <a:spcPts val="0"/>
              </a:spcAft>
              <a:buSzPts val="1800"/>
              <a:buChar char="-"/>
            </a:pPr>
            <a:r>
              <a:rPr lang="en" sz="1800"/>
              <a:t>Convert a word to a vector</a:t>
            </a:r>
            <a:endParaRPr sz="1800"/>
          </a:p>
          <a:p>
            <a:pPr indent="-342900" lvl="0" marL="457200" rtl="0" algn="l">
              <a:spcBef>
                <a:spcPts val="0"/>
              </a:spcBef>
              <a:spcAft>
                <a:spcPts val="0"/>
              </a:spcAft>
              <a:buSzPts val="1800"/>
              <a:buChar char="-"/>
            </a:pPr>
            <a:r>
              <a:rPr lang="en" sz="1800"/>
              <a:t> Words with </a:t>
            </a:r>
            <a:r>
              <a:rPr lang="en" sz="1800"/>
              <a:t>similar</a:t>
            </a:r>
            <a:r>
              <a:rPr lang="en" sz="1800"/>
              <a:t> in meaning, Closer together </a:t>
            </a:r>
            <a:endParaRPr sz="1800"/>
          </a:p>
        </p:txBody>
      </p:sp>
      <p:pic>
        <p:nvPicPr>
          <p:cNvPr id="126" name="Google Shape;126;p19"/>
          <p:cNvPicPr preferRelativeResize="0"/>
          <p:nvPr/>
        </p:nvPicPr>
        <p:blipFill>
          <a:blip r:embed="rId3">
            <a:alphaModFix/>
          </a:blip>
          <a:stretch>
            <a:fillRect/>
          </a:stretch>
        </p:blipFill>
        <p:spPr>
          <a:xfrm>
            <a:off x="5530025" y="1854575"/>
            <a:ext cx="3231375" cy="1434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lnSpc>
                <a:spcPct val="133333"/>
              </a:lnSpc>
              <a:spcBef>
                <a:spcPts val="0"/>
              </a:spcBef>
              <a:spcAft>
                <a:spcPts val="0"/>
              </a:spcAft>
              <a:buSzPts val="1800"/>
              <a:buChar char="-"/>
            </a:pPr>
            <a:r>
              <a:rPr lang="en" sz="1800"/>
              <a:t>Q</a:t>
            </a:r>
            <a:r>
              <a:rPr lang="en" sz="1800"/>
              <a:t>uora-distilbert-multilingual</a:t>
            </a:r>
            <a:endParaRPr sz="1800"/>
          </a:p>
          <a:p>
            <a:pPr indent="-342900" lvl="0" marL="457200" rtl="0" algn="l">
              <a:lnSpc>
                <a:spcPct val="133333"/>
              </a:lnSpc>
              <a:spcBef>
                <a:spcPts val="0"/>
              </a:spcBef>
              <a:spcAft>
                <a:spcPts val="0"/>
              </a:spcAft>
              <a:buSzPts val="1800"/>
              <a:buChar char="-"/>
            </a:pPr>
            <a:r>
              <a:rPr lang="en" sz="1800"/>
              <a:t>Trained on Quora Duplicate questions dataset</a:t>
            </a:r>
            <a:endParaRPr sz="1800"/>
          </a:p>
          <a:p>
            <a:pPr indent="-342900" lvl="0" marL="457200" rtl="0" algn="l">
              <a:lnSpc>
                <a:spcPct val="133333"/>
              </a:lnSpc>
              <a:spcBef>
                <a:spcPts val="0"/>
              </a:spcBef>
              <a:spcAft>
                <a:spcPts val="0"/>
              </a:spcAft>
              <a:buSzPts val="1800"/>
              <a:buChar char="-"/>
            </a:pPr>
            <a:r>
              <a:rPr lang="en" sz="1800"/>
              <a:t>Semantic correlation between 2 sentences </a:t>
            </a:r>
            <a:endParaRPr sz="1800"/>
          </a:p>
          <a:p>
            <a:pPr indent="-342900" lvl="0" marL="457200" rtl="0" algn="l">
              <a:lnSpc>
                <a:spcPct val="133333"/>
              </a:lnSpc>
              <a:spcBef>
                <a:spcPts val="0"/>
              </a:spcBef>
              <a:spcAft>
                <a:spcPts val="0"/>
              </a:spcAft>
              <a:buSzPts val="1800"/>
              <a:buChar char="-"/>
            </a:pPr>
            <a:r>
              <a:rPr lang="en" sz="1800"/>
              <a:t>Different </a:t>
            </a:r>
            <a:r>
              <a:rPr lang="en" sz="1800"/>
              <a:t>languages</a:t>
            </a:r>
            <a:endParaRPr sz="1800"/>
          </a:p>
        </p:txBody>
      </p:sp>
      <p:pic>
        <p:nvPicPr>
          <p:cNvPr id="133" name="Google Shape;133;p20"/>
          <p:cNvPicPr preferRelativeResize="0"/>
          <p:nvPr/>
        </p:nvPicPr>
        <p:blipFill>
          <a:blip r:embed="rId3">
            <a:alphaModFix/>
          </a:blip>
          <a:stretch>
            <a:fillRect/>
          </a:stretch>
        </p:blipFill>
        <p:spPr>
          <a:xfrm>
            <a:off x="5929575" y="1800450"/>
            <a:ext cx="2961583" cy="200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