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75" r:id="rId4"/>
    <p:sldId id="260" r:id="rId5"/>
    <p:sldId id="278" r:id="rId6"/>
    <p:sldId id="279" r:id="rId7"/>
    <p:sldId id="280" r:id="rId8"/>
    <p:sldId id="281" r:id="rId9"/>
    <p:sldId id="282" r:id="rId10"/>
    <p:sldId id="283" r:id="rId11"/>
    <p:sldId id="284" r:id="rId12"/>
    <p:sldId id="285" r:id="rId13"/>
    <p:sldId id="286" r:id="rId14"/>
    <p:sldId id="28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2E9395"/>
    <a:srgbClr val="9933FF"/>
    <a:srgbClr val="003300"/>
    <a:srgbClr val="008000"/>
    <a:srgbClr val="99FF99"/>
    <a:srgbClr val="009900"/>
    <a:srgbClr val="367588"/>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35" autoAdjust="0"/>
  </p:normalViewPr>
  <p:slideViewPr>
    <p:cSldViewPr snapToGrid="0">
      <p:cViewPr varScale="1">
        <p:scale>
          <a:sx n="74" d="100"/>
          <a:sy n="74" d="100"/>
        </p:scale>
        <p:origin x="99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A2913-A594-46C3-B047-CFFF8877BD5B}" type="datetimeFigureOut">
              <a:rPr lang="en-IN" smtClean="0"/>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8EE61-5568-4155-B78C-7948331357CF}" type="slidenum">
              <a:rPr lang="en-IN" smtClean="0"/>
              <a:t>‹#›</a:t>
            </a:fld>
            <a:endParaRPr lang="en-IN"/>
          </a:p>
        </p:txBody>
      </p:sp>
    </p:spTree>
    <p:extLst>
      <p:ext uri="{BB962C8B-B14F-4D97-AF65-F5344CB8AC3E}">
        <p14:creationId xmlns:p14="http://schemas.microsoft.com/office/powerpoint/2010/main" val="92830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C8EE61-5568-4155-B78C-7948331357CF}" type="slidenum">
              <a:rPr lang="en-IN" smtClean="0"/>
              <a:t>15</a:t>
            </a:fld>
            <a:endParaRPr lang="en-IN"/>
          </a:p>
        </p:txBody>
      </p:sp>
    </p:spTree>
    <p:extLst>
      <p:ext uri="{BB962C8B-B14F-4D97-AF65-F5344CB8AC3E}">
        <p14:creationId xmlns:p14="http://schemas.microsoft.com/office/powerpoint/2010/main" val="56796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4468A1-4B87-439B-82EC-C3C09A9F339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71EA-3A6D-44E0-AE21-1C9457776B3F}" type="slidenum">
              <a:rPr lang="en-US" smtClean="0"/>
              <a:t>‹#›</a:t>
            </a:fld>
            <a:endParaRPr lang="en-US"/>
          </a:p>
        </p:txBody>
      </p:sp>
    </p:spTree>
    <p:extLst>
      <p:ext uri="{BB962C8B-B14F-4D97-AF65-F5344CB8AC3E}">
        <p14:creationId xmlns:p14="http://schemas.microsoft.com/office/powerpoint/2010/main" val="361539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
        <p:nvSpPr>
          <p:cNvPr id="24" name="Picture Placeholder 23"/>
          <p:cNvSpPr>
            <a:spLocks noGrp="1"/>
          </p:cNvSpPr>
          <p:nvPr>
            <p:ph type="pic" sz="quarter" idx="10"/>
          </p:nvPr>
        </p:nvSpPr>
        <p:spPr>
          <a:xfrm>
            <a:off x="0" y="0"/>
            <a:ext cx="12192000" cy="3332163"/>
          </a:xfrm>
          <a:solidFill>
            <a:schemeClr val="tx2"/>
          </a:solidFill>
        </p:spPr>
        <p:txBody>
          <a:bodyPr/>
          <a:lstStyle>
            <a:lvl1pPr>
              <a:defRPr>
                <a:solidFill>
                  <a:schemeClr val="accent1"/>
                </a:solidFill>
              </a:defRPr>
            </a:lvl1pPr>
          </a:lstStyle>
          <a:p>
            <a:endParaRPr lang="en-US"/>
          </a:p>
        </p:txBody>
      </p:sp>
    </p:spTree>
    <p:extLst>
      <p:ext uri="{BB962C8B-B14F-4D97-AF65-F5344CB8AC3E}">
        <p14:creationId xmlns:p14="http://schemas.microsoft.com/office/powerpoint/2010/main" val="48445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accent1"/>
          </a:solidFill>
        </p:grpSpPr>
        <p:sp>
          <p:nvSpPr>
            <p:cNvPr id="6"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6774425" y="678232"/>
            <a:ext cx="4233011" cy="6179768"/>
          </a:xfrm>
          <a:prstGeom prst="rect">
            <a:avLst/>
          </a:prstGeom>
        </p:spPr>
      </p:pic>
      <p:sp>
        <p:nvSpPr>
          <p:cNvPr id="25" name="Picture Placeholder 24"/>
          <p:cNvSpPr>
            <a:spLocks noGrp="1"/>
          </p:cNvSpPr>
          <p:nvPr>
            <p:ph type="pic" sz="quarter" idx="10"/>
          </p:nvPr>
        </p:nvSpPr>
        <p:spPr>
          <a:xfrm>
            <a:off x="6927850" y="1365722"/>
            <a:ext cx="2084388" cy="3684116"/>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73680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68490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solidFill>
                  <a:schemeClr val="bg1"/>
                </a:solidFill>
                <a:latin typeface="+mj-lt"/>
              </a:rPr>
              <a:t>PAGE</a:t>
            </a:r>
            <a:fld id="{1FF971EA-3A6D-44E0-AE21-1C9457776B3F}" type="slidenum">
              <a:rPr lang="en-US" sz="1200" smtClean="0">
                <a:solidFill>
                  <a:schemeClr val="bg1"/>
                </a:solidFill>
                <a:latin typeface="+mn-lt"/>
              </a:rPr>
              <a:pPr/>
              <a:t>‹#›</a:t>
            </a:fld>
            <a:endParaRPr lang="en-US" sz="1100" dirty="0">
              <a:solidFill>
                <a:schemeClr val="bg1"/>
              </a:solidFill>
              <a:latin typeface="+mn-lt"/>
            </a:endParaRPr>
          </a:p>
        </p:txBody>
      </p:sp>
    </p:spTree>
    <p:extLst>
      <p:ext uri="{BB962C8B-B14F-4D97-AF65-F5344CB8AC3E}">
        <p14:creationId xmlns:p14="http://schemas.microsoft.com/office/powerpoint/2010/main" val="394543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5368636"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1102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accent1"/>
          </a:solidFill>
        </p:grpSpPr>
        <p:sp>
          <p:nvSpPr>
            <p:cNvPr id="6"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588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bg1">
              <a:lumMod val="95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8151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1879096" y="-259959"/>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p:cNvSpPr>
          <p:nvPr>
            <p:ph type="pic" sz="quarter" idx="10"/>
          </p:nvPr>
        </p:nvSpPr>
        <p:spPr>
          <a:xfrm>
            <a:off x="1972573"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
        <p:nvSpPr>
          <p:cNvPr id="28" name="Picture Placeholder 26"/>
          <p:cNvSpPr>
            <a:spLocks noGrp="1"/>
          </p:cNvSpPr>
          <p:nvPr>
            <p:ph type="pic" sz="quarter" idx="11"/>
          </p:nvPr>
        </p:nvSpPr>
        <p:spPr>
          <a:xfrm>
            <a:off x="5010409"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
        <p:nvSpPr>
          <p:cNvPr id="29" name="Picture Placeholder 26"/>
          <p:cNvSpPr>
            <a:spLocks noGrp="1"/>
          </p:cNvSpPr>
          <p:nvPr>
            <p:ph type="pic" sz="quarter" idx="12"/>
          </p:nvPr>
        </p:nvSpPr>
        <p:spPr>
          <a:xfrm>
            <a:off x="7936074"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Tree>
    <p:extLst>
      <p:ext uri="{BB962C8B-B14F-4D97-AF65-F5344CB8AC3E}">
        <p14:creationId xmlns:p14="http://schemas.microsoft.com/office/powerpoint/2010/main" val="308171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32488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164509" y="-86896"/>
            <a:ext cx="7862983" cy="7031793"/>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126993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68A1-4B87-439B-82EC-C3C09A9F3392}"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71EA-3A6D-44E0-AE21-1C9457776B3F}" type="slidenum">
              <a:rPr lang="en-US" smtClean="0"/>
              <a:t>‹#›</a:t>
            </a:fld>
            <a:endParaRPr lang="en-US" dirty="0"/>
          </a:p>
        </p:txBody>
      </p:sp>
    </p:spTree>
    <p:extLst>
      <p:ext uri="{BB962C8B-B14F-4D97-AF65-F5344CB8AC3E}">
        <p14:creationId xmlns:p14="http://schemas.microsoft.com/office/powerpoint/2010/main" val="370734636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 id="2147483659" r:id="rId7"/>
    <p:sldLayoutId id="2147483655" r:id="rId8"/>
    <p:sldLayoutId id="2147483656" r:id="rId9"/>
    <p:sldLayoutId id="2147483657" r:id="rId10"/>
    <p:sldLayoutId id="21474836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916042" y="-634126"/>
            <a:ext cx="10884269" cy="7904562"/>
            <a:chOff x="2381250" y="575420"/>
            <a:chExt cx="7601619" cy="5520579"/>
          </a:xfrm>
          <a:solidFill>
            <a:srgbClr val="99FF99">
              <a:alpha val="30000"/>
            </a:srgbClr>
          </a:solidFill>
        </p:grpSpPr>
        <p:sp>
          <p:nvSpPr>
            <p:cNvPr id="8" name="Freeform 6"/>
            <p:cNvSpPr>
              <a:spLocks/>
            </p:cNvSpPr>
            <p:nvPr/>
          </p:nvSpPr>
          <p:spPr bwMode="auto">
            <a:xfrm>
              <a:off x="8183994" y="2585896"/>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2E939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2E939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5848629" y="235643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9031956" y="98023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5242337" y="575420"/>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2E9395">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2E9395">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9"/>
            <p:cNvSpPr>
              <a:spLocks/>
            </p:cNvSpPr>
            <p:nvPr/>
          </p:nvSpPr>
          <p:spPr bwMode="auto">
            <a:xfrm>
              <a:off x="2987007" y="2360141"/>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a:off x="2357457" y="495421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2E9395">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98B2647-49A5-EA27-47E0-BD6B58DD3CA5}"/>
              </a:ext>
            </a:extLst>
          </p:cNvPr>
          <p:cNvSpPr txBox="1"/>
          <p:nvPr/>
        </p:nvSpPr>
        <p:spPr>
          <a:xfrm>
            <a:off x="346766" y="878176"/>
            <a:ext cx="11498469" cy="1200329"/>
          </a:xfrm>
          <a:prstGeom prst="rect">
            <a:avLst/>
          </a:prstGeom>
          <a:noFill/>
        </p:spPr>
        <p:txBody>
          <a:bodyPr wrap="none" rtlCol="0">
            <a:spAutoFit/>
          </a:bodyPr>
          <a:lstStyle/>
          <a:p>
            <a:pPr marL="0" marR="0" lvl="0" indent="0" algn="ctr" rtl="0">
              <a:lnSpc>
                <a:spcPct val="100000"/>
              </a:lnSpc>
              <a:spcBef>
                <a:spcPts val="0"/>
              </a:spcBef>
              <a:spcAft>
                <a:spcPts val="0"/>
              </a:spcAft>
              <a:buNone/>
            </a:pPr>
            <a:r>
              <a:rPr lang="en-GB" sz="3600" b="1" dirty="0">
                <a:solidFill>
                  <a:srgbClr val="003300"/>
                </a:solidFill>
                <a:latin typeface="Maiandra GD" panose="020E0502030308020204" pitchFamily="34" charset="0"/>
                <a:ea typeface="Gill Sans"/>
                <a:cs typeface="Gill Sans"/>
                <a:sym typeface="Gill Sans"/>
              </a:rPr>
              <a:t>AI-Powered Receptionist System for Seamless Visitor and</a:t>
            </a:r>
          </a:p>
          <a:p>
            <a:pPr marL="0" marR="0" lvl="0" indent="0" algn="ctr" rtl="0">
              <a:lnSpc>
                <a:spcPct val="100000"/>
              </a:lnSpc>
              <a:spcBef>
                <a:spcPts val="0"/>
              </a:spcBef>
              <a:spcAft>
                <a:spcPts val="0"/>
              </a:spcAft>
              <a:buNone/>
            </a:pPr>
            <a:r>
              <a:rPr lang="en-GB" sz="3600" b="1" dirty="0">
                <a:solidFill>
                  <a:srgbClr val="003300"/>
                </a:solidFill>
                <a:latin typeface="Maiandra GD" panose="020E0502030308020204" pitchFamily="34" charset="0"/>
                <a:ea typeface="Gill Sans"/>
                <a:cs typeface="Gill Sans"/>
                <a:sym typeface="Gill Sans"/>
              </a:rPr>
              <a:t> Employee Interaction in the Software Industry</a:t>
            </a:r>
            <a:endParaRPr lang="en-GB" sz="3600" b="1" i="0" u="none" strike="noStrike" cap="none" dirty="0">
              <a:solidFill>
                <a:srgbClr val="003300"/>
              </a:solidFill>
              <a:latin typeface="Maiandra GD" panose="020E0502030308020204" pitchFamily="34" charset="0"/>
              <a:ea typeface="Gill Sans"/>
              <a:cs typeface="Gill Sans"/>
              <a:sym typeface="Gill Sans"/>
            </a:endParaRPr>
          </a:p>
        </p:txBody>
      </p:sp>
      <p:pic>
        <p:nvPicPr>
          <p:cNvPr id="4" name="image3.jpeg">
            <a:extLst>
              <a:ext uri="{FF2B5EF4-FFF2-40B4-BE49-F238E27FC236}">
                <a16:creationId xmlns:a16="http://schemas.microsoft.com/office/drawing/2014/main" id="{882B2D0C-C1C3-53FF-4B49-21373AA059E8}"/>
              </a:ext>
            </a:extLst>
          </p:cNvPr>
          <p:cNvPicPr>
            <a:picLocks noChangeAspect="1"/>
          </p:cNvPicPr>
          <p:nvPr/>
        </p:nvPicPr>
        <p:blipFill>
          <a:blip r:embed="rId2" cstate="print"/>
          <a:stretch>
            <a:fillRect/>
          </a:stretch>
        </p:blipFill>
        <p:spPr>
          <a:xfrm>
            <a:off x="402087" y="2379574"/>
            <a:ext cx="947420" cy="828675"/>
          </a:xfrm>
          <a:prstGeom prst="rect">
            <a:avLst/>
          </a:prstGeom>
        </p:spPr>
      </p:pic>
      <p:grpSp>
        <p:nvGrpSpPr>
          <p:cNvPr id="5" name="Group 4">
            <a:extLst>
              <a:ext uri="{FF2B5EF4-FFF2-40B4-BE49-F238E27FC236}">
                <a16:creationId xmlns:a16="http://schemas.microsoft.com/office/drawing/2014/main" id="{8DEEF39D-5B64-AAC8-4621-36D414866841}"/>
              </a:ext>
            </a:extLst>
          </p:cNvPr>
          <p:cNvGrpSpPr/>
          <p:nvPr/>
        </p:nvGrpSpPr>
        <p:grpSpPr>
          <a:xfrm>
            <a:off x="10894166" y="2375286"/>
            <a:ext cx="906145" cy="910590"/>
            <a:chOff x="9525" y="936"/>
            <a:chExt cx="1427" cy="1434"/>
          </a:xfrm>
        </p:grpSpPr>
        <p:pic>
          <p:nvPicPr>
            <p:cNvPr id="6" name="Picture 5">
              <a:extLst>
                <a:ext uri="{FF2B5EF4-FFF2-40B4-BE49-F238E27FC236}">
                  <a16:creationId xmlns:a16="http://schemas.microsoft.com/office/drawing/2014/main" id="{144105F3-F5AA-55A2-4B91-77B0864C028E}"/>
                </a:ext>
              </a:extLst>
            </p:cNvPr>
            <p:cNvPicPr>
              <a:picLocks noChangeAspect="1"/>
            </p:cNvPicPr>
            <p:nvPr/>
          </p:nvPicPr>
          <p:blipFill>
            <a:blip r:embed="rId3"/>
            <a:stretch>
              <a:fillRect/>
            </a:stretch>
          </p:blipFill>
          <p:spPr>
            <a:xfrm>
              <a:off x="9525" y="936"/>
              <a:ext cx="1427" cy="1434"/>
            </a:xfrm>
            <a:prstGeom prst="rect">
              <a:avLst/>
            </a:prstGeom>
            <a:noFill/>
            <a:ln w="9525">
              <a:noFill/>
            </a:ln>
          </p:spPr>
        </p:pic>
        <p:pic>
          <p:nvPicPr>
            <p:cNvPr id="16" name="Picture 15">
              <a:extLst>
                <a:ext uri="{FF2B5EF4-FFF2-40B4-BE49-F238E27FC236}">
                  <a16:creationId xmlns:a16="http://schemas.microsoft.com/office/drawing/2014/main" id="{4282EECF-29A6-EEF0-BA55-445281A0C1C4}"/>
                </a:ext>
              </a:extLst>
            </p:cNvPr>
            <p:cNvPicPr>
              <a:picLocks noChangeAspect="1"/>
            </p:cNvPicPr>
            <p:nvPr/>
          </p:nvPicPr>
          <p:blipFill>
            <a:blip r:embed="rId4"/>
            <a:srcRect l="21414" t="15768" r="21414" b="22854"/>
            <a:stretch>
              <a:fillRect/>
            </a:stretch>
          </p:blipFill>
          <p:spPr>
            <a:xfrm>
              <a:off x="9670" y="951"/>
              <a:ext cx="1140" cy="1230"/>
            </a:xfrm>
            <a:prstGeom prst="ellipse">
              <a:avLst/>
            </a:prstGeom>
            <a:noFill/>
            <a:ln w="9525">
              <a:noFill/>
            </a:ln>
          </p:spPr>
        </p:pic>
      </p:grpSp>
      <p:sp>
        <p:nvSpPr>
          <p:cNvPr id="32" name="TextBox 31">
            <a:extLst>
              <a:ext uri="{FF2B5EF4-FFF2-40B4-BE49-F238E27FC236}">
                <a16:creationId xmlns:a16="http://schemas.microsoft.com/office/drawing/2014/main" id="{44162834-0D0C-E8EE-0377-028617A14221}"/>
              </a:ext>
            </a:extLst>
          </p:cNvPr>
          <p:cNvSpPr txBox="1"/>
          <p:nvPr/>
        </p:nvSpPr>
        <p:spPr>
          <a:xfrm>
            <a:off x="3793338" y="3316050"/>
            <a:ext cx="4605325" cy="707886"/>
          </a:xfrm>
          <a:prstGeom prst="rect">
            <a:avLst/>
          </a:prstGeom>
          <a:noFill/>
        </p:spPr>
        <p:txBody>
          <a:bodyPr wrap="square">
            <a:spAutoFit/>
          </a:bodyPr>
          <a:lstStyle/>
          <a:p>
            <a:pPr marL="0" marR="0" lvl="0" indent="0" algn="ctr" rtl="0">
              <a:lnSpc>
                <a:spcPct val="100000"/>
              </a:lnSpc>
              <a:spcBef>
                <a:spcPts val="0"/>
              </a:spcBef>
              <a:spcAft>
                <a:spcPts val="0"/>
              </a:spcAft>
              <a:buNone/>
            </a:pPr>
            <a:r>
              <a:rPr lang="en-GB" sz="2000" b="1" i="0" u="none" strike="noStrike" cap="none" dirty="0" err="1">
                <a:solidFill>
                  <a:srgbClr val="444B58"/>
                </a:solidFill>
                <a:latin typeface="Maiandra GD" panose="020E0502030308020204" pitchFamily="34" charset="0"/>
                <a:ea typeface="Gill Sans"/>
                <a:cs typeface="Gill Sans"/>
                <a:sym typeface="Gill Sans"/>
              </a:rPr>
              <a:t>Panimalar</a:t>
            </a:r>
            <a:r>
              <a:rPr lang="en-GB" sz="2000" b="1" i="0" u="none" strike="noStrike" cap="none" dirty="0">
                <a:solidFill>
                  <a:srgbClr val="444B58"/>
                </a:solidFill>
                <a:latin typeface="Maiandra GD" panose="020E0502030308020204" pitchFamily="34" charset="0"/>
                <a:ea typeface="Gill Sans"/>
                <a:cs typeface="Gill Sans"/>
                <a:sym typeface="Gill Sans"/>
              </a:rPr>
              <a:t> institute of technology</a:t>
            </a:r>
          </a:p>
          <a:p>
            <a:pPr marL="0" marR="0" lvl="0" indent="0" algn="ctr" rtl="0">
              <a:lnSpc>
                <a:spcPct val="100000"/>
              </a:lnSpc>
              <a:spcBef>
                <a:spcPts val="0"/>
              </a:spcBef>
              <a:spcAft>
                <a:spcPts val="0"/>
              </a:spcAft>
              <a:buNone/>
            </a:pPr>
            <a:r>
              <a:rPr lang="en-GB" sz="2000" b="1" i="0" u="none" strike="noStrike" cap="none" dirty="0">
                <a:solidFill>
                  <a:srgbClr val="444B58"/>
                </a:solidFill>
                <a:latin typeface="Maiandra GD" panose="020E0502030308020204" pitchFamily="34" charset="0"/>
                <a:ea typeface="Gill Sans"/>
                <a:cs typeface="Gill Sans"/>
                <a:sym typeface="Gill Sans"/>
              </a:rPr>
              <a:t>Artificial intelligence and data science  </a:t>
            </a:r>
            <a:endParaRPr lang="en-GB" sz="2000" b="1" i="0" u="none" strike="noStrike" cap="none" dirty="0">
              <a:solidFill>
                <a:schemeClr val="dk1"/>
              </a:solidFill>
              <a:latin typeface="Maiandra GD" panose="020E0502030308020204" pitchFamily="34" charset="0"/>
              <a:ea typeface="Gill Sans"/>
              <a:cs typeface="Gill Sans"/>
              <a:sym typeface="Gill Sans"/>
            </a:endParaRPr>
          </a:p>
        </p:txBody>
      </p:sp>
      <p:sp>
        <p:nvSpPr>
          <p:cNvPr id="33" name="Google Shape;31;p1">
            <a:extLst>
              <a:ext uri="{FF2B5EF4-FFF2-40B4-BE49-F238E27FC236}">
                <a16:creationId xmlns:a16="http://schemas.microsoft.com/office/drawing/2014/main" id="{34D28AEF-212A-AB09-6135-8A209F9E1FD6}"/>
              </a:ext>
            </a:extLst>
          </p:cNvPr>
          <p:cNvSpPr/>
          <p:nvPr/>
        </p:nvSpPr>
        <p:spPr>
          <a:xfrm>
            <a:off x="255051" y="4540517"/>
            <a:ext cx="26712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1" i="0" u="none" strike="noStrike" cap="none" dirty="0">
                <a:solidFill>
                  <a:srgbClr val="009900"/>
                </a:solidFill>
                <a:latin typeface="Maiandra GD" panose="020E0502030308020204" pitchFamily="34" charset="0"/>
                <a:ea typeface="Gill Sans"/>
                <a:cs typeface="Gill Sans"/>
                <a:sym typeface="Gill Sans"/>
              </a:rPr>
              <a:t>Team members :</a:t>
            </a:r>
            <a:endParaRPr sz="1800" b="1" i="0" u="none" strike="noStrike" cap="none" dirty="0">
              <a:solidFill>
                <a:srgbClr val="009900"/>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i="0" u="none" strike="noStrike" cap="none" dirty="0">
                <a:solidFill>
                  <a:schemeClr val="dk1"/>
                </a:solidFill>
                <a:latin typeface="Maiandra GD" panose="020E0502030308020204" pitchFamily="34" charset="0"/>
                <a:ea typeface="Gill Sans"/>
                <a:cs typeface="Gill Sans"/>
                <a:sym typeface="Gill Sans"/>
              </a:rPr>
              <a:t>Ashwin S</a:t>
            </a:r>
            <a:endParaRPr sz="1800" b="1" i="0" u="none" strike="noStrike" cap="none" dirty="0">
              <a:solidFill>
                <a:schemeClr val="dk1"/>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i="0" u="none" strike="noStrike" cap="none" dirty="0" err="1">
                <a:solidFill>
                  <a:schemeClr val="dk1"/>
                </a:solidFill>
                <a:latin typeface="Maiandra GD" panose="020E0502030308020204" pitchFamily="34" charset="0"/>
                <a:ea typeface="Gill Sans"/>
                <a:cs typeface="Gill Sans"/>
                <a:sym typeface="Gill Sans"/>
              </a:rPr>
              <a:t>Baranidharan</a:t>
            </a:r>
            <a:r>
              <a:rPr lang="en-IN" sz="1800" b="1" i="0" u="none" strike="noStrike" cap="none" dirty="0">
                <a:solidFill>
                  <a:schemeClr val="dk1"/>
                </a:solidFill>
                <a:latin typeface="Maiandra GD" panose="020E0502030308020204" pitchFamily="34" charset="0"/>
                <a:ea typeface="Gill Sans"/>
                <a:cs typeface="Gill Sans"/>
                <a:sym typeface="Gill Sans"/>
              </a:rPr>
              <a:t> R</a:t>
            </a:r>
            <a:endParaRPr sz="1800" b="1" i="0" u="none" strike="noStrike" cap="none" dirty="0">
              <a:solidFill>
                <a:schemeClr val="dk1"/>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dirty="0" err="1">
                <a:solidFill>
                  <a:schemeClr val="dk1"/>
                </a:solidFill>
                <a:latin typeface="Maiandra GD" panose="020E0502030308020204" pitchFamily="34" charset="0"/>
                <a:ea typeface="Gill Sans"/>
                <a:cs typeface="Gill Sans"/>
                <a:sym typeface="Gill Sans"/>
              </a:rPr>
              <a:t>Dineshwara</a:t>
            </a:r>
            <a:r>
              <a:rPr lang="en-IN" sz="1800" b="1" dirty="0">
                <a:solidFill>
                  <a:schemeClr val="dk1"/>
                </a:solidFill>
                <a:latin typeface="Maiandra GD" panose="020E0502030308020204" pitchFamily="34" charset="0"/>
                <a:ea typeface="Gill Sans"/>
                <a:cs typeface="Gill Sans"/>
                <a:sym typeface="Gill Sans"/>
              </a:rPr>
              <a:t> Rao M</a:t>
            </a:r>
            <a:endParaRPr sz="1800" b="1" dirty="0">
              <a:solidFill>
                <a:schemeClr val="dk1"/>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dirty="0" err="1">
                <a:solidFill>
                  <a:schemeClr val="dk1"/>
                </a:solidFill>
                <a:latin typeface="Maiandra GD" panose="020E0502030308020204" pitchFamily="34" charset="0"/>
                <a:ea typeface="Gill Sans"/>
                <a:cs typeface="Gill Sans"/>
                <a:sym typeface="Gill Sans"/>
              </a:rPr>
              <a:t>Karalapoodi</a:t>
            </a:r>
            <a:r>
              <a:rPr lang="en-IN" sz="1800" b="1" dirty="0">
                <a:solidFill>
                  <a:schemeClr val="dk1"/>
                </a:solidFill>
                <a:latin typeface="Maiandra GD" panose="020E0502030308020204" pitchFamily="34" charset="0"/>
                <a:ea typeface="Gill Sans"/>
                <a:cs typeface="Gill Sans"/>
                <a:sym typeface="Gill Sans"/>
              </a:rPr>
              <a:t> Gokul </a:t>
            </a:r>
            <a:endParaRPr sz="1800" b="1" dirty="0">
              <a:solidFill>
                <a:schemeClr val="dk1"/>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i="0" u="none" strike="noStrike" cap="none" dirty="0">
                <a:solidFill>
                  <a:schemeClr val="dk1"/>
                </a:solidFill>
                <a:latin typeface="Maiandra GD" panose="020E0502030308020204" pitchFamily="34" charset="0"/>
                <a:ea typeface="Gill Sans"/>
                <a:cs typeface="Gill Sans"/>
                <a:sym typeface="Gill Sans"/>
              </a:rPr>
              <a:t>I</a:t>
            </a:r>
            <a:r>
              <a:rPr lang="en-IN" sz="1800" b="1" dirty="0">
                <a:solidFill>
                  <a:schemeClr val="dk1"/>
                </a:solidFill>
                <a:latin typeface="Maiandra GD" panose="020E0502030308020204" pitchFamily="34" charset="0"/>
                <a:ea typeface="Gill Sans"/>
                <a:cs typeface="Gill Sans"/>
                <a:sym typeface="Gill Sans"/>
              </a:rPr>
              <a:t>V</a:t>
            </a:r>
            <a:r>
              <a:rPr lang="en-IN" sz="1800" b="1" i="0" u="none" strike="noStrike" cap="none" dirty="0">
                <a:solidFill>
                  <a:schemeClr val="dk1"/>
                </a:solidFill>
                <a:latin typeface="Maiandra GD" panose="020E0502030308020204" pitchFamily="34" charset="0"/>
                <a:ea typeface="Gill Sans"/>
                <a:cs typeface="Gill Sans"/>
                <a:sym typeface="Gill Sans"/>
              </a:rPr>
              <a:t>- </a:t>
            </a:r>
            <a:r>
              <a:rPr lang="en-IN" sz="1800" b="1" i="0" u="none" strike="noStrike" cap="none" dirty="0" err="1">
                <a:solidFill>
                  <a:schemeClr val="dk1"/>
                </a:solidFill>
                <a:latin typeface="Maiandra GD" panose="020E0502030308020204" pitchFamily="34" charset="0"/>
                <a:ea typeface="Gill Sans"/>
                <a:cs typeface="Gill Sans"/>
                <a:sym typeface="Gill Sans"/>
              </a:rPr>
              <a:t>rd</a:t>
            </a:r>
            <a:r>
              <a:rPr lang="en-IN" sz="1800" b="1" i="0" u="none" strike="noStrike" cap="none" dirty="0">
                <a:solidFill>
                  <a:schemeClr val="dk1"/>
                </a:solidFill>
                <a:latin typeface="Maiandra GD" panose="020E0502030308020204" pitchFamily="34" charset="0"/>
                <a:ea typeface="Gill Sans"/>
                <a:cs typeface="Gill Sans"/>
                <a:sym typeface="Gill Sans"/>
              </a:rPr>
              <a:t> Year of AI&amp;DS</a:t>
            </a:r>
            <a:endParaRPr sz="1800" b="1" i="0" u="none" strike="noStrike" cap="none" dirty="0">
              <a:solidFill>
                <a:schemeClr val="dk1"/>
              </a:solidFill>
              <a:latin typeface="Maiandra GD" panose="020E0502030308020204" pitchFamily="34" charset="0"/>
              <a:ea typeface="Gill Sans"/>
              <a:cs typeface="Gill Sans"/>
              <a:sym typeface="Gill Sans"/>
            </a:endParaRPr>
          </a:p>
        </p:txBody>
      </p:sp>
      <p:sp>
        <p:nvSpPr>
          <p:cNvPr id="34" name="Google Shape;32;p1">
            <a:extLst>
              <a:ext uri="{FF2B5EF4-FFF2-40B4-BE49-F238E27FC236}">
                <a16:creationId xmlns:a16="http://schemas.microsoft.com/office/drawing/2014/main" id="{92085E95-2B6A-EBEA-D9E5-472F8C11A7C2}"/>
              </a:ext>
            </a:extLst>
          </p:cNvPr>
          <p:cNvSpPr/>
          <p:nvPr/>
        </p:nvSpPr>
        <p:spPr>
          <a:xfrm>
            <a:off x="8905773" y="5219118"/>
            <a:ext cx="353280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1" i="0" u="none" strike="noStrike" cap="none" dirty="0">
                <a:solidFill>
                  <a:srgbClr val="009900"/>
                </a:solidFill>
                <a:latin typeface="Maiandra GD" panose="020E0502030308020204" pitchFamily="34" charset="0"/>
                <a:ea typeface="Gill Sans"/>
                <a:cs typeface="Gill Sans"/>
                <a:sym typeface="Gill Sans"/>
              </a:rPr>
              <a:t>Guide name :</a:t>
            </a:r>
            <a:endParaRPr sz="1800" b="1" i="0" u="none" strike="noStrike" cap="none" dirty="0">
              <a:solidFill>
                <a:srgbClr val="009900"/>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dirty="0">
                <a:solidFill>
                  <a:schemeClr val="dk1"/>
                </a:solidFill>
                <a:latin typeface="Maiandra GD" panose="020E0502030308020204" pitchFamily="34" charset="0"/>
                <a:ea typeface="Gill Sans"/>
                <a:cs typeface="Gill Sans"/>
                <a:sym typeface="Gill Sans"/>
              </a:rPr>
              <a:t>Mrs. A. </a:t>
            </a:r>
            <a:r>
              <a:rPr lang="en-IN" sz="1800" b="1" dirty="0" err="1">
                <a:solidFill>
                  <a:schemeClr val="dk1"/>
                </a:solidFill>
                <a:latin typeface="Maiandra GD" panose="020E0502030308020204" pitchFamily="34" charset="0"/>
                <a:ea typeface="Gill Sans"/>
                <a:cs typeface="Gill Sans"/>
                <a:sym typeface="Gill Sans"/>
              </a:rPr>
              <a:t>Babisha</a:t>
            </a:r>
            <a:r>
              <a:rPr lang="en-IN" sz="1800" b="1" dirty="0">
                <a:solidFill>
                  <a:schemeClr val="dk1"/>
                </a:solidFill>
                <a:latin typeface="Maiandra GD" panose="020E0502030308020204" pitchFamily="34" charset="0"/>
                <a:ea typeface="Gill Sans"/>
                <a:cs typeface="Gill Sans"/>
                <a:sym typeface="Gill Sans"/>
              </a:rPr>
              <a:t> , </a:t>
            </a:r>
            <a:r>
              <a:rPr lang="en-IN" sz="1800" b="1" i="0" u="none" strike="noStrike" cap="none" dirty="0">
                <a:solidFill>
                  <a:schemeClr val="dk1"/>
                </a:solidFill>
                <a:latin typeface="Maiandra GD" panose="020E0502030308020204" pitchFamily="34" charset="0"/>
                <a:ea typeface="Gill Sans"/>
                <a:cs typeface="Gill Sans"/>
                <a:sym typeface="Gill Sans"/>
              </a:rPr>
              <a:t>M.E</a:t>
            </a:r>
            <a:r>
              <a:rPr lang="en-IN" sz="1800" b="1" dirty="0">
                <a:solidFill>
                  <a:schemeClr val="dk1"/>
                </a:solidFill>
                <a:latin typeface="Maiandra GD" panose="020E0502030308020204" pitchFamily="34" charset="0"/>
                <a:ea typeface="Gill Sans"/>
                <a:cs typeface="Gill Sans"/>
                <a:sym typeface="Gill Sans"/>
              </a:rPr>
              <a:t>.</a:t>
            </a:r>
            <a:endParaRPr sz="1800" b="1" dirty="0">
              <a:solidFill>
                <a:schemeClr val="dk1"/>
              </a:solidFill>
              <a:latin typeface="Maiandra GD" panose="020E0502030308020204" pitchFamily="34" charset="0"/>
              <a:ea typeface="Gill Sans"/>
              <a:cs typeface="Gill Sans"/>
              <a:sym typeface="Gill Sans"/>
            </a:endParaRPr>
          </a:p>
          <a:p>
            <a:pPr marL="0" marR="0" lvl="0" indent="0" algn="l" rtl="0">
              <a:lnSpc>
                <a:spcPct val="100000"/>
              </a:lnSpc>
              <a:spcBef>
                <a:spcPts val="0"/>
              </a:spcBef>
              <a:spcAft>
                <a:spcPts val="0"/>
              </a:spcAft>
              <a:buNone/>
            </a:pPr>
            <a:r>
              <a:rPr lang="en-IN" sz="1800" b="1" i="0" u="none" strike="noStrike" cap="none" dirty="0" err="1">
                <a:solidFill>
                  <a:schemeClr val="dk1"/>
                </a:solidFill>
                <a:latin typeface="Maiandra GD" panose="020E0502030308020204" pitchFamily="34" charset="0"/>
                <a:ea typeface="Gill Sans"/>
                <a:cs typeface="Gill Sans"/>
                <a:sym typeface="Gill Sans"/>
              </a:rPr>
              <a:t>Asst.proff</a:t>
            </a:r>
            <a:r>
              <a:rPr lang="en-IN" sz="1800" b="1" i="0" u="none" strike="noStrike" cap="none" dirty="0">
                <a:solidFill>
                  <a:schemeClr val="dk1"/>
                </a:solidFill>
                <a:latin typeface="Maiandra GD" panose="020E0502030308020204" pitchFamily="34" charset="0"/>
                <a:ea typeface="Gill Sans"/>
                <a:cs typeface="Gill Sans"/>
                <a:sym typeface="Gill Sans"/>
              </a:rPr>
              <a:t> of AI &amp;DS</a:t>
            </a:r>
            <a:endParaRPr sz="1800" b="1" i="0" u="none" strike="noStrike" cap="none" dirty="0">
              <a:solidFill>
                <a:schemeClr val="dk1"/>
              </a:solidFill>
              <a:latin typeface="Maiandra GD" panose="020E0502030308020204" pitchFamily="34" charset="0"/>
              <a:ea typeface="Gill Sans"/>
              <a:cs typeface="Gill Sans"/>
              <a:sym typeface="Gill Sans"/>
            </a:endParaRPr>
          </a:p>
        </p:txBody>
      </p:sp>
      <p:sp>
        <p:nvSpPr>
          <p:cNvPr id="35" name="Rectangle: Rounded Corners 34">
            <a:extLst>
              <a:ext uri="{FF2B5EF4-FFF2-40B4-BE49-F238E27FC236}">
                <a16:creationId xmlns:a16="http://schemas.microsoft.com/office/drawing/2014/main" id="{3E85C1E9-5732-9C5B-3718-E48865C2E149}"/>
              </a:ext>
            </a:extLst>
          </p:cNvPr>
          <p:cNvSpPr/>
          <p:nvPr/>
        </p:nvSpPr>
        <p:spPr>
          <a:xfrm>
            <a:off x="255051" y="819553"/>
            <a:ext cx="11590183" cy="1334388"/>
          </a:xfrm>
          <a:prstGeom prst="roundRect">
            <a:avLst/>
          </a:prstGeom>
          <a:noFill/>
          <a:ln w="28575">
            <a:solidFill>
              <a:srgbClr val="FF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rgbClr val="FF0000"/>
              </a:solidFill>
            </a:endParaRPr>
          </a:p>
        </p:txBody>
      </p:sp>
    </p:spTree>
    <p:extLst>
      <p:ext uri="{BB962C8B-B14F-4D97-AF65-F5344CB8AC3E}">
        <p14:creationId xmlns:p14="http://schemas.microsoft.com/office/powerpoint/2010/main" val="278674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a:off x="10620656" y="4190516"/>
            <a:ext cx="4990388" cy="3719792"/>
            <a:chOff x="2432790" y="730250"/>
            <a:chExt cx="7132330" cy="5365750"/>
          </a:xfrm>
          <a:solidFill>
            <a:srgbClr val="99FF99">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2" name="Freeform 11">
            <a:extLst>
              <a:ext uri="{FF2B5EF4-FFF2-40B4-BE49-F238E27FC236}">
                <a16:creationId xmlns:a16="http://schemas.microsoft.com/office/drawing/2014/main" id="{17C84EA0-70DA-38F8-098F-4A51428D029E}"/>
              </a:ext>
            </a:extLst>
          </p:cNvPr>
          <p:cNvSpPr>
            <a:spLocks/>
          </p:cNvSpPr>
          <p:nvPr/>
        </p:nvSpPr>
        <p:spPr bwMode="auto">
          <a:xfrm>
            <a:off x="-1214345" y="1715369"/>
            <a:ext cx="1925263" cy="1922991"/>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99FF99">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6BF23DAE-2D32-23D9-0CD5-F0ACA9B67A8A}"/>
              </a:ext>
            </a:extLst>
          </p:cNvPr>
          <p:cNvSpPr txBox="1"/>
          <p:nvPr/>
        </p:nvSpPr>
        <p:spPr>
          <a:xfrm>
            <a:off x="624610" y="243512"/>
            <a:ext cx="11042017" cy="5632311"/>
          </a:xfrm>
          <a:prstGeom prst="rect">
            <a:avLst/>
          </a:prstGeom>
          <a:noFill/>
        </p:spPr>
        <p:txBody>
          <a:bodyPr wrap="square">
            <a:spAutoFit/>
          </a:bodyPr>
          <a:lstStyle/>
          <a:p>
            <a:r>
              <a:rPr lang="en-GB" sz="2400" dirty="0">
                <a:latin typeface="Maiandra GD" panose="020E0502030308020204" pitchFamily="34" charset="0"/>
              </a:rPr>
              <a:t> Automated Appointment Scheduling:</a:t>
            </a:r>
          </a:p>
          <a:p>
            <a:r>
              <a:rPr lang="en-GB" sz="2400" dirty="0">
                <a:latin typeface="Maiandra GD" panose="020E0502030308020204" pitchFamily="34" charset="0"/>
              </a:rPr>
              <a:t>   - AI-driven scheduling software will </a:t>
            </a:r>
            <a:r>
              <a:rPr lang="en-GB" sz="2400" dirty="0" err="1">
                <a:latin typeface="Maiandra GD" panose="020E0502030308020204" pitchFamily="34" charset="0"/>
              </a:rPr>
              <a:t>analyze</a:t>
            </a:r>
            <a:r>
              <a:rPr lang="en-GB" sz="2400" dirty="0">
                <a:latin typeface="Maiandra GD" panose="020E0502030308020204" pitchFamily="34" charset="0"/>
              </a:rPr>
              <a:t> availability across multiple calendars, including employee schedules and room availability.</a:t>
            </a:r>
          </a:p>
          <a:p>
            <a:r>
              <a:rPr lang="en-GB" sz="2400" dirty="0">
                <a:latin typeface="Maiandra GD" panose="020E0502030308020204" pitchFamily="34" charset="0"/>
              </a:rPr>
              <a:t>   - Upon receiving a request for an appointment or meeting, the system will automatically send out meeting invites to relevant parties.</a:t>
            </a:r>
          </a:p>
          <a:p>
            <a:r>
              <a:rPr lang="en-GB" sz="2400" dirty="0">
                <a:latin typeface="Maiandra GD" panose="020E0502030308020204" pitchFamily="34" charset="0"/>
              </a:rPr>
              <a:t>   - Conflict detection algorithms will identify scheduling conflicts and propose alternative meeting times or locations, reducing the need for manual intervention.</a:t>
            </a:r>
          </a:p>
          <a:p>
            <a:endParaRPr lang="en-GB" sz="2400" dirty="0">
              <a:latin typeface="Maiandra GD" panose="020E0502030308020204" pitchFamily="34" charset="0"/>
            </a:endParaRPr>
          </a:p>
          <a:p>
            <a:r>
              <a:rPr lang="en-GB" sz="2400" dirty="0">
                <a:latin typeface="Maiandra GD" panose="020E0502030308020204" pitchFamily="34" charset="0"/>
              </a:rPr>
              <a:t>Intelligent Rescheduling:</a:t>
            </a:r>
          </a:p>
          <a:p>
            <a:r>
              <a:rPr lang="en-GB" sz="2400" dirty="0">
                <a:latin typeface="Maiandra GD" panose="020E0502030308020204" pitchFamily="34" charset="0"/>
              </a:rPr>
              <a:t>   - In the event of a scheduling conflict or cancellation, the system will automatically reschedule appointments based on predefined criteria and preferences.</a:t>
            </a:r>
          </a:p>
          <a:p>
            <a:r>
              <a:rPr lang="en-GB" sz="2400" dirty="0">
                <a:latin typeface="Maiandra GD" panose="020E0502030308020204" pitchFamily="34" charset="0"/>
              </a:rPr>
              <a:t>   - Employees will have the option to delegate rescheduling tasks to the system, freeing up their time for more critical tasks.</a:t>
            </a:r>
          </a:p>
        </p:txBody>
      </p:sp>
    </p:spTree>
    <p:extLst>
      <p:ext uri="{BB962C8B-B14F-4D97-AF65-F5344CB8AC3E}">
        <p14:creationId xmlns:p14="http://schemas.microsoft.com/office/powerpoint/2010/main" val="321503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flipH="1">
            <a:off x="3284674" y="5291723"/>
            <a:ext cx="4990388" cy="3719792"/>
            <a:chOff x="2432790" y="730250"/>
            <a:chExt cx="7132330" cy="5365750"/>
          </a:xfrm>
          <a:solidFill>
            <a:srgbClr val="99FF99">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2" name="Freeform 11">
            <a:extLst>
              <a:ext uri="{FF2B5EF4-FFF2-40B4-BE49-F238E27FC236}">
                <a16:creationId xmlns:a16="http://schemas.microsoft.com/office/drawing/2014/main" id="{17C84EA0-70DA-38F8-098F-4A51428D029E}"/>
              </a:ext>
            </a:extLst>
          </p:cNvPr>
          <p:cNvSpPr>
            <a:spLocks/>
          </p:cNvSpPr>
          <p:nvPr/>
        </p:nvSpPr>
        <p:spPr bwMode="auto">
          <a:xfrm flipH="1">
            <a:off x="10231001" y="-511002"/>
            <a:ext cx="1925263" cy="1922991"/>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99FF99">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6BF23DAE-2D32-23D9-0CD5-F0ACA9B67A8A}"/>
              </a:ext>
            </a:extLst>
          </p:cNvPr>
          <p:cNvSpPr txBox="1"/>
          <p:nvPr/>
        </p:nvSpPr>
        <p:spPr>
          <a:xfrm>
            <a:off x="624610" y="243512"/>
            <a:ext cx="11042017" cy="4893647"/>
          </a:xfrm>
          <a:prstGeom prst="rect">
            <a:avLst/>
          </a:prstGeom>
          <a:noFill/>
        </p:spPr>
        <p:txBody>
          <a:bodyPr wrap="square">
            <a:spAutoFit/>
          </a:bodyPr>
          <a:lstStyle/>
          <a:p>
            <a:r>
              <a:rPr lang="en-GB" sz="2400" dirty="0">
                <a:latin typeface="Maiandra GD" panose="020E0502030308020204" pitchFamily="34" charset="0"/>
              </a:rPr>
              <a:t>Seamless Integration:</a:t>
            </a:r>
          </a:p>
          <a:p>
            <a:r>
              <a:rPr lang="en-GB" sz="2400" dirty="0">
                <a:latin typeface="Maiandra GD" panose="020E0502030308020204" pitchFamily="34" charset="0"/>
              </a:rPr>
              <a:t>   - The system will seamlessly integrate with existing calendar applications and communication platforms used within the organization, such as Microsoft Outlook, Google Calendar, and Slack.</a:t>
            </a:r>
          </a:p>
          <a:p>
            <a:r>
              <a:rPr lang="en-GB" sz="2400" dirty="0">
                <a:latin typeface="Maiandra GD" panose="020E0502030308020204" pitchFamily="34" charset="0"/>
              </a:rPr>
              <a:t>   - This integration will ensure that appointments and meetings are synchronized across all relevant platforms, minimizing the risk of double bookings or miscommunication.</a:t>
            </a:r>
          </a:p>
          <a:p>
            <a:endParaRPr lang="en-GB" sz="2400" dirty="0">
              <a:latin typeface="Maiandra GD" panose="020E0502030308020204" pitchFamily="34" charset="0"/>
            </a:endParaRPr>
          </a:p>
          <a:p>
            <a:r>
              <a:rPr lang="en-GB" sz="2400" dirty="0">
                <a:latin typeface="Maiandra GD" panose="020E0502030308020204" pitchFamily="34" charset="0"/>
              </a:rPr>
              <a:t> User-Friendly Interface:</a:t>
            </a:r>
          </a:p>
          <a:p>
            <a:r>
              <a:rPr lang="en-GB" sz="2400" dirty="0">
                <a:latin typeface="Maiandra GD" panose="020E0502030308020204" pitchFamily="34" charset="0"/>
              </a:rPr>
              <a:t>   - A user-friendly interface will be provided for both employees and callers to interact with the system easily.</a:t>
            </a:r>
          </a:p>
          <a:p>
            <a:r>
              <a:rPr lang="en-GB" sz="2400" dirty="0">
                <a:latin typeface="Maiandra GD" panose="020E0502030308020204" pitchFamily="34" charset="0"/>
              </a:rPr>
              <a:t>   - Employees can access the scheduling system through a web portal or mobile app, allowing them to view and manage their appointments conveniently.</a:t>
            </a:r>
          </a:p>
        </p:txBody>
      </p:sp>
    </p:spTree>
    <p:extLst>
      <p:ext uri="{BB962C8B-B14F-4D97-AF65-F5344CB8AC3E}">
        <p14:creationId xmlns:p14="http://schemas.microsoft.com/office/powerpoint/2010/main" val="225627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0146980-7FA0-21C1-073B-2E00227DEE87}"/>
              </a:ext>
            </a:extLst>
          </p:cNvPr>
          <p:cNvGrpSpPr/>
          <p:nvPr/>
        </p:nvGrpSpPr>
        <p:grpSpPr>
          <a:xfrm>
            <a:off x="1365552" y="-412436"/>
            <a:ext cx="10286121" cy="7682871"/>
            <a:chOff x="916042" y="-412435"/>
            <a:chExt cx="10286121" cy="7682871"/>
          </a:xfrm>
        </p:grpSpPr>
        <p:grpSp>
          <p:nvGrpSpPr>
            <p:cNvPr id="28" name="Group 27"/>
            <p:cNvGrpSpPr/>
            <p:nvPr/>
          </p:nvGrpSpPr>
          <p:grpSpPr>
            <a:xfrm flipH="1">
              <a:off x="916042" y="-412435"/>
              <a:ext cx="10286121" cy="7682871"/>
              <a:chOff x="2381250" y="730250"/>
              <a:chExt cx="7183870" cy="5365749"/>
            </a:xfrm>
            <a:solidFill>
              <a:srgbClr val="003300">
                <a:alpha val="30000"/>
              </a:srgbClr>
            </a:solidFill>
          </p:grpSpPr>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flipH="1">
              <a:off x="8292778" y="461195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003300">
                <a:alpha val="3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27FBB46D-741E-54C0-9015-272E32BD7EBF}"/>
              </a:ext>
            </a:extLst>
          </p:cNvPr>
          <p:cNvSpPr txBox="1"/>
          <p:nvPr/>
        </p:nvSpPr>
        <p:spPr>
          <a:xfrm>
            <a:off x="540327" y="332010"/>
            <a:ext cx="2345514" cy="523220"/>
          </a:xfrm>
          <a:prstGeom prst="rect">
            <a:avLst/>
          </a:prstGeom>
          <a:noFill/>
        </p:spPr>
        <p:txBody>
          <a:bodyPr wrap="square" rtlCol="0">
            <a:spAutoFit/>
          </a:bodyPr>
          <a:lstStyle/>
          <a:p>
            <a:r>
              <a:rPr lang="en-IN" sz="2800" dirty="0">
                <a:latin typeface="Maiandra GD" panose="020E0502030308020204" pitchFamily="34" charset="0"/>
              </a:rPr>
              <a:t>Output</a:t>
            </a:r>
          </a:p>
        </p:txBody>
      </p:sp>
    </p:spTree>
    <p:extLst>
      <p:ext uri="{BB962C8B-B14F-4D97-AF65-F5344CB8AC3E}">
        <p14:creationId xmlns:p14="http://schemas.microsoft.com/office/powerpoint/2010/main" val="201675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916042" y="-412435"/>
            <a:ext cx="10286121" cy="7682871"/>
            <a:chOff x="2381250" y="730250"/>
            <a:chExt cx="7183870" cy="5365749"/>
          </a:xfrm>
          <a:solidFill>
            <a:srgbClr val="003300">
              <a:alpha val="10000"/>
            </a:srgbClr>
          </a:solidFill>
        </p:grpSpPr>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a:off x="2357457" y="495421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0033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7FBB46D-741E-54C0-9015-272E32BD7EBF}"/>
              </a:ext>
            </a:extLst>
          </p:cNvPr>
          <p:cNvSpPr txBox="1"/>
          <p:nvPr/>
        </p:nvSpPr>
        <p:spPr>
          <a:xfrm>
            <a:off x="540327" y="332010"/>
            <a:ext cx="2670464" cy="523220"/>
          </a:xfrm>
          <a:prstGeom prst="rect">
            <a:avLst/>
          </a:prstGeom>
          <a:noFill/>
        </p:spPr>
        <p:txBody>
          <a:bodyPr wrap="square" rtlCol="0">
            <a:spAutoFit/>
          </a:bodyPr>
          <a:lstStyle/>
          <a:p>
            <a:r>
              <a:rPr lang="en-IN" sz="2800" dirty="0">
                <a:solidFill>
                  <a:srgbClr val="003300"/>
                </a:solidFill>
                <a:latin typeface="Maiandra GD" panose="020E0502030308020204" pitchFamily="34" charset="0"/>
              </a:rPr>
              <a:t> REFERENCES :</a:t>
            </a:r>
          </a:p>
        </p:txBody>
      </p:sp>
      <p:sp>
        <p:nvSpPr>
          <p:cNvPr id="5" name="TextBox 4">
            <a:extLst>
              <a:ext uri="{FF2B5EF4-FFF2-40B4-BE49-F238E27FC236}">
                <a16:creationId xmlns:a16="http://schemas.microsoft.com/office/drawing/2014/main" id="{ED06BAE1-C3EE-2B25-4962-F11A9C7D34A7}"/>
              </a:ext>
            </a:extLst>
          </p:cNvPr>
          <p:cNvSpPr txBox="1"/>
          <p:nvPr/>
        </p:nvSpPr>
        <p:spPr>
          <a:xfrm>
            <a:off x="732382" y="969819"/>
            <a:ext cx="10543575" cy="5632311"/>
          </a:xfrm>
          <a:prstGeom prst="rect">
            <a:avLst/>
          </a:prstGeom>
          <a:noFill/>
        </p:spPr>
        <p:txBody>
          <a:bodyPr wrap="square">
            <a:spAutoFit/>
          </a:bodyPr>
          <a:lstStyle/>
          <a:p>
            <a:pPr marL="0" lvl="0" indent="0" algn="l" rtl="0">
              <a:spcBef>
                <a:spcPts val="600"/>
              </a:spcBef>
              <a:spcAft>
                <a:spcPts val="0"/>
              </a:spcAft>
              <a:buNone/>
            </a:pPr>
            <a:r>
              <a:rPr lang="en-IN" sz="2000" dirty="0">
                <a:solidFill>
                  <a:schemeClr val="tx1">
                    <a:lumMod val="95000"/>
                    <a:lumOff val="5000"/>
                  </a:schemeClr>
                </a:solidFill>
                <a:latin typeface="Maiandra GD" panose="020E0502030308020204" pitchFamily="34" charset="0"/>
              </a:rPr>
              <a:t>[1] D. Feil-</a:t>
            </a:r>
            <a:r>
              <a:rPr lang="en-IN" sz="2000" dirty="0" err="1">
                <a:solidFill>
                  <a:schemeClr val="tx1">
                    <a:lumMod val="95000"/>
                    <a:lumOff val="5000"/>
                  </a:schemeClr>
                </a:solidFill>
                <a:latin typeface="Maiandra GD" panose="020E0502030308020204" pitchFamily="34" charset="0"/>
              </a:rPr>
              <a:t>Seifer</a:t>
            </a:r>
            <a:r>
              <a:rPr lang="en-IN" sz="2000" dirty="0">
                <a:solidFill>
                  <a:schemeClr val="tx1">
                    <a:lumMod val="95000"/>
                    <a:lumOff val="5000"/>
                  </a:schemeClr>
                </a:solidFill>
                <a:latin typeface="Maiandra GD" panose="020E0502030308020204" pitchFamily="34" charset="0"/>
              </a:rPr>
              <a:t> and M. J. </a:t>
            </a:r>
            <a:r>
              <a:rPr lang="en-IN" sz="2000" dirty="0" err="1">
                <a:solidFill>
                  <a:schemeClr val="tx1">
                    <a:lumMod val="95000"/>
                    <a:lumOff val="5000"/>
                  </a:schemeClr>
                </a:solidFill>
                <a:latin typeface="Maiandra GD" panose="020E0502030308020204" pitchFamily="34" charset="0"/>
              </a:rPr>
              <a:t>Mataric</a:t>
            </a:r>
            <a:r>
              <a:rPr lang="en-IN" sz="2000" dirty="0">
                <a:solidFill>
                  <a:schemeClr val="tx1">
                    <a:lumMod val="95000"/>
                    <a:lumOff val="5000"/>
                  </a:schemeClr>
                </a:solidFill>
                <a:latin typeface="Maiandra GD" panose="020E0502030308020204" pitchFamily="34" charset="0"/>
              </a:rPr>
              <a:t>, “Defining socially assistive robotics,” in 9th International Conference on Rehabilitation Robotics, 2005. ICORR 2005. IEEE, 2005, pp. 465–468. </a:t>
            </a:r>
          </a:p>
          <a:p>
            <a:pPr marL="0" lvl="0" indent="0" algn="l" rtl="0">
              <a:spcBef>
                <a:spcPts val="600"/>
              </a:spcBef>
              <a:spcAft>
                <a:spcPts val="0"/>
              </a:spcAft>
              <a:buNone/>
            </a:pPr>
            <a:endParaRPr lang="en-IN" sz="2000" dirty="0">
              <a:solidFill>
                <a:schemeClr val="tx1">
                  <a:lumMod val="95000"/>
                  <a:lumOff val="5000"/>
                </a:schemeClr>
              </a:solidFill>
              <a:latin typeface="Maiandra GD" panose="020E0502030308020204" pitchFamily="34" charset="0"/>
            </a:endParaRPr>
          </a:p>
          <a:p>
            <a:pPr marL="0" lvl="0" indent="0" algn="l" rtl="0">
              <a:spcBef>
                <a:spcPts val="600"/>
              </a:spcBef>
              <a:spcAft>
                <a:spcPts val="0"/>
              </a:spcAft>
              <a:buNone/>
            </a:pPr>
            <a:r>
              <a:rPr lang="en-IN" sz="2000" dirty="0">
                <a:solidFill>
                  <a:schemeClr val="tx1">
                    <a:lumMod val="95000"/>
                    <a:lumOff val="5000"/>
                  </a:schemeClr>
                </a:solidFill>
                <a:latin typeface="Maiandra GD" panose="020E0502030308020204" pitchFamily="34" charset="0"/>
              </a:rPr>
              <a:t>[2] T. Fong, I. </a:t>
            </a:r>
            <a:r>
              <a:rPr lang="en-IN" sz="2000" dirty="0" err="1">
                <a:solidFill>
                  <a:schemeClr val="tx1">
                    <a:lumMod val="95000"/>
                    <a:lumOff val="5000"/>
                  </a:schemeClr>
                </a:solidFill>
                <a:latin typeface="Maiandra GD" panose="020E0502030308020204" pitchFamily="34" charset="0"/>
              </a:rPr>
              <a:t>Nourbakhsh</a:t>
            </a:r>
            <a:r>
              <a:rPr lang="en-IN" sz="2000" dirty="0">
                <a:solidFill>
                  <a:schemeClr val="tx1">
                    <a:lumMod val="95000"/>
                    <a:lumOff val="5000"/>
                  </a:schemeClr>
                </a:solidFill>
                <a:latin typeface="Maiandra GD" panose="020E0502030308020204" pitchFamily="34" charset="0"/>
              </a:rPr>
              <a:t>, and K. </a:t>
            </a:r>
            <a:r>
              <a:rPr lang="en-IN" sz="2000" dirty="0" err="1">
                <a:solidFill>
                  <a:schemeClr val="tx1">
                    <a:lumMod val="95000"/>
                    <a:lumOff val="5000"/>
                  </a:schemeClr>
                </a:solidFill>
                <a:latin typeface="Maiandra GD" panose="020E0502030308020204" pitchFamily="34" charset="0"/>
              </a:rPr>
              <a:t>Dautenhahn</a:t>
            </a:r>
            <a:r>
              <a:rPr lang="en-IN" sz="2000" dirty="0">
                <a:solidFill>
                  <a:schemeClr val="tx1">
                    <a:lumMod val="95000"/>
                    <a:lumOff val="5000"/>
                  </a:schemeClr>
                </a:solidFill>
                <a:latin typeface="Maiandra GD" panose="020E0502030308020204" pitchFamily="34" charset="0"/>
              </a:rPr>
              <a:t>, “A survey of socially interactive robots,” Robotics and autonomous systems, vol. 42, no. 3- 4, pp. 143–166, 2003. [</a:t>
            </a:r>
          </a:p>
          <a:p>
            <a:pPr marL="0" lvl="0" indent="0" algn="l" rtl="0">
              <a:spcBef>
                <a:spcPts val="600"/>
              </a:spcBef>
              <a:spcAft>
                <a:spcPts val="0"/>
              </a:spcAft>
              <a:buNone/>
            </a:pPr>
            <a:endParaRPr lang="en-IN" sz="2000" dirty="0">
              <a:solidFill>
                <a:schemeClr val="tx1">
                  <a:lumMod val="95000"/>
                  <a:lumOff val="5000"/>
                </a:schemeClr>
              </a:solidFill>
              <a:latin typeface="Maiandra GD" panose="020E0502030308020204" pitchFamily="34" charset="0"/>
            </a:endParaRPr>
          </a:p>
          <a:p>
            <a:pPr marL="0" lvl="0" indent="0" algn="l" rtl="0">
              <a:spcBef>
                <a:spcPts val="600"/>
              </a:spcBef>
              <a:spcAft>
                <a:spcPts val="0"/>
              </a:spcAft>
              <a:buNone/>
            </a:pPr>
            <a:r>
              <a:rPr lang="en-IN" sz="2000" dirty="0">
                <a:solidFill>
                  <a:schemeClr val="tx1">
                    <a:lumMod val="95000"/>
                    <a:lumOff val="5000"/>
                  </a:schemeClr>
                </a:solidFill>
                <a:latin typeface="Maiandra GD" panose="020E0502030308020204" pitchFamily="34" charset="0"/>
              </a:rPr>
              <a:t>[3] C. Weller, “Meet the first-ever robot </a:t>
            </a:r>
            <a:r>
              <a:rPr lang="en-IN" sz="2000" dirty="0" err="1">
                <a:solidFill>
                  <a:schemeClr val="tx1">
                    <a:lumMod val="95000"/>
                    <a:lumOff val="5000"/>
                  </a:schemeClr>
                </a:solidFill>
                <a:latin typeface="Maiandra GD" panose="020E0502030308020204" pitchFamily="34" charset="0"/>
              </a:rPr>
              <a:t>citizena</a:t>
            </a:r>
            <a:r>
              <a:rPr lang="en-IN" sz="2000" dirty="0">
                <a:solidFill>
                  <a:schemeClr val="tx1">
                    <a:lumMod val="95000"/>
                    <a:lumOff val="5000"/>
                  </a:schemeClr>
                </a:solidFill>
                <a:latin typeface="Maiandra GD" panose="020E0502030308020204" pitchFamily="34" charset="0"/>
              </a:rPr>
              <a:t> humanoid named </a:t>
            </a:r>
            <a:r>
              <a:rPr lang="en-IN" sz="2000" dirty="0" err="1">
                <a:solidFill>
                  <a:schemeClr val="tx1">
                    <a:lumMod val="95000"/>
                    <a:lumOff val="5000"/>
                  </a:schemeClr>
                </a:solidFill>
                <a:latin typeface="Maiandra GD" panose="020E0502030308020204" pitchFamily="34" charset="0"/>
              </a:rPr>
              <a:t>sophia</a:t>
            </a:r>
            <a:r>
              <a:rPr lang="en-IN" sz="2000" dirty="0">
                <a:solidFill>
                  <a:schemeClr val="tx1">
                    <a:lumMod val="95000"/>
                    <a:lumOff val="5000"/>
                  </a:schemeClr>
                </a:solidFill>
                <a:latin typeface="Maiandra GD" panose="020E0502030308020204" pitchFamily="34" charset="0"/>
              </a:rPr>
              <a:t> that once said it </a:t>
            </a:r>
            <a:r>
              <a:rPr lang="en-IN" sz="2000" dirty="0" err="1">
                <a:solidFill>
                  <a:schemeClr val="tx1">
                    <a:lumMod val="95000"/>
                    <a:lumOff val="5000"/>
                  </a:schemeClr>
                </a:solidFill>
                <a:latin typeface="Maiandra GD" panose="020E0502030308020204" pitchFamily="34" charset="0"/>
              </a:rPr>
              <a:t>woulddestroy</a:t>
            </a:r>
            <a:r>
              <a:rPr lang="en-IN" sz="2000" dirty="0">
                <a:solidFill>
                  <a:schemeClr val="tx1">
                    <a:lumMod val="95000"/>
                    <a:lumOff val="5000"/>
                  </a:schemeClr>
                </a:solidFill>
                <a:latin typeface="Maiandra GD" panose="020E0502030308020204" pitchFamily="34" charset="0"/>
              </a:rPr>
              <a:t> humans,” Business Insider Nordic. </a:t>
            </a:r>
            <a:r>
              <a:rPr lang="en-IN" sz="2000" dirty="0" err="1">
                <a:solidFill>
                  <a:schemeClr val="tx1">
                    <a:lumMod val="95000"/>
                    <a:lumOff val="5000"/>
                  </a:schemeClr>
                </a:solidFill>
                <a:latin typeface="Maiandra GD" panose="020E0502030308020204" pitchFamily="34" charset="0"/>
              </a:rPr>
              <a:t>Haettu</a:t>
            </a:r>
            <a:r>
              <a:rPr lang="en-IN" sz="2000" dirty="0">
                <a:solidFill>
                  <a:schemeClr val="tx1">
                    <a:lumMod val="95000"/>
                    <a:lumOff val="5000"/>
                  </a:schemeClr>
                </a:solidFill>
                <a:latin typeface="Maiandra GD" panose="020E0502030308020204" pitchFamily="34" charset="0"/>
              </a:rPr>
              <a:t>, vol. 30, p. 2018, 2017. </a:t>
            </a:r>
          </a:p>
          <a:p>
            <a:pPr marL="0" lvl="0" indent="0" algn="l" rtl="0">
              <a:spcBef>
                <a:spcPts val="600"/>
              </a:spcBef>
              <a:spcAft>
                <a:spcPts val="0"/>
              </a:spcAft>
              <a:buNone/>
            </a:pPr>
            <a:endParaRPr lang="en-IN" sz="2000" dirty="0">
              <a:solidFill>
                <a:schemeClr val="tx1">
                  <a:lumMod val="95000"/>
                  <a:lumOff val="5000"/>
                </a:schemeClr>
              </a:solidFill>
              <a:latin typeface="Maiandra GD" panose="020E0502030308020204" pitchFamily="34" charset="0"/>
            </a:endParaRPr>
          </a:p>
          <a:p>
            <a:pPr marL="0" lvl="0" indent="0" algn="l" rtl="0">
              <a:spcBef>
                <a:spcPts val="600"/>
              </a:spcBef>
              <a:spcAft>
                <a:spcPts val="0"/>
              </a:spcAft>
              <a:buNone/>
            </a:pPr>
            <a:r>
              <a:rPr lang="en-IN" sz="2000" dirty="0">
                <a:solidFill>
                  <a:schemeClr val="tx1">
                    <a:lumMod val="95000"/>
                    <a:lumOff val="5000"/>
                  </a:schemeClr>
                </a:solidFill>
                <a:latin typeface="Maiandra GD" panose="020E0502030308020204" pitchFamily="34" charset="0"/>
              </a:rPr>
              <a:t>[4] J. </a:t>
            </a:r>
            <a:r>
              <a:rPr lang="en-IN" sz="2000" dirty="0" err="1">
                <a:solidFill>
                  <a:schemeClr val="tx1">
                    <a:lumMod val="95000"/>
                    <a:lumOff val="5000"/>
                  </a:schemeClr>
                </a:solidFill>
                <a:latin typeface="Maiandra GD" panose="020E0502030308020204" pitchFamily="34" charset="0"/>
              </a:rPr>
              <a:t>Lafaye</a:t>
            </a:r>
            <a:r>
              <a:rPr lang="en-IN" sz="2000" dirty="0">
                <a:solidFill>
                  <a:schemeClr val="tx1">
                    <a:lumMod val="95000"/>
                    <a:lumOff val="5000"/>
                  </a:schemeClr>
                </a:solidFill>
                <a:latin typeface="Maiandra GD" panose="020E0502030308020204" pitchFamily="34" charset="0"/>
              </a:rPr>
              <a:t>, D. </a:t>
            </a:r>
            <a:r>
              <a:rPr lang="en-IN" sz="2000" dirty="0" err="1">
                <a:solidFill>
                  <a:schemeClr val="tx1">
                    <a:lumMod val="95000"/>
                    <a:lumOff val="5000"/>
                  </a:schemeClr>
                </a:solidFill>
                <a:latin typeface="Maiandra GD" panose="020E0502030308020204" pitchFamily="34" charset="0"/>
              </a:rPr>
              <a:t>Gouaillier</a:t>
            </a:r>
            <a:r>
              <a:rPr lang="en-IN" sz="2000" dirty="0">
                <a:solidFill>
                  <a:schemeClr val="tx1">
                    <a:lumMod val="95000"/>
                    <a:lumOff val="5000"/>
                  </a:schemeClr>
                </a:solidFill>
                <a:latin typeface="Maiandra GD" panose="020E0502030308020204" pitchFamily="34" charset="0"/>
              </a:rPr>
              <a:t>, and P.-B. </a:t>
            </a:r>
            <a:r>
              <a:rPr lang="en-IN" sz="2000" dirty="0" err="1">
                <a:solidFill>
                  <a:schemeClr val="tx1">
                    <a:lumMod val="95000"/>
                    <a:lumOff val="5000"/>
                  </a:schemeClr>
                </a:solidFill>
                <a:latin typeface="Maiandra GD" panose="020E0502030308020204" pitchFamily="34" charset="0"/>
              </a:rPr>
              <a:t>Wieber</a:t>
            </a:r>
            <a:r>
              <a:rPr lang="en-IN" sz="2000" dirty="0">
                <a:solidFill>
                  <a:schemeClr val="tx1">
                    <a:lumMod val="95000"/>
                    <a:lumOff val="5000"/>
                  </a:schemeClr>
                </a:solidFill>
                <a:latin typeface="Maiandra GD" panose="020E0502030308020204" pitchFamily="34" charset="0"/>
              </a:rPr>
              <a:t>, “Linear model predictive control of the locomotion of pepper, a humanoid robot with omnidirectional wheels,” in 2014 IEEE-RAS International Conference on Humanoid Robots. IEEE, 2014, pp. 336–341. </a:t>
            </a:r>
          </a:p>
          <a:p>
            <a:pPr marL="0" lvl="0" indent="0" algn="l" rtl="0">
              <a:spcBef>
                <a:spcPts val="600"/>
              </a:spcBef>
              <a:spcAft>
                <a:spcPts val="0"/>
              </a:spcAft>
              <a:buNone/>
            </a:pPr>
            <a:endParaRPr lang="en-IN" sz="2000" dirty="0">
              <a:solidFill>
                <a:schemeClr val="tx1">
                  <a:lumMod val="95000"/>
                  <a:lumOff val="5000"/>
                </a:schemeClr>
              </a:solidFill>
              <a:latin typeface="Maiandra GD" panose="020E0502030308020204" pitchFamily="34" charset="0"/>
            </a:endParaRPr>
          </a:p>
          <a:p>
            <a:pPr marL="0" lvl="0" indent="0" algn="l" rtl="0">
              <a:spcBef>
                <a:spcPts val="600"/>
              </a:spcBef>
              <a:spcAft>
                <a:spcPts val="0"/>
              </a:spcAft>
              <a:buNone/>
            </a:pPr>
            <a:r>
              <a:rPr lang="en-IN" sz="2000" dirty="0">
                <a:solidFill>
                  <a:schemeClr val="tx1">
                    <a:lumMod val="95000"/>
                    <a:lumOff val="5000"/>
                  </a:schemeClr>
                </a:solidFill>
                <a:latin typeface="Maiandra GD" panose="020E0502030308020204" pitchFamily="34" charset="0"/>
              </a:rPr>
              <a:t>[5] G. Robots, “Pepper for business edition humanoid robot 2 years warranty,” https://www.generationrobots.com/en/ 402422-pepper-for-business-edition-humanoid-robot-2-years-warranty. html, [Online; accessed 16-May-2019].</a:t>
            </a:r>
          </a:p>
        </p:txBody>
      </p:sp>
    </p:spTree>
    <p:extLst>
      <p:ext uri="{BB962C8B-B14F-4D97-AF65-F5344CB8AC3E}">
        <p14:creationId xmlns:p14="http://schemas.microsoft.com/office/powerpoint/2010/main" val="234178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916042" y="-412435"/>
            <a:ext cx="10286121" cy="7682871"/>
            <a:chOff x="2381250" y="730250"/>
            <a:chExt cx="7183870" cy="5365749"/>
          </a:xfrm>
          <a:solidFill>
            <a:srgbClr val="003300">
              <a:alpha val="10000"/>
            </a:srgbClr>
          </a:solidFill>
        </p:grpSpPr>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a:off x="2357457" y="495421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0033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ED06BAE1-C3EE-2B25-4962-F11A9C7D34A7}"/>
              </a:ext>
            </a:extLst>
          </p:cNvPr>
          <p:cNvSpPr txBox="1"/>
          <p:nvPr/>
        </p:nvSpPr>
        <p:spPr>
          <a:xfrm>
            <a:off x="528317" y="292180"/>
            <a:ext cx="11317319" cy="5632311"/>
          </a:xfrm>
          <a:prstGeom prst="rect">
            <a:avLst/>
          </a:prstGeom>
          <a:noFill/>
        </p:spPr>
        <p:txBody>
          <a:bodyPr wrap="square">
            <a:spAutoFit/>
          </a:bodyPr>
          <a:lstStyle/>
          <a:p>
            <a:pPr marL="0" lvl="0" indent="0" algn="l" rtl="0">
              <a:spcBef>
                <a:spcPts val="600"/>
              </a:spcBef>
              <a:spcAft>
                <a:spcPts val="0"/>
              </a:spcAft>
              <a:buClr>
                <a:schemeClr val="dk1"/>
              </a:buClr>
              <a:buSzPts val="1100"/>
              <a:buFont typeface="Arial"/>
              <a:buNone/>
            </a:pPr>
            <a:r>
              <a:rPr lang="en-IN" sz="2000" dirty="0">
                <a:latin typeface="Maiandra GD" panose="020E0502030308020204" pitchFamily="34" charset="0"/>
              </a:rPr>
              <a:t>[5] D. Feil-</a:t>
            </a:r>
            <a:r>
              <a:rPr lang="en-IN" sz="2000" dirty="0" err="1">
                <a:latin typeface="Maiandra GD" panose="020E0502030308020204" pitchFamily="34" charset="0"/>
              </a:rPr>
              <a:t>Seifer</a:t>
            </a:r>
            <a:r>
              <a:rPr lang="en-IN" sz="2000" dirty="0">
                <a:latin typeface="Maiandra GD" panose="020E0502030308020204" pitchFamily="34" charset="0"/>
              </a:rPr>
              <a:t> and M. J. </a:t>
            </a:r>
            <a:r>
              <a:rPr lang="en-IN" sz="2000" dirty="0" err="1">
                <a:latin typeface="Maiandra GD" panose="020E0502030308020204" pitchFamily="34" charset="0"/>
              </a:rPr>
              <a:t>Mataric</a:t>
            </a:r>
            <a:r>
              <a:rPr lang="en-IN" sz="2000" dirty="0">
                <a:latin typeface="Maiandra GD" panose="020E0502030308020204" pitchFamily="34" charset="0"/>
              </a:rPr>
              <a:t>, “Defining socially assistive robotics,” in 9th International Conference on Rehabilitation Robotics, 2005. ICORR 2005. IEEE, 2005, pp. 465–468.</a:t>
            </a:r>
          </a:p>
          <a:p>
            <a:pPr marL="0" lvl="0" indent="0" algn="l" rtl="0">
              <a:spcBef>
                <a:spcPts val="600"/>
              </a:spcBef>
              <a:spcAft>
                <a:spcPts val="0"/>
              </a:spcAft>
              <a:buClr>
                <a:schemeClr val="dk1"/>
              </a:buClr>
              <a:buSzPts val="1100"/>
              <a:buFont typeface="Arial"/>
              <a:buNone/>
            </a:pPr>
            <a:endParaRPr lang="en-IN" sz="2000" dirty="0">
              <a:latin typeface="Maiandra GD" panose="020E0502030308020204" pitchFamily="34" charset="0"/>
            </a:endParaRPr>
          </a:p>
          <a:p>
            <a:pPr marL="0" lvl="0" indent="0" algn="l" rtl="0">
              <a:spcBef>
                <a:spcPts val="600"/>
              </a:spcBef>
              <a:spcAft>
                <a:spcPts val="0"/>
              </a:spcAft>
              <a:buClr>
                <a:schemeClr val="dk1"/>
              </a:buClr>
              <a:buSzPts val="1100"/>
              <a:buFont typeface="Arial"/>
              <a:buNone/>
            </a:pPr>
            <a:r>
              <a:rPr lang="en-IN" sz="2000" dirty="0">
                <a:latin typeface="Maiandra GD" panose="020E0502030308020204" pitchFamily="34" charset="0"/>
              </a:rPr>
              <a:t>[6] T. Fong, I. </a:t>
            </a:r>
            <a:r>
              <a:rPr lang="en-IN" sz="2000" dirty="0" err="1">
                <a:latin typeface="Maiandra GD" panose="020E0502030308020204" pitchFamily="34" charset="0"/>
              </a:rPr>
              <a:t>Nourbakhsh</a:t>
            </a:r>
            <a:r>
              <a:rPr lang="en-IN" sz="2000" dirty="0">
                <a:latin typeface="Maiandra GD" panose="020E0502030308020204" pitchFamily="34" charset="0"/>
              </a:rPr>
              <a:t>, and K. </a:t>
            </a:r>
            <a:r>
              <a:rPr lang="en-IN" sz="2000" dirty="0" err="1">
                <a:latin typeface="Maiandra GD" panose="020E0502030308020204" pitchFamily="34" charset="0"/>
              </a:rPr>
              <a:t>Dautenhahn</a:t>
            </a:r>
            <a:r>
              <a:rPr lang="en-IN" sz="2000" dirty="0">
                <a:latin typeface="Maiandra GD" panose="020E0502030308020204" pitchFamily="34" charset="0"/>
              </a:rPr>
              <a:t>, “A survey of socially interactive robots,” Robotics and autonomous systems, vol. 42, no. 3-4, pp. 143–166, 2003.</a:t>
            </a:r>
          </a:p>
          <a:p>
            <a:pPr marL="0" lvl="0" indent="0" algn="l" rtl="0">
              <a:spcBef>
                <a:spcPts val="600"/>
              </a:spcBef>
              <a:spcAft>
                <a:spcPts val="0"/>
              </a:spcAft>
              <a:buClr>
                <a:schemeClr val="dk1"/>
              </a:buClr>
              <a:buSzPts val="1100"/>
              <a:buFont typeface="Arial"/>
              <a:buNone/>
            </a:pPr>
            <a:endParaRPr lang="en-IN" sz="2000" dirty="0">
              <a:latin typeface="Maiandra GD" panose="020E0502030308020204" pitchFamily="34" charset="0"/>
            </a:endParaRPr>
          </a:p>
          <a:p>
            <a:pPr marL="0" lvl="0" indent="0" rtl="0">
              <a:spcBef>
                <a:spcPts val="600"/>
              </a:spcBef>
              <a:spcAft>
                <a:spcPts val="0"/>
              </a:spcAft>
              <a:buClr>
                <a:schemeClr val="dk1"/>
              </a:buClr>
              <a:buSzPts val="1100"/>
              <a:buFont typeface="Arial"/>
              <a:buNone/>
            </a:pPr>
            <a:r>
              <a:rPr lang="en-IN" sz="2000" dirty="0">
                <a:latin typeface="Maiandra GD" panose="020E0502030308020204" pitchFamily="34" charset="0"/>
              </a:rPr>
              <a:t>[7] C. Weller, “Meet the first-ever robot </a:t>
            </a:r>
            <a:r>
              <a:rPr lang="en-IN" sz="2000" dirty="0" err="1">
                <a:latin typeface="Maiandra GD" panose="020E0502030308020204" pitchFamily="34" charset="0"/>
              </a:rPr>
              <a:t>citizena</a:t>
            </a:r>
            <a:r>
              <a:rPr lang="en-IN" sz="2000" dirty="0">
                <a:latin typeface="Maiandra GD" panose="020E0502030308020204" pitchFamily="34" charset="0"/>
              </a:rPr>
              <a:t> humanoid named Sophia that once said it </a:t>
            </a:r>
            <a:r>
              <a:rPr lang="en-IN" sz="2000" dirty="0" err="1">
                <a:latin typeface="Maiandra GD" panose="020E0502030308020204" pitchFamily="34" charset="0"/>
              </a:rPr>
              <a:t>woulddestroy</a:t>
            </a:r>
            <a:r>
              <a:rPr lang="en-IN" sz="2000" dirty="0">
                <a:latin typeface="Maiandra GD" panose="020E0502030308020204" pitchFamily="34" charset="0"/>
              </a:rPr>
              <a:t> humans,” Business Insider Nordic. </a:t>
            </a:r>
            <a:r>
              <a:rPr lang="en-IN" sz="2000" dirty="0" err="1">
                <a:latin typeface="Maiandra GD" panose="020E0502030308020204" pitchFamily="34" charset="0"/>
              </a:rPr>
              <a:t>Haettu</a:t>
            </a:r>
            <a:r>
              <a:rPr lang="en-IN" sz="2000" dirty="0">
                <a:latin typeface="Maiandra GD" panose="020E0502030308020204" pitchFamily="34" charset="0"/>
              </a:rPr>
              <a:t>, vol. 30, p. 2018, 2017.</a:t>
            </a:r>
          </a:p>
          <a:p>
            <a:pPr marL="0" lvl="0" indent="0" rtl="0">
              <a:spcBef>
                <a:spcPts val="600"/>
              </a:spcBef>
              <a:spcAft>
                <a:spcPts val="0"/>
              </a:spcAft>
              <a:buClr>
                <a:schemeClr val="dk1"/>
              </a:buClr>
              <a:buSzPts val="1100"/>
              <a:buFont typeface="Arial"/>
              <a:buNone/>
            </a:pPr>
            <a:endParaRPr lang="en-IN" sz="2000" dirty="0">
              <a:latin typeface="Maiandra GD" panose="020E0502030308020204" pitchFamily="34" charset="0"/>
            </a:endParaRPr>
          </a:p>
          <a:p>
            <a:pPr marL="0" lvl="0" indent="0" algn="l" rtl="0">
              <a:spcBef>
                <a:spcPts val="600"/>
              </a:spcBef>
              <a:spcAft>
                <a:spcPts val="0"/>
              </a:spcAft>
              <a:buClr>
                <a:schemeClr val="dk1"/>
              </a:buClr>
              <a:buSzPts val="1100"/>
              <a:buFont typeface="Arial"/>
              <a:buNone/>
            </a:pPr>
            <a:r>
              <a:rPr lang="en-IN" sz="2000" dirty="0">
                <a:latin typeface="Maiandra GD" panose="020E0502030308020204" pitchFamily="34" charset="0"/>
              </a:rPr>
              <a:t>[8] J. </a:t>
            </a:r>
            <a:r>
              <a:rPr lang="en-IN" sz="2000" dirty="0" err="1">
                <a:latin typeface="Maiandra GD" panose="020E0502030308020204" pitchFamily="34" charset="0"/>
              </a:rPr>
              <a:t>Lafaye</a:t>
            </a:r>
            <a:r>
              <a:rPr lang="en-IN" sz="2000" dirty="0">
                <a:latin typeface="Maiandra GD" panose="020E0502030308020204" pitchFamily="34" charset="0"/>
              </a:rPr>
              <a:t>, D. </a:t>
            </a:r>
            <a:r>
              <a:rPr lang="en-IN" sz="2000" dirty="0" err="1">
                <a:latin typeface="Maiandra GD" panose="020E0502030308020204" pitchFamily="34" charset="0"/>
              </a:rPr>
              <a:t>Gouaillier</a:t>
            </a:r>
            <a:r>
              <a:rPr lang="en-IN" sz="2000" dirty="0">
                <a:latin typeface="Maiandra GD" panose="020E0502030308020204" pitchFamily="34" charset="0"/>
              </a:rPr>
              <a:t>, and P.-B. </a:t>
            </a:r>
            <a:r>
              <a:rPr lang="en-IN" sz="2000" dirty="0" err="1">
                <a:latin typeface="Maiandra GD" panose="020E0502030308020204" pitchFamily="34" charset="0"/>
              </a:rPr>
              <a:t>Wieber</a:t>
            </a:r>
            <a:r>
              <a:rPr lang="en-IN" sz="2000" dirty="0">
                <a:latin typeface="Maiandra GD" panose="020E0502030308020204" pitchFamily="34" charset="0"/>
              </a:rPr>
              <a:t>, “Linear model predictive control of the locomotion of pepper, a humanoid robot with omnidirectional wheels,” in 2014 IEEE-RAS International Conference on Humanoid Robots. IEEE, 2014, pp. 336–341.</a:t>
            </a:r>
          </a:p>
          <a:p>
            <a:pPr marL="0" lvl="0" indent="0" algn="l" rtl="0">
              <a:spcBef>
                <a:spcPts val="600"/>
              </a:spcBef>
              <a:spcAft>
                <a:spcPts val="0"/>
              </a:spcAft>
              <a:buClr>
                <a:schemeClr val="dk1"/>
              </a:buClr>
              <a:buSzPts val="1100"/>
              <a:buFont typeface="Arial"/>
              <a:buNone/>
            </a:pPr>
            <a:endParaRPr lang="en-IN" sz="2000" dirty="0">
              <a:latin typeface="Maiandra GD" panose="020E0502030308020204" pitchFamily="34" charset="0"/>
            </a:endParaRPr>
          </a:p>
          <a:p>
            <a:pPr marL="0" lvl="0" indent="0" algn="l" rtl="0">
              <a:spcBef>
                <a:spcPts val="600"/>
              </a:spcBef>
              <a:spcAft>
                <a:spcPts val="0"/>
              </a:spcAft>
              <a:buClr>
                <a:schemeClr val="dk1"/>
              </a:buClr>
              <a:buSzPts val="1100"/>
              <a:buFont typeface="Arial"/>
              <a:buNone/>
            </a:pPr>
            <a:r>
              <a:rPr lang="en-IN" sz="2000" dirty="0">
                <a:latin typeface="Maiandra GD" panose="020E0502030308020204" pitchFamily="34" charset="0"/>
              </a:rPr>
              <a:t>[9] G. Robots, “Pepper for business edition humanoid robot 2 years warranty,” https://www.generationrobots.com/en/402422-pepper-for-business-edition-humanoid-robot-2-years-warranty. html, [Online; accessed 16-May-2019].</a:t>
            </a:r>
          </a:p>
        </p:txBody>
      </p:sp>
    </p:spTree>
    <p:extLst>
      <p:ext uri="{BB962C8B-B14F-4D97-AF65-F5344CB8AC3E}">
        <p14:creationId xmlns:p14="http://schemas.microsoft.com/office/powerpoint/2010/main" val="251966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989839" y="-412436"/>
            <a:ext cx="10212324" cy="7682872"/>
            <a:chOff x="2432790" y="730250"/>
            <a:chExt cx="7132330" cy="5365750"/>
          </a:xfrm>
          <a:solidFill>
            <a:srgbClr val="9933FF">
              <a:alpha val="29804"/>
            </a:srgbClr>
          </a:solidFill>
        </p:grpSpPr>
        <p:sp>
          <p:nvSpPr>
            <p:cNvPr id="3" name="Freeform 5"/>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Oval 20"/>
          <p:cNvSpPr/>
          <p:nvPr/>
        </p:nvSpPr>
        <p:spPr>
          <a:xfrm>
            <a:off x="3990699" y="1323699"/>
            <a:ext cx="4210603" cy="4210603"/>
          </a:xfrm>
          <a:prstGeom prst="ellipse">
            <a:avLst/>
          </a:prstGeom>
          <a:solidFill>
            <a:schemeClr val="bg1"/>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58374" y="3053151"/>
            <a:ext cx="3275256" cy="707886"/>
          </a:xfrm>
          <a:prstGeom prst="rect">
            <a:avLst/>
          </a:prstGeom>
          <a:solidFill>
            <a:schemeClr val="bg1">
              <a:alpha val="20000"/>
            </a:schemeClr>
          </a:solidFill>
        </p:spPr>
        <p:txBody>
          <a:bodyPr wrap="none" rtlCol="0">
            <a:spAutoFit/>
          </a:bodyPr>
          <a:lstStyle/>
          <a:p>
            <a:pPr algn="ctr"/>
            <a:r>
              <a:rPr lang="en-US" sz="4000" b="1" spc="600" dirty="0">
                <a:solidFill>
                  <a:srgbClr val="9933FF"/>
                </a:solidFill>
                <a:latin typeface="Maiandra GD" panose="020E0502030308020204" pitchFamily="34" charset="0"/>
              </a:rPr>
              <a:t>Thank you</a:t>
            </a:r>
          </a:p>
        </p:txBody>
      </p:sp>
      <p:sp>
        <p:nvSpPr>
          <p:cNvPr id="24" name="Freeform 13"/>
          <p:cNvSpPr>
            <a:spLocks noEditPoints="1"/>
          </p:cNvSpPr>
          <p:nvPr/>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202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916042" y="-412435"/>
            <a:ext cx="10286121" cy="7682871"/>
            <a:chOff x="2381250" y="730250"/>
            <a:chExt cx="7183870" cy="5365749"/>
          </a:xfrm>
          <a:solidFill>
            <a:srgbClr val="99FF99">
              <a:alpha val="30000"/>
            </a:srgbClr>
          </a:solidFill>
        </p:grpSpPr>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a:off x="2357457" y="495421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99FF99">
              <a:alpha val="30000"/>
            </a:srgb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20" name="Google Shape;48;p2">
            <a:extLst>
              <a:ext uri="{FF2B5EF4-FFF2-40B4-BE49-F238E27FC236}">
                <a16:creationId xmlns:a16="http://schemas.microsoft.com/office/drawing/2014/main" id="{2FB8EA00-F61F-3075-98A3-5E3A7B2360A1}"/>
              </a:ext>
            </a:extLst>
          </p:cNvPr>
          <p:cNvGraphicFramePr/>
          <p:nvPr>
            <p:extLst>
              <p:ext uri="{D42A27DB-BD31-4B8C-83A1-F6EECF244321}">
                <p14:modId xmlns:p14="http://schemas.microsoft.com/office/powerpoint/2010/main" val="3212910551"/>
              </p:ext>
            </p:extLst>
          </p:nvPr>
        </p:nvGraphicFramePr>
        <p:xfrm>
          <a:off x="1524313" y="1793878"/>
          <a:ext cx="9143375" cy="4445000"/>
        </p:xfrm>
        <a:graphic>
          <a:graphicData uri="http://schemas.openxmlformats.org/drawingml/2006/table">
            <a:tbl>
              <a:tblPr firstRow="1" bandRow="1">
                <a:noFill/>
              </a:tblPr>
              <a:tblGrid>
                <a:gridCol w="1034425">
                  <a:extLst>
                    <a:ext uri="{9D8B030D-6E8A-4147-A177-3AD203B41FA5}">
                      <a16:colId xmlns:a16="http://schemas.microsoft.com/office/drawing/2014/main" val="20000"/>
                    </a:ext>
                  </a:extLst>
                </a:gridCol>
                <a:gridCol w="8108950">
                  <a:extLst>
                    <a:ext uri="{9D8B030D-6E8A-4147-A177-3AD203B41FA5}">
                      <a16:colId xmlns:a16="http://schemas.microsoft.com/office/drawing/2014/main" val="20001"/>
                    </a:ext>
                  </a:extLst>
                </a:gridCol>
              </a:tblGrid>
              <a:tr h="889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1400"/>
                        <a:buFont typeface="Arial"/>
                        <a:buNone/>
                      </a:pPr>
                      <a:r>
                        <a:rPr lang="en-IN" sz="2000" b="1" u="none" strike="noStrike" cap="none" dirty="0">
                          <a:latin typeface="Maiandra GD" panose="020E0502030308020204" pitchFamily="34" charset="0"/>
                        </a:rPr>
                        <a:t>NO. </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1400"/>
                        <a:buFont typeface="Arial"/>
                        <a:buNone/>
                      </a:pPr>
                      <a:r>
                        <a:rPr lang="en-IN" sz="2000" b="1" u="none" strike="noStrike" cap="none" dirty="0">
                          <a:latin typeface="Maiandra GD" panose="020E0502030308020204" pitchFamily="34" charset="0"/>
                        </a:rPr>
                        <a:t>TOPICS </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89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dirty="0">
                          <a:latin typeface="Maiandra GD" panose="020E0502030308020204" pitchFamily="34" charset="0"/>
                        </a:rPr>
                        <a:t>1.</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57200" marR="0" lvl="1" indent="0" algn="l" rtl="0">
                        <a:lnSpc>
                          <a:spcPct val="100000"/>
                        </a:lnSpc>
                        <a:spcBef>
                          <a:spcPts val="0"/>
                        </a:spcBef>
                        <a:spcAft>
                          <a:spcPts val="0"/>
                        </a:spcAft>
                        <a:buClr>
                          <a:srgbClr val="000000"/>
                        </a:buClr>
                        <a:buSzPts val="2000"/>
                        <a:buFont typeface="Arial"/>
                        <a:buNone/>
                      </a:pPr>
                      <a:r>
                        <a:rPr lang="en-IN" sz="2000" b="1" u="none" strike="noStrike" cap="none" dirty="0">
                          <a:solidFill>
                            <a:srgbClr val="13161B"/>
                          </a:solidFill>
                          <a:latin typeface="Maiandra GD" panose="020E0502030308020204" pitchFamily="34" charset="0"/>
                        </a:rPr>
                        <a:t>PROBLEM STATEMENT </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89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Maiandra GD" panose="020E0502030308020204" pitchFamily="34" charset="0"/>
                        </a:rPr>
                        <a:t>2.  </a:t>
                      </a:r>
                      <a:endParaRPr sz="2000" b="1" u="none" strike="noStrike" cap="none">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57200" marR="0" lvl="1" indent="0" algn="l" rtl="0">
                        <a:lnSpc>
                          <a:spcPct val="100000"/>
                        </a:lnSpc>
                        <a:spcBef>
                          <a:spcPts val="0"/>
                        </a:spcBef>
                        <a:spcAft>
                          <a:spcPts val="0"/>
                        </a:spcAft>
                        <a:buClr>
                          <a:srgbClr val="000000"/>
                        </a:buClr>
                        <a:buSzPts val="2000"/>
                        <a:buFont typeface="Arial"/>
                        <a:buNone/>
                      </a:pPr>
                      <a:r>
                        <a:rPr lang="en-IN" sz="2000" b="1" u="none" strike="noStrike" cap="none" dirty="0">
                          <a:solidFill>
                            <a:srgbClr val="13161B"/>
                          </a:solidFill>
                          <a:latin typeface="Maiandra GD" panose="020E0502030308020204" pitchFamily="34" charset="0"/>
                        </a:rPr>
                        <a:t>ABSTRACT  OF OUR  PROPOSED SYSTEM </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89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Maiandra GD" panose="020E0502030308020204" pitchFamily="34" charset="0"/>
                        </a:rPr>
                        <a:t>3. </a:t>
                      </a:r>
                      <a:endParaRPr sz="2000" b="1" u="none" strike="noStrike" cap="none">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57200" marR="0" lvl="1" indent="0" algn="l" rtl="0">
                        <a:lnSpc>
                          <a:spcPct val="100000"/>
                        </a:lnSpc>
                        <a:spcBef>
                          <a:spcPts val="0"/>
                        </a:spcBef>
                        <a:spcAft>
                          <a:spcPts val="0"/>
                        </a:spcAft>
                        <a:buClr>
                          <a:srgbClr val="000000"/>
                        </a:buClr>
                        <a:buSzPts val="2000"/>
                        <a:buFont typeface="Arial"/>
                        <a:buNone/>
                      </a:pPr>
                      <a:r>
                        <a:rPr lang="en-IN" sz="2000" b="1" dirty="0">
                          <a:solidFill>
                            <a:srgbClr val="13161B"/>
                          </a:solidFill>
                          <a:latin typeface="Maiandra GD" panose="020E0502030308020204" pitchFamily="34" charset="0"/>
                        </a:rPr>
                        <a:t>OBJECTIVES</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890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dirty="0">
                          <a:latin typeface="Maiandra GD" panose="020E0502030308020204" pitchFamily="34" charset="0"/>
                        </a:rPr>
                        <a:t>4. </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57200" marR="0" lvl="1" indent="0" algn="l" rtl="0">
                        <a:lnSpc>
                          <a:spcPct val="100000"/>
                        </a:lnSpc>
                        <a:spcBef>
                          <a:spcPts val="0"/>
                        </a:spcBef>
                        <a:spcAft>
                          <a:spcPts val="0"/>
                        </a:spcAft>
                        <a:buClr>
                          <a:srgbClr val="000000"/>
                        </a:buClr>
                        <a:buSzPts val="2000"/>
                        <a:buFont typeface="Arial"/>
                        <a:buNone/>
                      </a:pPr>
                      <a:r>
                        <a:rPr lang="en-IN" sz="2000" b="1" dirty="0">
                          <a:solidFill>
                            <a:srgbClr val="13161B"/>
                          </a:solidFill>
                          <a:latin typeface="Maiandra GD" panose="020E0502030308020204" pitchFamily="34" charset="0"/>
                        </a:rPr>
                        <a:t>LIMITATION</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0" name="Google Shape;45;p2">
            <a:extLst>
              <a:ext uri="{FF2B5EF4-FFF2-40B4-BE49-F238E27FC236}">
                <a16:creationId xmlns:a16="http://schemas.microsoft.com/office/drawing/2014/main" id="{53889924-82CB-7E46-CE6B-F2AEA7B28D29}"/>
              </a:ext>
            </a:extLst>
          </p:cNvPr>
          <p:cNvSpPr txBox="1">
            <a:spLocks/>
          </p:cNvSpPr>
          <p:nvPr/>
        </p:nvSpPr>
        <p:spPr>
          <a:xfrm>
            <a:off x="427703" y="627855"/>
            <a:ext cx="4207339" cy="598170"/>
          </a:xfrm>
          <a:prstGeom prst="rect">
            <a:avLst/>
          </a:prstGeom>
          <a:noFill/>
          <a:ln>
            <a:noFill/>
          </a:ln>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3600"/>
            </a:pPr>
            <a:r>
              <a:rPr lang="en-IN" sz="3200" dirty="0">
                <a:latin typeface="Maiandra GD" panose="020E0502030308020204" pitchFamily="34" charset="0"/>
              </a:rPr>
              <a:t>TABLE OF CONTENTS </a:t>
            </a:r>
          </a:p>
        </p:txBody>
      </p:sp>
    </p:spTree>
    <p:extLst>
      <p:ext uri="{BB962C8B-B14F-4D97-AF65-F5344CB8AC3E}">
        <p14:creationId xmlns:p14="http://schemas.microsoft.com/office/powerpoint/2010/main" val="138212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B533994-60B1-94E3-23EA-0DC9BCF33545}"/>
              </a:ext>
            </a:extLst>
          </p:cNvPr>
          <p:cNvGrpSpPr/>
          <p:nvPr/>
        </p:nvGrpSpPr>
        <p:grpSpPr>
          <a:xfrm flipH="1">
            <a:off x="916042" y="-412435"/>
            <a:ext cx="10286121" cy="7682871"/>
            <a:chOff x="916042" y="-412435"/>
            <a:chExt cx="10286121" cy="7682871"/>
          </a:xfrm>
        </p:grpSpPr>
        <p:grpSp>
          <p:nvGrpSpPr>
            <p:cNvPr id="28" name="Group 27"/>
            <p:cNvGrpSpPr/>
            <p:nvPr/>
          </p:nvGrpSpPr>
          <p:grpSpPr>
            <a:xfrm>
              <a:off x="916042" y="-412435"/>
              <a:ext cx="10286121" cy="7682871"/>
              <a:chOff x="2381250" y="730250"/>
              <a:chExt cx="7183870" cy="5365749"/>
            </a:xfrm>
            <a:solidFill>
              <a:srgbClr val="99FF99">
                <a:alpha val="30000"/>
              </a:srgbClr>
            </a:solidFill>
          </p:grpSpPr>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381250" y="4105841"/>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Freeform 8">
              <a:extLst>
                <a:ext uri="{FF2B5EF4-FFF2-40B4-BE49-F238E27FC236}">
                  <a16:creationId xmlns:a16="http://schemas.microsoft.com/office/drawing/2014/main" id="{1CEB3E2E-C3E1-1A78-A3A5-A192AEEE9B9E}"/>
                </a:ext>
              </a:extLst>
            </p:cNvPr>
            <p:cNvSpPr>
              <a:spLocks/>
            </p:cNvSpPr>
            <p:nvPr/>
          </p:nvSpPr>
          <p:spPr bwMode="auto">
            <a:xfrm>
              <a:off x="2357457" y="4954210"/>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99FF99">
                <a:alpha val="30000"/>
              </a:srgb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able 3">
            <a:extLst>
              <a:ext uri="{FF2B5EF4-FFF2-40B4-BE49-F238E27FC236}">
                <a16:creationId xmlns:a16="http://schemas.microsoft.com/office/drawing/2014/main" id="{6A289EC0-8335-3316-C0A9-B5B342CBBE72}"/>
              </a:ext>
            </a:extLst>
          </p:cNvPr>
          <p:cNvGraphicFramePr>
            <a:graphicFrameLocks noGrp="1"/>
          </p:cNvGraphicFramePr>
          <p:nvPr>
            <p:extLst>
              <p:ext uri="{D42A27DB-BD31-4B8C-83A1-F6EECF244321}">
                <p14:modId xmlns:p14="http://schemas.microsoft.com/office/powerpoint/2010/main" val="3312924372"/>
              </p:ext>
            </p:extLst>
          </p:nvPr>
        </p:nvGraphicFramePr>
        <p:xfrm>
          <a:off x="1524313" y="1206500"/>
          <a:ext cx="9143375" cy="4445000"/>
        </p:xfrm>
        <a:graphic>
          <a:graphicData uri="http://schemas.openxmlformats.org/drawingml/2006/table">
            <a:tbl>
              <a:tblPr firstRow="1" bandRow="1">
                <a:noFill/>
              </a:tblPr>
              <a:tblGrid>
                <a:gridCol w="1034425">
                  <a:extLst>
                    <a:ext uri="{9D8B030D-6E8A-4147-A177-3AD203B41FA5}">
                      <a16:colId xmlns:a16="http://schemas.microsoft.com/office/drawing/2014/main" val="689843331"/>
                    </a:ext>
                  </a:extLst>
                </a:gridCol>
                <a:gridCol w="8108950">
                  <a:extLst>
                    <a:ext uri="{9D8B030D-6E8A-4147-A177-3AD203B41FA5}">
                      <a16:colId xmlns:a16="http://schemas.microsoft.com/office/drawing/2014/main" val="1561772683"/>
                    </a:ext>
                  </a:extLst>
                </a:gridCol>
              </a:tblGrid>
              <a:tr h="889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dirty="0">
                          <a:latin typeface="Maiandra GD" panose="020E0502030308020204" pitchFamily="34" charset="0"/>
                        </a:rPr>
                        <a:t> 6. </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lvl="1" indent="0" algn="l" rtl="0">
                        <a:lnSpc>
                          <a:spcPct val="90000"/>
                        </a:lnSpc>
                        <a:spcBef>
                          <a:spcPts val="0"/>
                        </a:spcBef>
                        <a:spcAft>
                          <a:spcPts val="0"/>
                        </a:spcAft>
                        <a:buClr>
                          <a:srgbClr val="000000"/>
                        </a:buClr>
                        <a:buSzPts val="2000"/>
                        <a:buFont typeface="Arial"/>
                        <a:buNone/>
                      </a:pPr>
                      <a:r>
                        <a:rPr lang="en-IN" sz="2000" b="1" dirty="0">
                          <a:solidFill>
                            <a:srgbClr val="13161B"/>
                          </a:solidFill>
                          <a:latin typeface="Maiandra GD" panose="020E0502030308020204" pitchFamily="34" charset="0"/>
                        </a:rPr>
                        <a:t>LITERATURE REVIEW</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786436"/>
                  </a:ext>
                </a:extLst>
              </a:tr>
              <a:tr h="889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Maiandra GD" panose="020E0502030308020204" pitchFamily="34" charset="0"/>
                        </a:rPr>
                        <a:t>7.</a:t>
                      </a:r>
                      <a:endParaRPr sz="2000" b="1" u="none" strike="noStrike" cap="none">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lvl="1" indent="0" algn="l" rtl="0">
                        <a:lnSpc>
                          <a:spcPct val="90000"/>
                        </a:lnSpc>
                        <a:spcBef>
                          <a:spcPts val="0"/>
                        </a:spcBef>
                        <a:spcAft>
                          <a:spcPts val="0"/>
                        </a:spcAft>
                        <a:buClr>
                          <a:srgbClr val="000000"/>
                        </a:buClr>
                        <a:buSzPts val="2000"/>
                        <a:buFont typeface="Arial"/>
                        <a:buNone/>
                      </a:pPr>
                      <a:r>
                        <a:rPr lang="en-IN" sz="2000" b="1" dirty="0">
                          <a:solidFill>
                            <a:srgbClr val="13161B"/>
                          </a:solidFill>
                          <a:latin typeface="Maiandra GD" panose="020E0502030308020204" pitchFamily="34" charset="0"/>
                        </a:rPr>
                        <a:t>PROPOSED   SYSTEM</a:t>
                      </a:r>
                      <a:endParaRPr sz="2000" b="1"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8774916"/>
                  </a:ext>
                </a:extLst>
              </a:tr>
              <a:tr h="889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Maiandra GD" panose="020E0502030308020204" pitchFamily="34" charset="0"/>
                        </a:rPr>
                        <a:t>8.</a:t>
                      </a:r>
                      <a:endParaRPr sz="2000" b="1" u="none" strike="noStrike" cap="none">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lvl="1" indent="0" algn="l" rtl="0">
                        <a:lnSpc>
                          <a:spcPct val="90000"/>
                        </a:lnSpc>
                        <a:spcBef>
                          <a:spcPts val="0"/>
                        </a:spcBef>
                        <a:spcAft>
                          <a:spcPts val="0"/>
                        </a:spcAft>
                        <a:buClr>
                          <a:srgbClr val="000000"/>
                        </a:buClr>
                        <a:buSzPts val="2000"/>
                        <a:buFont typeface="Arial"/>
                        <a:buNone/>
                      </a:pPr>
                      <a:r>
                        <a:rPr lang="en-IN" sz="2000" b="1" u="none" strike="noStrike" cap="none" dirty="0">
                          <a:solidFill>
                            <a:srgbClr val="13161B"/>
                          </a:solidFill>
                          <a:latin typeface="Maiandra GD" panose="020E0502030308020204" pitchFamily="34" charset="0"/>
                        </a:rPr>
                        <a:t>CODE </a:t>
                      </a:r>
                      <a:endParaRPr sz="2000" b="1" u="none" strike="noStrike" cap="none" dirty="0">
                        <a:solidFill>
                          <a:srgbClr val="13161B"/>
                        </a:solidFill>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8700185"/>
                  </a:ext>
                </a:extLst>
              </a:tr>
              <a:tr h="889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Maiandra GD" panose="020E0502030308020204" pitchFamily="34" charset="0"/>
                        </a:rPr>
                        <a:t>9. </a:t>
                      </a:r>
                      <a:endParaRPr sz="2000" b="1" u="none" strike="noStrike" cap="none">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lvl="1" indent="0" algn="l" rtl="0">
                        <a:spcBef>
                          <a:spcPts val="0"/>
                        </a:spcBef>
                        <a:spcAft>
                          <a:spcPts val="0"/>
                        </a:spcAft>
                        <a:buNone/>
                      </a:pPr>
                      <a:r>
                        <a:rPr lang="en-IN" sz="2000" b="1" dirty="0">
                          <a:latin typeface="Maiandra GD" panose="020E0502030308020204" pitchFamily="34" charset="0"/>
                        </a:rPr>
                        <a:t>OUTPUT</a:t>
                      </a:r>
                      <a:endParaRPr sz="2000" b="1"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501603"/>
                  </a:ext>
                </a:extLst>
              </a:tr>
              <a:tr h="88900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dirty="0">
                          <a:latin typeface="Maiandra GD" panose="020E0502030308020204" pitchFamily="34" charset="0"/>
                        </a:rPr>
                        <a:t>10.</a:t>
                      </a:r>
                      <a:endParaRPr sz="2000" b="1" u="none" strike="noStrike" cap="none"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lvl="1" indent="0" algn="l" rtl="0">
                        <a:spcBef>
                          <a:spcPts val="0"/>
                        </a:spcBef>
                        <a:spcAft>
                          <a:spcPts val="0"/>
                        </a:spcAft>
                        <a:buNone/>
                      </a:pPr>
                      <a:r>
                        <a:rPr lang="en-IN" sz="2000" b="1" dirty="0">
                          <a:solidFill>
                            <a:srgbClr val="13161B"/>
                          </a:solidFill>
                          <a:latin typeface="Maiandra GD" panose="020E0502030308020204" pitchFamily="34" charset="0"/>
                        </a:rPr>
                        <a:t>REFERENCES</a:t>
                      </a:r>
                      <a:endParaRPr sz="2000" dirty="0">
                        <a:latin typeface="Maiandra GD" panose="020E0502030308020204" pitchFamily="34" charset="0"/>
                      </a:endParaRPr>
                    </a:p>
                  </a:txBody>
                  <a:tcPr marL="91450" marR="91450" marT="45725" marB="45725" anchor="ctr">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467788"/>
                  </a:ext>
                </a:extLst>
              </a:tr>
            </a:tbl>
          </a:graphicData>
        </a:graphic>
      </p:graphicFrame>
    </p:spTree>
    <p:extLst>
      <p:ext uri="{BB962C8B-B14F-4D97-AF65-F5344CB8AC3E}">
        <p14:creationId xmlns:p14="http://schemas.microsoft.com/office/powerpoint/2010/main" val="15835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a:off x="7811212" y="-691566"/>
            <a:ext cx="4990388" cy="3719792"/>
            <a:chOff x="2432790" y="730250"/>
            <a:chExt cx="7132330" cy="5365750"/>
          </a:xfrm>
          <a:solidFill>
            <a:srgbClr val="2E9395">
              <a:alpha val="4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1" y="367341"/>
            <a:ext cx="4031404" cy="584775"/>
          </a:xfrm>
          <a:prstGeom prst="rect">
            <a:avLst/>
          </a:prstGeom>
          <a:noFill/>
        </p:spPr>
        <p:txBody>
          <a:bodyPr wrap="square">
            <a:spAutoFit/>
          </a:bodyPr>
          <a:lstStyle/>
          <a:p>
            <a:r>
              <a:rPr lang="en-IN" sz="3200" b="1" dirty="0">
                <a:solidFill>
                  <a:srgbClr val="2E9395"/>
                </a:solidFill>
                <a:latin typeface="Maiandra GD" panose="020E0502030308020204" pitchFamily="34" charset="0"/>
                <a:ea typeface="Gill Sans"/>
                <a:cs typeface="Gill Sans"/>
                <a:sym typeface="Gill Sans"/>
              </a:rPr>
              <a:t>Problem statement :</a:t>
            </a:r>
            <a:endParaRPr lang="en-IN" sz="3200" b="1" dirty="0">
              <a:solidFill>
                <a:srgbClr val="2E9395"/>
              </a:solidFill>
              <a:latin typeface="Maiandra GD" panose="020E0502030308020204" pitchFamily="34" charset="0"/>
            </a:endParaRPr>
          </a:p>
        </p:txBody>
      </p:sp>
      <p:sp>
        <p:nvSpPr>
          <p:cNvPr id="47" name="TextBox 46">
            <a:extLst>
              <a:ext uri="{FF2B5EF4-FFF2-40B4-BE49-F238E27FC236}">
                <a16:creationId xmlns:a16="http://schemas.microsoft.com/office/drawing/2014/main" id="{71C6353E-439B-20C4-8E69-672A95486FB0}"/>
              </a:ext>
            </a:extLst>
          </p:cNvPr>
          <p:cNvSpPr txBox="1"/>
          <p:nvPr/>
        </p:nvSpPr>
        <p:spPr>
          <a:xfrm>
            <a:off x="704722" y="1163564"/>
            <a:ext cx="11214638" cy="4862870"/>
          </a:xfrm>
          <a:prstGeom prst="rect">
            <a:avLst/>
          </a:prstGeom>
          <a:noFill/>
        </p:spPr>
        <p:txBody>
          <a:bodyPr wrap="square">
            <a:spAutoFit/>
          </a:bodyPr>
          <a:lstStyle/>
          <a:p>
            <a:pPr marL="533400" lvl="0" indent="-457200" algn="l" rtl="0">
              <a:spcBef>
                <a:spcPts val="600"/>
              </a:spcBef>
              <a:spcAft>
                <a:spcPts val="600"/>
              </a:spcAft>
              <a:buClr>
                <a:srgbClr val="008000"/>
              </a:buClr>
              <a:buSzPts val="2400"/>
              <a:buFont typeface="Courier New" panose="02070309020205020404" pitchFamily="49" charset="0"/>
              <a:buChar char="o"/>
            </a:pPr>
            <a:r>
              <a:rPr lang="en-GB" sz="2800" dirty="0">
                <a:latin typeface="Maiandra GD" panose="020E0502030308020204" pitchFamily="34" charset="0"/>
                <a:ea typeface="Gill Sans"/>
                <a:cs typeface="Gill Sans"/>
                <a:sym typeface="Gill Sans"/>
              </a:rPr>
              <a:t>In many organizations, receptionists play a vital role in facilitating communication and managing interactions with clients, visitors, and employees. </a:t>
            </a:r>
          </a:p>
          <a:p>
            <a:pPr marL="533400" lvl="0" indent="-457200" algn="l" rtl="0">
              <a:spcBef>
                <a:spcPts val="600"/>
              </a:spcBef>
              <a:spcAft>
                <a:spcPts val="600"/>
              </a:spcAft>
              <a:buClr>
                <a:srgbClr val="008000"/>
              </a:buClr>
              <a:buSzPts val="2400"/>
              <a:buFont typeface="Courier New" panose="02070309020205020404" pitchFamily="49" charset="0"/>
              <a:buChar char="o"/>
            </a:pPr>
            <a:r>
              <a:rPr lang="en-GB" sz="2800" dirty="0">
                <a:latin typeface="Maiandra GD" panose="020E0502030308020204" pitchFamily="34" charset="0"/>
                <a:ea typeface="Gill Sans"/>
                <a:cs typeface="Gill Sans"/>
                <a:sym typeface="Gill Sans"/>
              </a:rPr>
              <a:t>However, traditional receptionist roles are often limited by factors such as availability, human error, and scalability. </a:t>
            </a:r>
          </a:p>
          <a:p>
            <a:pPr marL="533400" lvl="0" indent="-457200" algn="l" rtl="0">
              <a:spcBef>
                <a:spcPts val="600"/>
              </a:spcBef>
              <a:spcAft>
                <a:spcPts val="600"/>
              </a:spcAft>
              <a:buClr>
                <a:srgbClr val="008000"/>
              </a:buClr>
              <a:buSzPts val="2400"/>
              <a:buFont typeface="Courier New" panose="02070309020205020404" pitchFamily="49" charset="0"/>
              <a:buChar char="o"/>
            </a:pPr>
            <a:r>
              <a:rPr lang="en-GB" sz="2800" dirty="0">
                <a:latin typeface="Maiandra GD" panose="020E0502030308020204" pitchFamily="34" charset="0"/>
                <a:ea typeface="Gill Sans"/>
                <a:cs typeface="Gill Sans"/>
                <a:sym typeface="Gill Sans"/>
              </a:rPr>
              <a:t>As businesses strive to optimize efficiency and enhance customer experiences.</a:t>
            </a:r>
          </a:p>
          <a:p>
            <a:pPr marL="533400" lvl="0" indent="-457200" algn="l" rtl="0">
              <a:spcBef>
                <a:spcPts val="600"/>
              </a:spcBef>
              <a:spcAft>
                <a:spcPts val="600"/>
              </a:spcAft>
              <a:buClr>
                <a:srgbClr val="008000"/>
              </a:buClr>
              <a:buSzPts val="2400"/>
              <a:buFont typeface="Courier New" panose="02070309020205020404" pitchFamily="49" charset="0"/>
              <a:buChar char="o"/>
            </a:pPr>
            <a:r>
              <a:rPr lang="en-GB" sz="2800" dirty="0">
                <a:latin typeface="Maiandra GD" panose="020E0502030308020204" pitchFamily="34" charset="0"/>
                <a:ea typeface="Gill Sans"/>
                <a:cs typeface="Gill Sans"/>
                <a:sym typeface="Gill Sans"/>
              </a:rPr>
              <a:t>There is a growing need for innovative solutions that can automate and streamline receptionist tasks while maintaining a high standard of service.</a:t>
            </a:r>
          </a:p>
        </p:txBody>
      </p:sp>
      <p:sp>
        <p:nvSpPr>
          <p:cNvPr id="52" name="Freeform 8">
            <a:extLst>
              <a:ext uri="{FF2B5EF4-FFF2-40B4-BE49-F238E27FC236}">
                <a16:creationId xmlns:a16="http://schemas.microsoft.com/office/drawing/2014/main" id="{8FE4AC04-17EF-0B00-341C-03005CC7645D}"/>
              </a:ext>
            </a:extLst>
          </p:cNvPr>
          <p:cNvSpPr>
            <a:spLocks/>
          </p:cNvSpPr>
          <p:nvPr/>
        </p:nvSpPr>
        <p:spPr bwMode="auto">
          <a:xfrm>
            <a:off x="2885777" y="5522224"/>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2E9395">
              <a:alpha val="30000"/>
            </a:srgb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175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flipH="1">
            <a:off x="8992084" y="5733943"/>
            <a:ext cx="4990388" cy="3719792"/>
            <a:chOff x="2432790" y="730250"/>
            <a:chExt cx="7132330" cy="5365750"/>
          </a:xfrm>
          <a:solidFill>
            <a:srgbClr val="2E9395">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1" y="367341"/>
            <a:ext cx="4031404" cy="584775"/>
          </a:xfrm>
          <a:prstGeom prst="rect">
            <a:avLst/>
          </a:prstGeom>
          <a:noFill/>
        </p:spPr>
        <p:txBody>
          <a:bodyPr wrap="square">
            <a:spAutoFit/>
          </a:bodyPr>
          <a:lstStyle/>
          <a:p>
            <a:r>
              <a:rPr lang="en-IN" sz="3200" b="1" dirty="0">
                <a:solidFill>
                  <a:srgbClr val="2E9395"/>
                </a:solidFill>
                <a:latin typeface="Maiandra GD" panose="020E0502030308020204" pitchFamily="34" charset="0"/>
                <a:ea typeface="Gill Sans"/>
                <a:cs typeface="Gill Sans"/>
                <a:sym typeface="Gill Sans"/>
              </a:rPr>
              <a:t>ABSTRACT :</a:t>
            </a:r>
            <a:endParaRPr lang="en-IN" sz="3200" b="1" dirty="0">
              <a:solidFill>
                <a:srgbClr val="2E9395"/>
              </a:solidFill>
              <a:latin typeface="Maiandra GD" panose="020E0502030308020204" pitchFamily="34" charset="0"/>
            </a:endParaRPr>
          </a:p>
        </p:txBody>
      </p:sp>
      <p:sp>
        <p:nvSpPr>
          <p:cNvPr id="47" name="TextBox 46">
            <a:extLst>
              <a:ext uri="{FF2B5EF4-FFF2-40B4-BE49-F238E27FC236}">
                <a16:creationId xmlns:a16="http://schemas.microsoft.com/office/drawing/2014/main" id="{71C6353E-439B-20C4-8E69-672A95486FB0}"/>
              </a:ext>
            </a:extLst>
          </p:cNvPr>
          <p:cNvSpPr txBox="1"/>
          <p:nvPr/>
        </p:nvSpPr>
        <p:spPr>
          <a:xfrm>
            <a:off x="704722" y="1124057"/>
            <a:ext cx="11214638" cy="5201424"/>
          </a:xfrm>
          <a:prstGeom prst="rect">
            <a:avLst/>
          </a:prstGeom>
          <a:noFill/>
        </p:spPr>
        <p:txBody>
          <a:bodyPr wrap="square">
            <a:spAutoFit/>
          </a:bodyPr>
          <a:lstStyle/>
          <a:p>
            <a:pPr marL="76200" lvl="0" algn="l" rtl="0">
              <a:spcBef>
                <a:spcPts val="600"/>
              </a:spcBef>
              <a:spcAft>
                <a:spcPts val="0"/>
              </a:spcAft>
              <a:buClr>
                <a:srgbClr val="008000"/>
              </a:buClr>
              <a:buSzPts val="2400"/>
            </a:pPr>
            <a:r>
              <a:rPr lang="en-GB" sz="2400" dirty="0">
                <a:latin typeface="Maiandra GD" panose="020E0502030308020204" pitchFamily="34" charset="0"/>
                <a:ea typeface="Gill Sans"/>
                <a:cs typeface="Gill Sans"/>
                <a:sym typeface="Gill Sans"/>
              </a:rPr>
              <a:t>In today's software industry, it's crucial to work efficiently and make visitors and employees feel welcome. Traditional receptionist systems often struggle to keep up with the fast-paced nature of software companies. That's why we're introducing an AI-powered receptionist system designed specifically for software companies</a:t>
            </a:r>
          </a:p>
          <a:p>
            <a:pPr marL="76200" lvl="0" algn="l" rtl="0">
              <a:spcBef>
                <a:spcPts val="600"/>
              </a:spcBef>
              <a:spcAft>
                <a:spcPts val="0"/>
              </a:spcAft>
              <a:buClr>
                <a:srgbClr val="008000"/>
              </a:buClr>
              <a:buSzPts val="2400"/>
            </a:pPr>
            <a:endParaRPr lang="en-GB" sz="2400" dirty="0">
              <a:latin typeface="Maiandra GD" panose="020E0502030308020204" pitchFamily="34" charset="0"/>
              <a:ea typeface="Gill Sans"/>
              <a:cs typeface="Gill Sans"/>
              <a:sym typeface="Gill Sans"/>
            </a:endParaRPr>
          </a:p>
          <a:p>
            <a:pPr marL="76200" lvl="0" algn="l" rtl="0">
              <a:spcBef>
                <a:spcPts val="600"/>
              </a:spcBef>
              <a:spcAft>
                <a:spcPts val="0"/>
              </a:spcAft>
              <a:buClr>
                <a:srgbClr val="008000"/>
              </a:buClr>
              <a:buSzPts val="2400"/>
            </a:pPr>
            <a:r>
              <a:rPr lang="en-GB" sz="2400" dirty="0">
                <a:latin typeface="Maiandra GD" panose="020E0502030308020204" pitchFamily="34" charset="0"/>
                <a:ea typeface="Gill Sans"/>
                <a:cs typeface="Gill Sans"/>
                <a:sym typeface="Gill Sans"/>
              </a:rPr>
              <a:t>By using cutting-edge technology like artificial intelligence and machine learning, our system makes managing visitors, helping employees, scheduling appointments, and finding information easier than ever.</a:t>
            </a:r>
          </a:p>
          <a:p>
            <a:pPr marL="76200" lvl="0" algn="l" rtl="0">
              <a:spcBef>
                <a:spcPts val="600"/>
              </a:spcBef>
              <a:spcAft>
                <a:spcPts val="0"/>
              </a:spcAft>
              <a:buClr>
                <a:srgbClr val="008000"/>
              </a:buClr>
              <a:buSzPts val="2400"/>
            </a:pPr>
            <a:endParaRPr lang="en-GB" sz="2400" dirty="0">
              <a:latin typeface="Maiandra GD" panose="020E0502030308020204" pitchFamily="34" charset="0"/>
              <a:ea typeface="Gill Sans"/>
              <a:cs typeface="Gill Sans"/>
              <a:sym typeface="Gill Sans"/>
            </a:endParaRPr>
          </a:p>
          <a:p>
            <a:pPr marL="76200" lvl="0" algn="l" rtl="0">
              <a:spcBef>
                <a:spcPts val="600"/>
              </a:spcBef>
              <a:spcAft>
                <a:spcPts val="0"/>
              </a:spcAft>
              <a:buClr>
                <a:srgbClr val="008000"/>
              </a:buClr>
              <a:buSzPts val="2400"/>
            </a:pPr>
            <a:r>
              <a:rPr lang="en-GB" sz="2400" dirty="0">
                <a:latin typeface="Maiandra GD" panose="020E0502030308020204" pitchFamily="34" charset="0"/>
                <a:ea typeface="Gill Sans"/>
                <a:cs typeface="Gill Sans"/>
                <a:sym typeface="Gill Sans"/>
              </a:rPr>
              <a:t>With smart automation and personalized interactions, our AI receptionist system is changing the way receptionists work, making things faster and more convenient for everyone. This project shows how technology can transform everyday tasks in the workplace and help companies be more successful."</a:t>
            </a:r>
          </a:p>
        </p:txBody>
      </p:sp>
      <p:sp>
        <p:nvSpPr>
          <p:cNvPr id="52" name="Freeform 8">
            <a:extLst>
              <a:ext uri="{FF2B5EF4-FFF2-40B4-BE49-F238E27FC236}">
                <a16:creationId xmlns:a16="http://schemas.microsoft.com/office/drawing/2014/main" id="{8FE4AC04-17EF-0B00-341C-03005CC7645D}"/>
              </a:ext>
            </a:extLst>
          </p:cNvPr>
          <p:cNvSpPr>
            <a:spLocks/>
          </p:cNvSpPr>
          <p:nvPr/>
        </p:nvSpPr>
        <p:spPr bwMode="auto">
          <a:xfrm flipH="1">
            <a:off x="-760248" y="2585976"/>
            <a:ext cx="2277585" cy="227758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2E9395">
              <a:alpha val="30000"/>
            </a:srgb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85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a:off x="10750082" y="1676217"/>
            <a:ext cx="4990388" cy="3719792"/>
            <a:chOff x="2432790" y="730250"/>
            <a:chExt cx="7132330" cy="5365750"/>
          </a:xfrm>
          <a:solidFill>
            <a:srgbClr val="FFFF66">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0" y="367341"/>
            <a:ext cx="6131001" cy="584775"/>
          </a:xfrm>
          <a:prstGeom prst="rect">
            <a:avLst/>
          </a:prstGeom>
          <a:noFill/>
        </p:spPr>
        <p:txBody>
          <a:bodyPr wrap="square">
            <a:spAutoFit/>
          </a:bodyPr>
          <a:lstStyle/>
          <a:p>
            <a:r>
              <a:rPr lang="en-IN" sz="3200" b="1" dirty="0">
                <a:solidFill>
                  <a:schemeClr val="accent5">
                    <a:lumMod val="75000"/>
                  </a:schemeClr>
                </a:solidFill>
                <a:latin typeface="Maiandra GD" panose="020E0502030308020204" pitchFamily="34" charset="0"/>
                <a:ea typeface="Gill Sans"/>
                <a:cs typeface="Gill Sans"/>
                <a:sym typeface="Gill Sans"/>
              </a:rPr>
              <a:t>SCOPE OF OUR PROJECT :</a:t>
            </a:r>
            <a:endParaRPr lang="en-IN" sz="3200" b="1" dirty="0">
              <a:solidFill>
                <a:schemeClr val="accent5">
                  <a:lumMod val="75000"/>
                </a:schemeClr>
              </a:solidFill>
              <a:latin typeface="Maiandra GD" panose="020E0502030308020204" pitchFamily="34" charset="0"/>
            </a:endParaRPr>
          </a:p>
        </p:txBody>
      </p:sp>
      <p:sp>
        <p:nvSpPr>
          <p:cNvPr id="47" name="TextBox 46">
            <a:extLst>
              <a:ext uri="{FF2B5EF4-FFF2-40B4-BE49-F238E27FC236}">
                <a16:creationId xmlns:a16="http://schemas.microsoft.com/office/drawing/2014/main" id="{71C6353E-439B-20C4-8E69-672A95486FB0}"/>
              </a:ext>
            </a:extLst>
          </p:cNvPr>
          <p:cNvSpPr txBox="1"/>
          <p:nvPr/>
        </p:nvSpPr>
        <p:spPr>
          <a:xfrm>
            <a:off x="704722" y="936746"/>
            <a:ext cx="11214638" cy="5786199"/>
          </a:xfrm>
          <a:prstGeom prst="rect">
            <a:avLst/>
          </a:prstGeom>
          <a:noFill/>
        </p:spPr>
        <p:txBody>
          <a:bodyPr wrap="square">
            <a:spAutoFit/>
          </a:bodyPr>
          <a:lstStyle/>
          <a:p>
            <a:pPr marL="342900" lvl="0" indent="-342900" algn="l" rtl="0">
              <a:spcBef>
                <a:spcPts val="600"/>
              </a:spcBef>
              <a:spcAft>
                <a:spcPts val="60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Efficient Appointment Management: Develop AI-driven scheduling software to efficiently manage appointments and meetings across various departments within the organization.</a:t>
            </a:r>
          </a:p>
          <a:p>
            <a:pPr marL="342900" lvl="0" indent="-342900" algn="l" rtl="0">
              <a:spcBef>
                <a:spcPts val="600"/>
              </a:spcBef>
              <a:spcAft>
                <a:spcPts val="60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Automated Meeting Invitations: Enable the system to send out meeting invites automatically, including pertinent details such as date, time, location, agenda, and attendee list, reducing the burden on administrative staff.</a:t>
            </a:r>
          </a:p>
          <a:p>
            <a:pPr marL="342900" lvl="0" indent="-342900" algn="l" rtl="0">
              <a:spcBef>
                <a:spcPts val="600"/>
              </a:spcBef>
              <a:spcAft>
                <a:spcPts val="60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Conflict Resolution: Integrate conflict detection algorithms to identify scheduling conflicts in real-time and automatically propose alternative meeting times or suggest suitable meeting rooms to resolve conflicts efficiently.</a:t>
            </a:r>
          </a:p>
          <a:p>
            <a:pPr marL="342900" lvl="0" indent="-342900" algn="l" rtl="0">
              <a:spcBef>
                <a:spcPts val="600"/>
              </a:spcBef>
              <a:spcAft>
                <a:spcPts val="60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Performance Monitoring and Optimization : Establish mechanisms for monitoring system performance, </a:t>
            </a:r>
            <a:r>
              <a:rPr lang="en-GB" sz="2000" dirty="0" err="1">
                <a:latin typeface="Maiandra GD" panose="020E0502030308020204" pitchFamily="34" charset="0"/>
                <a:ea typeface="Titillium Web"/>
                <a:cs typeface="Titillium Web"/>
                <a:sym typeface="Titillium Web"/>
              </a:rPr>
              <a:t>analyzing</a:t>
            </a:r>
            <a:r>
              <a:rPr lang="en-GB" sz="2000" dirty="0">
                <a:latin typeface="Maiandra GD" panose="020E0502030308020204" pitchFamily="34" charset="0"/>
                <a:ea typeface="Titillium Web"/>
                <a:cs typeface="Titillium Web"/>
                <a:sym typeface="Titillium Web"/>
              </a:rPr>
              <a:t> user feedback, and continuously optimizing the scheduling algorithms to enhance efficiency and user satisfaction over time.</a:t>
            </a:r>
          </a:p>
          <a:p>
            <a:pPr marL="342900" lvl="0" indent="-342900" algn="l" rtl="0">
              <a:spcBef>
                <a:spcPts val="600"/>
              </a:spcBef>
              <a:spcAft>
                <a:spcPts val="60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User-Friendly Interface : Design an intuitive user interface for employees to interact with the scheduling system, allowing for easy appointment creation, modification, and cancellation.</a:t>
            </a:r>
          </a:p>
          <a:p>
            <a:pPr marL="342900" lvl="0" indent="-342900" algn="l" rtl="0">
              <a:spcBef>
                <a:spcPts val="600"/>
              </a:spcBef>
              <a:spcAft>
                <a:spcPts val="0"/>
              </a:spcAft>
              <a:buFont typeface="Courier New" panose="02070309020205020404" pitchFamily="49" charset="0"/>
              <a:buChar char="o"/>
            </a:pPr>
            <a:r>
              <a:rPr lang="en-GB" sz="2000" dirty="0">
                <a:latin typeface="Maiandra GD" panose="020E0502030308020204" pitchFamily="34" charset="0"/>
                <a:ea typeface="Titillium Web"/>
                <a:cs typeface="Titillium Web"/>
                <a:sym typeface="Titillium Web"/>
              </a:rPr>
              <a:t>Notification and Reminders: Implement notification features to remind employees of upcoming appointments, send out meeting reminders, and provide updates on any changes or cancellations.</a:t>
            </a:r>
          </a:p>
        </p:txBody>
      </p:sp>
      <p:sp>
        <p:nvSpPr>
          <p:cNvPr id="2" name="Freeform 11">
            <a:extLst>
              <a:ext uri="{FF2B5EF4-FFF2-40B4-BE49-F238E27FC236}">
                <a16:creationId xmlns:a16="http://schemas.microsoft.com/office/drawing/2014/main" id="{17C84EA0-70DA-38F8-098F-4A51428D029E}"/>
              </a:ext>
            </a:extLst>
          </p:cNvPr>
          <p:cNvSpPr>
            <a:spLocks/>
          </p:cNvSpPr>
          <p:nvPr/>
        </p:nvSpPr>
        <p:spPr bwMode="auto">
          <a:xfrm>
            <a:off x="-481067" y="-698039"/>
            <a:ext cx="1925263" cy="1922991"/>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FFF66">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4294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flipH="1">
            <a:off x="9789383" y="5063123"/>
            <a:ext cx="4990388" cy="3719792"/>
            <a:chOff x="2432790" y="730250"/>
            <a:chExt cx="7132330" cy="5365750"/>
          </a:xfrm>
          <a:solidFill>
            <a:srgbClr val="FFFF66">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0" y="154339"/>
            <a:ext cx="6131001" cy="584775"/>
          </a:xfrm>
          <a:prstGeom prst="rect">
            <a:avLst/>
          </a:prstGeom>
          <a:noFill/>
        </p:spPr>
        <p:txBody>
          <a:bodyPr wrap="square">
            <a:spAutoFit/>
          </a:bodyPr>
          <a:lstStyle/>
          <a:p>
            <a:r>
              <a:rPr lang="en-IN" sz="3200" b="1" dirty="0">
                <a:solidFill>
                  <a:schemeClr val="accent5">
                    <a:lumMod val="75000"/>
                  </a:schemeClr>
                </a:solidFill>
                <a:latin typeface="Maiandra GD" panose="020E0502030308020204" pitchFamily="34" charset="0"/>
                <a:ea typeface="Gill Sans"/>
                <a:cs typeface="Gill Sans"/>
                <a:sym typeface="Gill Sans"/>
              </a:rPr>
              <a:t>LITERATURE REVIEW</a:t>
            </a:r>
            <a:endParaRPr lang="en-IN" sz="3200" b="1" dirty="0">
              <a:solidFill>
                <a:schemeClr val="accent5">
                  <a:lumMod val="75000"/>
                </a:schemeClr>
              </a:solidFill>
              <a:latin typeface="Maiandra GD" panose="020E0502030308020204" pitchFamily="34" charset="0"/>
            </a:endParaRPr>
          </a:p>
        </p:txBody>
      </p:sp>
      <p:sp>
        <p:nvSpPr>
          <p:cNvPr id="47" name="TextBox 46">
            <a:extLst>
              <a:ext uri="{FF2B5EF4-FFF2-40B4-BE49-F238E27FC236}">
                <a16:creationId xmlns:a16="http://schemas.microsoft.com/office/drawing/2014/main" id="{71C6353E-439B-20C4-8E69-672A95486FB0}"/>
              </a:ext>
            </a:extLst>
          </p:cNvPr>
          <p:cNvSpPr txBox="1"/>
          <p:nvPr/>
        </p:nvSpPr>
        <p:spPr>
          <a:xfrm>
            <a:off x="704722" y="723744"/>
            <a:ext cx="11214638" cy="5940088"/>
          </a:xfrm>
          <a:prstGeom prst="rect">
            <a:avLst/>
          </a:prstGeom>
          <a:noFill/>
        </p:spPr>
        <p:txBody>
          <a:bodyPr wrap="square">
            <a:spAutoFit/>
          </a:bodyPr>
          <a:lstStyle/>
          <a:p>
            <a:pPr lvl="0" algn="l" rtl="0">
              <a:spcBef>
                <a:spcPts val="600"/>
              </a:spcBef>
              <a:spcAft>
                <a:spcPts val="600"/>
              </a:spcAft>
            </a:pPr>
            <a:r>
              <a:rPr lang="en-GB" sz="2400" dirty="0">
                <a:solidFill>
                  <a:schemeClr val="accent5">
                    <a:lumMod val="75000"/>
                  </a:schemeClr>
                </a:solidFill>
                <a:latin typeface="Maiandra GD" panose="020E0502030308020204" pitchFamily="34" charset="0"/>
                <a:ea typeface="Titillium Web"/>
                <a:cs typeface="Titillium Web"/>
                <a:sym typeface="Titillium Web"/>
              </a:rPr>
              <a:t>PAPER 1: </a:t>
            </a:r>
            <a:r>
              <a:rPr lang="en-GB" sz="2400" dirty="0">
                <a:latin typeface="Maiandra GD" panose="020E0502030308020204" pitchFamily="34" charset="0"/>
                <a:ea typeface="Titillium Web"/>
                <a:cs typeface="Titillium Web"/>
                <a:sym typeface="Titillium Web"/>
              </a:rPr>
              <a:t>DEVI : Open-source Human-Robot Interface for Interactive Receptionist Systems </a:t>
            </a:r>
          </a:p>
          <a:p>
            <a:pPr lvl="0" algn="l" rtl="0">
              <a:spcBef>
                <a:spcPts val="600"/>
              </a:spcBef>
              <a:spcAft>
                <a:spcPts val="600"/>
              </a:spcAft>
            </a:pPr>
            <a:r>
              <a:rPr lang="en-GB" sz="2400" dirty="0">
                <a:latin typeface="Maiandra GD" panose="020E0502030308020204" pitchFamily="34" charset="0"/>
                <a:ea typeface="Titillium Web"/>
                <a:cs typeface="Titillium Web"/>
                <a:sym typeface="Titillium Web"/>
              </a:rPr>
              <a:t>DEVI is a humanoid robot receptionist equipped with social interaction skills. DEVI’s human-robot interface consists of an intelligence core and a hardware layer with 5 degrees-of-freedom. It has the capability to detect and recognize faces, register new people in the memory through conversation and maintain a database of people, greet them, respond to basic questions using an NLP platform and show directions with hands.</a:t>
            </a:r>
          </a:p>
          <a:p>
            <a:pPr lvl="0" algn="l" rtl="0">
              <a:spcBef>
                <a:spcPts val="600"/>
              </a:spcBef>
              <a:spcAft>
                <a:spcPts val="600"/>
              </a:spcAft>
            </a:pPr>
            <a:r>
              <a:rPr lang="en-GB" sz="2400" dirty="0">
                <a:solidFill>
                  <a:schemeClr val="accent5">
                    <a:lumMod val="75000"/>
                  </a:schemeClr>
                </a:solidFill>
                <a:latin typeface="Maiandra GD" panose="020E0502030308020204" pitchFamily="34" charset="0"/>
                <a:ea typeface="Titillium Web"/>
                <a:cs typeface="Titillium Web"/>
                <a:sym typeface="Titillium Web"/>
              </a:rPr>
              <a:t>PAPER 2:  </a:t>
            </a:r>
            <a:r>
              <a:rPr lang="en-GB" sz="2400" dirty="0">
                <a:latin typeface="Maiandra GD" panose="020E0502030308020204" pitchFamily="34" charset="0"/>
                <a:ea typeface="Titillium Web"/>
                <a:cs typeface="Titillium Web"/>
                <a:sym typeface="Titillium Web"/>
              </a:rPr>
              <a:t>AI Receptionist enforced  an  automatic  speech recognition  system  which  may  offer  answer  to  the queries asked by the user. The substitute Neural Network and machine learning is employed for implementing this method. The user can raise his or her queries to the system. The system takes this speech input and it'll extract the right keyword from the user question  and  can  turn  out  the  speech  output. This  method is often  used  as  an  automatic receptionist at  </a:t>
            </a:r>
            <a:r>
              <a:rPr lang="en-GB" sz="2400" dirty="0" err="1">
                <a:latin typeface="Maiandra GD" panose="020E0502030308020204" pitchFamily="34" charset="0"/>
                <a:ea typeface="Titillium Web"/>
                <a:cs typeface="Titillium Web"/>
                <a:sym typeface="Titillium Web"/>
              </a:rPr>
              <a:t>at</a:t>
            </a:r>
            <a:r>
              <a:rPr lang="en-GB" sz="2400" dirty="0">
                <a:latin typeface="Maiandra GD" panose="020E0502030308020204" pitchFamily="34" charset="0"/>
                <a:ea typeface="Titillium Web"/>
                <a:cs typeface="Titillium Web"/>
                <a:sym typeface="Titillium Web"/>
              </a:rPr>
              <a:t>  the  reception</a:t>
            </a:r>
          </a:p>
        </p:txBody>
      </p:sp>
      <p:sp>
        <p:nvSpPr>
          <p:cNvPr id="2" name="Freeform 11">
            <a:extLst>
              <a:ext uri="{FF2B5EF4-FFF2-40B4-BE49-F238E27FC236}">
                <a16:creationId xmlns:a16="http://schemas.microsoft.com/office/drawing/2014/main" id="{17C84EA0-70DA-38F8-098F-4A51428D029E}"/>
              </a:ext>
            </a:extLst>
          </p:cNvPr>
          <p:cNvSpPr>
            <a:spLocks/>
          </p:cNvSpPr>
          <p:nvPr/>
        </p:nvSpPr>
        <p:spPr bwMode="auto">
          <a:xfrm flipH="1">
            <a:off x="-601335" y="-136351"/>
            <a:ext cx="1324360" cy="130409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FFF66">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2029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a:off x="-3231574" y="3429000"/>
            <a:ext cx="4332525" cy="3221105"/>
            <a:chOff x="2432790" y="730250"/>
            <a:chExt cx="7132330" cy="5365750"/>
          </a:xfrm>
          <a:solidFill>
            <a:srgbClr val="FFFF66">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0" y="297891"/>
            <a:ext cx="6131001" cy="584775"/>
          </a:xfrm>
          <a:prstGeom prst="rect">
            <a:avLst/>
          </a:prstGeom>
          <a:noFill/>
        </p:spPr>
        <p:txBody>
          <a:bodyPr wrap="square">
            <a:spAutoFit/>
          </a:bodyPr>
          <a:lstStyle/>
          <a:p>
            <a:r>
              <a:rPr lang="en-IN" sz="3200" b="1" dirty="0">
                <a:solidFill>
                  <a:schemeClr val="accent5">
                    <a:lumMod val="75000"/>
                  </a:schemeClr>
                </a:solidFill>
                <a:latin typeface="Maiandra GD" panose="020E0502030308020204" pitchFamily="34" charset="0"/>
                <a:ea typeface="Gill Sans"/>
                <a:cs typeface="Gill Sans"/>
                <a:sym typeface="Gill Sans"/>
              </a:rPr>
              <a:t>LIMITATIONS :</a:t>
            </a:r>
          </a:p>
        </p:txBody>
      </p:sp>
      <p:sp>
        <p:nvSpPr>
          <p:cNvPr id="47" name="TextBox 46">
            <a:extLst>
              <a:ext uri="{FF2B5EF4-FFF2-40B4-BE49-F238E27FC236}">
                <a16:creationId xmlns:a16="http://schemas.microsoft.com/office/drawing/2014/main" id="{71C6353E-439B-20C4-8E69-672A95486FB0}"/>
              </a:ext>
            </a:extLst>
          </p:cNvPr>
          <p:cNvSpPr txBox="1"/>
          <p:nvPr/>
        </p:nvSpPr>
        <p:spPr>
          <a:xfrm>
            <a:off x="704722" y="902021"/>
            <a:ext cx="11214638" cy="5878532"/>
          </a:xfrm>
          <a:prstGeom prst="rect">
            <a:avLst/>
          </a:prstGeom>
          <a:noFill/>
        </p:spPr>
        <p:txBody>
          <a:bodyPr wrap="square">
            <a:spAutoFit/>
          </a:bodyPr>
          <a:lstStyle/>
          <a:p>
            <a:pPr marL="419100" lvl="0" indent="-342900">
              <a:lnSpc>
                <a:spcPct val="100000"/>
              </a:lnSpc>
              <a:spcBef>
                <a:spcPts val="600"/>
              </a:spcBef>
              <a:spcAft>
                <a:spcPts val="600"/>
              </a:spcAft>
              <a:buSzPts val="2400"/>
              <a:buFont typeface="Arial" panose="020B0604020202020204" pitchFamily="34" charset="0"/>
              <a:buChar char="•"/>
            </a:pPr>
            <a:r>
              <a:rPr lang="en-GB" sz="2400" dirty="0">
                <a:latin typeface="Maiandra GD" panose="020E0502030308020204" pitchFamily="34" charset="0"/>
                <a:ea typeface="Gill Sans"/>
                <a:cs typeface="Gill Sans"/>
                <a:sym typeface="Gill Sans"/>
              </a:rPr>
              <a:t>Reliance on Traditional Methods : Most software companies still rely on traditional methods like human receptionists or basic automated systems.</a:t>
            </a:r>
          </a:p>
          <a:p>
            <a:pPr marL="419100" lvl="0" indent="-342900">
              <a:lnSpc>
                <a:spcPct val="100000"/>
              </a:lnSpc>
              <a:spcBef>
                <a:spcPts val="600"/>
              </a:spcBef>
              <a:spcAft>
                <a:spcPts val="600"/>
              </a:spcAft>
              <a:buSzPts val="2400"/>
              <a:buFont typeface="Arial" panose="020B0604020202020204" pitchFamily="34" charset="0"/>
              <a:buChar char="•"/>
            </a:pPr>
            <a:r>
              <a:rPr lang="en-GB" sz="2400" dirty="0">
                <a:latin typeface="Maiandra GD" panose="020E0502030308020204" pitchFamily="34" charset="0"/>
                <a:ea typeface="Gill Sans"/>
                <a:cs typeface="Gill Sans"/>
                <a:sym typeface="Gill Sans"/>
              </a:rPr>
              <a:t>Human Receptionists Constraints: Human receptionists, while offering personalized interactions, are limited by factors like availability, human error, and scalability, leading to inefficiencies, especially during busy periods.</a:t>
            </a:r>
          </a:p>
          <a:p>
            <a:pPr marL="342900" lvl="0" indent="-342900">
              <a:spcBef>
                <a:spcPts val="600"/>
              </a:spcBef>
              <a:spcAft>
                <a:spcPts val="600"/>
              </a:spcAft>
              <a:buClr>
                <a:schemeClr val="dk1"/>
              </a:buClr>
              <a:buSzPct val="100000"/>
              <a:buFont typeface="Arial" panose="020B0604020202020204" pitchFamily="34" charset="0"/>
              <a:buChar char="•"/>
            </a:pPr>
            <a:r>
              <a:rPr lang="en-GB" sz="2400" dirty="0">
                <a:latin typeface="Maiandra GD" panose="020E0502030308020204" pitchFamily="34" charset="0"/>
                <a:ea typeface="Gill Sans"/>
                <a:cs typeface="Gill Sans"/>
                <a:sym typeface="Gill Sans"/>
              </a:rPr>
              <a:t>Basic Automated Systems: Some companies use basic automated systems like visitor sign-in kiosks or IVR systems, but these lack sophistication and struggle to understand and respond to natural language inputs effectively.</a:t>
            </a:r>
          </a:p>
          <a:p>
            <a:pPr marL="342900" lvl="0" indent="-342900">
              <a:spcBef>
                <a:spcPts val="600"/>
              </a:spcBef>
              <a:spcAft>
                <a:spcPts val="600"/>
              </a:spcAft>
              <a:buClr>
                <a:schemeClr val="dk1"/>
              </a:buClr>
              <a:buSzPct val="100000"/>
              <a:buFont typeface="Arial" panose="020B0604020202020204" pitchFamily="34" charset="0"/>
              <a:buChar char="•"/>
            </a:pPr>
            <a:r>
              <a:rPr lang="en-GB" sz="2400" dirty="0">
                <a:latin typeface="Maiandra GD" panose="020E0502030308020204" pitchFamily="34" charset="0"/>
                <a:ea typeface="Gill Sans"/>
                <a:cs typeface="Gill Sans"/>
                <a:sym typeface="Gill Sans"/>
              </a:rPr>
              <a:t>Limited Functionality : Current systems offer limited functionality, failing to address the diverse needs and preferences of visitors and employees in a dynamic software environment.</a:t>
            </a:r>
          </a:p>
          <a:p>
            <a:pPr marL="342900" lvl="0" indent="-342900">
              <a:spcBef>
                <a:spcPts val="600"/>
              </a:spcBef>
              <a:spcAft>
                <a:spcPts val="0"/>
              </a:spcAft>
              <a:buClr>
                <a:schemeClr val="dk1"/>
              </a:buClr>
              <a:buSzPct val="100000"/>
              <a:buFont typeface="Arial" panose="020B0604020202020204" pitchFamily="34" charset="0"/>
              <a:buChar char="•"/>
            </a:pPr>
            <a:r>
              <a:rPr lang="en-GB" sz="2400" dirty="0">
                <a:latin typeface="Maiandra GD" panose="020E0502030308020204" pitchFamily="34" charset="0"/>
                <a:ea typeface="Gill Sans"/>
                <a:cs typeface="Gill Sans"/>
                <a:sym typeface="Gill Sans"/>
              </a:rPr>
              <a:t>Inefficiencies and Complexity : The reliance on traditional methods and basic automated systems can lead to inefficiencies, especially during peak visitor hours or when dealing with complex inquiries.</a:t>
            </a:r>
          </a:p>
        </p:txBody>
      </p:sp>
      <p:sp>
        <p:nvSpPr>
          <p:cNvPr id="2" name="Freeform 11">
            <a:extLst>
              <a:ext uri="{FF2B5EF4-FFF2-40B4-BE49-F238E27FC236}">
                <a16:creationId xmlns:a16="http://schemas.microsoft.com/office/drawing/2014/main" id="{17C84EA0-70DA-38F8-098F-4A51428D029E}"/>
              </a:ext>
            </a:extLst>
          </p:cNvPr>
          <p:cNvSpPr>
            <a:spLocks/>
          </p:cNvSpPr>
          <p:nvPr/>
        </p:nvSpPr>
        <p:spPr bwMode="auto">
          <a:xfrm>
            <a:off x="8963874" y="-1040325"/>
            <a:ext cx="1925263" cy="1922991"/>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FFF66">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43496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1A9642-88C7-06C5-9764-AC243075EADD}"/>
              </a:ext>
            </a:extLst>
          </p:cNvPr>
          <p:cNvGrpSpPr/>
          <p:nvPr/>
        </p:nvGrpSpPr>
        <p:grpSpPr>
          <a:xfrm>
            <a:off x="1802852" y="5631572"/>
            <a:ext cx="2572379" cy="1924915"/>
            <a:chOff x="2432790" y="730250"/>
            <a:chExt cx="7132330" cy="5365750"/>
          </a:xfrm>
          <a:solidFill>
            <a:srgbClr val="99FF99">
              <a:alpha val="30000"/>
            </a:srgbClr>
          </a:solidFill>
        </p:grpSpPr>
        <p:sp>
          <p:nvSpPr>
            <p:cNvPr id="26" name="Freeform 5">
              <a:extLst>
                <a:ext uri="{FF2B5EF4-FFF2-40B4-BE49-F238E27FC236}">
                  <a16:creationId xmlns:a16="http://schemas.microsoft.com/office/drawing/2014/main" id="{1377883F-A260-3812-F2BA-1AF3FEA66EF6}"/>
                </a:ext>
              </a:extLst>
            </p:cNvPr>
            <p:cNvSpPr>
              <a:spLocks/>
            </p:cNvSpPr>
            <p:nvPr/>
          </p:nvSpPr>
          <p:spPr bwMode="auto">
            <a:xfrm>
              <a:off x="3363911" y="800101"/>
              <a:ext cx="5110162" cy="5078413"/>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7" name="Freeform 6">
              <a:extLst>
                <a:ext uri="{FF2B5EF4-FFF2-40B4-BE49-F238E27FC236}">
                  <a16:creationId xmlns:a16="http://schemas.microsoft.com/office/drawing/2014/main" id="{E4D12DAE-BCF4-67C7-832A-CFAF01B0ABF1}"/>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8" name="Freeform 7">
              <a:extLst>
                <a:ext uri="{FF2B5EF4-FFF2-40B4-BE49-F238E27FC236}">
                  <a16:creationId xmlns:a16="http://schemas.microsoft.com/office/drawing/2014/main" id="{56C47199-7A85-DEDE-EF36-D291C4776C1D}"/>
                </a:ext>
              </a:extLst>
            </p:cNvPr>
            <p:cNvSpPr>
              <a:spLocks/>
            </p:cNvSpPr>
            <p:nvPr/>
          </p:nvSpPr>
          <p:spPr bwMode="auto">
            <a:xfrm>
              <a:off x="3878262" y="5394325"/>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29" name="Freeform 8">
              <a:extLst>
                <a:ext uri="{FF2B5EF4-FFF2-40B4-BE49-F238E27FC236}">
                  <a16:creationId xmlns:a16="http://schemas.microsoft.com/office/drawing/2014/main" id="{317FD6A6-50B9-1A61-ABC6-657B738ED576}"/>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0" name="Freeform 9">
              <a:extLst>
                <a:ext uri="{FF2B5EF4-FFF2-40B4-BE49-F238E27FC236}">
                  <a16:creationId xmlns:a16="http://schemas.microsoft.com/office/drawing/2014/main" id="{99C9D429-7A38-3DF6-F142-8146E0AE01D3}"/>
                </a:ext>
              </a:extLst>
            </p:cNvPr>
            <p:cNvSpPr>
              <a:spLocks/>
            </p:cNvSpPr>
            <p:nvPr/>
          </p:nvSpPr>
          <p:spPr bwMode="auto">
            <a:xfrm>
              <a:off x="8306592" y="1171576"/>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1" name="Freeform 10">
              <a:extLst>
                <a:ext uri="{FF2B5EF4-FFF2-40B4-BE49-F238E27FC236}">
                  <a16:creationId xmlns:a16="http://schemas.microsoft.com/office/drawing/2014/main" id="{4D065FA4-6FE5-D769-579E-277632DCBFD3}"/>
                </a:ext>
              </a:extLst>
            </p:cNvPr>
            <p:cNvSpPr>
              <a:spLocks/>
            </p:cNvSpPr>
            <p:nvPr/>
          </p:nvSpPr>
          <p:spPr bwMode="auto">
            <a:xfrm>
              <a:off x="3743324" y="1357314"/>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2" name="Freeform 11">
              <a:extLst>
                <a:ext uri="{FF2B5EF4-FFF2-40B4-BE49-F238E27FC236}">
                  <a16:creationId xmlns:a16="http://schemas.microsoft.com/office/drawing/2014/main" id="{1E7F6033-3C96-8644-C190-C39E4E4DD802}"/>
                </a:ext>
              </a:extLst>
            </p:cNvPr>
            <p:cNvSpPr>
              <a:spLocks/>
            </p:cNvSpPr>
            <p:nvPr/>
          </p:nvSpPr>
          <p:spPr bwMode="auto">
            <a:xfrm>
              <a:off x="6724649" y="4189413"/>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3" name="Freeform 12">
              <a:extLst>
                <a:ext uri="{FF2B5EF4-FFF2-40B4-BE49-F238E27FC236}">
                  <a16:creationId xmlns:a16="http://schemas.microsoft.com/office/drawing/2014/main" id="{DB41E88D-9D2C-823B-7CA9-1B913157EEF9}"/>
                </a:ext>
              </a:extLst>
            </p:cNvPr>
            <p:cNvSpPr>
              <a:spLocks/>
            </p:cNvSpPr>
            <p:nvPr/>
          </p:nvSpPr>
          <p:spPr bwMode="auto">
            <a:xfrm>
              <a:off x="2933698" y="3802586"/>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4" name="Freeform 13">
              <a:extLst>
                <a:ext uri="{FF2B5EF4-FFF2-40B4-BE49-F238E27FC236}">
                  <a16:creationId xmlns:a16="http://schemas.microsoft.com/office/drawing/2014/main" id="{E8107C10-6926-0E91-59C2-1CF8BAC9837E}"/>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5" name="Freeform 15">
              <a:extLst>
                <a:ext uri="{FF2B5EF4-FFF2-40B4-BE49-F238E27FC236}">
                  <a16:creationId xmlns:a16="http://schemas.microsoft.com/office/drawing/2014/main" id="{8CAA82E8-03E4-3913-62E8-45BF765C69DB}"/>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6" name="Freeform 16">
              <a:extLst>
                <a:ext uri="{FF2B5EF4-FFF2-40B4-BE49-F238E27FC236}">
                  <a16:creationId xmlns:a16="http://schemas.microsoft.com/office/drawing/2014/main" id="{368B781D-E62B-CB43-90B1-3D093DBE42B0}"/>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7" name="Freeform 13">
              <a:extLst>
                <a:ext uri="{FF2B5EF4-FFF2-40B4-BE49-F238E27FC236}">
                  <a16:creationId xmlns:a16="http://schemas.microsoft.com/office/drawing/2014/main" id="{E36E8890-EC6D-6107-82BA-131507B73921}"/>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8" name="Freeform 9">
              <a:extLst>
                <a:ext uri="{FF2B5EF4-FFF2-40B4-BE49-F238E27FC236}">
                  <a16:creationId xmlns:a16="http://schemas.microsoft.com/office/drawing/2014/main" id="{3D584DA8-9251-150F-9015-312A89ED517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39" name="Freeform 15">
              <a:extLst>
                <a:ext uri="{FF2B5EF4-FFF2-40B4-BE49-F238E27FC236}">
                  <a16:creationId xmlns:a16="http://schemas.microsoft.com/office/drawing/2014/main" id="{57A21A6B-6619-0348-69FB-9A99FB37AEC7}"/>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0" name="Freeform 9">
              <a:extLst>
                <a:ext uri="{FF2B5EF4-FFF2-40B4-BE49-F238E27FC236}">
                  <a16:creationId xmlns:a16="http://schemas.microsoft.com/office/drawing/2014/main" id="{7A4A0F24-0A2D-6B08-5C85-6DBCFAB536AE}"/>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1" name="Freeform 13">
              <a:extLst>
                <a:ext uri="{FF2B5EF4-FFF2-40B4-BE49-F238E27FC236}">
                  <a16:creationId xmlns:a16="http://schemas.microsoft.com/office/drawing/2014/main" id="{DC94D9B6-A563-2CBD-3D8B-EEF0325AB974}"/>
                </a:ext>
              </a:extLst>
            </p:cNvPr>
            <p:cNvSpPr>
              <a:spLocks noEditPoints="1"/>
            </p:cNvSpPr>
            <p:nvPr/>
          </p:nvSpPr>
          <p:spPr bwMode="auto">
            <a:xfrm>
              <a:off x="2432790" y="282494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2" name="Freeform 6">
              <a:extLst>
                <a:ext uri="{FF2B5EF4-FFF2-40B4-BE49-F238E27FC236}">
                  <a16:creationId xmlns:a16="http://schemas.microsoft.com/office/drawing/2014/main" id="{857DD539-EC67-3EBC-5C4E-086F63DE5C47}"/>
                </a:ext>
              </a:extLst>
            </p:cNvPr>
            <p:cNvSpPr>
              <a:spLocks/>
            </p:cNvSpPr>
            <p:nvPr/>
          </p:nvSpPr>
          <p:spPr bwMode="auto">
            <a:xfrm>
              <a:off x="7440140"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sp>
          <p:nvSpPr>
            <p:cNvPr id="43" name="Freeform 6">
              <a:extLst>
                <a:ext uri="{FF2B5EF4-FFF2-40B4-BE49-F238E27FC236}">
                  <a16:creationId xmlns:a16="http://schemas.microsoft.com/office/drawing/2014/main" id="{68A37C06-E7F2-4B8D-49D8-491C8133FEB5}"/>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367588"/>
                </a:solidFill>
              </a:endParaRPr>
            </a:p>
          </p:txBody>
        </p:sp>
      </p:grpSp>
      <p:sp>
        <p:nvSpPr>
          <p:cNvPr id="45" name="TextBox 44">
            <a:extLst>
              <a:ext uri="{FF2B5EF4-FFF2-40B4-BE49-F238E27FC236}">
                <a16:creationId xmlns:a16="http://schemas.microsoft.com/office/drawing/2014/main" id="{149BB995-28FF-D910-ACA9-A2D83C2106CE}"/>
              </a:ext>
            </a:extLst>
          </p:cNvPr>
          <p:cNvSpPr txBox="1"/>
          <p:nvPr/>
        </p:nvSpPr>
        <p:spPr>
          <a:xfrm>
            <a:off x="570740" y="297891"/>
            <a:ext cx="6131001" cy="584775"/>
          </a:xfrm>
          <a:prstGeom prst="rect">
            <a:avLst/>
          </a:prstGeom>
          <a:noFill/>
        </p:spPr>
        <p:txBody>
          <a:bodyPr wrap="square">
            <a:spAutoFit/>
          </a:bodyPr>
          <a:lstStyle/>
          <a:p>
            <a:r>
              <a:rPr lang="en-IN" sz="3200" b="1" dirty="0">
                <a:solidFill>
                  <a:srgbClr val="008000"/>
                </a:solidFill>
                <a:latin typeface="Maiandra GD" panose="020E0502030308020204" pitchFamily="34" charset="0"/>
                <a:ea typeface="Gill Sans"/>
                <a:cs typeface="Gill Sans"/>
                <a:sym typeface="Gill Sans"/>
              </a:rPr>
              <a:t>PROPOSED  SYSTEM :</a:t>
            </a:r>
          </a:p>
        </p:txBody>
      </p:sp>
      <p:sp>
        <p:nvSpPr>
          <p:cNvPr id="2" name="Freeform 11">
            <a:extLst>
              <a:ext uri="{FF2B5EF4-FFF2-40B4-BE49-F238E27FC236}">
                <a16:creationId xmlns:a16="http://schemas.microsoft.com/office/drawing/2014/main" id="{17C84EA0-70DA-38F8-098F-4A51428D029E}"/>
              </a:ext>
            </a:extLst>
          </p:cNvPr>
          <p:cNvSpPr>
            <a:spLocks/>
          </p:cNvSpPr>
          <p:nvPr/>
        </p:nvSpPr>
        <p:spPr bwMode="auto">
          <a:xfrm>
            <a:off x="11109650" y="-260375"/>
            <a:ext cx="1925263" cy="1922991"/>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99FF99">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6BF23DAE-2D32-23D9-0CD5-F0ACA9B67A8A}"/>
              </a:ext>
            </a:extLst>
          </p:cNvPr>
          <p:cNvSpPr txBox="1"/>
          <p:nvPr/>
        </p:nvSpPr>
        <p:spPr>
          <a:xfrm>
            <a:off x="570739" y="983350"/>
            <a:ext cx="10538911" cy="4154984"/>
          </a:xfrm>
          <a:prstGeom prst="rect">
            <a:avLst/>
          </a:prstGeom>
          <a:noFill/>
        </p:spPr>
        <p:txBody>
          <a:bodyPr wrap="square">
            <a:spAutoFit/>
          </a:bodyPr>
          <a:lstStyle/>
          <a:p>
            <a:r>
              <a:rPr lang="en-GB" sz="2400" dirty="0">
                <a:latin typeface="Maiandra GD" panose="020E0502030308020204" pitchFamily="34" charset="0"/>
              </a:rPr>
              <a:t> Greeting and Menu Options:</a:t>
            </a:r>
          </a:p>
          <a:p>
            <a:r>
              <a:rPr lang="en-GB" sz="2400" dirty="0">
                <a:latin typeface="Maiandra GD" panose="020E0502030308020204" pitchFamily="34" charset="0"/>
              </a:rPr>
              <a:t>   - The system will greet callers automatically upon connection, providing a warm and professional welcome.</a:t>
            </a:r>
          </a:p>
          <a:p>
            <a:r>
              <a:rPr lang="en-GB" sz="2400" dirty="0">
                <a:latin typeface="Maiandra GD" panose="020E0502030308020204" pitchFamily="34" charset="0"/>
              </a:rPr>
              <a:t>   - Menu options will be presented to callers, allowing them to select the desired department or service they wish to interact with.</a:t>
            </a:r>
          </a:p>
          <a:p>
            <a:endParaRPr lang="en-GB" sz="2400" dirty="0">
              <a:latin typeface="Maiandra GD" panose="020E0502030308020204" pitchFamily="34" charset="0"/>
            </a:endParaRPr>
          </a:p>
          <a:p>
            <a:r>
              <a:rPr lang="en-GB" sz="2400" dirty="0">
                <a:latin typeface="Maiandra GD" panose="020E0502030308020204" pitchFamily="34" charset="0"/>
              </a:rPr>
              <a:t>Basic Inquiry Assistance:</a:t>
            </a:r>
          </a:p>
          <a:p>
            <a:r>
              <a:rPr lang="en-GB" sz="2400" dirty="0">
                <a:latin typeface="Maiandra GD" panose="020E0502030308020204" pitchFamily="34" charset="0"/>
              </a:rPr>
              <a:t>   - The system will be equipped to handle basic inquiries from callers, such as office hours, directions, or general company information.</a:t>
            </a:r>
          </a:p>
          <a:p>
            <a:r>
              <a:rPr lang="en-GB" sz="2400" dirty="0">
                <a:latin typeface="Maiandra GD" panose="020E0502030308020204" pitchFamily="34" charset="0"/>
              </a:rPr>
              <a:t>   - Natural language processing capabilities will enable the system to understand and respond to common questions without human intervention.</a:t>
            </a:r>
          </a:p>
        </p:txBody>
      </p:sp>
    </p:spTree>
    <p:extLst>
      <p:ext uri="{BB962C8B-B14F-4D97-AF65-F5344CB8AC3E}">
        <p14:creationId xmlns:p14="http://schemas.microsoft.com/office/powerpoint/2010/main" val="289653151"/>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FFFFFF"/>
      </a:lt2>
      <a:accent1>
        <a:srgbClr val="FFC000"/>
      </a:accent1>
      <a:accent2>
        <a:srgbClr val="EB1567"/>
      </a:accent2>
      <a:accent3>
        <a:srgbClr val="FFC000"/>
      </a:accent3>
      <a:accent4>
        <a:srgbClr val="3F434D"/>
      </a:accent4>
      <a:accent5>
        <a:srgbClr val="FFC000"/>
      </a:accent5>
      <a:accent6>
        <a:srgbClr val="3F434D"/>
      </a:accent6>
      <a:hlink>
        <a:srgbClr val="0563C1"/>
      </a:hlink>
      <a:folHlink>
        <a:srgbClr val="954F72"/>
      </a:folHlink>
    </a:clrScheme>
    <a:fontScheme name="mystic">
      <a:majorFont>
        <a:latin typeface="Ralew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1577</Words>
  <Application>Microsoft Office PowerPoint</Application>
  <PresentationFormat>Widescreen</PresentationFormat>
  <Paragraphs>107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Maiandra GD</vt:lpstr>
      <vt:lpstr>Open Sans</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ashwin S</cp:lastModifiedBy>
  <cp:revision>34</cp:revision>
  <dcterms:created xsi:type="dcterms:W3CDTF">2018-05-05T03:43:01Z</dcterms:created>
  <dcterms:modified xsi:type="dcterms:W3CDTF">2024-02-22T15:43:15Z</dcterms:modified>
</cp:coreProperties>
</file>