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32DA28-6DAC-4DBA-903E-B87954427802}">
  <a:tblStyle styleId="{DE32DA28-6DAC-4DBA-903E-B87954427802}" styleName="Table_0">
    <a:wholeTbl>
      <a:tcTxStyle b="off" i="off">
        <a:font>
          <a:latin typeface="Arial"/>
          <a:ea typeface="Arial"/>
          <a:cs typeface="Arial"/>
        </a:font>
        <a:schemeClr val="dk1"/>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tcBdr>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tcBdr>
      </a:tcStyle>
    </a:band1H>
    <a:band2H>
      <a:tcTxStyle/>
    </a:band2H>
    <a:band1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1V>
    <a:band2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34CFB7A2-6AD7-46D0-B24D-F45AF3353BE4}" styleName="Table_1">
    <a:wholeTbl>
      <a:tcTxStyle b="off" i="off">
        <a:font>
          <a:latin typeface="Arial"/>
          <a:ea typeface="Arial"/>
          <a:cs typeface="Arial"/>
        </a:font>
        <a:schemeClr val="dk1"/>
      </a:tcTxStyle>
      <a:tcStyle>
        <a:tcBdr>
          <a:left>
            <a:ln cap="flat" cmpd="sng" w="12700">
              <a:solidFill>
                <a:schemeClr val="accent2"/>
              </a:solidFill>
              <a:prstDash val="solid"/>
              <a:round/>
              <a:headEnd len="med" w="med" type="none"/>
              <a:tailEnd len="med" w="med" type="none"/>
            </a:ln>
          </a:left>
          <a:right>
            <a:ln cap="flat" cmpd="sng" w="12700">
              <a:solidFill>
                <a:schemeClr val="accent2"/>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12700">
              <a:solidFill>
                <a:schemeClr val="accent2"/>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lt1"/>
          </a:solidFill>
        </a:fill>
      </a:tcStyle>
    </a:wholeTbl>
    <a:band1H>
      <a:tcTxStyle/>
      <a:tcStyle>
        <a:fill>
          <a:solidFill>
            <a:srgbClr val="FDEFE7"/>
          </a:solidFill>
        </a:fill>
      </a:tcStyle>
    </a:band1H>
    <a:band2H>
      <a:tcTxStyle/>
    </a:band2H>
    <a:band1V>
      <a:tcTxStyle/>
      <a:tcStyle>
        <a:fill>
          <a:solidFill>
            <a:srgbClr val="FDEFE7"/>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med" w="med" type="none"/>
              <a:tailEnd len="med" w="med"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slide" Target="slides/slide5.xml"/><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12" name="Shape 11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19" name="Shape 11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3.png"/><Relationship Id="rId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9.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9.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olarWinds_Title">
    <p:bg>
      <p:bgPr>
        <a:blipFill rotWithShape="1">
          <a:blip r:embed="rId2">
            <a:alphaModFix/>
          </a:blip>
          <a:stretch>
            <a:fillRect b="0" l="0" r="0" t="0"/>
          </a:stretch>
        </a:blipFill>
      </p:bgPr>
    </p:bg>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3">
            <a:alphaModFix/>
          </a:blip>
          <a:srcRect b="0" l="622" r="612" t="0"/>
          <a:stretch/>
        </p:blipFill>
        <p:spPr>
          <a:xfrm>
            <a:off x="0" y="0"/>
            <a:ext cx="12188952" cy="6856285"/>
          </a:xfrm>
          <a:prstGeom prst="rect">
            <a:avLst/>
          </a:prstGeom>
          <a:noFill/>
          <a:ln>
            <a:noFill/>
          </a:ln>
        </p:spPr>
      </p:pic>
      <p:sp>
        <p:nvSpPr>
          <p:cNvPr id="12" name="Shape 12"/>
          <p:cNvSpPr txBox="1"/>
          <p:nvPr>
            <p:ph type="title"/>
          </p:nvPr>
        </p:nvSpPr>
        <p:spPr>
          <a:xfrm>
            <a:off x="844986" y="4097532"/>
            <a:ext cx="8690008"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 name="Shape 13"/>
          <p:cNvSpPr txBox="1"/>
          <p:nvPr>
            <p:ph idx="1" type="body"/>
          </p:nvPr>
        </p:nvSpPr>
        <p:spPr>
          <a:xfrm>
            <a:off x="845262" y="4524482"/>
            <a:ext cx="8690008"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4" name="Shape 14"/>
          <p:cNvPicPr preferRelativeResize="0"/>
          <p:nvPr/>
        </p:nvPicPr>
        <p:blipFill rotWithShape="1">
          <a:blip r:embed="rId4">
            <a:alphaModFix/>
          </a:blip>
          <a:srcRect b="0" l="0" r="0" t="0"/>
          <a:stretch/>
        </p:blipFill>
        <p:spPr>
          <a:xfrm>
            <a:off x="934471" y="1834375"/>
            <a:ext cx="2591179" cy="702837"/>
          </a:xfrm>
          <a:prstGeom prst="rect">
            <a:avLst/>
          </a:prstGeom>
          <a:noFill/>
          <a:ln>
            <a:noFill/>
          </a:ln>
        </p:spPr>
      </p:pic>
      <p:sp>
        <p:nvSpPr>
          <p:cNvPr id="15" name="Shape 15"/>
          <p:cNvSpPr txBox="1"/>
          <p:nvPr/>
        </p:nvSpPr>
        <p:spPr>
          <a:xfrm>
            <a:off x="845250" y="2537200"/>
            <a:ext cx="5715900" cy="59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34344"/>
              </a:buClr>
              <a:buSzPts val="2200"/>
              <a:buFont typeface="Arial"/>
              <a:buNone/>
            </a:pPr>
            <a:r>
              <a:rPr b="1" i="0" lang="en-US" sz="3500" u="none" cap="none" strike="noStrike">
                <a:solidFill>
                  <a:srgbClr val="666666"/>
                </a:solidFill>
                <a:latin typeface="Arial"/>
                <a:ea typeface="Arial"/>
                <a:cs typeface="Arial"/>
                <a:sym typeface="Arial"/>
              </a:rPr>
              <a:t>Innovate Summit 2017</a:t>
            </a:r>
            <a:endParaRPr sz="1300">
              <a:solidFill>
                <a:srgbClr val="66666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2">
    <p:spTree>
      <p:nvGrpSpPr>
        <p:cNvPr id="61" name="Shape 61"/>
        <p:cNvGrpSpPr/>
        <p:nvPr/>
      </p:nvGrpSpPr>
      <p:grpSpPr>
        <a:xfrm>
          <a:off x="0" y="0"/>
          <a:ext cx="0" cy="0"/>
          <a:chOff x="0" y="0"/>
          <a:chExt cx="0" cy="0"/>
        </a:xfrm>
      </p:grpSpPr>
      <p:sp>
        <p:nvSpPr>
          <p:cNvPr id="62" name="Shape 62"/>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63" name="Shape 63"/>
          <p:cNvGraphicFramePr/>
          <p:nvPr/>
        </p:nvGraphicFramePr>
        <p:xfrm>
          <a:off x="2607236" y="1813085"/>
          <a:ext cx="3000000" cy="3000000"/>
        </p:xfrm>
        <a:graphic>
          <a:graphicData uri="http://schemas.openxmlformats.org/drawingml/2006/table">
            <a:tbl>
              <a:tblPr bandRow="1" firstRow="1">
                <a:noFill/>
                <a:tableStyleId>{34CFB7A2-6AD7-46D0-B24D-F45AF3353BE4}</a:tableStyleId>
              </a:tblPr>
              <a:tblGrid>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To change color/ type of chart select </a:t>
                      </a:r>
                      <a:r>
                        <a:rPr b="1" lang="en-US" sz="1200" u="none" cap="none" strike="noStrike">
                          <a:latin typeface="Calibri"/>
                          <a:ea typeface="Calibri"/>
                          <a:cs typeface="Calibri"/>
                          <a:sym typeface="Calibri"/>
                        </a:rPr>
                        <a:t>Table Design</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64" name="Shape 64"/>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66" name="Shape 6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
    <p:spTree>
      <p:nvGrpSpPr>
        <p:cNvPr id="67" name="Shape 67"/>
        <p:cNvGrpSpPr/>
        <p:nvPr/>
      </p:nvGrpSpPr>
      <p:grpSpPr>
        <a:xfrm>
          <a:off x="0" y="0"/>
          <a:ext cx="0" cy="0"/>
          <a:chOff x="0" y="0"/>
          <a:chExt cx="0" cy="0"/>
        </a:xfrm>
      </p:grpSpPr>
      <p:sp>
        <p:nvSpPr>
          <p:cNvPr id="68" name="Shape 6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69" name="Shape 69"/>
          <p:cNvSpPr txBox="1"/>
          <p:nvPr/>
        </p:nvSpPr>
        <p:spPr>
          <a:xfrm>
            <a:off x="1062000" y="2956854"/>
            <a:ext cx="9623040" cy="1323437"/>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8000"/>
              <a:buFont typeface="Open Sans"/>
              <a:buNone/>
            </a:pPr>
            <a:r>
              <a:rPr b="0" i="0" lang="en-US" sz="8000" u="none" cap="none" strike="noStrike">
                <a:solidFill>
                  <a:schemeClr val="dk2"/>
                </a:solidFill>
                <a:latin typeface="Open Sans"/>
                <a:ea typeface="Open Sans"/>
                <a:cs typeface="Open Sans"/>
                <a:sym typeface="Open Sans"/>
              </a:rPr>
              <a:t>SAMPLE SLIDE</a:t>
            </a:r>
            <a:endParaRPr b="0" i="0" sz="8000" u="none" cap="none" strike="noStrike">
              <a:solidFill>
                <a:schemeClr val="dk2"/>
              </a:solidFill>
              <a:latin typeface="Open Sans"/>
              <a:ea typeface="Open Sans"/>
              <a:cs typeface="Open Sans"/>
              <a:sym typeface="Open Sans"/>
            </a:endParaRPr>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71" name="Shape 71"/>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2">
    <p:spTree>
      <p:nvGrpSpPr>
        <p:cNvPr id="72" name="Shape 72"/>
        <p:cNvGrpSpPr/>
        <p:nvPr/>
      </p:nvGrpSpPr>
      <p:grpSpPr>
        <a:xfrm>
          <a:off x="0" y="0"/>
          <a:ext cx="0" cy="0"/>
          <a:chOff x="0" y="0"/>
          <a:chExt cx="0" cy="0"/>
        </a:xfrm>
      </p:grpSpPr>
      <p:sp>
        <p:nvSpPr>
          <p:cNvPr id="73" name="Shape 7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74" name="Shape 74"/>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75" name="Shape 7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76" name="Shape 7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3">
    <p:spTree>
      <p:nvGrpSpPr>
        <p:cNvPr id="77" name="Shape 77"/>
        <p:cNvGrpSpPr/>
        <p:nvPr/>
      </p:nvGrpSpPr>
      <p:grpSpPr>
        <a:xfrm>
          <a:off x="0" y="0"/>
          <a:ext cx="0" cy="0"/>
          <a:chOff x="0" y="0"/>
          <a:chExt cx="0" cy="0"/>
        </a:xfrm>
      </p:grpSpPr>
      <p:sp>
        <p:nvSpPr>
          <p:cNvPr id="78" name="Shape 7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79" name="Shape 79"/>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80" name="Shape 8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81" name="Shape 81"/>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4">
    <p:spTree>
      <p:nvGrpSpPr>
        <p:cNvPr id="82" name="Shape 82"/>
        <p:cNvGrpSpPr/>
        <p:nvPr/>
      </p:nvGrpSpPr>
      <p:grpSpPr>
        <a:xfrm>
          <a:off x="0" y="0"/>
          <a:ext cx="0" cy="0"/>
          <a:chOff x="0" y="0"/>
          <a:chExt cx="0" cy="0"/>
        </a:xfrm>
      </p:grpSpPr>
      <p:sp>
        <p:nvSpPr>
          <p:cNvPr id="83" name="Shape 8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4" name="Shape 84"/>
          <p:cNvPicPr preferRelativeResize="0"/>
          <p:nvPr/>
        </p:nvPicPr>
        <p:blipFill rotWithShape="1">
          <a:blip r:embed="rId2">
            <a:alphaModFix/>
          </a:blip>
          <a:srcRect b="0" l="0" r="0" t="0"/>
          <a:stretch/>
        </p:blipFill>
        <p:spPr>
          <a:xfrm>
            <a:off x="2551198" y="1241724"/>
            <a:ext cx="7089604" cy="4640212"/>
          </a:xfrm>
          <a:prstGeom prst="rect">
            <a:avLst/>
          </a:prstGeom>
          <a:noFill/>
          <a:ln>
            <a:noFill/>
          </a:ln>
        </p:spPr>
      </p:pic>
      <p:sp>
        <p:nvSpPr>
          <p:cNvPr id="85" name="Shape 85"/>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86" name="Shape 8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87" name="Shape 8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5">
    <p:spTree>
      <p:nvGrpSpPr>
        <p:cNvPr id="88" name="Shape 88"/>
        <p:cNvGrpSpPr/>
        <p:nvPr/>
      </p:nvGrpSpPr>
      <p:grpSpPr>
        <a:xfrm>
          <a:off x="0" y="0"/>
          <a:ext cx="0" cy="0"/>
          <a:chOff x="0" y="0"/>
          <a:chExt cx="0" cy="0"/>
        </a:xfrm>
      </p:grpSpPr>
      <p:sp>
        <p:nvSpPr>
          <p:cNvPr id="89" name="Shape 8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90" name="Shape 90"/>
          <p:cNvPicPr preferRelativeResize="0"/>
          <p:nvPr/>
        </p:nvPicPr>
        <p:blipFill rotWithShape="1">
          <a:blip r:embed="rId2">
            <a:alphaModFix/>
          </a:blip>
          <a:srcRect b="0" l="0" r="0" t="0"/>
          <a:stretch/>
        </p:blipFill>
        <p:spPr>
          <a:xfrm>
            <a:off x="3701788" y="1232055"/>
            <a:ext cx="4788424" cy="5137174"/>
          </a:xfrm>
          <a:prstGeom prst="rect">
            <a:avLst/>
          </a:prstGeom>
          <a:noFill/>
          <a:ln>
            <a:noFill/>
          </a:ln>
        </p:spPr>
      </p:pic>
      <p:sp>
        <p:nvSpPr>
          <p:cNvPr id="91" name="Shape 91"/>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92" name="Shape 9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93" name="Shape 9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6">
    <p:spTree>
      <p:nvGrpSpPr>
        <p:cNvPr id="94" name="Shape 94"/>
        <p:cNvGrpSpPr/>
        <p:nvPr/>
      </p:nvGrpSpPr>
      <p:grpSpPr>
        <a:xfrm>
          <a:off x="0" y="0"/>
          <a:ext cx="0" cy="0"/>
          <a:chOff x="0" y="0"/>
          <a:chExt cx="0" cy="0"/>
        </a:xfrm>
      </p:grpSpPr>
      <p:sp>
        <p:nvSpPr>
          <p:cNvPr id="95" name="Shape 95"/>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96" name="Shape 96"/>
          <p:cNvPicPr preferRelativeResize="0"/>
          <p:nvPr/>
        </p:nvPicPr>
        <p:blipFill rotWithShape="1">
          <a:blip r:embed="rId2">
            <a:alphaModFix/>
          </a:blip>
          <a:srcRect b="0" l="0" r="0" t="0"/>
          <a:stretch/>
        </p:blipFill>
        <p:spPr>
          <a:xfrm>
            <a:off x="3701788" y="1219176"/>
            <a:ext cx="4788424" cy="5137174"/>
          </a:xfrm>
          <a:prstGeom prst="rect">
            <a:avLst/>
          </a:prstGeom>
          <a:noFill/>
          <a:ln>
            <a:noFill/>
          </a:ln>
        </p:spPr>
      </p:pic>
      <p:sp>
        <p:nvSpPr>
          <p:cNvPr id="97" name="Shape 97"/>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98" name="Shape 9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99" name="Shape 9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7">
    <p:spTree>
      <p:nvGrpSpPr>
        <p:cNvPr id="100" name="Shape 100"/>
        <p:cNvGrpSpPr/>
        <p:nvPr/>
      </p:nvGrpSpPr>
      <p:grpSpPr>
        <a:xfrm>
          <a:off x="0" y="0"/>
          <a:ext cx="0" cy="0"/>
          <a:chOff x="0" y="0"/>
          <a:chExt cx="0" cy="0"/>
        </a:xfrm>
      </p:grpSpPr>
      <p:sp>
        <p:nvSpPr>
          <p:cNvPr id="101" name="Shape 10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02" name="Shape 102"/>
          <p:cNvPicPr preferRelativeResize="0"/>
          <p:nvPr/>
        </p:nvPicPr>
        <p:blipFill rotWithShape="1">
          <a:blip r:embed="rId2">
            <a:alphaModFix/>
          </a:blip>
          <a:srcRect b="0" l="0" r="0" t="0"/>
          <a:stretch/>
        </p:blipFill>
        <p:spPr>
          <a:xfrm>
            <a:off x="3490462" y="1038553"/>
            <a:ext cx="5211076" cy="5418667"/>
          </a:xfrm>
          <a:prstGeom prst="rect">
            <a:avLst/>
          </a:prstGeom>
          <a:noFill/>
          <a:ln>
            <a:noFill/>
          </a:ln>
        </p:spPr>
      </p:pic>
      <p:sp>
        <p:nvSpPr>
          <p:cNvPr id="103" name="Shape 103"/>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04" name="Shape 10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05" name="Shape 10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itle 1">
    <p:bg>
      <p:bgPr>
        <a:blipFill rotWithShape="1">
          <a:blip r:embed="rId2">
            <a:alphaModFix/>
          </a:blip>
          <a:stretch>
            <a:fillRect b="0" l="0" r="0" t="0"/>
          </a:stretch>
        </a:blipFill>
      </p:bgPr>
    </p:bg>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8" name="Shape 18"/>
          <p:cNvSpPr txBox="1"/>
          <p:nvPr>
            <p:ph type="title"/>
          </p:nvPr>
        </p:nvSpPr>
        <p:spPr>
          <a:xfrm>
            <a:off x="844986" y="4097532"/>
            <a:ext cx="8690100" cy="419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9" name="Shape 19"/>
          <p:cNvSpPr txBox="1"/>
          <p:nvPr>
            <p:ph idx="1" type="body"/>
          </p:nvPr>
        </p:nvSpPr>
        <p:spPr>
          <a:xfrm>
            <a:off x="845262" y="4524482"/>
            <a:ext cx="86901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20" name="Shape 20"/>
          <p:cNvPicPr preferRelativeResize="0"/>
          <p:nvPr/>
        </p:nvPicPr>
        <p:blipFill rotWithShape="1">
          <a:blip r:embed="rId4">
            <a:alphaModFix/>
          </a:blip>
          <a:srcRect b="0" l="0" r="0" t="0"/>
          <a:stretch/>
        </p:blipFill>
        <p:spPr>
          <a:xfrm>
            <a:off x="934471" y="2977375"/>
            <a:ext cx="2591179" cy="7028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one">
    <p:bg>
      <p:bgPr>
        <a:blipFill rotWithShape="1">
          <a:blip r:embed="rId2">
            <a:alphaModFix/>
          </a:blip>
          <a:stretch>
            <a:fillRect b="0" l="0" r="0" t="0"/>
          </a:stretch>
        </a:blipFill>
      </p:bgPr>
    </p:bg>
    <p:spTree>
      <p:nvGrpSpPr>
        <p:cNvPr id="21" name="Shape 21"/>
        <p:cNvGrpSpPr/>
        <p:nvPr/>
      </p:nvGrpSpPr>
      <p:grpSpPr>
        <a:xfrm>
          <a:off x="0" y="0"/>
          <a:ext cx="0" cy="0"/>
          <a:chOff x="0" y="0"/>
          <a:chExt cx="0" cy="0"/>
        </a:xfrm>
      </p:grpSpPr>
      <p:sp>
        <p:nvSpPr>
          <p:cNvPr id="22" name="Shape 22"/>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3" name="Shape 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24" name="Shape 24"/>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25" name="Shape 25"/>
          <p:cNvSpPr txBox="1"/>
          <p:nvPr>
            <p:ph idx="1" type="body"/>
          </p:nvPr>
        </p:nvSpPr>
        <p:spPr>
          <a:xfrm>
            <a:off x="298006" y="1145338"/>
            <a:ext cx="11577002"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p:spTree>
      <p:nvGrpSpPr>
        <p:cNvPr id="26" name="Shape 26"/>
        <p:cNvGrpSpPr/>
        <p:nvPr/>
      </p:nvGrpSpPr>
      <p:grpSpPr>
        <a:xfrm>
          <a:off x="0" y="0"/>
          <a:ext cx="0" cy="0"/>
          <a:chOff x="0" y="0"/>
          <a:chExt cx="0" cy="0"/>
        </a:xfrm>
      </p:grpSpPr>
      <p:sp>
        <p:nvSpPr>
          <p:cNvPr id="27" name="Shape 2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8" name="Shape 2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29" name="Shape 2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30" name="Shape 30"/>
          <p:cNvSpPr txBox="1"/>
          <p:nvPr>
            <p:ph idx="1" type="body"/>
          </p:nvPr>
        </p:nvSpPr>
        <p:spPr>
          <a:xfrm>
            <a:off x="298007" y="1145338"/>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1" name="Shape 31"/>
          <p:cNvSpPr txBox="1"/>
          <p:nvPr>
            <p:ph idx="2" type="body"/>
          </p:nvPr>
        </p:nvSpPr>
        <p:spPr>
          <a:xfrm>
            <a:off x="6163451" y="1145337"/>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with caption">
    <p:spTree>
      <p:nvGrpSpPr>
        <p:cNvPr id="32" name="Shape 32"/>
        <p:cNvGrpSpPr/>
        <p:nvPr/>
      </p:nvGrpSpPr>
      <p:grpSpPr>
        <a:xfrm>
          <a:off x="0" y="0"/>
          <a:ext cx="0" cy="0"/>
          <a:chOff x="0" y="0"/>
          <a:chExt cx="0" cy="0"/>
        </a:xfrm>
      </p:grpSpPr>
      <p:sp>
        <p:nvSpPr>
          <p:cNvPr id="33" name="Shape 3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35" name="Shape 3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36" name="Shape 36"/>
          <p:cNvSpPr txBox="1"/>
          <p:nvPr>
            <p:ph idx="1" type="body"/>
          </p:nvPr>
        </p:nvSpPr>
        <p:spPr>
          <a:xfrm>
            <a:off x="266700" y="5640281"/>
            <a:ext cx="11609388" cy="627784"/>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0"/>
              </a:spcBef>
              <a:spcAft>
                <a:spcPts val="0"/>
              </a:spcAft>
              <a:buClr>
                <a:srgbClr val="323233"/>
              </a:buClr>
              <a:buSzPts val="2000"/>
              <a:buFont typeface="Arial"/>
              <a:buNone/>
              <a:defRPr b="0" i="0" sz="2000" u="none" cap="none" strike="noStrike">
                <a:solidFill>
                  <a:srgbClr val="323233"/>
                </a:solidFill>
                <a:latin typeface="Arial"/>
                <a:ea typeface="Arial"/>
                <a:cs typeface="Arial"/>
                <a:sym typeface="Arial"/>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
        <p:nvSpPr>
          <p:cNvPr id="37" name="Shape 37"/>
          <p:cNvSpPr txBox="1"/>
          <p:nvPr>
            <p:ph idx="2" type="body"/>
          </p:nvPr>
        </p:nvSpPr>
        <p:spPr>
          <a:xfrm>
            <a:off x="298007" y="1145338"/>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8" name="Shape 38"/>
          <p:cNvSpPr txBox="1"/>
          <p:nvPr>
            <p:ph idx="3" type="body"/>
          </p:nvPr>
        </p:nvSpPr>
        <p:spPr>
          <a:xfrm>
            <a:off x="6163451" y="1145337"/>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hree">
    <p:spTree>
      <p:nvGrpSpPr>
        <p:cNvPr id="39" name="Shape 39"/>
        <p:cNvGrpSpPr/>
        <p:nvPr/>
      </p:nvGrpSpPr>
      <p:grpSpPr>
        <a:xfrm>
          <a:off x="0" y="0"/>
          <a:ext cx="0" cy="0"/>
          <a:chOff x="0" y="0"/>
          <a:chExt cx="0" cy="0"/>
        </a:xfrm>
      </p:grpSpPr>
      <p:sp>
        <p:nvSpPr>
          <p:cNvPr id="40" name="Shape 40"/>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41" name="Shape 4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42" name="Shape 4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43" name="Shape 43"/>
          <p:cNvSpPr txBox="1"/>
          <p:nvPr>
            <p:ph idx="1" type="body"/>
          </p:nvPr>
        </p:nvSpPr>
        <p:spPr>
          <a:xfrm>
            <a:off x="266372"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44" name="Shape 44"/>
          <p:cNvSpPr txBox="1"/>
          <p:nvPr>
            <p:ph idx="2" type="body"/>
          </p:nvPr>
        </p:nvSpPr>
        <p:spPr>
          <a:xfrm>
            <a:off x="8353101"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45" name="Shape 45"/>
          <p:cNvSpPr txBox="1"/>
          <p:nvPr>
            <p:ph idx="3" type="body"/>
          </p:nvPr>
        </p:nvSpPr>
        <p:spPr>
          <a:xfrm>
            <a:off x="4297685"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FinalSlide">
    <p:bg>
      <p:bgPr>
        <a:blipFill rotWithShape="1">
          <a:blip r:embed="rId2">
            <a:alphaModFix/>
          </a:blip>
          <a:stretch>
            <a:fillRect b="0" l="0" r="0" t="0"/>
          </a:stretch>
        </a:blipFill>
      </p:bgPr>
    </p:bg>
    <p:spTree>
      <p:nvGrpSpPr>
        <p:cNvPr id="46" name="Shape 46"/>
        <p:cNvGrpSpPr/>
        <p:nvPr/>
      </p:nvGrpSpPr>
      <p:grpSpPr>
        <a:xfrm>
          <a:off x="0" y="0"/>
          <a:ext cx="0" cy="0"/>
          <a:chOff x="0" y="0"/>
          <a:chExt cx="0" cy="0"/>
        </a:xfrm>
      </p:grpSpPr>
      <p:sp>
        <p:nvSpPr>
          <p:cNvPr id="47" name="Shape 4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48" name="Shape 48"/>
          <p:cNvSpPr txBox="1"/>
          <p:nvPr/>
        </p:nvSpPr>
        <p:spPr>
          <a:xfrm>
            <a:off x="3278506" y="2628661"/>
            <a:ext cx="5606494" cy="2031323"/>
          </a:xfrm>
          <a:prstGeom prst="rect">
            <a:avLst/>
          </a:prstGeom>
          <a:noFill/>
          <a:ln>
            <a:noFill/>
          </a:ln>
        </p:spPr>
        <p:txBody>
          <a:bodyPr anchorCtr="0" anchor="t" bIns="45700" lIns="45700" spcFirstLastPara="1" rIns="45700" wrap="square" tIns="45700">
            <a:noAutofit/>
          </a:bodyPr>
          <a:lstStyle/>
          <a:p>
            <a:pPr indent="0" lvl="0" marL="0" marR="0" rtl="0" algn="just">
              <a:lnSpc>
                <a:spcPct val="150000"/>
              </a:lnSpc>
              <a:spcBef>
                <a:spcPts val="0"/>
              </a:spcBef>
              <a:spcAft>
                <a:spcPts val="0"/>
              </a:spcAft>
              <a:buClr>
                <a:schemeClr val="accent5"/>
              </a:buClr>
              <a:buSzPts val="1200"/>
              <a:buFont typeface="Calibri"/>
              <a:buNone/>
            </a:pPr>
            <a:r>
              <a:rPr b="0" i="0" lang="en-US" sz="1200" u="none" cap="none" strike="noStrike">
                <a:solidFill>
                  <a:schemeClr val="accent5"/>
                </a:solidFill>
                <a:latin typeface="Calibri"/>
                <a:ea typeface="Calibri"/>
                <a:cs typeface="Calibri"/>
                <a:sym typeface="Calibri"/>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endParaRPr/>
          </a:p>
        </p:txBody>
      </p:sp>
      <p:sp>
        <p:nvSpPr>
          <p:cNvPr id="49" name="Shape 4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SectionTitle">
    <p:bg>
      <p:bgPr>
        <a:blipFill rotWithShape="1">
          <a:blip r:embed="rId2">
            <a:alphaModFix/>
          </a:blip>
          <a:stretch>
            <a:fillRect b="0" l="0" r="0" t="0"/>
          </a:stretch>
        </a:blip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52" name="Shape 52"/>
          <p:cNvSpPr txBox="1"/>
          <p:nvPr>
            <p:ph type="title"/>
          </p:nvPr>
        </p:nvSpPr>
        <p:spPr>
          <a:xfrm>
            <a:off x="844986" y="4097532"/>
            <a:ext cx="8904322"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53" name="Shape 53"/>
          <p:cNvSpPr txBox="1"/>
          <p:nvPr>
            <p:ph idx="1" type="body"/>
          </p:nvPr>
        </p:nvSpPr>
        <p:spPr>
          <a:xfrm>
            <a:off x="845262" y="4524482"/>
            <a:ext cx="8904046"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54" name="Shape 54"/>
          <p:cNvPicPr preferRelativeResize="0"/>
          <p:nvPr/>
        </p:nvPicPr>
        <p:blipFill rotWithShape="1">
          <a:blip r:embed="rId4">
            <a:alphaModFix/>
          </a:blip>
          <a:srcRect b="0" l="0" r="0" t="0"/>
          <a:stretch/>
        </p:blipFill>
        <p:spPr>
          <a:xfrm>
            <a:off x="934471" y="2977375"/>
            <a:ext cx="2591180" cy="70283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
    <p:spTree>
      <p:nvGrpSpPr>
        <p:cNvPr id="55" name="Shape 55"/>
        <p:cNvGrpSpPr/>
        <p:nvPr/>
      </p:nvGrpSpPr>
      <p:grpSpPr>
        <a:xfrm>
          <a:off x="0" y="0"/>
          <a:ext cx="0" cy="0"/>
          <a:chOff x="0" y="0"/>
          <a:chExt cx="0" cy="0"/>
        </a:xfrm>
      </p:grpSpPr>
      <p:sp>
        <p:nvSpPr>
          <p:cNvPr id="56" name="Shape 5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57" name="Shape 57"/>
          <p:cNvGraphicFramePr/>
          <p:nvPr/>
        </p:nvGraphicFramePr>
        <p:xfrm>
          <a:off x="1473380" y="1537239"/>
          <a:ext cx="3000000" cy="3000000"/>
        </p:xfrm>
        <a:graphic>
          <a:graphicData uri="http://schemas.openxmlformats.org/drawingml/2006/table">
            <a:tbl>
              <a:tblPr bandRow="1" firstRow="1">
                <a:noFill/>
                <a:tableStyleId>{DE32DA28-6DAC-4DBA-903E-B87954427802}</a:tableStyleId>
              </a:tblPr>
              <a:tblGrid>
                <a:gridCol w="2294575"/>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58" name="Shape 58"/>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60" name="Shape 6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7" name="Shape 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 name="Shape 8"/>
          <p:cNvPicPr preferRelativeResize="0"/>
          <p:nvPr/>
        </p:nvPicPr>
        <p:blipFill rotWithShape="1">
          <a:blip r:embed="rId2">
            <a:alphaModFix/>
          </a:blip>
          <a:srcRect b="0" l="0" r="0" t="0"/>
          <a:stretch/>
        </p:blipFill>
        <p:spPr>
          <a:xfrm>
            <a:off x="10489073" y="160142"/>
            <a:ext cx="1566575" cy="783286"/>
          </a:xfrm>
          <a:prstGeom prst="rect">
            <a:avLst/>
          </a:prstGeom>
          <a:noFill/>
          <a:ln>
            <a:noFill/>
          </a:ln>
        </p:spPr>
      </p:pic>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SzPts val="1200"/>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
        <p:nvSpPr>
          <p:cNvPr id="115" name="Shape 115"/>
          <p:cNvSpPr txBox="1"/>
          <p:nvPr>
            <p:ph type="title"/>
          </p:nvPr>
        </p:nvSpPr>
        <p:spPr>
          <a:xfrm>
            <a:off x="266372" y="240079"/>
            <a:ext cx="9860282" cy="5143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a:t>#SolarWindsInnovate</a:t>
            </a:r>
            <a:endParaRPr b="1" i="0" sz="2400" u="none" cap="none" strike="noStrike">
              <a:solidFill>
                <a:schemeClr val="lt1"/>
              </a:solidFill>
              <a:latin typeface="Arial"/>
              <a:ea typeface="Arial"/>
              <a:cs typeface="Arial"/>
              <a:sym typeface="Arial"/>
            </a:endParaRPr>
          </a:p>
        </p:txBody>
      </p:sp>
      <p:pic>
        <p:nvPicPr>
          <p:cNvPr id="116" name="Shape 116"/>
          <p:cNvPicPr preferRelativeResize="0"/>
          <p:nvPr/>
        </p:nvPicPr>
        <p:blipFill>
          <a:blip r:embed="rId3">
            <a:alphaModFix/>
          </a:blip>
          <a:stretch>
            <a:fillRect/>
          </a:stretch>
        </p:blipFill>
        <p:spPr>
          <a:xfrm>
            <a:off x="3711375" y="992907"/>
            <a:ext cx="4769258" cy="52971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SzPts val="1200"/>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
        <p:nvSpPr>
          <p:cNvPr id="122" name="Shape 122"/>
          <p:cNvSpPr txBox="1"/>
          <p:nvPr>
            <p:ph type="title"/>
          </p:nvPr>
        </p:nvSpPr>
        <p:spPr>
          <a:xfrm>
            <a:off x="266372" y="240079"/>
            <a:ext cx="9860400" cy="5145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a:t>Schedule</a:t>
            </a:r>
            <a:endParaRPr b="1" i="0" sz="2400" u="none" cap="none" strike="noStrike">
              <a:solidFill>
                <a:schemeClr val="lt1"/>
              </a:solidFill>
              <a:latin typeface="Arial"/>
              <a:ea typeface="Arial"/>
              <a:cs typeface="Arial"/>
              <a:sym typeface="Arial"/>
            </a:endParaRPr>
          </a:p>
        </p:txBody>
      </p:sp>
      <p:pic>
        <p:nvPicPr>
          <p:cNvPr id="123" name="Shape 123"/>
          <p:cNvPicPr preferRelativeResize="0"/>
          <p:nvPr/>
        </p:nvPicPr>
        <p:blipFill>
          <a:blip r:embed="rId3">
            <a:alphaModFix/>
          </a:blip>
          <a:stretch>
            <a:fillRect/>
          </a:stretch>
        </p:blipFill>
        <p:spPr>
          <a:xfrm>
            <a:off x="201300" y="1000679"/>
            <a:ext cx="5942480" cy="5296971"/>
          </a:xfrm>
          <a:prstGeom prst="rect">
            <a:avLst/>
          </a:prstGeom>
          <a:noFill/>
          <a:ln>
            <a:noFill/>
          </a:ln>
        </p:spPr>
      </p:pic>
      <p:pic>
        <p:nvPicPr>
          <p:cNvPr id="124" name="Shape 124"/>
          <p:cNvPicPr preferRelativeResize="0"/>
          <p:nvPr/>
        </p:nvPicPr>
        <p:blipFill>
          <a:blip r:embed="rId4">
            <a:alphaModFix/>
          </a:blip>
          <a:stretch>
            <a:fillRect/>
          </a:stretch>
        </p:blipFill>
        <p:spPr>
          <a:xfrm>
            <a:off x="6286405" y="1254579"/>
            <a:ext cx="5743420" cy="43488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SzPts val="1200"/>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
        <p:nvSpPr>
          <p:cNvPr id="130" name="Shape 130"/>
          <p:cNvSpPr txBox="1"/>
          <p:nvPr>
            <p:ph type="title"/>
          </p:nvPr>
        </p:nvSpPr>
        <p:spPr>
          <a:xfrm>
            <a:off x="266372" y="240079"/>
            <a:ext cx="9860400" cy="5145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a:t>Not everyone could make it</a:t>
            </a:r>
            <a:endParaRPr b="1" i="0" sz="2400" u="none" cap="none" strike="noStrike">
              <a:solidFill>
                <a:schemeClr val="lt1"/>
              </a:solidFill>
              <a:latin typeface="Arial"/>
              <a:ea typeface="Arial"/>
              <a:cs typeface="Arial"/>
              <a:sym typeface="Arial"/>
            </a:endParaRPr>
          </a:p>
        </p:txBody>
      </p:sp>
      <p:pic>
        <p:nvPicPr>
          <p:cNvPr id="131" name="Shape 131"/>
          <p:cNvPicPr preferRelativeResize="0"/>
          <p:nvPr/>
        </p:nvPicPr>
        <p:blipFill>
          <a:blip r:embed="rId3">
            <a:alphaModFix/>
          </a:blip>
          <a:stretch>
            <a:fillRect/>
          </a:stretch>
        </p:blipFill>
        <p:spPr>
          <a:xfrm>
            <a:off x="3102200" y="1702275"/>
            <a:ext cx="5987600" cy="4491901"/>
          </a:xfrm>
          <a:prstGeom prst="rect">
            <a:avLst/>
          </a:prstGeom>
          <a:noFill/>
          <a:ln>
            <a:noFill/>
          </a:ln>
        </p:spPr>
      </p:pic>
      <p:sp>
        <p:nvSpPr>
          <p:cNvPr id="132" name="Shape 132"/>
          <p:cNvSpPr txBox="1"/>
          <p:nvPr/>
        </p:nvSpPr>
        <p:spPr>
          <a:xfrm>
            <a:off x="3110850" y="1050925"/>
            <a:ext cx="5987700" cy="65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2400"/>
              <a:t>Oliver sends his regrets.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298006" y="1145338"/>
            <a:ext cx="11577000" cy="50436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2300"/>
              <a:t>The SolarWinds and SolarWinds Cloud trademarks are the exclusive property of SolarWinds Worldwide, LLC and its affiliates and may be registered or pending registration with the U.S. Patent and Trademark Office and in other countries. All other SolarWinds and SolarWinds Cloud trademarks, service marks, and logos may be common law marks or are registered or pending registration. All other trademarks mentioned herein are used for identification purposes only and are trademarks (and may be registered trademarks) of their respective companies.</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