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handoutMasterIdLst>
    <p:handoutMasterId r:id="rId34"/>
  </p:handoutMasterIdLst>
  <p:sldIdLst>
    <p:sldId id="2524" r:id="rId2"/>
    <p:sldId id="2542" r:id="rId3"/>
    <p:sldId id="2544" r:id="rId4"/>
    <p:sldId id="2545" r:id="rId5"/>
    <p:sldId id="2582" r:id="rId6"/>
    <p:sldId id="2552" r:id="rId7"/>
    <p:sldId id="2583" r:id="rId8"/>
    <p:sldId id="2554" r:id="rId9"/>
    <p:sldId id="2574" r:id="rId10"/>
    <p:sldId id="2576" r:id="rId11"/>
    <p:sldId id="2605" r:id="rId12"/>
    <p:sldId id="2603" r:id="rId13"/>
    <p:sldId id="2589" r:id="rId14"/>
    <p:sldId id="2590" r:id="rId15"/>
    <p:sldId id="2591" r:id="rId16"/>
    <p:sldId id="2606" r:id="rId17"/>
    <p:sldId id="2607" r:id="rId18"/>
    <p:sldId id="2604" r:id="rId19"/>
    <p:sldId id="2608" r:id="rId20"/>
    <p:sldId id="2597" r:id="rId21"/>
    <p:sldId id="2600" r:id="rId22"/>
    <p:sldId id="2601" r:id="rId23"/>
    <p:sldId id="2602" r:id="rId24"/>
    <p:sldId id="2610" r:id="rId25"/>
    <p:sldId id="2611" r:id="rId26"/>
    <p:sldId id="2612" r:id="rId27"/>
    <p:sldId id="2613" r:id="rId28"/>
    <p:sldId id="2614" r:id="rId29"/>
    <p:sldId id="2615" r:id="rId30"/>
    <p:sldId id="2616" r:id="rId31"/>
    <p:sldId id="260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034" autoAdjust="0"/>
  </p:normalViewPr>
  <p:slideViewPr>
    <p:cSldViewPr snapToGrid="0" snapToObjects="1" showGuides="1">
      <p:cViewPr varScale="1">
        <p:scale>
          <a:sx n="120" d="100"/>
          <a:sy n="120" d="100"/>
        </p:scale>
        <p:origin x="144" y="192"/>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9/27/2022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9/27/2022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321943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2966634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18</a:t>
            </a:fld>
            <a:endParaRPr lang="en-US" dirty="0"/>
          </a:p>
        </p:txBody>
      </p:sp>
    </p:spTree>
    <p:extLst>
      <p:ext uri="{BB962C8B-B14F-4D97-AF65-F5344CB8AC3E}">
        <p14:creationId xmlns:p14="http://schemas.microsoft.com/office/powerpoint/2010/main" val="1598106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19</a:t>
            </a:fld>
            <a:endParaRPr lang="en-US" dirty="0"/>
          </a:p>
        </p:txBody>
      </p:sp>
    </p:spTree>
    <p:extLst>
      <p:ext uri="{BB962C8B-B14F-4D97-AF65-F5344CB8AC3E}">
        <p14:creationId xmlns:p14="http://schemas.microsoft.com/office/powerpoint/2010/main" val="159810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25</a:t>
            </a:fld>
            <a:endParaRPr lang="en-US" dirty="0"/>
          </a:p>
        </p:txBody>
      </p:sp>
    </p:spTree>
    <p:extLst>
      <p:ext uri="{BB962C8B-B14F-4D97-AF65-F5344CB8AC3E}">
        <p14:creationId xmlns:p14="http://schemas.microsoft.com/office/powerpoint/2010/main" val="1434296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26</a:t>
            </a:fld>
            <a:endParaRPr lang="en-US" dirty="0"/>
          </a:p>
        </p:txBody>
      </p:sp>
    </p:spTree>
    <p:extLst>
      <p:ext uri="{BB962C8B-B14F-4D97-AF65-F5344CB8AC3E}">
        <p14:creationId xmlns:p14="http://schemas.microsoft.com/office/powerpoint/2010/main" val="3834312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27</a:t>
            </a:fld>
            <a:endParaRPr lang="en-US" dirty="0"/>
          </a:p>
        </p:txBody>
      </p:sp>
    </p:spTree>
    <p:extLst>
      <p:ext uri="{BB962C8B-B14F-4D97-AF65-F5344CB8AC3E}">
        <p14:creationId xmlns:p14="http://schemas.microsoft.com/office/powerpoint/2010/main" val="228165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28</a:t>
            </a:fld>
            <a:endParaRPr lang="en-US" dirty="0"/>
          </a:p>
        </p:txBody>
      </p:sp>
    </p:spTree>
    <p:extLst>
      <p:ext uri="{BB962C8B-B14F-4D97-AF65-F5344CB8AC3E}">
        <p14:creationId xmlns:p14="http://schemas.microsoft.com/office/powerpoint/2010/main" val="3528154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29</a:t>
            </a:fld>
            <a:endParaRPr lang="en-US" dirty="0"/>
          </a:p>
        </p:txBody>
      </p:sp>
    </p:spTree>
    <p:extLst>
      <p:ext uri="{BB962C8B-B14F-4D97-AF65-F5344CB8AC3E}">
        <p14:creationId xmlns:p14="http://schemas.microsoft.com/office/powerpoint/2010/main" val="2007017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30</a:t>
            </a:fld>
            <a:endParaRPr lang="en-US" dirty="0"/>
          </a:p>
        </p:txBody>
      </p:sp>
    </p:spTree>
    <p:extLst>
      <p:ext uri="{BB962C8B-B14F-4D97-AF65-F5344CB8AC3E}">
        <p14:creationId xmlns:p14="http://schemas.microsoft.com/office/powerpoint/2010/main" val="95790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p:cNvSpPr txBox="1"/>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0" y="0"/>
            <a:ext cx="12192000" cy="6858000"/>
          </a:xfrm>
        </p:spPr>
        <p:txBody>
          <a:bodyPr/>
          <a:lstStyle/>
          <a:p>
            <a:r>
              <a:rPr lang="en-US"/>
              <a:t>Click icon to add picture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0" y="0"/>
            <a:ext cx="12192000" cy="5497975"/>
          </a:xfrm>
        </p:spPr>
        <p:txBody>
          <a:bodyPr/>
          <a:lstStyle/>
          <a:p>
            <a:r>
              <a:rPr lang="en-US"/>
              <a:t>Click icon to add picture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p:cNvSpPr>
            <a:spLocks noGrp="1"/>
          </p:cNvSpPr>
          <p:nvPr>
            <p:ph type="chart" sz="quarter" idx="13" hasCustomPrompt="1"/>
          </p:nvPr>
        </p:nvSpPr>
        <p:spPr>
          <a:xfrm>
            <a:off x="838200" y="2247900"/>
            <a:ext cx="5620473" cy="3870325"/>
          </a:xfrm>
        </p:spPr>
        <p:txBody>
          <a:bodyPr/>
          <a:lstStyle/>
          <a:p>
            <a:r>
              <a:rPr lang="en-US" noProof="0"/>
              <a:t>Click icon to add chart</a:t>
            </a:r>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p:cNvSpPr>
            <a:spLocks noGrp="1"/>
          </p:cNvSpPr>
          <p:nvPr>
            <p:ph type="chart" sz="quarter" idx="13" hasCustomPrompt="1"/>
          </p:nvPr>
        </p:nvSpPr>
        <p:spPr>
          <a:xfrm>
            <a:off x="838200" y="2392680"/>
            <a:ext cx="10719842" cy="4167505"/>
          </a:xfrm>
        </p:spPr>
        <p:txBody>
          <a:bodyPr/>
          <a:lstStyle/>
          <a:p>
            <a:r>
              <a:rPr lang="en-US" noProof="0"/>
              <a:t>Click icon to add chart</a:t>
            </a:r>
            <a:endParaRPr lang="en-US" noProof="0"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p:cNvSpPr>
            <a:spLocks noGrp="1"/>
          </p:cNvSpPr>
          <p:nvPr>
            <p:ph type="chart" sz="quarter" idx="13" hasCustomPrompt="1"/>
          </p:nvPr>
        </p:nvSpPr>
        <p:spPr>
          <a:xfrm>
            <a:off x="5815420" y="2392680"/>
            <a:ext cx="5742622" cy="4023995"/>
          </a:xfrm>
        </p:spPr>
        <p:txBody>
          <a:bodyPr/>
          <a:lstStyle/>
          <a:p>
            <a:r>
              <a:rPr lang="en-US" noProof="0"/>
              <a:t>Click icon to add chart</a:t>
            </a:r>
            <a:endParaRPr lang="en-US" noProof="0" dirty="0"/>
          </a:p>
        </p:txBody>
      </p:sp>
      <p:sp>
        <p:nvSpPr>
          <p:cNvPr id="4" name="Picture Placeholder 3"/>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p:cNvSpPr>
            <a:spLocks noGrp="1"/>
          </p:cNvSpPr>
          <p:nvPr>
            <p:ph type="tbl" sz="quarter" idx="13" hasCustomPrompt="1"/>
          </p:nvPr>
        </p:nvSpPr>
        <p:spPr>
          <a:xfrm>
            <a:off x="647700" y="1806575"/>
            <a:ext cx="10896600" cy="4578350"/>
          </a:xfrm>
        </p:spPr>
        <p:txBody>
          <a:bodyPr/>
          <a:lstStyle/>
          <a:p>
            <a:r>
              <a:rPr lang="en-US"/>
              <a:t>Click icon to add table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hyperlink" Target="https://wandb.ai/dineswar_alt/Aptos_" TargetMode="External"/><Relationship Id="rId2" Type="http://schemas.openxmlformats.org/officeDocument/2006/relationships/notesSlide" Target="../notesSlides/notesSlide13.xml"/><Relationship Id="rId1" Type="http://schemas.openxmlformats.org/officeDocument/2006/relationships/slideLayout" Target="../slideLayouts/slideLayout46.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6.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46.xml"/><Relationship Id="rId5" Type="http://schemas.openxmlformats.org/officeDocument/2006/relationships/image" Target="../media/image27.jpeg"/><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6.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00" y="2153495"/>
            <a:ext cx="7252505" cy="891250"/>
          </a:xfrm>
        </p:spPr>
        <p:txBody>
          <a:bodyPr/>
          <a:lstStyle/>
          <a:p>
            <a:r>
              <a:rPr lang="en-US" dirty="0"/>
              <a:t>Self Supervised Approach to Classify Eye Fundus Images </a:t>
            </a:r>
          </a:p>
        </p:txBody>
      </p:sp>
      <p:sp>
        <p:nvSpPr>
          <p:cNvPr id="6" name="Text Placeholder 5"/>
          <p:cNvSpPr>
            <a:spLocks noGrp="1"/>
          </p:cNvSpPr>
          <p:nvPr>
            <p:ph type="body" sz="quarter" idx="14"/>
          </p:nvPr>
        </p:nvSpPr>
        <p:spPr>
          <a:xfrm>
            <a:off x="233900" y="4547680"/>
            <a:ext cx="2644472" cy="338549"/>
          </a:xfrm>
        </p:spPr>
        <p:txBody>
          <a:bodyPr/>
          <a:lstStyle/>
          <a:p>
            <a:r>
              <a:rPr lang="en-US" dirty="0"/>
              <a:t>Guide : Kriti Ohri</a:t>
            </a:r>
          </a:p>
          <a:p>
            <a:endParaRPr lang="en-US" dirty="0"/>
          </a:p>
        </p:txBody>
      </p:sp>
      <p:pic>
        <p:nvPicPr>
          <p:cNvPr id="13" name="Picture Placeholder 5" descr="Buildings"/>
          <p:cNvPicPr>
            <a:picLocks noGrp="1" noChangeAspect="1"/>
          </p:cNvPicPr>
          <p:nvPr>
            <p:ph type="pic" sz="quarter" idx="15"/>
          </p:nvPr>
        </p:nvPicPr>
        <p:blipFill>
          <a:blip r:embed="rId3" cstate="screen">
            <a:grayscl/>
          </a:blip>
          <a:srcRect t="7813" b="7813"/>
          <a:stretch>
            <a:fillRect/>
          </a:stretch>
        </p:blipFill>
        <p:spPr>
          <a:xfrm>
            <a:off x="0" y="0"/>
            <a:ext cx="12192000" cy="6858000"/>
          </a:xfrm>
        </p:spPr>
      </p:pic>
      <p:sp>
        <p:nvSpPr>
          <p:cNvPr id="3" name="TextBox 2"/>
          <p:cNvSpPr txBox="1"/>
          <p:nvPr/>
        </p:nvSpPr>
        <p:spPr>
          <a:xfrm>
            <a:off x="5271715" y="5192202"/>
            <a:ext cx="3269975" cy="1477328"/>
          </a:xfrm>
          <a:prstGeom prst="rect">
            <a:avLst/>
          </a:prstGeom>
          <a:noFill/>
        </p:spPr>
        <p:txBody>
          <a:bodyPr wrap="square" rtlCol="0">
            <a:spAutoFit/>
          </a:bodyPr>
          <a:lstStyle/>
          <a:p>
            <a:r>
              <a:rPr lang="en-IN" dirty="0">
                <a:solidFill>
                  <a:schemeClr val="bg1"/>
                </a:solidFill>
              </a:rPr>
              <a:t>By:</a:t>
            </a:r>
          </a:p>
          <a:p>
            <a:r>
              <a:rPr lang="en-IN" dirty="0">
                <a:solidFill>
                  <a:schemeClr val="bg1"/>
                </a:solidFill>
              </a:rPr>
              <a:t>A. Siddhartha (19071A3201)</a:t>
            </a:r>
          </a:p>
          <a:p>
            <a:r>
              <a:rPr lang="en-IN" dirty="0">
                <a:solidFill>
                  <a:schemeClr val="bg1"/>
                </a:solidFill>
              </a:rPr>
              <a:t>A. </a:t>
            </a:r>
            <a:r>
              <a:rPr lang="en-IN" dirty="0" err="1">
                <a:solidFill>
                  <a:schemeClr val="bg1"/>
                </a:solidFill>
              </a:rPr>
              <a:t>Shruthika</a:t>
            </a:r>
            <a:r>
              <a:rPr lang="en-IN" dirty="0">
                <a:solidFill>
                  <a:schemeClr val="bg1"/>
                </a:solidFill>
              </a:rPr>
              <a:t>   (19071A3202)</a:t>
            </a:r>
          </a:p>
          <a:p>
            <a:r>
              <a:rPr lang="en-IN" dirty="0">
                <a:solidFill>
                  <a:schemeClr val="bg1"/>
                </a:solidFill>
              </a:rPr>
              <a:t>G. </a:t>
            </a:r>
            <a:r>
              <a:rPr lang="en-IN" dirty="0" err="1">
                <a:solidFill>
                  <a:schemeClr val="bg1"/>
                </a:solidFill>
              </a:rPr>
              <a:t>Nihanth</a:t>
            </a:r>
            <a:r>
              <a:rPr lang="en-IN" dirty="0">
                <a:solidFill>
                  <a:schemeClr val="bg1"/>
                </a:solidFill>
              </a:rPr>
              <a:t>     (19071A3217)</a:t>
            </a:r>
          </a:p>
          <a:p>
            <a:r>
              <a:rPr lang="en-IN" dirty="0">
                <a:solidFill>
                  <a:schemeClr val="bg1"/>
                </a:solidFill>
              </a:rPr>
              <a:t>M. </a:t>
            </a:r>
            <a:r>
              <a:rPr lang="en-IN" dirty="0" err="1">
                <a:solidFill>
                  <a:schemeClr val="bg1"/>
                </a:solidFill>
              </a:rPr>
              <a:t>Dineswar</a:t>
            </a:r>
            <a:r>
              <a:rPr lang="en-IN" dirty="0">
                <a:solidFill>
                  <a:schemeClr val="bg1"/>
                </a:solidFill>
              </a:rPr>
              <a:t>   (19071A3230)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42405" y="832219"/>
            <a:ext cx="4767262" cy="1342045"/>
          </a:xfrm>
        </p:spPr>
        <p:txBody>
          <a:bodyPr/>
          <a:lstStyle/>
          <a:p>
            <a:r>
              <a:rPr lang="en-US" dirty="0">
                <a:solidFill>
                  <a:srgbClr val="5DAAB0"/>
                </a:solidFill>
              </a:rPr>
              <a:t>System Requirements</a:t>
            </a:r>
          </a:p>
        </p:txBody>
      </p:sp>
      <p:sp>
        <p:nvSpPr>
          <p:cNvPr id="9" name="Text Placeholder 9"/>
          <p:cNvSpPr txBox="1">
            <a:spLocks noGrp="1"/>
          </p:cNvSpPr>
          <p:nvPr/>
        </p:nvSpPr>
        <p:spPr>
          <a:xfrm>
            <a:off x="6544345" y="2512991"/>
            <a:ext cx="4767263" cy="3483264"/>
          </a:xfrm>
          <a:prstGeom prst="rect">
            <a:avLst/>
          </a:prstGeom>
          <a:ln w="12700">
            <a:miter lim="400000"/>
          </a:ln>
        </p:spPr>
        <p:txBody>
          <a:bodyPr lIns="0" tIns="0" rIns="0" bIns="0">
            <a:normAutofit/>
          </a:bodyPr>
          <a:lstStyle>
            <a:lvl1pPr marL="0" marR="0" indent="0" algn="l" defTabSz="914400" rtl="0" latinLnBrk="0">
              <a:lnSpc>
                <a:spcPct val="100000"/>
              </a:lnSpc>
              <a:spcBef>
                <a:spcPts val="1000"/>
              </a:spcBef>
              <a:spcAft>
                <a:spcPts val="0"/>
              </a:spcAft>
              <a:buClrTx/>
              <a:buSzTx/>
              <a:buFontTx/>
              <a:buNone/>
              <a:defRPr sz="14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1pPr>
            <a:lvl2pPr marL="0" marR="0" indent="457200" algn="l" defTabSz="914400" rtl="0" latinLnBrk="0">
              <a:lnSpc>
                <a:spcPct val="100000"/>
              </a:lnSpc>
              <a:spcBef>
                <a:spcPts val="1000"/>
              </a:spcBef>
              <a:spcAft>
                <a:spcPts val="0"/>
              </a:spcAft>
              <a:buClrTx/>
              <a:buSzTx/>
              <a:buFontTx/>
              <a:buNone/>
              <a:defRPr sz="14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2pPr>
            <a:lvl3pPr marL="0" marR="0" indent="914400" algn="l" defTabSz="914400" rtl="0" latinLnBrk="0">
              <a:lnSpc>
                <a:spcPct val="100000"/>
              </a:lnSpc>
              <a:spcBef>
                <a:spcPts val="1000"/>
              </a:spcBef>
              <a:spcAft>
                <a:spcPts val="0"/>
              </a:spcAft>
              <a:buClrTx/>
              <a:buSzTx/>
              <a:buFontTx/>
              <a:buNone/>
              <a:defRPr sz="14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3pPr>
            <a:lvl4pPr marL="0" marR="0" indent="1371600" algn="l" defTabSz="914400" rtl="0" latinLnBrk="0">
              <a:lnSpc>
                <a:spcPct val="100000"/>
              </a:lnSpc>
              <a:spcBef>
                <a:spcPts val="1000"/>
              </a:spcBef>
              <a:spcAft>
                <a:spcPts val="0"/>
              </a:spcAft>
              <a:buClrTx/>
              <a:buSzTx/>
              <a:buFontTx/>
              <a:buNone/>
              <a:defRPr sz="14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4pPr>
            <a:lvl5pPr marL="0" marR="0" indent="1828800" algn="l" defTabSz="914400" rtl="0" latinLnBrk="0">
              <a:lnSpc>
                <a:spcPct val="100000"/>
              </a:lnSpc>
              <a:spcBef>
                <a:spcPts val="1000"/>
              </a:spcBef>
              <a:spcAft>
                <a:spcPts val="0"/>
              </a:spcAft>
              <a:buClrTx/>
              <a:buSzTx/>
              <a:buFontTx/>
              <a:buNone/>
              <a:defRPr sz="14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5pPr>
            <a:lvl6pPr marL="25400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6pPr>
            <a:lvl7pPr marL="29972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7pPr>
            <a:lvl8pPr marL="34544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8pPr>
            <a:lvl9pPr marL="39116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317500" defTabSz="457200">
              <a:spcBef>
                <a:spcPts val="800"/>
              </a:spcBef>
              <a:buClr>
                <a:srgbClr val="000000">
                  <a:alpha val="70196"/>
                </a:srgbClr>
              </a:buClr>
              <a:buSzPct val="100000"/>
              <a:buFont typeface="Helvetica"/>
              <a:buChar char="◦"/>
              <a:defRPr>
                <a:solidFill>
                  <a:srgbClr val="000000">
                    <a:alpha val="70196"/>
                  </a:srgbClr>
                </a:solidFill>
                <a:latin typeface="+mn-lt"/>
                <a:ea typeface="+mn-ea"/>
                <a:cs typeface="+mn-cs"/>
                <a:sym typeface="Helvetica"/>
              </a:defRPr>
            </a:pPr>
            <a:r>
              <a:rPr b="1"/>
              <a:t>Processor:</a:t>
            </a:r>
            <a:r>
              <a:t> 6-8 core processor</a:t>
            </a:r>
          </a:p>
          <a:p>
            <a:pPr marL="457200" indent="-317500" defTabSz="457200">
              <a:spcBef>
                <a:spcPts val="800"/>
              </a:spcBef>
              <a:buClr>
                <a:srgbClr val="000000">
                  <a:alpha val="70196"/>
                </a:srgbClr>
              </a:buClr>
              <a:buSzPct val="100000"/>
              <a:buFont typeface="Helvetica"/>
              <a:buChar char="◦"/>
              <a:defRPr>
                <a:solidFill>
                  <a:srgbClr val="000000">
                    <a:alpha val="70196"/>
                  </a:srgbClr>
                </a:solidFill>
                <a:latin typeface="+mn-lt"/>
                <a:ea typeface="+mn-ea"/>
                <a:cs typeface="+mn-cs"/>
                <a:sym typeface="Helvetica"/>
              </a:defRPr>
            </a:pPr>
            <a:r>
              <a:rPr b="1"/>
              <a:t>OS :</a:t>
            </a:r>
            <a:r>
              <a:t> Windows or Linux</a:t>
            </a:r>
          </a:p>
          <a:p>
            <a:pPr marL="457200" indent="-317500" defTabSz="457200">
              <a:spcBef>
                <a:spcPts val="800"/>
              </a:spcBef>
              <a:buClr>
                <a:srgbClr val="000000">
                  <a:alpha val="70196"/>
                </a:srgbClr>
              </a:buClr>
              <a:buSzPct val="100000"/>
              <a:buFont typeface="Helvetica"/>
              <a:buChar char="◦"/>
              <a:defRPr>
                <a:solidFill>
                  <a:srgbClr val="000000">
                    <a:alpha val="70196"/>
                  </a:srgbClr>
                </a:solidFill>
                <a:latin typeface="+mn-lt"/>
                <a:ea typeface="+mn-ea"/>
                <a:cs typeface="+mn-cs"/>
                <a:sym typeface="Helvetica"/>
              </a:defRPr>
            </a:pPr>
            <a:r>
              <a:rPr b="1"/>
              <a:t>Memory:</a:t>
            </a:r>
            <a:r>
              <a:t> 16-32GB RAM</a:t>
            </a:r>
          </a:p>
          <a:p>
            <a:pPr marL="457200" indent="-317500" defTabSz="457200">
              <a:spcBef>
                <a:spcPts val="800"/>
              </a:spcBef>
              <a:buClr>
                <a:srgbClr val="000000">
                  <a:alpha val="70196"/>
                </a:srgbClr>
              </a:buClr>
              <a:buSzPct val="100000"/>
              <a:buFont typeface="Helvetica"/>
              <a:buChar char="◦"/>
              <a:defRPr>
                <a:solidFill>
                  <a:srgbClr val="000000">
                    <a:alpha val="70196"/>
                  </a:srgbClr>
                </a:solidFill>
                <a:latin typeface="+mn-lt"/>
                <a:ea typeface="+mn-ea"/>
                <a:cs typeface="+mn-cs"/>
                <a:sym typeface="Helvetica"/>
              </a:defRPr>
            </a:pPr>
            <a:r>
              <a:rPr b="1"/>
              <a:t>Storage:</a:t>
            </a:r>
            <a:r>
              <a:t> 256GB or 512GB of SSD storage.</a:t>
            </a:r>
          </a:p>
          <a:p>
            <a:pPr marL="457200" indent="-317500" defTabSz="457200">
              <a:spcBef>
                <a:spcPts val="800"/>
              </a:spcBef>
              <a:buClr>
                <a:srgbClr val="000000">
                  <a:alpha val="70196"/>
                </a:srgbClr>
              </a:buClr>
              <a:buSzPct val="100000"/>
              <a:buFont typeface="Helvetica"/>
              <a:buChar char="◦"/>
              <a:defRPr>
                <a:solidFill>
                  <a:srgbClr val="000000">
                    <a:alpha val="70196"/>
                  </a:srgbClr>
                </a:solidFill>
                <a:latin typeface="+mn-lt"/>
                <a:ea typeface="+mn-ea"/>
                <a:cs typeface="+mn-cs"/>
                <a:sym typeface="Helvetica"/>
              </a:defRPr>
            </a:pPr>
            <a:r>
              <a:rPr b="1"/>
              <a:t>GPU:</a:t>
            </a:r>
            <a:r>
              <a:t> GPU compatible with cuda toolkit and cudNN library preferably Nvidia Tesla P100’s or higher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42405" y="410188"/>
            <a:ext cx="4767262" cy="1342045"/>
          </a:xfrm>
        </p:spPr>
        <p:txBody>
          <a:bodyPr/>
          <a:lstStyle/>
          <a:p>
            <a:r>
              <a:rPr lang="en-US" dirty="0">
                <a:solidFill>
                  <a:srgbClr val="5DAAB0"/>
                </a:solidFill>
              </a:rPr>
              <a:t>Dataset</a:t>
            </a:r>
            <a:br>
              <a:rPr lang="en-US" dirty="0">
                <a:solidFill>
                  <a:srgbClr val="5DAAB0"/>
                </a:solidFill>
              </a:rPr>
            </a:br>
            <a:r>
              <a:rPr lang="en-US" dirty="0">
                <a:solidFill>
                  <a:srgbClr val="5DAAB0"/>
                </a:solidFill>
              </a:rPr>
              <a:t>Architecture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458" y="1869464"/>
            <a:ext cx="498157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764" y="2921610"/>
            <a:ext cx="5071469" cy="3176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646985" y="2168769"/>
            <a:ext cx="1980029" cy="369332"/>
          </a:xfrm>
          <a:prstGeom prst="rect">
            <a:avLst/>
          </a:prstGeom>
          <a:noFill/>
        </p:spPr>
        <p:txBody>
          <a:bodyPr wrap="none" rtlCol="0">
            <a:spAutoFit/>
          </a:bodyPr>
          <a:lstStyle/>
          <a:p>
            <a:r>
              <a:rPr lang="en-US" dirty="0"/>
              <a:t>Class Distribution</a:t>
            </a:r>
          </a:p>
        </p:txBody>
      </p:sp>
    </p:spTree>
    <p:extLst>
      <p:ext uri="{BB962C8B-B14F-4D97-AF65-F5344CB8AC3E}">
        <p14:creationId xmlns:p14="http://schemas.microsoft.com/office/powerpoint/2010/main" val="36487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41E59D-68B1-B753-AE76-4A30DF1A2B8F}"/>
              </a:ext>
            </a:extLst>
          </p:cNvPr>
          <p:cNvSpPr>
            <a:spLocks noGrp="1"/>
          </p:cNvSpPr>
          <p:nvPr>
            <p:ph type="title"/>
          </p:nvPr>
        </p:nvSpPr>
        <p:spPr>
          <a:xfrm>
            <a:off x="215052" y="243624"/>
            <a:ext cx="5658210" cy="774143"/>
          </a:xfrm>
        </p:spPr>
        <p:txBody>
          <a:bodyPr>
            <a:normAutofit/>
          </a:bodyPr>
          <a:lstStyle/>
          <a:p>
            <a:r>
              <a:rPr lang="en-IN" dirty="0"/>
              <a:t>Supervised Literature</a:t>
            </a:r>
          </a:p>
        </p:txBody>
      </p:sp>
      <p:sp>
        <p:nvSpPr>
          <p:cNvPr id="4" name="TextBox 3">
            <a:extLst>
              <a:ext uri="{FF2B5EF4-FFF2-40B4-BE49-F238E27FC236}">
                <a16:creationId xmlns:a16="http://schemas.microsoft.com/office/drawing/2014/main" id="{002C1387-12AD-9316-0BB4-EAFEC915B77C}"/>
              </a:ext>
            </a:extLst>
          </p:cNvPr>
          <p:cNvSpPr txBox="1"/>
          <p:nvPr/>
        </p:nvSpPr>
        <p:spPr>
          <a:xfrm>
            <a:off x="294198" y="1725433"/>
            <a:ext cx="5995284" cy="923330"/>
          </a:xfrm>
          <a:prstGeom prst="rect">
            <a:avLst/>
          </a:prstGeom>
          <a:noFill/>
        </p:spPr>
        <p:txBody>
          <a:bodyPr wrap="square" rtlCol="0">
            <a:spAutoFit/>
          </a:bodyPr>
          <a:lstStyle/>
          <a:p>
            <a:r>
              <a:rPr lang="en-US" b="1" i="1" dirty="0">
                <a:solidFill>
                  <a:srgbClr val="212529"/>
                </a:solidFill>
                <a:effectLst/>
                <a:latin typeface="system-ui"/>
              </a:rPr>
              <a:t>Deep Learning Approach to Diabetic Retinopathy Detection</a:t>
            </a:r>
          </a:p>
          <a:p>
            <a:r>
              <a:rPr lang="en-US" b="0" i="0" dirty="0" err="1">
                <a:solidFill>
                  <a:srgbClr val="212529"/>
                </a:solidFill>
                <a:effectLst/>
                <a:latin typeface="system-ui"/>
              </a:rPr>
              <a:t>Borys</a:t>
            </a:r>
            <a:r>
              <a:rPr lang="en-US" b="0" i="0" dirty="0">
                <a:solidFill>
                  <a:srgbClr val="212529"/>
                </a:solidFill>
                <a:effectLst/>
                <a:latin typeface="system-ui"/>
              </a:rPr>
              <a:t> </a:t>
            </a:r>
            <a:r>
              <a:rPr lang="en-US" b="0" i="0" dirty="0" err="1">
                <a:solidFill>
                  <a:srgbClr val="212529"/>
                </a:solidFill>
                <a:effectLst/>
                <a:latin typeface="system-ui"/>
              </a:rPr>
              <a:t>Tymchenko</a:t>
            </a:r>
            <a:r>
              <a:rPr lang="en-US" b="0" i="0" dirty="0">
                <a:solidFill>
                  <a:srgbClr val="212529"/>
                </a:solidFill>
                <a:effectLst/>
                <a:latin typeface="system-ui"/>
              </a:rPr>
              <a:t>, Philip Marchenko and Dmitry </a:t>
            </a:r>
            <a:r>
              <a:rPr lang="en-US" b="0" i="0" dirty="0" err="1">
                <a:solidFill>
                  <a:srgbClr val="212529"/>
                </a:solidFill>
                <a:effectLst/>
                <a:latin typeface="system-ui"/>
              </a:rPr>
              <a:t>Spodarets</a:t>
            </a:r>
            <a:endParaRPr lang="en-US" b="0" i="0" dirty="0">
              <a:solidFill>
                <a:srgbClr val="212529"/>
              </a:solidFill>
              <a:effectLst/>
              <a:latin typeface="system-ui"/>
            </a:endParaRPr>
          </a:p>
          <a:p>
            <a:r>
              <a:rPr lang="en-IN" dirty="0"/>
              <a:t>3 Mar 2020</a:t>
            </a:r>
          </a:p>
        </p:txBody>
      </p:sp>
      <p:pic>
        <p:nvPicPr>
          <p:cNvPr id="7" name="Picture 6">
            <a:extLst>
              <a:ext uri="{FF2B5EF4-FFF2-40B4-BE49-F238E27FC236}">
                <a16:creationId xmlns:a16="http://schemas.microsoft.com/office/drawing/2014/main" id="{24511C82-ABBE-EF11-F728-C4F6DC139C57}"/>
              </a:ext>
            </a:extLst>
          </p:cNvPr>
          <p:cNvPicPr>
            <a:picLocks noChangeAspect="1"/>
          </p:cNvPicPr>
          <p:nvPr/>
        </p:nvPicPr>
        <p:blipFill>
          <a:blip r:embed="rId3"/>
          <a:stretch>
            <a:fillRect/>
          </a:stretch>
        </p:blipFill>
        <p:spPr>
          <a:xfrm>
            <a:off x="1933584" y="2591526"/>
            <a:ext cx="8324831" cy="3803985"/>
          </a:xfrm>
          <a:prstGeom prst="rect">
            <a:avLst/>
          </a:prstGeom>
        </p:spPr>
      </p:pic>
    </p:spTree>
    <p:extLst>
      <p:ext uri="{BB962C8B-B14F-4D97-AF65-F5344CB8AC3E}">
        <p14:creationId xmlns:p14="http://schemas.microsoft.com/office/powerpoint/2010/main" val="91317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42405" y="832219"/>
            <a:ext cx="4767262" cy="1342045"/>
          </a:xfrm>
        </p:spPr>
        <p:txBody>
          <a:bodyPr/>
          <a:lstStyle/>
          <a:p>
            <a:r>
              <a:rPr lang="en-US" dirty="0">
                <a:solidFill>
                  <a:srgbClr val="5DAAB0"/>
                </a:solidFill>
              </a:rPr>
              <a:t>Supervised </a:t>
            </a:r>
            <a:br>
              <a:rPr lang="en-US" dirty="0">
                <a:solidFill>
                  <a:srgbClr val="5DAAB0"/>
                </a:solidFill>
              </a:rPr>
            </a:br>
            <a:r>
              <a:rPr lang="en-US" dirty="0">
                <a:solidFill>
                  <a:srgbClr val="5DAAB0"/>
                </a:solidFill>
              </a:rPr>
              <a:t>Results</a:t>
            </a:r>
          </a:p>
        </p:txBody>
      </p:sp>
      <p:sp>
        <p:nvSpPr>
          <p:cNvPr id="2" name="TextBox 1"/>
          <p:cNvSpPr txBox="1"/>
          <p:nvPr/>
        </p:nvSpPr>
        <p:spPr>
          <a:xfrm>
            <a:off x="742405" y="2275235"/>
            <a:ext cx="4182385" cy="261610"/>
          </a:xfrm>
          <a:prstGeom prst="rect">
            <a:avLst/>
          </a:prstGeom>
          <a:noFill/>
        </p:spPr>
        <p:txBody>
          <a:bodyPr wrap="square" rtlCol="0">
            <a:spAutoFit/>
          </a:bodyPr>
          <a:lstStyle/>
          <a:p>
            <a:r>
              <a:rPr lang="en-IN" sz="1100" dirty="0">
                <a:hlinkClick r:id="rId3"/>
              </a:rPr>
              <a:t>https://wandb.ai/dineswar_alt/Aptos_</a:t>
            </a:r>
            <a:endParaRPr lang="en-IN" sz="1100" dirty="0"/>
          </a:p>
        </p:txBody>
      </p:sp>
      <p:pic>
        <p:nvPicPr>
          <p:cNvPr id="4" name="Picture 3"/>
          <p:cNvPicPr>
            <a:picLocks noChangeAspect="1"/>
          </p:cNvPicPr>
          <p:nvPr/>
        </p:nvPicPr>
        <p:blipFill>
          <a:blip r:embed="rId4"/>
          <a:stretch>
            <a:fillRect/>
          </a:stretch>
        </p:blipFill>
        <p:spPr>
          <a:xfrm>
            <a:off x="151075" y="2771974"/>
            <a:ext cx="6249725" cy="3667637"/>
          </a:xfrm>
          <a:prstGeom prst="rect">
            <a:avLst/>
          </a:prstGeom>
        </p:spPr>
      </p:pic>
      <p:pic>
        <p:nvPicPr>
          <p:cNvPr id="6" name="Picture 5"/>
          <p:cNvPicPr>
            <a:picLocks noChangeAspect="1"/>
          </p:cNvPicPr>
          <p:nvPr/>
        </p:nvPicPr>
        <p:blipFill>
          <a:blip r:embed="rId5"/>
          <a:stretch>
            <a:fillRect/>
          </a:stretch>
        </p:blipFill>
        <p:spPr>
          <a:xfrm>
            <a:off x="6249334" y="2848185"/>
            <a:ext cx="5648468" cy="35914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8" y="182827"/>
            <a:ext cx="4767262" cy="654675"/>
          </a:xfrm>
        </p:spPr>
        <p:txBody>
          <a:bodyPr/>
          <a:lstStyle/>
          <a:p>
            <a:r>
              <a:rPr lang="en-US" dirty="0">
                <a:solidFill>
                  <a:srgbClr val="5DAAB0"/>
                </a:solidFill>
              </a:rPr>
              <a:t>Confusion Matrix</a:t>
            </a:r>
          </a:p>
        </p:txBody>
      </p:sp>
      <p:pic>
        <p:nvPicPr>
          <p:cNvPr id="5" name="Picture 4"/>
          <p:cNvPicPr>
            <a:picLocks noChangeAspect="1"/>
          </p:cNvPicPr>
          <p:nvPr/>
        </p:nvPicPr>
        <p:blipFill>
          <a:blip r:embed="rId3"/>
          <a:stretch>
            <a:fillRect/>
          </a:stretch>
        </p:blipFill>
        <p:spPr>
          <a:xfrm>
            <a:off x="4586077" y="937801"/>
            <a:ext cx="3019846" cy="2915057"/>
          </a:xfrm>
          <a:prstGeom prst="rect">
            <a:avLst/>
          </a:prstGeom>
        </p:spPr>
      </p:pic>
      <p:pic>
        <p:nvPicPr>
          <p:cNvPr id="9" name="Picture 8"/>
          <p:cNvPicPr>
            <a:picLocks noChangeAspect="1"/>
          </p:cNvPicPr>
          <p:nvPr/>
        </p:nvPicPr>
        <p:blipFill>
          <a:blip r:embed="rId4"/>
          <a:stretch>
            <a:fillRect/>
          </a:stretch>
        </p:blipFill>
        <p:spPr>
          <a:xfrm>
            <a:off x="8564765" y="918749"/>
            <a:ext cx="2838846" cy="2934109"/>
          </a:xfrm>
          <a:prstGeom prst="rect">
            <a:avLst/>
          </a:prstGeom>
        </p:spPr>
      </p:pic>
      <p:pic>
        <p:nvPicPr>
          <p:cNvPr id="11" name="Picture 10"/>
          <p:cNvPicPr>
            <a:picLocks noChangeAspect="1"/>
          </p:cNvPicPr>
          <p:nvPr/>
        </p:nvPicPr>
        <p:blipFill>
          <a:blip r:embed="rId5"/>
          <a:stretch>
            <a:fillRect/>
          </a:stretch>
        </p:blipFill>
        <p:spPr>
          <a:xfrm>
            <a:off x="2246780" y="3852858"/>
            <a:ext cx="2991267" cy="2981741"/>
          </a:xfrm>
          <a:prstGeom prst="rect">
            <a:avLst/>
          </a:prstGeom>
        </p:spPr>
      </p:pic>
      <p:pic>
        <p:nvPicPr>
          <p:cNvPr id="13" name="Picture 12"/>
          <p:cNvPicPr>
            <a:picLocks noChangeAspect="1"/>
          </p:cNvPicPr>
          <p:nvPr/>
        </p:nvPicPr>
        <p:blipFill>
          <a:blip r:embed="rId6"/>
          <a:stretch>
            <a:fillRect/>
          </a:stretch>
        </p:blipFill>
        <p:spPr>
          <a:xfrm>
            <a:off x="7742745" y="3866733"/>
            <a:ext cx="3077004" cy="2991267"/>
          </a:xfrm>
          <a:prstGeom prst="rect">
            <a:avLst/>
          </a:prstGeom>
        </p:spPr>
      </p:pic>
      <p:pic>
        <p:nvPicPr>
          <p:cNvPr id="15" name="Picture 14"/>
          <p:cNvPicPr>
            <a:picLocks noChangeAspect="1"/>
          </p:cNvPicPr>
          <p:nvPr/>
        </p:nvPicPr>
        <p:blipFill>
          <a:blip r:embed="rId7"/>
          <a:stretch>
            <a:fillRect/>
          </a:stretch>
        </p:blipFill>
        <p:spPr>
          <a:xfrm>
            <a:off x="282808" y="937801"/>
            <a:ext cx="2953162" cy="2829320"/>
          </a:xfrm>
          <a:prstGeom prst="rect">
            <a:avLst/>
          </a:prstGeom>
        </p:spPr>
      </p:pic>
      <p:sp>
        <p:nvSpPr>
          <p:cNvPr id="16" name="TextBox 15"/>
          <p:cNvSpPr txBox="1"/>
          <p:nvPr/>
        </p:nvSpPr>
        <p:spPr>
          <a:xfrm flipH="1">
            <a:off x="3132814" y="1876508"/>
            <a:ext cx="1061998" cy="307777"/>
          </a:xfrm>
          <a:prstGeom prst="rect">
            <a:avLst/>
          </a:prstGeom>
          <a:noFill/>
        </p:spPr>
        <p:txBody>
          <a:bodyPr wrap="square" rtlCol="0">
            <a:spAutoFit/>
          </a:bodyPr>
          <a:lstStyle/>
          <a:p>
            <a:r>
              <a:rPr lang="en-IN" sz="1400" dirty="0"/>
              <a:t>Full data</a:t>
            </a:r>
          </a:p>
        </p:txBody>
      </p:sp>
      <p:sp>
        <p:nvSpPr>
          <p:cNvPr id="17" name="TextBox 16"/>
          <p:cNvSpPr txBox="1"/>
          <p:nvPr/>
        </p:nvSpPr>
        <p:spPr>
          <a:xfrm flipH="1">
            <a:off x="5238047" y="5054589"/>
            <a:ext cx="1061998" cy="307777"/>
          </a:xfrm>
          <a:prstGeom prst="rect">
            <a:avLst/>
          </a:prstGeom>
          <a:noFill/>
        </p:spPr>
        <p:txBody>
          <a:bodyPr wrap="square" rtlCol="0">
            <a:spAutoFit/>
          </a:bodyPr>
          <a:lstStyle/>
          <a:p>
            <a:r>
              <a:rPr lang="en-IN" sz="1400" dirty="0"/>
              <a:t>40% data</a:t>
            </a:r>
          </a:p>
        </p:txBody>
      </p:sp>
      <p:sp>
        <p:nvSpPr>
          <p:cNvPr id="18" name="TextBox 17"/>
          <p:cNvSpPr txBox="1"/>
          <p:nvPr/>
        </p:nvSpPr>
        <p:spPr>
          <a:xfrm flipH="1">
            <a:off x="7314663" y="2044684"/>
            <a:ext cx="1061998" cy="307777"/>
          </a:xfrm>
          <a:prstGeom prst="rect">
            <a:avLst/>
          </a:prstGeom>
          <a:noFill/>
        </p:spPr>
        <p:txBody>
          <a:bodyPr wrap="square" rtlCol="0">
            <a:spAutoFit/>
          </a:bodyPr>
          <a:lstStyle/>
          <a:p>
            <a:r>
              <a:rPr lang="en-IN" sz="1400" dirty="0"/>
              <a:t>80% data</a:t>
            </a:r>
          </a:p>
        </p:txBody>
      </p:sp>
      <p:sp>
        <p:nvSpPr>
          <p:cNvPr id="19" name="TextBox 18"/>
          <p:cNvSpPr txBox="1"/>
          <p:nvPr/>
        </p:nvSpPr>
        <p:spPr>
          <a:xfrm flipH="1">
            <a:off x="11218753" y="2064071"/>
            <a:ext cx="1061998" cy="307777"/>
          </a:xfrm>
          <a:prstGeom prst="rect">
            <a:avLst/>
          </a:prstGeom>
          <a:noFill/>
        </p:spPr>
        <p:txBody>
          <a:bodyPr wrap="square" rtlCol="0">
            <a:spAutoFit/>
          </a:bodyPr>
          <a:lstStyle/>
          <a:p>
            <a:r>
              <a:rPr lang="en-IN" sz="1400" dirty="0"/>
              <a:t>60% data</a:t>
            </a:r>
          </a:p>
        </p:txBody>
      </p:sp>
      <p:sp>
        <p:nvSpPr>
          <p:cNvPr id="20" name="TextBox 19"/>
          <p:cNvSpPr txBox="1"/>
          <p:nvPr/>
        </p:nvSpPr>
        <p:spPr>
          <a:xfrm flipH="1">
            <a:off x="10687754" y="4907536"/>
            <a:ext cx="1061998" cy="307777"/>
          </a:xfrm>
          <a:prstGeom prst="rect">
            <a:avLst/>
          </a:prstGeom>
          <a:noFill/>
        </p:spPr>
        <p:txBody>
          <a:bodyPr wrap="square" rtlCol="0">
            <a:spAutoFit/>
          </a:bodyPr>
          <a:lstStyle/>
          <a:p>
            <a:r>
              <a:rPr lang="en-IN" sz="1400" dirty="0"/>
              <a:t>20%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7213331" cy="654675"/>
          </a:xfrm>
        </p:spPr>
        <p:txBody>
          <a:bodyPr>
            <a:normAutofit/>
          </a:bodyPr>
          <a:lstStyle/>
          <a:p>
            <a:r>
              <a:rPr lang="en-US" dirty="0">
                <a:solidFill>
                  <a:srgbClr val="5DAAB0"/>
                </a:solidFill>
              </a:rPr>
              <a:t>Self –Supervised Techniques</a:t>
            </a:r>
          </a:p>
        </p:txBody>
      </p:sp>
      <p:sp>
        <p:nvSpPr>
          <p:cNvPr id="2" name="TextBox 1"/>
          <p:cNvSpPr txBox="1"/>
          <p:nvPr/>
        </p:nvSpPr>
        <p:spPr>
          <a:xfrm flipH="1">
            <a:off x="795130" y="3896140"/>
            <a:ext cx="3778858" cy="369332"/>
          </a:xfrm>
          <a:prstGeom prst="rect">
            <a:avLst/>
          </a:prstGeom>
          <a:noFill/>
        </p:spPr>
        <p:txBody>
          <a:bodyPr wrap="square" rtlCol="0">
            <a:spAutoFit/>
          </a:bodyPr>
          <a:lstStyle/>
          <a:p>
            <a:r>
              <a:rPr lang="en-IN" dirty="0">
                <a:solidFill>
                  <a:srgbClr val="5DAAB0"/>
                </a:solidFill>
              </a:rPr>
              <a:t>Contrastive Methods</a:t>
            </a:r>
          </a:p>
        </p:txBody>
      </p:sp>
      <p:sp>
        <p:nvSpPr>
          <p:cNvPr id="3" name="TextBox 2"/>
          <p:cNvSpPr txBox="1"/>
          <p:nvPr/>
        </p:nvSpPr>
        <p:spPr>
          <a:xfrm>
            <a:off x="795130" y="4842344"/>
            <a:ext cx="3778858" cy="1477328"/>
          </a:xfrm>
          <a:prstGeom prst="rect">
            <a:avLst/>
          </a:prstGeom>
          <a:noFill/>
        </p:spPr>
        <p:txBody>
          <a:bodyPr wrap="square" rtlCol="0">
            <a:spAutoFit/>
          </a:bodyPr>
          <a:lstStyle/>
          <a:p>
            <a:pPr algn="ctr"/>
            <a:r>
              <a:rPr lang="en-IN" dirty="0" err="1"/>
              <a:t>SimCLR</a:t>
            </a:r>
            <a:endParaRPr lang="en-IN" dirty="0"/>
          </a:p>
          <a:p>
            <a:pPr algn="ctr"/>
            <a:endParaRPr lang="en-IN" dirty="0"/>
          </a:p>
          <a:p>
            <a:pPr algn="ctr"/>
            <a:r>
              <a:rPr lang="en-IN" dirty="0"/>
              <a:t>Barlow Twins</a:t>
            </a:r>
          </a:p>
          <a:p>
            <a:pPr algn="ctr"/>
            <a:endParaRPr lang="en-IN" dirty="0"/>
          </a:p>
          <a:p>
            <a:pPr algn="ctr"/>
            <a:r>
              <a:rPr lang="en-IN" dirty="0" err="1"/>
              <a:t>SwAV</a:t>
            </a:r>
            <a:endParaRPr lang="en-IN" dirty="0"/>
          </a:p>
        </p:txBody>
      </p:sp>
      <p:sp>
        <p:nvSpPr>
          <p:cNvPr id="5" name="TextBox 4">
            <a:extLst>
              <a:ext uri="{FF2B5EF4-FFF2-40B4-BE49-F238E27FC236}">
                <a16:creationId xmlns:a16="http://schemas.microsoft.com/office/drawing/2014/main" id="{2A52E9EE-C050-6FF7-02E0-D74A18B0B67D}"/>
              </a:ext>
            </a:extLst>
          </p:cNvPr>
          <p:cNvSpPr txBox="1"/>
          <p:nvPr/>
        </p:nvSpPr>
        <p:spPr>
          <a:xfrm flipH="1">
            <a:off x="7465612" y="3896140"/>
            <a:ext cx="3778858" cy="369332"/>
          </a:xfrm>
          <a:prstGeom prst="rect">
            <a:avLst/>
          </a:prstGeom>
          <a:noFill/>
        </p:spPr>
        <p:txBody>
          <a:bodyPr wrap="square" rtlCol="0">
            <a:spAutoFit/>
          </a:bodyPr>
          <a:lstStyle/>
          <a:p>
            <a:r>
              <a:rPr lang="en-IN" dirty="0">
                <a:solidFill>
                  <a:srgbClr val="5DAAB0"/>
                </a:solidFill>
              </a:rPr>
              <a:t>Non Contrastive Methods</a:t>
            </a:r>
          </a:p>
        </p:txBody>
      </p:sp>
      <p:sp>
        <p:nvSpPr>
          <p:cNvPr id="6" name="TextBox 5">
            <a:extLst>
              <a:ext uri="{FF2B5EF4-FFF2-40B4-BE49-F238E27FC236}">
                <a16:creationId xmlns:a16="http://schemas.microsoft.com/office/drawing/2014/main" id="{A1C315BA-7EF1-B533-06BA-E3E860849871}"/>
              </a:ext>
            </a:extLst>
          </p:cNvPr>
          <p:cNvSpPr txBox="1"/>
          <p:nvPr/>
        </p:nvSpPr>
        <p:spPr>
          <a:xfrm>
            <a:off x="7370858" y="5355664"/>
            <a:ext cx="3778858" cy="923330"/>
          </a:xfrm>
          <a:prstGeom prst="rect">
            <a:avLst/>
          </a:prstGeom>
          <a:noFill/>
        </p:spPr>
        <p:txBody>
          <a:bodyPr wrap="square" rtlCol="0">
            <a:spAutoFit/>
          </a:bodyPr>
          <a:lstStyle/>
          <a:p>
            <a:pPr algn="ctr"/>
            <a:r>
              <a:rPr lang="en-IN" dirty="0"/>
              <a:t>BYOL</a:t>
            </a:r>
          </a:p>
          <a:p>
            <a:pPr algn="ctr"/>
            <a:endParaRPr lang="en-IN" dirty="0"/>
          </a:p>
          <a:p>
            <a:pPr algn="ctr"/>
            <a:r>
              <a:rPr lang="en-IN" dirty="0"/>
              <a:t>DINO</a:t>
            </a:r>
          </a:p>
        </p:txBody>
      </p:sp>
      <p:sp>
        <p:nvSpPr>
          <p:cNvPr id="4" name="TextBox 3">
            <a:extLst>
              <a:ext uri="{FF2B5EF4-FFF2-40B4-BE49-F238E27FC236}">
                <a16:creationId xmlns:a16="http://schemas.microsoft.com/office/drawing/2014/main" id="{19066224-65BD-A929-78C4-493C9D76CC16}"/>
              </a:ext>
            </a:extLst>
          </p:cNvPr>
          <p:cNvSpPr txBox="1"/>
          <p:nvPr/>
        </p:nvSpPr>
        <p:spPr>
          <a:xfrm>
            <a:off x="572494" y="1470991"/>
            <a:ext cx="9509760" cy="1477328"/>
          </a:xfrm>
          <a:prstGeom prst="rect">
            <a:avLst/>
          </a:prstGeom>
          <a:noFill/>
        </p:spPr>
        <p:txBody>
          <a:bodyPr wrap="square" rtlCol="0">
            <a:spAutoFit/>
          </a:bodyPr>
          <a:lstStyle/>
          <a:p>
            <a:r>
              <a:rPr lang="en-US" b="0" i="0" dirty="0">
                <a:solidFill>
                  <a:srgbClr val="292929"/>
                </a:solidFill>
                <a:effectLst/>
                <a:latin typeface="charter"/>
              </a:rPr>
              <a:t> </a:t>
            </a:r>
            <a:r>
              <a:rPr lang="en-US" dirty="0"/>
              <a:t>The motivation behind Self-supervised learning is to learn useful representations of the data from </a:t>
            </a:r>
            <a:r>
              <a:rPr lang="en-US" dirty="0" err="1"/>
              <a:t>unlabelled</a:t>
            </a:r>
            <a:r>
              <a:rPr lang="en-US" dirty="0"/>
              <a:t> pool of data using self-supervision first and then fine-tune the representations with few labels for the supervised downstream task. The downstream task could be as simple as image classification or complex task such as semantic segmentation, object detection, etc.</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7213331" cy="654675"/>
          </a:xfrm>
        </p:spPr>
        <p:txBody>
          <a:bodyPr>
            <a:normAutofit/>
          </a:bodyPr>
          <a:lstStyle/>
          <a:p>
            <a:r>
              <a:rPr lang="en-US" dirty="0">
                <a:solidFill>
                  <a:srgbClr val="5DAAB0"/>
                </a:solidFill>
              </a:rPr>
              <a:t>Self –Supervised Workflow</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091" y="941387"/>
            <a:ext cx="4810125" cy="591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42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10364897" cy="654675"/>
          </a:xfrm>
        </p:spPr>
        <p:txBody>
          <a:bodyPr>
            <a:normAutofit/>
          </a:bodyPr>
          <a:lstStyle/>
          <a:p>
            <a:r>
              <a:rPr lang="en-US" dirty="0">
                <a:solidFill>
                  <a:srgbClr val="5DAAB0"/>
                </a:solidFill>
              </a:rPr>
              <a:t>Self –Supervised Workflow Augmentation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97" y="1201003"/>
            <a:ext cx="10554555" cy="470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90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014" y="339968"/>
            <a:ext cx="5205047" cy="584775"/>
          </a:xfrm>
          <a:prstGeom prst="rect">
            <a:avLst/>
          </a:prstGeom>
          <a:noFill/>
        </p:spPr>
        <p:txBody>
          <a:bodyPr wrap="square" rtlCol="0">
            <a:spAutoFit/>
          </a:bodyPr>
          <a:lstStyle/>
          <a:p>
            <a:r>
              <a:rPr lang="en-US" sz="3200" dirty="0">
                <a:solidFill>
                  <a:srgbClr val="5DAAB0"/>
                </a:solidFill>
              </a:rPr>
              <a:t>Self–Supervised Literature  </a:t>
            </a:r>
            <a:endParaRPr lang="en-IN" sz="3200" dirty="0"/>
          </a:p>
        </p:txBody>
      </p:sp>
      <p:graphicFrame>
        <p:nvGraphicFramePr>
          <p:cNvPr id="3" name="Table 2"/>
          <p:cNvGraphicFramePr>
            <a:graphicFrameLocks noGrp="1"/>
          </p:cNvGraphicFramePr>
          <p:nvPr>
            <p:extLst>
              <p:ext uri="{D42A27DB-BD31-4B8C-83A1-F6EECF244321}">
                <p14:modId xmlns:p14="http://schemas.microsoft.com/office/powerpoint/2010/main" val="997991343"/>
              </p:ext>
            </p:extLst>
          </p:nvPr>
        </p:nvGraphicFramePr>
        <p:xfrm>
          <a:off x="211014" y="924743"/>
          <a:ext cx="11717129" cy="5694421"/>
        </p:xfrm>
        <a:graphic>
          <a:graphicData uri="http://schemas.openxmlformats.org/drawingml/2006/table">
            <a:tbl>
              <a:tblPr firstRow="1" bandRow="1">
                <a:tableStyleId>{5C22544A-7EE6-4342-B048-85BDC9FD1C3A}</a:tableStyleId>
              </a:tblPr>
              <a:tblGrid>
                <a:gridCol w="2866292">
                  <a:extLst>
                    <a:ext uri="{9D8B030D-6E8A-4147-A177-3AD203B41FA5}">
                      <a16:colId xmlns:a16="http://schemas.microsoft.com/office/drawing/2014/main" val="20000"/>
                    </a:ext>
                  </a:extLst>
                </a:gridCol>
                <a:gridCol w="2866292">
                  <a:extLst>
                    <a:ext uri="{9D8B030D-6E8A-4147-A177-3AD203B41FA5}">
                      <a16:colId xmlns:a16="http://schemas.microsoft.com/office/drawing/2014/main" val="20001"/>
                    </a:ext>
                  </a:extLst>
                </a:gridCol>
                <a:gridCol w="2866292">
                  <a:extLst>
                    <a:ext uri="{9D8B030D-6E8A-4147-A177-3AD203B41FA5}">
                      <a16:colId xmlns:a16="http://schemas.microsoft.com/office/drawing/2014/main" val="20002"/>
                    </a:ext>
                  </a:extLst>
                </a:gridCol>
                <a:gridCol w="3118253">
                  <a:extLst>
                    <a:ext uri="{9D8B030D-6E8A-4147-A177-3AD203B41FA5}">
                      <a16:colId xmlns:a16="http://schemas.microsoft.com/office/drawing/2014/main" val="20003"/>
                    </a:ext>
                  </a:extLst>
                </a:gridCol>
              </a:tblGrid>
              <a:tr h="640175">
                <a:tc>
                  <a:txBody>
                    <a:bodyPr/>
                    <a:lstStyle/>
                    <a:p>
                      <a:pPr algn="ctr"/>
                      <a:r>
                        <a:rPr lang="en-US" dirty="0"/>
                        <a:t>Title</a:t>
                      </a:r>
                      <a:endParaRPr lang="en-IN" dirty="0"/>
                    </a:p>
                  </a:txBody>
                  <a:tcPr/>
                </a:tc>
                <a:tc>
                  <a:txBody>
                    <a:bodyPr/>
                    <a:lstStyle/>
                    <a:p>
                      <a:pPr algn="ctr"/>
                      <a:r>
                        <a:rPr lang="en-US" dirty="0"/>
                        <a:t>Year of Publication</a:t>
                      </a:r>
                      <a:endParaRPr lang="en-IN" dirty="0"/>
                    </a:p>
                  </a:txBody>
                  <a:tcPr/>
                </a:tc>
                <a:tc>
                  <a:txBody>
                    <a:bodyPr/>
                    <a:lstStyle/>
                    <a:p>
                      <a:pPr algn="ctr"/>
                      <a:r>
                        <a:rPr lang="en-US" dirty="0"/>
                        <a:t>Model</a:t>
                      </a:r>
                      <a:endParaRPr lang="en-IN" dirty="0"/>
                    </a:p>
                  </a:txBody>
                  <a:tcPr/>
                </a:tc>
                <a:tc>
                  <a:txBody>
                    <a:bodyPr/>
                    <a:lstStyle/>
                    <a:p>
                      <a:pPr algn="ctr"/>
                      <a:r>
                        <a:rPr lang="en-US" dirty="0"/>
                        <a:t>Advantages</a:t>
                      </a:r>
                      <a:r>
                        <a:rPr lang="en-US" baseline="0" dirty="0"/>
                        <a:t> / Limitations</a:t>
                      </a:r>
                      <a:endParaRPr lang="en-IN" dirty="0"/>
                    </a:p>
                  </a:txBody>
                  <a:tcPr/>
                </a:tc>
                <a:extLst>
                  <a:ext uri="{0D108BD9-81ED-4DB2-BD59-A6C34878D82A}">
                    <a16:rowId xmlns:a16="http://schemas.microsoft.com/office/drawing/2014/main" val="10000"/>
                  </a:ext>
                </a:extLst>
              </a:tr>
              <a:tr h="2527123">
                <a:tc>
                  <a:txBody>
                    <a:bodyPr/>
                    <a:lstStyle/>
                    <a:p>
                      <a:pPr algn="ctr"/>
                      <a:r>
                        <a:rPr lang="en-US" dirty="0"/>
                        <a:t>A Simple Framework for Contrastive Learning of Visual Representations</a:t>
                      </a:r>
                      <a:endParaRPr lang="en-IN" dirty="0"/>
                    </a:p>
                  </a:txBody>
                  <a:tcPr/>
                </a:tc>
                <a:tc>
                  <a:txBody>
                    <a:bodyPr/>
                    <a:lstStyle/>
                    <a:p>
                      <a:pPr algn="ctr"/>
                      <a:r>
                        <a:rPr lang="en-IN" dirty="0"/>
                        <a:t>ICML 2020 </a:t>
                      </a:r>
                    </a:p>
                  </a:txBody>
                  <a:tcPr/>
                </a:tc>
                <a:tc>
                  <a:txBody>
                    <a:bodyPr/>
                    <a:lstStyle/>
                    <a:p>
                      <a:pPr algn="ctr"/>
                      <a:r>
                        <a:rPr lang="en-US" dirty="0" err="1"/>
                        <a:t>SimCLR</a:t>
                      </a:r>
                      <a:endParaRPr lang="en-IN" dirty="0"/>
                    </a:p>
                  </a:txBody>
                  <a:tcPr/>
                </a:tc>
                <a:tc>
                  <a:txBody>
                    <a:bodyPr/>
                    <a:lstStyle/>
                    <a:p>
                      <a:pPr algn="ctr"/>
                      <a:r>
                        <a:rPr lang="en-US" b="1" dirty="0"/>
                        <a:t>Advantages</a:t>
                      </a:r>
                    </a:p>
                    <a:p>
                      <a:pPr algn="ctr"/>
                      <a:r>
                        <a:rPr lang="en-US" b="0" dirty="0"/>
                        <a:t>Simple</a:t>
                      </a:r>
                      <a:r>
                        <a:rPr lang="en-US" b="0" baseline="0" dirty="0"/>
                        <a:t> Framework</a:t>
                      </a:r>
                    </a:p>
                    <a:p>
                      <a:pPr algn="ctr"/>
                      <a:endParaRPr lang="en-US" b="0" baseline="0" dirty="0"/>
                    </a:p>
                    <a:p>
                      <a:pPr algn="ctr"/>
                      <a:r>
                        <a:rPr lang="en-US" b="1" baseline="0" dirty="0"/>
                        <a:t>Disadvantages</a:t>
                      </a:r>
                    </a:p>
                    <a:p>
                      <a:pPr algn="ctr"/>
                      <a:r>
                        <a:rPr lang="en-US" b="0" baseline="0" dirty="0"/>
                        <a:t>Contrastive Method</a:t>
                      </a:r>
                    </a:p>
                    <a:p>
                      <a:pPr algn="ctr"/>
                      <a:r>
                        <a:rPr lang="en-US" b="0" baseline="0" dirty="0"/>
                        <a:t>Needs more negative Samples and more memory</a:t>
                      </a:r>
                      <a:endParaRPr lang="en-US" b="0" dirty="0"/>
                    </a:p>
                    <a:p>
                      <a:pPr algn="ctr"/>
                      <a:endParaRPr lang="en-IN" dirty="0"/>
                    </a:p>
                  </a:txBody>
                  <a:tcPr/>
                </a:tc>
                <a:extLst>
                  <a:ext uri="{0D108BD9-81ED-4DB2-BD59-A6C34878D82A}">
                    <a16:rowId xmlns:a16="http://schemas.microsoft.com/office/drawing/2014/main" val="10001"/>
                  </a:ext>
                </a:extLst>
              </a:tr>
              <a:tr h="25271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Barlow Twins: Self-Supervised Learning via Redundancy Reduction</a:t>
                      </a:r>
                    </a:p>
                    <a:p>
                      <a:pPr algn="ctr"/>
                      <a:endParaRPr lang="en-IN" dirty="0"/>
                    </a:p>
                  </a:txBody>
                  <a:tcPr/>
                </a:tc>
                <a:tc>
                  <a:txBody>
                    <a:bodyPr/>
                    <a:lstStyle/>
                    <a:p>
                      <a:pPr algn="ctr"/>
                      <a:r>
                        <a:rPr lang="en-IN" sz="1800" b="0" i="0" kern="1200" dirty="0">
                          <a:solidFill>
                            <a:schemeClr val="dk1"/>
                          </a:solidFill>
                          <a:effectLst/>
                          <a:latin typeface="+mn-lt"/>
                          <a:ea typeface="+mn-ea"/>
                          <a:cs typeface="+mn-cs"/>
                        </a:rPr>
                        <a:t>Mar 2021</a:t>
                      </a:r>
                      <a:endParaRPr lang="en-IN" dirty="0"/>
                    </a:p>
                  </a:txBody>
                  <a:tcPr/>
                </a:tc>
                <a:tc>
                  <a:txBody>
                    <a:bodyPr/>
                    <a:lstStyle/>
                    <a:p>
                      <a:pPr algn="ctr"/>
                      <a:r>
                        <a:rPr lang="en-US" dirty="0"/>
                        <a:t>Barlow</a:t>
                      </a:r>
                      <a:r>
                        <a:rPr lang="en-US" baseline="0" dirty="0"/>
                        <a:t> Twins</a:t>
                      </a:r>
                    </a:p>
                  </a:txBody>
                  <a:tcPr/>
                </a:tc>
                <a:tc>
                  <a:txBody>
                    <a:bodyPr/>
                    <a:lstStyle/>
                    <a:p>
                      <a:pPr algn="ctr"/>
                      <a:r>
                        <a:rPr lang="en-US" b="1" dirty="0"/>
                        <a:t>Advantages</a:t>
                      </a:r>
                    </a:p>
                    <a:p>
                      <a:pPr algn="ctr"/>
                      <a:r>
                        <a:rPr lang="en-US" b="0" baseline="0" dirty="0"/>
                        <a:t>Less dependent on Augmentation </a:t>
                      </a:r>
                    </a:p>
                    <a:p>
                      <a:pPr algn="ctr"/>
                      <a:endParaRPr lang="en-US" b="0" baseline="0" dirty="0"/>
                    </a:p>
                    <a:p>
                      <a:pPr algn="ctr"/>
                      <a:r>
                        <a:rPr lang="en-US" b="1" baseline="0" dirty="0"/>
                        <a:t>Disadvantages</a:t>
                      </a:r>
                    </a:p>
                    <a:p>
                      <a:pPr algn="ctr"/>
                      <a:r>
                        <a:rPr lang="en-US" b="0" baseline="0" dirty="0"/>
                        <a:t>Dimensionality collapse and trivial solution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503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014" y="339968"/>
            <a:ext cx="5205047" cy="584775"/>
          </a:xfrm>
          <a:prstGeom prst="rect">
            <a:avLst/>
          </a:prstGeom>
          <a:noFill/>
        </p:spPr>
        <p:txBody>
          <a:bodyPr wrap="square" rtlCol="0">
            <a:spAutoFit/>
          </a:bodyPr>
          <a:lstStyle/>
          <a:p>
            <a:r>
              <a:rPr lang="en-US" sz="3200" dirty="0">
                <a:solidFill>
                  <a:srgbClr val="5DAAB0"/>
                </a:solidFill>
              </a:rPr>
              <a:t>Self–Supervised Literature  </a:t>
            </a:r>
            <a:endParaRPr lang="en-IN" sz="3200" dirty="0"/>
          </a:p>
        </p:txBody>
      </p:sp>
      <p:graphicFrame>
        <p:nvGraphicFramePr>
          <p:cNvPr id="3" name="Table 2"/>
          <p:cNvGraphicFramePr>
            <a:graphicFrameLocks noGrp="1"/>
          </p:cNvGraphicFramePr>
          <p:nvPr>
            <p:extLst>
              <p:ext uri="{D42A27DB-BD31-4B8C-83A1-F6EECF244321}">
                <p14:modId xmlns:p14="http://schemas.microsoft.com/office/powerpoint/2010/main" val="2379956789"/>
              </p:ext>
            </p:extLst>
          </p:nvPr>
        </p:nvGraphicFramePr>
        <p:xfrm>
          <a:off x="211014" y="924743"/>
          <a:ext cx="11717129" cy="5727618"/>
        </p:xfrm>
        <a:graphic>
          <a:graphicData uri="http://schemas.openxmlformats.org/drawingml/2006/table">
            <a:tbl>
              <a:tblPr firstRow="1" bandRow="1">
                <a:tableStyleId>{5C22544A-7EE6-4342-B048-85BDC9FD1C3A}</a:tableStyleId>
              </a:tblPr>
              <a:tblGrid>
                <a:gridCol w="2866292">
                  <a:extLst>
                    <a:ext uri="{9D8B030D-6E8A-4147-A177-3AD203B41FA5}">
                      <a16:colId xmlns:a16="http://schemas.microsoft.com/office/drawing/2014/main" val="20000"/>
                    </a:ext>
                  </a:extLst>
                </a:gridCol>
                <a:gridCol w="2866292">
                  <a:extLst>
                    <a:ext uri="{9D8B030D-6E8A-4147-A177-3AD203B41FA5}">
                      <a16:colId xmlns:a16="http://schemas.microsoft.com/office/drawing/2014/main" val="20001"/>
                    </a:ext>
                  </a:extLst>
                </a:gridCol>
                <a:gridCol w="2866292">
                  <a:extLst>
                    <a:ext uri="{9D8B030D-6E8A-4147-A177-3AD203B41FA5}">
                      <a16:colId xmlns:a16="http://schemas.microsoft.com/office/drawing/2014/main" val="20002"/>
                    </a:ext>
                  </a:extLst>
                </a:gridCol>
                <a:gridCol w="3118253">
                  <a:extLst>
                    <a:ext uri="{9D8B030D-6E8A-4147-A177-3AD203B41FA5}">
                      <a16:colId xmlns:a16="http://schemas.microsoft.com/office/drawing/2014/main" val="20003"/>
                    </a:ext>
                  </a:extLst>
                </a:gridCol>
              </a:tblGrid>
              <a:tr h="640175">
                <a:tc>
                  <a:txBody>
                    <a:bodyPr/>
                    <a:lstStyle/>
                    <a:p>
                      <a:pPr algn="ctr"/>
                      <a:r>
                        <a:rPr lang="en-US" dirty="0"/>
                        <a:t>Title</a:t>
                      </a:r>
                      <a:endParaRPr lang="en-IN" dirty="0"/>
                    </a:p>
                  </a:txBody>
                  <a:tcPr/>
                </a:tc>
                <a:tc>
                  <a:txBody>
                    <a:bodyPr/>
                    <a:lstStyle/>
                    <a:p>
                      <a:pPr algn="ctr"/>
                      <a:r>
                        <a:rPr lang="en-US" dirty="0"/>
                        <a:t>Year of Publication</a:t>
                      </a:r>
                      <a:endParaRPr lang="en-IN" dirty="0"/>
                    </a:p>
                  </a:txBody>
                  <a:tcPr/>
                </a:tc>
                <a:tc>
                  <a:txBody>
                    <a:bodyPr/>
                    <a:lstStyle/>
                    <a:p>
                      <a:pPr algn="ctr"/>
                      <a:r>
                        <a:rPr lang="en-US" dirty="0"/>
                        <a:t>Model</a:t>
                      </a:r>
                      <a:endParaRPr lang="en-IN" dirty="0"/>
                    </a:p>
                  </a:txBody>
                  <a:tcPr/>
                </a:tc>
                <a:tc>
                  <a:txBody>
                    <a:bodyPr/>
                    <a:lstStyle/>
                    <a:p>
                      <a:pPr algn="ctr"/>
                      <a:r>
                        <a:rPr lang="en-US" dirty="0"/>
                        <a:t>Advantages</a:t>
                      </a:r>
                      <a:r>
                        <a:rPr lang="en-US" baseline="0" dirty="0"/>
                        <a:t> / Limitations</a:t>
                      </a:r>
                      <a:endParaRPr lang="en-IN" dirty="0"/>
                    </a:p>
                  </a:txBody>
                  <a:tcPr/>
                </a:tc>
                <a:extLst>
                  <a:ext uri="{0D108BD9-81ED-4DB2-BD59-A6C34878D82A}">
                    <a16:rowId xmlns:a16="http://schemas.microsoft.com/office/drawing/2014/main" val="10000"/>
                  </a:ext>
                </a:extLst>
              </a:tr>
              <a:tr h="2527123">
                <a:tc>
                  <a:txBody>
                    <a:bodyPr/>
                    <a:lstStyle/>
                    <a:p>
                      <a:pPr algn="ctr"/>
                      <a:r>
                        <a:rPr lang="en-US" dirty="0"/>
                        <a:t>Unsupervised Learning of Visual Features by Contrasting Cluster Assignments</a:t>
                      </a:r>
                      <a:endParaRPr lang="en-IN" dirty="0"/>
                    </a:p>
                  </a:txBody>
                  <a:tcPr/>
                </a:tc>
                <a:tc>
                  <a:txBody>
                    <a:bodyPr/>
                    <a:lstStyle/>
                    <a:p>
                      <a:pPr algn="ctr"/>
                      <a:r>
                        <a:rPr lang="en-IN" dirty="0" err="1"/>
                        <a:t>NeurIPS</a:t>
                      </a:r>
                      <a:r>
                        <a:rPr lang="en-IN" dirty="0"/>
                        <a:t> 2020</a:t>
                      </a:r>
                    </a:p>
                  </a:txBody>
                  <a:tcPr/>
                </a:tc>
                <a:tc>
                  <a:txBody>
                    <a:bodyPr/>
                    <a:lstStyle/>
                    <a:p>
                      <a:pPr algn="ctr"/>
                      <a:r>
                        <a:rPr lang="en-US" dirty="0" err="1"/>
                        <a:t>SWaV</a:t>
                      </a:r>
                      <a:endParaRPr lang="en-IN" dirty="0"/>
                    </a:p>
                  </a:txBody>
                  <a:tcPr/>
                </a:tc>
                <a:tc>
                  <a:txBody>
                    <a:bodyPr/>
                    <a:lstStyle/>
                    <a:p>
                      <a:pPr algn="ctr"/>
                      <a:r>
                        <a:rPr lang="en-US" b="1" dirty="0"/>
                        <a:t>Advantages</a:t>
                      </a:r>
                    </a:p>
                    <a:p>
                      <a:pPr algn="ctr"/>
                      <a:r>
                        <a:rPr lang="en-US" b="0" baseline="0" dirty="0"/>
                        <a:t>Clusters the Embedding's for a better loss function</a:t>
                      </a:r>
                    </a:p>
                    <a:p>
                      <a:pPr algn="ctr"/>
                      <a:endParaRPr lang="en-US" b="0" baseline="0" dirty="0"/>
                    </a:p>
                    <a:p>
                      <a:pPr algn="ctr"/>
                      <a:r>
                        <a:rPr lang="en-US" b="1" baseline="0" dirty="0"/>
                        <a:t>Disadvantages</a:t>
                      </a:r>
                    </a:p>
                    <a:p>
                      <a:pPr algn="ctr"/>
                      <a:r>
                        <a:rPr lang="en-US" b="0" baseline="0" dirty="0"/>
                        <a:t>Contrastive Method</a:t>
                      </a:r>
                    </a:p>
                    <a:p>
                      <a:pPr algn="ctr"/>
                      <a:r>
                        <a:rPr lang="en-US" b="0" baseline="0" dirty="0"/>
                        <a:t>Needs more negative Samples and more memory</a:t>
                      </a:r>
                      <a:endParaRPr lang="en-US" b="0" dirty="0"/>
                    </a:p>
                    <a:p>
                      <a:pPr algn="ctr"/>
                      <a:endParaRPr lang="en-IN" dirty="0"/>
                    </a:p>
                  </a:txBody>
                  <a:tcPr/>
                </a:tc>
                <a:extLst>
                  <a:ext uri="{0D108BD9-81ED-4DB2-BD59-A6C34878D82A}">
                    <a16:rowId xmlns:a16="http://schemas.microsoft.com/office/drawing/2014/main" val="10001"/>
                  </a:ext>
                </a:extLst>
              </a:tr>
              <a:tr h="2527123">
                <a:tc>
                  <a:txBody>
                    <a:bodyPr/>
                    <a:lstStyle/>
                    <a:p>
                      <a:r>
                        <a:rPr lang="en-US" sz="1800" b="0" i="0" kern="1200" dirty="0">
                          <a:solidFill>
                            <a:schemeClr val="dk1"/>
                          </a:solidFill>
                          <a:effectLst/>
                          <a:latin typeface="+mn-lt"/>
                          <a:ea typeface="+mn-ea"/>
                          <a:cs typeface="+mn-cs"/>
                        </a:rPr>
                        <a:t>Emerging Properties in Self-Supervised Vision Transformers</a:t>
                      </a:r>
                    </a:p>
                    <a:p>
                      <a:pPr algn="ctr"/>
                      <a:endParaRPr lang="en-IN" dirty="0"/>
                    </a:p>
                  </a:txBody>
                  <a:tcPr/>
                </a:tc>
                <a:tc>
                  <a:txBody>
                    <a:bodyPr/>
                    <a:lstStyle/>
                    <a:p>
                      <a:pPr algn="ctr"/>
                      <a:r>
                        <a:rPr lang="en-IN" dirty="0"/>
                        <a:t>ICCV 2021 </a:t>
                      </a:r>
                    </a:p>
                  </a:txBody>
                  <a:tcPr/>
                </a:tc>
                <a:tc>
                  <a:txBody>
                    <a:bodyPr/>
                    <a:lstStyle/>
                    <a:p>
                      <a:pPr algn="ctr"/>
                      <a:r>
                        <a:rPr lang="en-US" baseline="0" dirty="0"/>
                        <a:t>DINO</a:t>
                      </a:r>
                    </a:p>
                  </a:txBody>
                  <a:tcPr/>
                </a:tc>
                <a:tc>
                  <a:txBody>
                    <a:bodyPr/>
                    <a:lstStyle/>
                    <a:p>
                      <a:pPr algn="ctr"/>
                      <a:r>
                        <a:rPr lang="en-US" b="1" dirty="0"/>
                        <a:t>Advantages</a:t>
                      </a:r>
                    </a:p>
                    <a:p>
                      <a:pPr algn="ctr"/>
                      <a:r>
                        <a:rPr lang="en-US" b="0" baseline="0" dirty="0"/>
                        <a:t>Non Contrastive Method</a:t>
                      </a:r>
                    </a:p>
                    <a:p>
                      <a:pPr algn="ctr"/>
                      <a:r>
                        <a:rPr lang="en-US" b="0" baseline="0" dirty="0"/>
                        <a:t>Does not Need negative samples</a:t>
                      </a:r>
                    </a:p>
                    <a:p>
                      <a:pPr algn="ctr"/>
                      <a:r>
                        <a:rPr lang="en-US" b="1" baseline="0" dirty="0"/>
                        <a:t>Disadvantages</a:t>
                      </a:r>
                    </a:p>
                    <a:p>
                      <a:pPr algn="ctr"/>
                      <a:r>
                        <a:rPr lang="en-US" b="0" baseline="0" dirty="0"/>
                        <a:t>Scales badly with higher dimensions.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944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26625" y="4867539"/>
            <a:ext cx="2727803" cy="1025525"/>
          </a:xfrm>
        </p:spPr>
        <p:txBody>
          <a:bodyPr/>
          <a:lstStyle/>
          <a:p>
            <a:r>
              <a:rPr lang="en-US" dirty="0"/>
              <a:t>Agenda</a:t>
            </a:r>
          </a:p>
        </p:txBody>
      </p:sp>
      <p:sp>
        <p:nvSpPr>
          <p:cNvPr id="10" name="Text Placeholder 9"/>
          <p:cNvSpPr>
            <a:spLocks noGrp="1"/>
          </p:cNvSpPr>
          <p:nvPr>
            <p:ph type="body" sz="quarter" idx="1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Learning from limited labeled data for medical image analysis</a:t>
            </a:r>
            <a:endParaRPr lang="en-US" dirty="0"/>
          </a:p>
        </p:txBody>
      </p:sp>
      <p:sp>
        <p:nvSpPr>
          <p:cNvPr id="12" name="Text Placeholder 11"/>
          <p:cNvSpPr>
            <a:spLocks noGrp="1"/>
          </p:cNvSpPr>
          <p:nvPr>
            <p:ph type="body" sz="quarter" idx="13"/>
          </p:nvPr>
        </p:nvSpPr>
        <p:spPr>
          <a:xfrm>
            <a:off x="7559432" y="3190491"/>
            <a:ext cx="4294206" cy="1034177"/>
          </a:xfrm>
        </p:spPr>
        <p:txBody>
          <a:bodyPr>
            <a:noAutofit/>
          </a:bodyPr>
          <a:lstStyle/>
          <a:p>
            <a:r>
              <a:rPr lang="en-US" sz="1800" dirty="0">
                <a:latin typeface="Times New Roman" panose="02020603050405020304" pitchFamily="18" charset="0"/>
                <a:cs typeface="Times New Roman" panose="02020603050405020304" pitchFamily="18" charset="0"/>
              </a:rPr>
              <a:t>Evaluate the performance of downstream classification tasks using ImageNet pretrained features obtained from supervised and self-supervised techniques</a:t>
            </a:r>
          </a:p>
        </p:txBody>
      </p:sp>
      <p:pic>
        <p:nvPicPr>
          <p:cNvPr id="5" name="Picture Placeholder 4"/>
          <p:cNvPicPr>
            <a:picLocks noGrp="1" noChangeAspect="1"/>
          </p:cNvPicPr>
          <p:nvPr>
            <p:ph type="pic" sz="quarter" idx="12"/>
          </p:nvPr>
        </p:nvPicPr>
        <p:blipFill>
          <a:blip r:embed="rId3"/>
          <a:srcRect l="24540" r="24540"/>
          <a:stretch>
            <a:fillRect/>
          </a:stretch>
        </p:blipFill>
        <p:spPr>
          <a:xfrm>
            <a:off x="3778137" y="2225041"/>
            <a:ext cx="3557587" cy="3668024"/>
          </a:xfrm>
        </p:spPr>
      </p:pic>
      <p:sp>
        <p:nvSpPr>
          <p:cNvPr id="6" name="Text Placeholder 5"/>
          <p:cNvSpPr>
            <a:spLocks noGrp="1"/>
          </p:cNvSpPr>
          <p:nvPr>
            <p:ph type="body" sz="quarter" idx="16"/>
          </p:nvPr>
        </p:nvSpPr>
        <p:spPr>
          <a:xfrm>
            <a:off x="7559432" y="4604174"/>
            <a:ext cx="4294206" cy="1192152"/>
          </a:xfrm>
        </p:spPr>
        <p:txBody>
          <a:bodyPr>
            <a:noAutofit/>
          </a:bodyPr>
          <a:lstStyle/>
          <a:p>
            <a:r>
              <a:rPr lang="en-US" sz="1800" dirty="0">
                <a:latin typeface="Times New Roman" panose="02020603050405020304" pitchFamily="18" charset="0"/>
                <a:cs typeface="Times New Roman" panose="02020603050405020304" pitchFamily="18" charset="0"/>
              </a:rPr>
              <a:t>Assess the quality of the embeddings obtained from different models which are pretrained on ImageNet using state-of-the-art self-supervised or supervised pretraining techniques.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itle 2"/>
          <p:cNvSpPr>
            <a:spLocks noGrp="1"/>
          </p:cNvSpPr>
          <p:nvPr>
            <p:ph type="title"/>
          </p:nvPr>
        </p:nvSpPr>
        <p:spPr/>
        <p:txBody>
          <a:bodyPr/>
          <a:lstStyle/>
          <a:p>
            <a:r>
              <a:rPr lang="en-US"/>
              <a:t>UML Diagrams</a:t>
            </a:r>
            <a:br>
              <a:rPr lang="en-US"/>
            </a:br>
            <a:endParaRPr lang="en-US"/>
          </a:p>
        </p:txBody>
      </p:sp>
      <p:sp>
        <p:nvSpPr>
          <p:cNvPr id="4" name="Text Placeholder 3"/>
          <p:cNvSpPr>
            <a:spLocks noGrp="1"/>
          </p:cNvSpPr>
          <p:nvPr>
            <p:ph type="body" sz="quarter" idx="14"/>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1200" y="414655"/>
            <a:ext cx="4766945" cy="1125855"/>
          </a:xfrm>
        </p:spPr>
        <p:txBody>
          <a:bodyPr/>
          <a:lstStyle/>
          <a:p>
            <a:r>
              <a:rPr lang="en-US" dirty="0">
                <a:solidFill>
                  <a:srgbClr val="5DAAB0"/>
                </a:solidFill>
              </a:rPr>
              <a:t>Use Case Diagram</a:t>
            </a:r>
          </a:p>
        </p:txBody>
      </p:sp>
      <p:pic>
        <p:nvPicPr>
          <p:cNvPr id="5" name="Picture 4" descr="use case diagram mini"/>
          <p:cNvPicPr>
            <a:picLocks noChangeAspect="1"/>
          </p:cNvPicPr>
          <p:nvPr/>
        </p:nvPicPr>
        <p:blipFill>
          <a:blip r:embed="rId3"/>
          <a:stretch>
            <a:fillRect/>
          </a:stretch>
        </p:blipFill>
        <p:spPr>
          <a:xfrm>
            <a:off x="4431030" y="1540510"/>
            <a:ext cx="7029450" cy="50387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1200" y="414655"/>
            <a:ext cx="4766945" cy="1125855"/>
          </a:xfrm>
        </p:spPr>
        <p:txBody>
          <a:bodyPr>
            <a:normAutofit/>
          </a:bodyPr>
          <a:lstStyle/>
          <a:p>
            <a:r>
              <a:rPr lang="en-US" dirty="0">
                <a:solidFill>
                  <a:srgbClr val="5DAAB0"/>
                </a:solidFill>
              </a:rPr>
              <a:t>Data Flow Diagram</a:t>
            </a:r>
          </a:p>
        </p:txBody>
      </p:sp>
      <p:pic>
        <p:nvPicPr>
          <p:cNvPr id="2" name="Picture 1" descr="DFDDiagram1"/>
          <p:cNvPicPr>
            <a:picLocks noChangeAspect="1"/>
          </p:cNvPicPr>
          <p:nvPr/>
        </p:nvPicPr>
        <p:blipFill>
          <a:blip r:embed="rId3"/>
          <a:stretch>
            <a:fillRect/>
          </a:stretch>
        </p:blipFill>
        <p:spPr>
          <a:xfrm>
            <a:off x="5837555" y="931232"/>
            <a:ext cx="5419725" cy="51911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1200" y="414655"/>
            <a:ext cx="4766945" cy="1125855"/>
          </a:xfrm>
        </p:spPr>
        <p:txBody>
          <a:bodyPr/>
          <a:lstStyle/>
          <a:p>
            <a:r>
              <a:rPr lang="en-US" dirty="0">
                <a:solidFill>
                  <a:srgbClr val="5DAAB0"/>
                </a:solidFill>
              </a:rPr>
              <a:t>Sequence Diagram</a:t>
            </a:r>
          </a:p>
        </p:txBody>
      </p:sp>
      <p:pic>
        <p:nvPicPr>
          <p:cNvPr id="3" name="Picture 2" descr="SequenceDiagram1"/>
          <p:cNvPicPr>
            <a:picLocks noChangeAspect="1"/>
          </p:cNvPicPr>
          <p:nvPr/>
        </p:nvPicPr>
        <p:blipFill>
          <a:blip r:embed="rId3"/>
          <a:stretch>
            <a:fillRect/>
          </a:stretch>
        </p:blipFill>
        <p:spPr>
          <a:xfrm>
            <a:off x="5699125" y="1442720"/>
            <a:ext cx="5670550" cy="49053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4D52236-9CBD-EF89-236B-0C94F53F75A5}"/>
              </a:ext>
            </a:extLst>
          </p:cNvPr>
          <p:cNvSpPr>
            <a:spLocks noGrp="1"/>
          </p:cNvSpPr>
          <p:nvPr>
            <p:ph type="pic" sz="quarter" idx="15"/>
          </p:nvPr>
        </p:nvSpPr>
        <p:spPr/>
      </p:sp>
      <p:sp>
        <p:nvSpPr>
          <p:cNvPr id="3" name="Title 2">
            <a:extLst>
              <a:ext uri="{FF2B5EF4-FFF2-40B4-BE49-F238E27FC236}">
                <a16:creationId xmlns:a16="http://schemas.microsoft.com/office/drawing/2014/main" id="{A07B76F4-BCFE-6E4F-404F-801C2856028F}"/>
              </a:ext>
            </a:extLst>
          </p:cNvPr>
          <p:cNvSpPr>
            <a:spLocks noGrp="1"/>
          </p:cNvSpPr>
          <p:nvPr>
            <p:ph type="title"/>
          </p:nvPr>
        </p:nvSpPr>
        <p:spPr/>
        <p:txBody>
          <a:bodyPr/>
          <a:lstStyle/>
          <a:p>
            <a:r>
              <a:rPr lang="en-IN" dirty="0"/>
              <a:t>Results</a:t>
            </a:r>
          </a:p>
        </p:txBody>
      </p:sp>
      <p:sp>
        <p:nvSpPr>
          <p:cNvPr id="4" name="Text Placeholder 3">
            <a:extLst>
              <a:ext uri="{FF2B5EF4-FFF2-40B4-BE49-F238E27FC236}">
                <a16:creationId xmlns:a16="http://schemas.microsoft.com/office/drawing/2014/main" id="{D1796270-E069-51BC-8C85-47DEC707A66C}"/>
              </a:ext>
            </a:extLst>
          </p:cNvPr>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387428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7213331" cy="654675"/>
          </a:xfrm>
        </p:spPr>
        <p:txBody>
          <a:bodyPr>
            <a:normAutofit/>
          </a:bodyPr>
          <a:lstStyle/>
          <a:p>
            <a:r>
              <a:rPr lang="en-US" dirty="0">
                <a:solidFill>
                  <a:srgbClr val="5DAAB0"/>
                </a:solidFill>
              </a:rPr>
              <a:t>Experiments</a:t>
            </a:r>
          </a:p>
        </p:txBody>
      </p:sp>
      <p:sp>
        <p:nvSpPr>
          <p:cNvPr id="2" name="TextBox 1">
            <a:extLst>
              <a:ext uri="{FF2B5EF4-FFF2-40B4-BE49-F238E27FC236}">
                <a16:creationId xmlns:a16="http://schemas.microsoft.com/office/drawing/2014/main" id="{A7C8A4B5-A7AA-439C-AD3B-0B6F098CB38A}"/>
              </a:ext>
            </a:extLst>
          </p:cNvPr>
          <p:cNvSpPr txBox="1"/>
          <p:nvPr/>
        </p:nvSpPr>
        <p:spPr>
          <a:xfrm>
            <a:off x="445273" y="1144988"/>
            <a:ext cx="6106602" cy="4247317"/>
          </a:xfrm>
          <a:prstGeom prst="rect">
            <a:avLst/>
          </a:prstGeom>
          <a:noFill/>
        </p:spPr>
        <p:txBody>
          <a:bodyPr wrap="square" rtlCol="0">
            <a:spAutoFit/>
          </a:bodyPr>
          <a:lstStyle/>
          <a:p>
            <a:r>
              <a:rPr lang="en-IN" dirty="0"/>
              <a:t>We performed the above shown techniques on 2 diabetic retinopathy datasets</a:t>
            </a:r>
          </a:p>
          <a:p>
            <a:endParaRPr lang="en-IN" dirty="0"/>
          </a:p>
          <a:p>
            <a:pPr marL="342900" indent="-342900">
              <a:buAutoNum type="arabicPeriod"/>
            </a:pPr>
            <a:r>
              <a:rPr lang="en-IN" dirty="0"/>
              <a:t>Aptos (contains 3k images)</a:t>
            </a:r>
          </a:p>
          <a:p>
            <a:pPr marL="342900" indent="-342900">
              <a:buAutoNum type="arabicPeriod"/>
            </a:pPr>
            <a:r>
              <a:rPr lang="en-IN" dirty="0" err="1"/>
              <a:t>Eyepacs</a:t>
            </a:r>
            <a:r>
              <a:rPr lang="en-IN" dirty="0"/>
              <a:t> (contains 30k images)</a:t>
            </a:r>
          </a:p>
          <a:p>
            <a:pPr marL="342900" indent="-342900">
              <a:buAutoNum type="arabicPeriod"/>
            </a:pPr>
            <a:endParaRPr lang="en-IN" dirty="0"/>
          </a:p>
          <a:p>
            <a:pPr marL="342900" indent="-342900">
              <a:buAutoNum type="arabicPeriod"/>
            </a:pPr>
            <a:endParaRPr lang="en-IN" dirty="0"/>
          </a:p>
          <a:p>
            <a:r>
              <a:rPr lang="en-IN" dirty="0"/>
              <a:t>We first train the model with </a:t>
            </a:r>
            <a:r>
              <a:rPr lang="en-IN" dirty="0" err="1"/>
              <a:t>imagenet</a:t>
            </a:r>
            <a:r>
              <a:rPr lang="en-IN" dirty="0"/>
              <a:t> initialization on the datasets and then finetune to get the maximum accuracy for the given problem</a:t>
            </a:r>
          </a:p>
          <a:p>
            <a:endParaRPr lang="en-IN" dirty="0"/>
          </a:p>
          <a:p>
            <a:r>
              <a:rPr lang="en-IN" dirty="0"/>
              <a:t>And comparing the accuracy to supervised techniques</a:t>
            </a:r>
          </a:p>
          <a:p>
            <a:endParaRPr lang="en-IN" dirty="0"/>
          </a:p>
          <a:p>
            <a:r>
              <a:rPr lang="en-IN" dirty="0"/>
              <a:t>Using </a:t>
            </a:r>
            <a:r>
              <a:rPr lang="en-IN" dirty="0" err="1"/>
              <a:t>Eyepacs</a:t>
            </a:r>
            <a:r>
              <a:rPr lang="en-IN" dirty="0"/>
              <a:t> (30k images) also shows how easily it is scalable to more data</a:t>
            </a:r>
          </a:p>
        </p:txBody>
      </p:sp>
      <p:pic>
        <p:nvPicPr>
          <p:cNvPr id="3" name="Picture Placeholder 4">
            <a:extLst>
              <a:ext uri="{FF2B5EF4-FFF2-40B4-BE49-F238E27FC236}">
                <a16:creationId xmlns:a16="http://schemas.microsoft.com/office/drawing/2014/main" id="{7CBF12F9-5AAC-DC94-F4FC-EF379F56B554}"/>
              </a:ext>
            </a:extLst>
          </p:cNvPr>
          <p:cNvPicPr>
            <a:picLocks noChangeAspect="1"/>
          </p:cNvPicPr>
          <p:nvPr/>
        </p:nvPicPr>
        <p:blipFill>
          <a:blip r:embed="rId3"/>
          <a:srcRect l="24540" r="24540"/>
          <a:stretch>
            <a:fillRect/>
          </a:stretch>
        </p:blipFill>
        <p:spPr>
          <a:xfrm>
            <a:off x="7044856" y="-87464"/>
            <a:ext cx="5147144" cy="6858000"/>
          </a:xfrm>
          <a:prstGeom prst="rect">
            <a:avLst/>
          </a:prstGeom>
        </p:spPr>
      </p:pic>
    </p:spTree>
    <p:extLst>
      <p:ext uri="{BB962C8B-B14F-4D97-AF65-F5344CB8AC3E}">
        <p14:creationId xmlns:p14="http://schemas.microsoft.com/office/powerpoint/2010/main" val="2160295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7213331" cy="654675"/>
          </a:xfrm>
        </p:spPr>
        <p:txBody>
          <a:bodyPr>
            <a:normAutofit/>
          </a:bodyPr>
          <a:lstStyle/>
          <a:p>
            <a:r>
              <a:rPr lang="en-US" dirty="0">
                <a:solidFill>
                  <a:srgbClr val="5DAAB0"/>
                </a:solidFill>
              </a:rPr>
              <a:t>Aptos</a:t>
            </a:r>
          </a:p>
        </p:txBody>
      </p:sp>
      <p:pic>
        <p:nvPicPr>
          <p:cNvPr id="5" name="Picture 4">
            <a:extLst>
              <a:ext uri="{FF2B5EF4-FFF2-40B4-BE49-F238E27FC236}">
                <a16:creationId xmlns:a16="http://schemas.microsoft.com/office/drawing/2014/main" id="{48F691C9-9269-605D-6A63-08E21778A158}"/>
              </a:ext>
            </a:extLst>
          </p:cNvPr>
          <p:cNvPicPr>
            <a:picLocks noChangeAspect="1"/>
          </p:cNvPicPr>
          <p:nvPr/>
        </p:nvPicPr>
        <p:blipFill>
          <a:blip r:embed="rId3"/>
          <a:stretch>
            <a:fillRect/>
          </a:stretch>
        </p:blipFill>
        <p:spPr>
          <a:xfrm>
            <a:off x="157527" y="908365"/>
            <a:ext cx="5216446" cy="3711343"/>
          </a:xfrm>
          <a:prstGeom prst="rect">
            <a:avLst/>
          </a:prstGeom>
        </p:spPr>
      </p:pic>
      <p:pic>
        <p:nvPicPr>
          <p:cNvPr id="7" name="Picture 6">
            <a:extLst>
              <a:ext uri="{FF2B5EF4-FFF2-40B4-BE49-F238E27FC236}">
                <a16:creationId xmlns:a16="http://schemas.microsoft.com/office/drawing/2014/main" id="{EEBD19B5-2EFC-D0A0-0E66-772E229891C4}"/>
              </a:ext>
            </a:extLst>
          </p:cNvPr>
          <p:cNvPicPr>
            <a:picLocks noChangeAspect="1"/>
          </p:cNvPicPr>
          <p:nvPr/>
        </p:nvPicPr>
        <p:blipFill>
          <a:blip r:embed="rId4"/>
          <a:stretch>
            <a:fillRect/>
          </a:stretch>
        </p:blipFill>
        <p:spPr>
          <a:xfrm>
            <a:off x="6065084" y="2433099"/>
            <a:ext cx="6126915" cy="4359114"/>
          </a:xfrm>
          <a:prstGeom prst="rect">
            <a:avLst/>
          </a:prstGeom>
        </p:spPr>
      </p:pic>
    </p:spTree>
    <p:extLst>
      <p:ext uri="{BB962C8B-B14F-4D97-AF65-F5344CB8AC3E}">
        <p14:creationId xmlns:p14="http://schemas.microsoft.com/office/powerpoint/2010/main" val="1904057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7213331" cy="654675"/>
          </a:xfrm>
        </p:spPr>
        <p:txBody>
          <a:bodyPr>
            <a:normAutofit/>
          </a:bodyPr>
          <a:lstStyle/>
          <a:p>
            <a:r>
              <a:rPr lang="en-US" dirty="0" err="1">
                <a:solidFill>
                  <a:srgbClr val="5DAAB0"/>
                </a:solidFill>
              </a:rPr>
              <a:t>EyePacs</a:t>
            </a:r>
            <a:endParaRPr lang="en-US" dirty="0">
              <a:solidFill>
                <a:srgbClr val="5DAAB0"/>
              </a:solidFill>
            </a:endParaRPr>
          </a:p>
        </p:txBody>
      </p:sp>
      <p:pic>
        <p:nvPicPr>
          <p:cNvPr id="3" name="Picture 2">
            <a:extLst>
              <a:ext uri="{FF2B5EF4-FFF2-40B4-BE49-F238E27FC236}">
                <a16:creationId xmlns:a16="http://schemas.microsoft.com/office/drawing/2014/main" id="{3A46F2AA-8134-CF4E-B6F1-33ACEC6F5585}"/>
              </a:ext>
            </a:extLst>
          </p:cNvPr>
          <p:cNvPicPr>
            <a:picLocks noChangeAspect="1"/>
          </p:cNvPicPr>
          <p:nvPr/>
        </p:nvPicPr>
        <p:blipFill>
          <a:blip r:embed="rId3"/>
          <a:stretch>
            <a:fillRect/>
          </a:stretch>
        </p:blipFill>
        <p:spPr>
          <a:xfrm>
            <a:off x="5763348" y="2337682"/>
            <a:ext cx="6322594" cy="4450479"/>
          </a:xfrm>
          <a:prstGeom prst="rect">
            <a:avLst/>
          </a:prstGeom>
        </p:spPr>
      </p:pic>
      <p:pic>
        <p:nvPicPr>
          <p:cNvPr id="6" name="Picture 5">
            <a:extLst>
              <a:ext uri="{FF2B5EF4-FFF2-40B4-BE49-F238E27FC236}">
                <a16:creationId xmlns:a16="http://schemas.microsoft.com/office/drawing/2014/main" id="{8F6633D0-D5E6-1B72-3D80-872990345B84}"/>
              </a:ext>
            </a:extLst>
          </p:cNvPr>
          <p:cNvPicPr>
            <a:picLocks noChangeAspect="1"/>
          </p:cNvPicPr>
          <p:nvPr/>
        </p:nvPicPr>
        <p:blipFill>
          <a:blip r:embed="rId4"/>
          <a:stretch>
            <a:fillRect/>
          </a:stretch>
        </p:blipFill>
        <p:spPr>
          <a:xfrm>
            <a:off x="0" y="837502"/>
            <a:ext cx="5645308" cy="3973737"/>
          </a:xfrm>
          <a:prstGeom prst="rect">
            <a:avLst/>
          </a:prstGeom>
        </p:spPr>
      </p:pic>
    </p:spTree>
    <p:extLst>
      <p:ext uri="{BB962C8B-B14F-4D97-AF65-F5344CB8AC3E}">
        <p14:creationId xmlns:p14="http://schemas.microsoft.com/office/powerpoint/2010/main" val="3922365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9137548" cy="654675"/>
          </a:xfrm>
        </p:spPr>
        <p:txBody>
          <a:bodyPr>
            <a:normAutofit fontScale="90000"/>
          </a:bodyPr>
          <a:lstStyle/>
          <a:p>
            <a:r>
              <a:rPr lang="en-US" dirty="0">
                <a:solidFill>
                  <a:srgbClr val="5DAAB0"/>
                </a:solidFill>
              </a:rPr>
              <a:t>Dimensionality Reduction on the Features</a:t>
            </a:r>
          </a:p>
        </p:txBody>
      </p:sp>
      <p:pic>
        <p:nvPicPr>
          <p:cNvPr id="4" name="Picture 3">
            <a:extLst>
              <a:ext uri="{FF2B5EF4-FFF2-40B4-BE49-F238E27FC236}">
                <a16:creationId xmlns:a16="http://schemas.microsoft.com/office/drawing/2014/main" id="{A6242C62-35E9-C940-6701-C4281CDAE66C}"/>
              </a:ext>
            </a:extLst>
          </p:cNvPr>
          <p:cNvPicPr>
            <a:picLocks noChangeAspect="1"/>
          </p:cNvPicPr>
          <p:nvPr/>
        </p:nvPicPr>
        <p:blipFill>
          <a:blip r:embed="rId3"/>
          <a:stretch>
            <a:fillRect/>
          </a:stretch>
        </p:blipFill>
        <p:spPr>
          <a:xfrm>
            <a:off x="0" y="837502"/>
            <a:ext cx="3810000" cy="3535715"/>
          </a:xfrm>
          <a:prstGeom prst="rect">
            <a:avLst/>
          </a:prstGeom>
        </p:spPr>
      </p:pic>
      <p:pic>
        <p:nvPicPr>
          <p:cNvPr id="7" name="Picture 6">
            <a:extLst>
              <a:ext uri="{FF2B5EF4-FFF2-40B4-BE49-F238E27FC236}">
                <a16:creationId xmlns:a16="http://schemas.microsoft.com/office/drawing/2014/main" id="{FF6CF529-850E-3299-88EB-2150E29BA6D8}"/>
              </a:ext>
            </a:extLst>
          </p:cNvPr>
          <p:cNvPicPr>
            <a:picLocks noChangeAspect="1"/>
          </p:cNvPicPr>
          <p:nvPr/>
        </p:nvPicPr>
        <p:blipFill>
          <a:blip r:embed="rId4"/>
          <a:stretch>
            <a:fillRect/>
          </a:stretch>
        </p:blipFill>
        <p:spPr>
          <a:xfrm>
            <a:off x="8382000" y="781842"/>
            <a:ext cx="3754339" cy="3591375"/>
          </a:xfrm>
          <a:prstGeom prst="rect">
            <a:avLst/>
          </a:prstGeom>
        </p:spPr>
      </p:pic>
      <p:pic>
        <p:nvPicPr>
          <p:cNvPr id="10" name="Picture 9">
            <a:extLst>
              <a:ext uri="{FF2B5EF4-FFF2-40B4-BE49-F238E27FC236}">
                <a16:creationId xmlns:a16="http://schemas.microsoft.com/office/drawing/2014/main" id="{C33655DF-0200-AAED-EE15-5A55AF802180}"/>
              </a:ext>
            </a:extLst>
          </p:cNvPr>
          <p:cNvPicPr>
            <a:picLocks noChangeAspect="1"/>
          </p:cNvPicPr>
          <p:nvPr/>
        </p:nvPicPr>
        <p:blipFill>
          <a:blip r:embed="rId5"/>
          <a:stretch>
            <a:fillRect/>
          </a:stretch>
        </p:blipFill>
        <p:spPr>
          <a:xfrm>
            <a:off x="3810000" y="2496710"/>
            <a:ext cx="4572000" cy="4361290"/>
          </a:xfrm>
          <a:prstGeom prst="rect">
            <a:avLst/>
          </a:prstGeom>
        </p:spPr>
      </p:pic>
      <p:sp>
        <p:nvSpPr>
          <p:cNvPr id="11" name="TextBox 10">
            <a:extLst>
              <a:ext uri="{FF2B5EF4-FFF2-40B4-BE49-F238E27FC236}">
                <a16:creationId xmlns:a16="http://schemas.microsoft.com/office/drawing/2014/main" id="{C54CB3D2-08F1-41B5-8771-D8256A4A33F2}"/>
              </a:ext>
            </a:extLst>
          </p:cNvPr>
          <p:cNvSpPr txBox="1"/>
          <p:nvPr/>
        </p:nvSpPr>
        <p:spPr>
          <a:xfrm>
            <a:off x="1316604" y="4492689"/>
            <a:ext cx="1176793" cy="369332"/>
          </a:xfrm>
          <a:prstGeom prst="rect">
            <a:avLst/>
          </a:prstGeom>
          <a:noFill/>
        </p:spPr>
        <p:txBody>
          <a:bodyPr wrap="square" rtlCol="0">
            <a:spAutoFit/>
          </a:bodyPr>
          <a:lstStyle/>
          <a:p>
            <a:r>
              <a:rPr lang="en-IN" dirty="0" err="1"/>
              <a:t>Imagenet</a:t>
            </a:r>
            <a:endParaRPr lang="en-IN" dirty="0"/>
          </a:p>
        </p:txBody>
      </p:sp>
      <p:sp>
        <p:nvSpPr>
          <p:cNvPr id="12" name="TextBox 11">
            <a:extLst>
              <a:ext uri="{FF2B5EF4-FFF2-40B4-BE49-F238E27FC236}">
                <a16:creationId xmlns:a16="http://schemas.microsoft.com/office/drawing/2014/main" id="{C4B239CD-D28A-1513-4EFC-FC20247A18D9}"/>
              </a:ext>
            </a:extLst>
          </p:cNvPr>
          <p:cNvSpPr txBox="1"/>
          <p:nvPr/>
        </p:nvSpPr>
        <p:spPr>
          <a:xfrm>
            <a:off x="5738854" y="1798522"/>
            <a:ext cx="1176793" cy="369332"/>
          </a:xfrm>
          <a:prstGeom prst="rect">
            <a:avLst/>
          </a:prstGeom>
          <a:noFill/>
        </p:spPr>
        <p:txBody>
          <a:bodyPr wrap="square" rtlCol="0">
            <a:spAutoFit/>
          </a:bodyPr>
          <a:lstStyle/>
          <a:p>
            <a:r>
              <a:rPr lang="en-IN" dirty="0"/>
              <a:t>Dino</a:t>
            </a:r>
          </a:p>
        </p:txBody>
      </p:sp>
      <p:sp>
        <p:nvSpPr>
          <p:cNvPr id="13" name="TextBox 12">
            <a:extLst>
              <a:ext uri="{FF2B5EF4-FFF2-40B4-BE49-F238E27FC236}">
                <a16:creationId xmlns:a16="http://schemas.microsoft.com/office/drawing/2014/main" id="{25A32300-88EF-6DAE-9E2A-C3AFA53CF04D}"/>
              </a:ext>
            </a:extLst>
          </p:cNvPr>
          <p:cNvSpPr txBox="1"/>
          <p:nvPr/>
        </p:nvSpPr>
        <p:spPr>
          <a:xfrm>
            <a:off x="10064364" y="4492689"/>
            <a:ext cx="1176793" cy="369332"/>
          </a:xfrm>
          <a:prstGeom prst="rect">
            <a:avLst/>
          </a:prstGeom>
          <a:noFill/>
        </p:spPr>
        <p:txBody>
          <a:bodyPr wrap="square" rtlCol="0">
            <a:spAutoFit/>
          </a:bodyPr>
          <a:lstStyle/>
          <a:p>
            <a:r>
              <a:rPr lang="en-IN" dirty="0"/>
              <a:t>DVME</a:t>
            </a:r>
          </a:p>
        </p:txBody>
      </p:sp>
    </p:spTree>
    <p:extLst>
      <p:ext uri="{BB962C8B-B14F-4D97-AF65-F5344CB8AC3E}">
        <p14:creationId xmlns:p14="http://schemas.microsoft.com/office/powerpoint/2010/main" val="2404794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9137548" cy="654675"/>
          </a:xfrm>
        </p:spPr>
        <p:txBody>
          <a:bodyPr>
            <a:normAutofit/>
          </a:bodyPr>
          <a:lstStyle/>
          <a:p>
            <a:r>
              <a:rPr lang="en-US" dirty="0">
                <a:solidFill>
                  <a:srgbClr val="5DAAB0"/>
                </a:solidFill>
              </a:rPr>
              <a:t>Results using proposed system</a:t>
            </a:r>
          </a:p>
        </p:txBody>
      </p:sp>
      <p:pic>
        <p:nvPicPr>
          <p:cNvPr id="6" name="Picture 5">
            <a:extLst>
              <a:ext uri="{FF2B5EF4-FFF2-40B4-BE49-F238E27FC236}">
                <a16:creationId xmlns:a16="http://schemas.microsoft.com/office/drawing/2014/main" id="{01CD768F-1D10-B037-AD63-9009B37B8C42}"/>
              </a:ext>
            </a:extLst>
          </p:cNvPr>
          <p:cNvPicPr>
            <a:picLocks noChangeAspect="1"/>
          </p:cNvPicPr>
          <p:nvPr/>
        </p:nvPicPr>
        <p:blipFill>
          <a:blip r:embed="rId3"/>
          <a:stretch>
            <a:fillRect/>
          </a:stretch>
        </p:blipFill>
        <p:spPr>
          <a:xfrm>
            <a:off x="373829" y="1832748"/>
            <a:ext cx="4115374" cy="3648584"/>
          </a:xfrm>
          <a:prstGeom prst="rect">
            <a:avLst/>
          </a:prstGeom>
        </p:spPr>
      </p:pic>
      <p:pic>
        <p:nvPicPr>
          <p:cNvPr id="14" name="Picture 13">
            <a:extLst>
              <a:ext uri="{FF2B5EF4-FFF2-40B4-BE49-F238E27FC236}">
                <a16:creationId xmlns:a16="http://schemas.microsoft.com/office/drawing/2014/main" id="{0FFF614D-C712-0C69-9D9A-8397E89F3F11}"/>
              </a:ext>
            </a:extLst>
          </p:cNvPr>
          <p:cNvPicPr>
            <a:picLocks noChangeAspect="1"/>
          </p:cNvPicPr>
          <p:nvPr/>
        </p:nvPicPr>
        <p:blipFill>
          <a:blip r:embed="rId4"/>
          <a:stretch>
            <a:fillRect/>
          </a:stretch>
        </p:blipFill>
        <p:spPr>
          <a:xfrm>
            <a:off x="7843800" y="1889906"/>
            <a:ext cx="4105848" cy="3591426"/>
          </a:xfrm>
          <a:prstGeom prst="rect">
            <a:avLst/>
          </a:prstGeom>
        </p:spPr>
      </p:pic>
      <p:sp>
        <p:nvSpPr>
          <p:cNvPr id="15" name="TextBox 14">
            <a:extLst>
              <a:ext uri="{FF2B5EF4-FFF2-40B4-BE49-F238E27FC236}">
                <a16:creationId xmlns:a16="http://schemas.microsoft.com/office/drawing/2014/main" id="{41AA2E0F-91C9-DD4C-99E0-27437D567E17}"/>
              </a:ext>
            </a:extLst>
          </p:cNvPr>
          <p:cNvSpPr txBox="1"/>
          <p:nvPr/>
        </p:nvSpPr>
        <p:spPr>
          <a:xfrm>
            <a:off x="1558456" y="5740841"/>
            <a:ext cx="1550504" cy="369332"/>
          </a:xfrm>
          <a:prstGeom prst="rect">
            <a:avLst/>
          </a:prstGeom>
          <a:noFill/>
        </p:spPr>
        <p:txBody>
          <a:bodyPr wrap="square" rtlCol="0">
            <a:spAutoFit/>
          </a:bodyPr>
          <a:lstStyle/>
          <a:p>
            <a:r>
              <a:rPr lang="en-IN" dirty="0"/>
              <a:t>Linear Eval</a:t>
            </a:r>
          </a:p>
        </p:txBody>
      </p:sp>
      <p:sp>
        <p:nvSpPr>
          <p:cNvPr id="16" name="TextBox 15">
            <a:extLst>
              <a:ext uri="{FF2B5EF4-FFF2-40B4-BE49-F238E27FC236}">
                <a16:creationId xmlns:a16="http://schemas.microsoft.com/office/drawing/2014/main" id="{E2E93ED2-A8FC-DB79-09CA-526F21B5A51C}"/>
              </a:ext>
            </a:extLst>
          </p:cNvPr>
          <p:cNvSpPr txBox="1"/>
          <p:nvPr/>
        </p:nvSpPr>
        <p:spPr>
          <a:xfrm>
            <a:off x="9295075" y="5740841"/>
            <a:ext cx="1447138" cy="369332"/>
          </a:xfrm>
          <a:prstGeom prst="rect">
            <a:avLst/>
          </a:prstGeom>
          <a:noFill/>
        </p:spPr>
        <p:txBody>
          <a:bodyPr wrap="square" rtlCol="0">
            <a:spAutoFit/>
          </a:bodyPr>
          <a:lstStyle/>
          <a:p>
            <a:r>
              <a:rPr lang="en-IN" dirty="0"/>
              <a:t>Fine tune</a:t>
            </a:r>
          </a:p>
        </p:txBody>
      </p:sp>
    </p:spTree>
    <p:extLst>
      <p:ext uri="{BB962C8B-B14F-4D97-AF65-F5344CB8AC3E}">
        <p14:creationId xmlns:p14="http://schemas.microsoft.com/office/powerpoint/2010/main" val="68410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08390" y="109572"/>
            <a:ext cx="2284579" cy="798621"/>
          </a:xfrm>
        </p:spPr>
        <p:txBody>
          <a:bodyPr/>
          <a:lstStyle/>
          <a:p>
            <a:r>
              <a:rPr lang="en-US" dirty="0">
                <a:solidFill>
                  <a:srgbClr val="5DAAB0"/>
                </a:solidFill>
              </a:rPr>
              <a:t>Abstract </a:t>
            </a:r>
          </a:p>
        </p:txBody>
      </p:sp>
      <p:sp>
        <p:nvSpPr>
          <p:cNvPr id="11" name="Text Placeholder 10"/>
          <p:cNvSpPr>
            <a:spLocks noGrp="1"/>
          </p:cNvSpPr>
          <p:nvPr>
            <p:ph type="body" sz="quarter" idx="11"/>
          </p:nvPr>
        </p:nvSpPr>
        <p:spPr>
          <a:xfrm>
            <a:off x="278296" y="908193"/>
            <a:ext cx="11446979" cy="2773261"/>
          </a:xfrm>
        </p:spPr>
        <p:txBody>
          <a:bodyPr>
            <a:normAutofit fontScale="70000" lnSpcReduction="20000"/>
          </a:bodyPr>
          <a:lstStyle/>
          <a:p>
            <a:r>
              <a:rPr lang="en-US" sz="2200" dirty="0">
                <a:effectLst/>
                <a:latin typeface="Times New Roman" panose="02020603050405020304" pitchFamily="18" charset="0"/>
                <a:ea typeface="Times New Roman" panose="02020603050405020304" pitchFamily="18" charset="0"/>
              </a:rPr>
              <a:t>Diabetic retinopathy (DR) is a type of ocular disease that can cause blindness due to damaged blood vessels in the back of the eye. The causes of DR are high blood pressure and high blood sugar concentration, which are very common in modern lifestyles. People with diabetes usually have higher risks of developing DR. In fact, one-third of diabetes patients show the symptoms of diabetic retinopathy according to recent studies. Therefore, early detection of DR is critical to ensure successful treatment. Unfortunately, detecting and grading diabetic retinopathy in practice is a laborious task, and DR is difficult to diagnose at an early stage even for professional ophthalmologists. As a result, developing a precise automatic DR diagnostic device is both necessary and advantageous.</a:t>
            </a:r>
            <a:endParaRPr lang="en-IN" sz="2200" dirty="0">
              <a:effectLst/>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Automated DR diagnosis systems take retinal images (fundus images) and yield DR grades. In the common retinal imaging dataset of DR, the grades of DR can be categorized into five stages: 0 - no DR, 1 - mild DR, 2 - moderate DR, 3 - severe DR, and 4 - proliferative DR. Specifically, the severity of DR is determined by taking the numbers, sizes, and appearances of lesions into account. For instance, the figure below provides an illustration of five DR grades in the Kaggle DR dataset. As can be seen, the characteristics of DR grades are complex in both structure and texture aspects. Therefore, automated diagnosis systems are required to be capable of extracting meaningful visual features from retinal images for precise DR grading.</a:t>
            </a:r>
            <a:endParaRPr lang="en-IN" sz="2200" dirty="0">
              <a:effectLst/>
              <a:latin typeface="Times New Roman" panose="02020603050405020304" pitchFamily="18" charset="0"/>
              <a:ea typeface="Times New Roman" panose="02020603050405020304" pitchFamily="18" charset="0"/>
            </a:endParaRPr>
          </a:p>
          <a:p>
            <a:pPr>
              <a:lnSpc>
                <a:spcPct val="100000"/>
              </a:lnSpc>
            </a:pPr>
            <a:endParaRPr lang="en-US" dirty="0"/>
          </a:p>
        </p:txBody>
      </p:sp>
      <p:pic>
        <p:nvPicPr>
          <p:cNvPr id="8" name="Picture Placeholder 7"/>
          <p:cNvPicPr>
            <a:picLocks noGrp="1" noChangeAspect="1"/>
          </p:cNvPicPr>
          <p:nvPr>
            <p:ph type="pic" sz="quarter" idx="10"/>
          </p:nvPr>
        </p:nvPicPr>
        <p:blipFill>
          <a:blip r:embed="rId3"/>
          <a:srcRect l="4115" r="4115"/>
          <a:stretch>
            <a:fillRect/>
          </a:stretch>
        </p:blipFill>
        <p:spPr>
          <a:xfrm>
            <a:off x="0" y="3681454"/>
            <a:ext cx="12192000" cy="317654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527" y="182827"/>
            <a:ext cx="9137548" cy="654675"/>
          </a:xfrm>
        </p:spPr>
        <p:txBody>
          <a:bodyPr>
            <a:normAutofit/>
          </a:bodyPr>
          <a:lstStyle/>
          <a:p>
            <a:r>
              <a:rPr lang="en-US" dirty="0">
                <a:solidFill>
                  <a:srgbClr val="5DAAB0"/>
                </a:solidFill>
              </a:rPr>
              <a:t>Results using proposed system</a:t>
            </a:r>
          </a:p>
        </p:txBody>
      </p:sp>
      <p:pic>
        <p:nvPicPr>
          <p:cNvPr id="2" name="Picture 1">
            <a:extLst>
              <a:ext uri="{FF2B5EF4-FFF2-40B4-BE49-F238E27FC236}">
                <a16:creationId xmlns:a16="http://schemas.microsoft.com/office/drawing/2014/main" id="{3E275DEE-647E-B64C-C6EA-0F499EA261F2}"/>
              </a:ext>
            </a:extLst>
          </p:cNvPr>
          <p:cNvPicPr>
            <a:picLocks noChangeAspect="1"/>
          </p:cNvPicPr>
          <p:nvPr/>
        </p:nvPicPr>
        <p:blipFill>
          <a:blip r:embed="rId3"/>
          <a:stretch>
            <a:fillRect/>
          </a:stretch>
        </p:blipFill>
        <p:spPr>
          <a:xfrm>
            <a:off x="6678638" y="4826123"/>
            <a:ext cx="4352472" cy="1965301"/>
          </a:xfrm>
          <a:prstGeom prst="rect">
            <a:avLst/>
          </a:prstGeom>
        </p:spPr>
      </p:pic>
      <p:pic>
        <p:nvPicPr>
          <p:cNvPr id="3" name="Picture 2">
            <a:extLst>
              <a:ext uri="{FF2B5EF4-FFF2-40B4-BE49-F238E27FC236}">
                <a16:creationId xmlns:a16="http://schemas.microsoft.com/office/drawing/2014/main" id="{D7016E5F-8687-A535-04CF-96F5E67B0EB3}"/>
              </a:ext>
            </a:extLst>
          </p:cNvPr>
          <p:cNvPicPr>
            <a:picLocks noChangeAspect="1"/>
          </p:cNvPicPr>
          <p:nvPr/>
        </p:nvPicPr>
        <p:blipFill>
          <a:blip r:embed="rId4"/>
          <a:stretch>
            <a:fillRect/>
          </a:stretch>
        </p:blipFill>
        <p:spPr>
          <a:xfrm>
            <a:off x="0" y="747422"/>
            <a:ext cx="8171204" cy="4078701"/>
          </a:xfrm>
          <a:prstGeom prst="rect">
            <a:avLst/>
          </a:prstGeom>
        </p:spPr>
      </p:pic>
    </p:spTree>
    <p:extLst>
      <p:ext uri="{BB962C8B-B14F-4D97-AF65-F5344CB8AC3E}">
        <p14:creationId xmlns:p14="http://schemas.microsoft.com/office/powerpoint/2010/main" val="3647405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itle 2"/>
          <p:cNvSpPr>
            <a:spLocks noGrp="1"/>
          </p:cNvSpPr>
          <p:nvPr>
            <p:ph type="title"/>
          </p:nvPr>
        </p:nvSpPr>
        <p:spPr/>
        <p:txBody>
          <a:bodyPr/>
          <a:lstStyle/>
          <a:p>
            <a:endParaRPr lang="en-IN"/>
          </a:p>
        </p:txBody>
      </p:sp>
      <p:sp>
        <p:nvSpPr>
          <p:cNvPr id="4" name="Text Placeholder 3"/>
          <p:cNvSpPr>
            <a:spLocks noGrp="1"/>
          </p:cNvSpPr>
          <p:nvPr>
            <p:ph type="body" sz="quarter" idx="14"/>
          </p:nvPr>
        </p:nvSpPr>
        <p:spPr/>
        <p:txBody>
          <a:bodyPr/>
          <a:lstStyle/>
          <a:p>
            <a:r>
              <a:rPr lang="en-US" dirty="0"/>
              <a:t>..</a:t>
            </a:r>
            <a:endParaRPr lang="en-IN" dirty="0"/>
          </a:p>
        </p:txBody>
      </p:sp>
    </p:spTree>
    <p:extLst>
      <p:ext uri="{BB962C8B-B14F-4D97-AF65-F5344CB8AC3E}">
        <p14:creationId xmlns:p14="http://schemas.microsoft.com/office/powerpoint/2010/main" val="85511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733628" y="373711"/>
            <a:ext cx="3862226" cy="714382"/>
          </a:xfrm>
        </p:spPr>
        <p:txBody>
          <a:bodyPr>
            <a:normAutofit/>
          </a:bodyPr>
          <a:lstStyle/>
          <a:p>
            <a:r>
              <a:rPr lang="en-US" dirty="0">
                <a:solidFill>
                  <a:srgbClr val="5DAAB0"/>
                </a:solidFill>
              </a:rPr>
              <a:t>Existing Systems </a:t>
            </a:r>
          </a:p>
        </p:txBody>
      </p:sp>
      <p:sp>
        <p:nvSpPr>
          <p:cNvPr id="17" name="Text Placeholder 16"/>
          <p:cNvSpPr>
            <a:spLocks noGrp="1"/>
          </p:cNvSpPr>
          <p:nvPr>
            <p:ph type="body" sz="quarter" idx="12"/>
          </p:nvPr>
        </p:nvSpPr>
        <p:spPr>
          <a:xfrm>
            <a:off x="1141590" y="2200689"/>
            <a:ext cx="3046302" cy="382749"/>
          </a:xfrm>
        </p:spPr>
        <p:txBody>
          <a:bodyPr/>
          <a:lstStyle/>
          <a:p>
            <a:r>
              <a:rPr lang="en-US" dirty="0"/>
              <a:t>Supervised Techniques </a:t>
            </a:r>
          </a:p>
        </p:txBody>
      </p:sp>
      <p:sp>
        <p:nvSpPr>
          <p:cNvPr id="16" name="Text Placeholder 15"/>
          <p:cNvSpPr>
            <a:spLocks noGrp="1"/>
          </p:cNvSpPr>
          <p:nvPr>
            <p:ph type="body" sz="quarter" idx="15"/>
          </p:nvPr>
        </p:nvSpPr>
        <p:spPr>
          <a:xfrm>
            <a:off x="819303" y="2775093"/>
            <a:ext cx="3046413" cy="3044825"/>
          </a:xfrm>
        </p:spPr>
        <p:txBody>
          <a:bodyPr>
            <a:normAutofit/>
          </a:bodyPr>
          <a:lstStyle/>
          <a:p>
            <a:r>
              <a:rPr lang="en-IN" dirty="0"/>
              <a:t>Shaohua Wan, Yan Liang, Y. Z. (2018). Deep convolutional neural networks for diabetic retinopathy detection by image classification.</a:t>
            </a:r>
            <a:endParaRPr lang="en-US" dirty="0"/>
          </a:p>
          <a:p>
            <a:endParaRPr lang="en-US" dirty="0"/>
          </a:p>
          <a:p>
            <a:endParaRPr lang="en-US" dirty="0"/>
          </a:p>
          <a:p>
            <a:r>
              <a:rPr lang="en-US" dirty="0"/>
              <a:t>Borys Tymchenko, Philip Marchenko, Dmitry Spodarets (2020)Deep Learning Approach to Diabetic Retinopathy Detection</a:t>
            </a:r>
          </a:p>
        </p:txBody>
      </p:sp>
      <p:sp>
        <p:nvSpPr>
          <p:cNvPr id="8" name="TextBox 7"/>
          <p:cNvSpPr txBox="1"/>
          <p:nvPr/>
        </p:nvSpPr>
        <p:spPr>
          <a:xfrm>
            <a:off x="930303" y="1470991"/>
            <a:ext cx="7299297" cy="646331"/>
          </a:xfrm>
          <a:prstGeom prst="rect">
            <a:avLst/>
          </a:prstGeom>
          <a:noFill/>
        </p:spPr>
        <p:txBody>
          <a:bodyPr wrap="square" rtlCol="0">
            <a:spAutoFit/>
          </a:bodyPr>
          <a:lstStyle/>
          <a:p>
            <a:r>
              <a:rPr lang="en-IN" dirty="0"/>
              <a:t>All the existing systems for the classification of the diabetic retinopathy are supervised.  </a:t>
            </a:r>
          </a:p>
        </p:txBody>
      </p:sp>
      <p:pic>
        <p:nvPicPr>
          <p:cNvPr id="10" name="Picture 9"/>
          <p:cNvPicPr>
            <a:picLocks noChangeAspect="1"/>
          </p:cNvPicPr>
          <p:nvPr/>
        </p:nvPicPr>
        <p:blipFill>
          <a:blip r:embed="rId3"/>
          <a:stretch>
            <a:fillRect/>
          </a:stretch>
        </p:blipFill>
        <p:spPr>
          <a:xfrm>
            <a:off x="8469616" y="530188"/>
            <a:ext cx="3172268" cy="56395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8160" y="524172"/>
            <a:ext cx="2578099" cy="803696"/>
          </a:xfrm>
        </p:spPr>
        <p:txBody>
          <a:bodyPr/>
          <a:lstStyle/>
          <a:p>
            <a:r>
              <a:rPr lang="en-US" dirty="0"/>
              <a:t>Drawbacks</a:t>
            </a:r>
          </a:p>
        </p:txBody>
      </p:sp>
      <p:sp>
        <p:nvSpPr>
          <p:cNvPr id="9" name="TextBox 8"/>
          <p:cNvSpPr txBox="1"/>
          <p:nvPr/>
        </p:nvSpPr>
        <p:spPr>
          <a:xfrm>
            <a:off x="757646" y="1698170"/>
            <a:ext cx="8995954" cy="4524315"/>
          </a:xfrm>
          <a:prstGeom prst="rect">
            <a:avLst/>
          </a:prstGeom>
          <a:noFill/>
        </p:spPr>
        <p:txBody>
          <a:bodyPr wrap="square" rtlCol="0">
            <a:spAutoFit/>
          </a:bodyPr>
          <a:lstStyle/>
          <a:p>
            <a:r>
              <a:rPr lang="en-IN" b="1" i="1" u="sng" dirty="0"/>
              <a:t>Data Annotation</a:t>
            </a:r>
          </a:p>
          <a:p>
            <a:endParaRPr lang="en-IN" b="1" i="1" u="sng" dirty="0"/>
          </a:p>
          <a:p>
            <a:r>
              <a:rPr lang="en-US" dirty="0"/>
              <a:t>The scarcity of high-quality annotated data remains a notorious challenge in medical image analysis due to the high cost of acquiring expert annotations</a:t>
            </a:r>
          </a:p>
          <a:p>
            <a:endParaRPr lang="en-IN" b="1" i="1" u="sng" dirty="0"/>
          </a:p>
          <a:p>
            <a:r>
              <a:rPr lang="en-IN" b="1" i="1" u="sng" dirty="0"/>
              <a:t>Scalability</a:t>
            </a:r>
          </a:p>
          <a:p>
            <a:endParaRPr lang="en-IN" b="1" i="1" u="sng" dirty="0"/>
          </a:p>
          <a:p>
            <a:r>
              <a:rPr lang="en-US" dirty="0"/>
              <a:t>Supervised learning requires labeled data to predict outcomes for unknown data. However, it can need large datasets to build proper models and make accurate predictions. For large training datasets, manual data labeling can be challenging. Self-supervised learning can automate this process and handle this task with even massive amounts of data.</a:t>
            </a:r>
            <a:endParaRPr lang="en-IN" dirty="0"/>
          </a:p>
          <a:p>
            <a:pPr lvl="1"/>
            <a:endParaRPr lang="en-US" dirty="0"/>
          </a:p>
          <a:p>
            <a:pPr lvl="1"/>
            <a:endParaRPr lang="en-US" dirty="0"/>
          </a:p>
          <a:p>
            <a:pPr lvl="1"/>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7175" y="365126"/>
            <a:ext cx="6048375" cy="977900"/>
          </a:xfrm>
        </p:spPr>
        <p:txBody>
          <a:bodyPr/>
          <a:lstStyle/>
          <a:p>
            <a:r>
              <a:rPr lang="en-US" dirty="0"/>
              <a:t>Proposed System</a:t>
            </a:r>
          </a:p>
        </p:txBody>
      </p:sp>
      <p:sp>
        <p:nvSpPr>
          <p:cNvPr id="6" name="TextBox 5"/>
          <p:cNvSpPr txBox="1"/>
          <p:nvPr/>
        </p:nvSpPr>
        <p:spPr>
          <a:xfrm>
            <a:off x="257175" y="1690688"/>
            <a:ext cx="10953749" cy="4001095"/>
          </a:xfrm>
          <a:prstGeom prst="rect">
            <a:avLst/>
          </a:prstGeom>
          <a:noFill/>
        </p:spPr>
        <p:txBody>
          <a:bodyPr wrap="square" rtlCol="0">
            <a:spAutoFit/>
          </a:bodyPr>
          <a:lstStyle/>
          <a:p>
            <a:r>
              <a:rPr lang="en-IN" b="0" i="0" dirty="0">
                <a:solidFill>
                  <a:srgbClr val="C9D1D9"/>
                </a:solidFill>
                <a:effectLst/>
                <a:latin typeface="Noto Serif" panose="02020600060500020200" pitchFamily="18" charset="0"/>
              </a:rPr>
              <a:t>Using the self-supervised techniques and use it for the downstream task of diabetic retinopathy classification  </a:t>
            </a:r>
          </a:p>
          <a:p>
            <a:endParaRPr lang="en-IN" dirty="0">
              <a:solidFill>
                <a:srgbClr val="C9D1D9"/>
              </a:solidFill>
              <a:latin typeface="Noto Serif" panose="02020600060500020200" pitchFamily="18" charset="0"/>
            </a:endParaRPr>
          </a:p>
          <a:p>
            <a:r>
              <a:rPr lang="en-IN" dirty="0">
                <a:solidFill>
                  <a:srgbClr val="C9D1D9"/>
                </a:solidFill>
                <a:latin typeface="Noto Serif" panose="02020600060500020200" pitchFamily="18" charset="0"/>
              </a:rPr>
              <a:t>SIMCLR</a:t>
            </a:r>
          </a:p>
          <a:p>
            <a:r>
              <a:rPr lang="en-US" sz="1400" b="0" i="0" dirty="0">
                <a:solidFill>
                  <a:srgbClr val="C9D1D9"/>
                </a:solidFill>
                <a:effectLst/>
                <a:latin typeface="Noto Serif" panose="02020600060500020200" pitchFamily="18" charset="0"/>
              </a:rPr>
              <a:t>Simple Framework for Contrastive Learning of Visual Representation Chen et al. [2020] maximizes the agreement of two views from the same image. The paper proposes a set of transformations applied to input images to create positive and negative pairs. An encoder takes a transformed batch and forwards it to a projection head that maps images to an embedding space. A contrastive loss on top compares the embeddings to minimize the distance between similar (positive) embeddings. Finally, the projection head is discarded and the encoder can be transferred to downstream tasks.</a:t>
            </a:r>
          </a:p>
          <a:p>
            <a:endParaRPr lang="en-US" sz="1400" dirty="0">
              <a:solidFill>
                <a:srgbClr val="C9D1D9"/>
              </a:solidFill>
              <a:latin typeface="Noto Serif" panose="02020600060500020200" pitchFamily="18" charset="0"/>
            </a:endParaRPr>
          </a:p>
          <a:p>
            <a:r>
              <a:rPr lang="en-US" sz="1400" dirty="0">
                <a:solidFill>
                  <a:srgbClr val="C9D1D9"/>
                </a:solidFill>
                <a:latin typeface="Noto Serif" panose="02020600060500020200" pitchFamily="18" charset="0"/>
              </a:rPr>
              <a:t>SWAV</a:t>
            </a:r>
          </a:p>
          <a:p>
            <a:r>
              <a:rPr lang="en-US" sz="1400" b="0" i="0" dirty="0">
                <a:solidFill>
                  <a:srgbClr val="C9D1D9"/>
                </a:solidFill>
                <a:effectLst/>
                <a:latin typeface="Noto Serif" panose="02020600060500020200" pitchFamily="18" charset="0"/>
              </a:rPr>
              <a:t>Swapping Assignments between multiple Views of the same image Caron et al. [2021a] also contrasts two image views but not in a direct, sample-based fashion as </a:t>
            </a:r>
            <a:r>
              <a:rPr lang="en-US" sz="1400" b="0" i="0" dirty="0" err="1">
                <a:solidFill>
                  <a:srgbClr val="C9D1D9"/>
                </a:solidFill>
                <a:effectLst/>
                <a:latin typeface="Noto Serif" panose="02020600060500020200" pitchFamily="18" charset="0"/>
              </a:rPr>
              <a:t>SimCLR</a:t>
            </a:r>
            <a:r>
              <a:rPr lang="en-US" sz="1400" b="0" i="0" dirty="0">
                <a:solidFill>
                  <a:srgbClr val="C9D1D9"/>
                </a:solidFill>
                <a:effectLst/>
                <a:latin typeface="Noto Serif" panose="02020600060500020200" pitchFamily="18" charset="0"/>
              </a:rPr>
              <a:t>. Instead, it compares the cluster to which each view belongs. If two views come from the same image, they should fall on the same cluster assignment and vice versa. Caron et al. Caron et al. [2021a] shows that this approach has an advantage over </a:t>
            </a:r>
            <a:r>
              <a:rPr lang="en-US" sz="1400" b="0" i="0" dirty="0" err="1">
                <a:solidFill>
                  <a:srgbClr val="C9D1D9"/>
                </a:solidFill>
                <a:effectLst/>
                <a:latin typeface="Noto Serif" panose="02020600060500020200" pitchFamily="18" charset="0"/>
              </a:rPr>
              <a:t>SimCLR</a:t>
            </a:r>
            <a:r>
              <a:rPr lang="en-US" sz="1400" b="0" i="0" dirty="0">
                <a:solidFill>
                  <a:srgbClr val="C9D1D9"/>
                </a:solidFill>
                <a:effectLst/>
                <a:latin typeface="Noto Serif" panose="02020600060500020200" pitchFamily="18" charset="0"/>
              </a:rPr>
              <a:t> in avoiding the need for large batch size and improving the convergence time. In comparison to a prior clustering-based self-supervised technique in Caron et al. [2019], the clustering assignment process is online, so gradients can be backpropagated in batch-wise manner.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7175" y="365126"/>
            <a:ext cx="6048375" cy="977900"/>
          </a:xfrm>
        </p:spPr>
        <p:txBody>
          <a:bodyPr/>
          <a:lstStyle/>
          <a:p>
            <a:r>
              <a:rPr lang="en-US" dirty="0"/>
              <a:t>Proposed System</a:t>
            </a:r>
          </a:p>
        </p:txBody>
      </p:sp>
      <p:sp>
        <p:nvSpPr>
          <p:cNvPr id="6" name="TextBox 5"/>
          <p:cNvSpPr txBox="1"/>
          <p:nvPr/>
        </p:nvSpPr>
        <p:spPr>
          <a:xfrm>
            <a:off x="257175" y="1690688"/>
            <a:ext cx="10953749" cy="3323987"/>
          </a:xfrm>
          <a:prstGeom prst="rect">
            <a:avLst/>
          </a:prstGeom>
          <a:noFill/>
        </p:spPr>
        <p:txBody>
          <a:bodyPr wrap="square" rtlCol="0">
            <a:spAutoFit/>
          </a:bodyPr>
          <a:lstStyle/>
          <a:p>
            <a:r>
              <a:rPr lang="en-US" sz="1400" b="0" i="0" dirty="0">
                <a:solidFill>
                  <a:srgbClr val="C9D1D9"/>
                </a:solidFill>
                <a:effectLst/>
                <a:latin typeface="Noto Serif" panose="02020600060500020200" pitchFamily="18" charset="0"/>
              </a:rPr>
              <a:t>DINO</a:t>
            </a:r>
          </a:p>
          <a:p>
            <a:r>
              <a:rPr lang="en-US" sz="1400" b="0" i="0" dirty="0">
                <a:solidFill>
                  <a:srgbClr val="C9D1D9"/>
                </a:solidFill>
                <a:effectLst/>
                <a:latin typeface="Noto Serif" panose="02020600060500020200" pitchFamily="18" charset="0"/>
              </a:rPr>
              <a:t>Knowledge distillation without labels Caron et al. [2021b] matches the output probability distributions of various image views obtained from two networks. This approach takes inspiration from Bootstrap Your Own Latent (BYOL) Grill et al. [2020] in the perspective of self distillation task and the architecture of Vision Transformer (</a:t>
            </a:r>
            <a:r>
              <a:rPr lang="en-US" sz="1400" b="0" i="0" dirty="0" err="1">
                <a:solidFill>
                  <a:srgbClr val="C9D1D9"/>
                </a:solidFill>
                <a:effectLst/>
                <a:latin typeface="Noto Serif" panose="02020600060500020200" pitchFamily="18" charset="0"/>
              </a:rPr>
              <a:t>ViT</a:t>
            </a:r>
            <a:r>
              <a:rPr lang="en-US" sz="1400" b="0" i="0" dirty="0">
                <a:solidFill>
                  <a:srgbClr val="C9D1D9"/>
                </a:solidFill>
                <a:effectLst/>
                <a:latin typeface="Noto Serif" panose="02020600060500020200" pitchFamily="18" charset="0"/>
              </a:rPr>
              <a:t>) </a:t>
            </a:r>
            <a:r>
              <a:rPr lang="en-US" sz="1400" b="0" i="0" dirty="0" err="1">
                <a:solidFill>
                  <a:srgbClr val="C9D1D9"/>
                </a:solidFill>
                <a:effectLst/>
                <a:latin typeface="Noto Serif" panose="02020600060500020200" pitchFamily="18" charset="0"/>
              </a:rPr>
              <a:t>Dosovitskiy</a:t>
            </a:r>
            <a:r>
              <a:rPr lang="en-US" sz="1400" b="0" i="0" dirty="0">
                <a:solidFill>
                  <a:srgbClr val="C9D1D9"/>
                </a:solidFill>
                <a:effectLst/>
                <a:latin typeface="Noto Serif" panose="02020600060500020200" pitchFamily="18" charset="0"/>
              </a:rPr>
              <a:t> et al. [2021] as the backbone. Instead of passing the views into the same network, DINO passes two transformations of an image into two networks, namely the student and teacher network. The loss compares the probability outputs of both networks and the student’s parameters are updated via backpropagation while the teacher’s parameters is updated via an exponential moving average of the student ones. In addition, compared to using convolutional architectures, Caron et al.’s study Caron et al. [2021b] indicates that </a:t>
            </a:r>
            <a:r>
              <a:rPr lang="en-US" sz="1400" b="0" i="0" dirty="0" err="1">
                <a:solidFill>
                  <a:srgbClr val="C9D1D9"/>
                </a:solidFill>
                <a:effectLst/>
                <a:latin typeface="Noto Serif" panose="02020600060500020200" pitchFamily="18" charset="0"/>
              </a:rPr>
              <a:t>ViT</a:t>
            </a:r>
            <a:r>
              <a:rPr lang="en-US" sz="1400" b="0" i="0" dirty="0">
                <a:solidFill>
                  <a:srgbClr val="C9D1D9"/>
                </a:solidFill>
                <a:effectLst/>
                <a:latin typeface="Noto Serif" panose="02020600060500020200" pitchFamily="18" charset="0"/>
              </a:rPr>
              <a:t>-based DINO shows distinct properties in characterizing object boundaries and generates features that perform well using K-Nearest Neighbors without further finetuning in ImageNet classification task.</a:t>
            </a:r>
            <a:endParaRPr lang="en-IN" sz="1400" b="0" i="0" dirty="0">
              <a:solidFill>
                <a:srgbClr val="C9D1D9"/>
              </a:solidFill>
              <a:effectLst/>
              <a:latin typeface="Noto Serif" panose="02020600060500020200" pitchFamily="18" charset="0"/>
            </a:endParaRPr>
          </a:p>
          <a:p>
            <a:r>
              <a:rPr lang="en-IN" sz="1400" b="0" i="0" dirty="0">
                <a:solidFill>
                  <a:srgbClr val="C9D1D9"/>
                </a:solidFill>
                <a:effectLst/>
                <a:latin typeface="Noto Serif" panose="02020600060500020200" pitchFamily="18" charset="0"/>
              </a:rPr>
              <a:t> </a:t>
            </a:r>
          </a:p>
          <a:p>
            <a:endParaRPr lang="en-IN" sz="1400" dirty="0">
              <a:solidFill>
                <a:srgbClr val="C9D1D9"/>
              </a:solidFill>
              <a:latin typeface="Noto Serif" panose="02020600060500020200" pitchFamily="18" charset="0"/>
            </a:endParaRPr>
          </a:p>
          <a:p>
            <a:endParaRPr lang="en-IN" sz="1400" dirty="0">
              <a:solidFill>
                <a:srgbClr val="C9D1D9"/>
              </a:solidFill>
              <a:latin typeface="Noto Serif" panose="02020600060500020200" pitchFamily="18" charset="0"/>
            </a:endParaRPr>
          </a:p>
          <a:p>
            <a:r>
              <a:rPr lang="en-IN" sz="1400" dirty="0">
                <a:solidFill>
                  <a:srgbClr val="C9D1D9"/>
                </a:solidFill>
                <a:latin typeface="Noto Serif" panose="02020600060500020200" pitchFamily="18" charset="0"/>
              </a:rPr>
              <a:t>An ensemble of the self-supervised representation using an attention module to improve the accuracy of the</a:t>
            </a:r>
            <a:r>
              <a:rPr lang="en-IN" sz="1400" b="0" i="0" dirty="0">
                <a:solidFill>
                  <a:srgbClr val="C9D1D9"/>
                </a:solidFill>
                <a:effectLst/>
                <a:latin typeface="Noto Serif" panose="02020600060500020200" pitchFamily="18" charset="0"/>
              </a:rPr>
              <a:t> classification.</a:t>
            </a:r>
            <a:endParaRPr lang="en-IN" sz="1400" dirty="0"/>
          </a:p>
          <a:p>
            <a:endParaRPr lang="en-US" sz="1400" b="0" i="0" dirty="0">
              <a:solidFill>
                <a:srgbClr val="C9D1D9"/>
              </a:solidFill>
              <a:effectLst/>
              <a:latin typeface="Noto Serif" panose="02020600060500020200"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1057" y="1100290"/>
            <a:ext cx="4008437" cy="804759"/>
          </a:xfrm>
        </p:spPr>
        <p:txBody>
          <a:bodyPr>
            <a:normAutofit/>
          </a:bodyPr>
          <a:lstStyle/>
          <a:p>
            <a:r>
              <a:rPr lang="en-US" dirty="0">
                <a:solidFill>
                  <a:srgbClr val="5DAAB0"/>
                </a:solidFill>
              </a:rPr>
              <a:t>Methodology</a:t>
            </a:r>
          </a:p>
        </p:txBody>
      </p:sp>
      <p:sp>
        <p:nvSpPr>
          <p:cNvPr id="66" name="Text Placeholder 65"/>
          <p:cNvSpPr>
            <a:spLocks noGrp="1"/>
          </p:cNvSpPr>
          <p:nvPr>
            <p:ph type="body" sz="quarter" idx="11"/>
          </p:nvPr>
        </p:nvSpPr>
        <p:spPr>
          <a:xfrm>
            <a:off x="6467476" y="1419225"/>
            <a:ext cx="5514974" cy="4019550"/>
          </a:xfrm>
        </p:spPr>
        <p:txBody>
          <a:bodyPr/>
          <a:lstStyle/>
          <a:p>
            <a:pPr>
              <a:lnSpc>
                <a:spcPct val="100000"/>
              </a:lnSpc>
            </a:pPr>
            <a:r>
              <a:rPr lang="en-US" sz="2000" dirty="0">
                <a:latin typeface="Times New Roman" panose="02020603050405020304" pitchFamily="18" charset="0"/>
                <a:cs typeface="Times New Roman" panose="02020603050405020304" pitchFamily="18" charset="0"/>
              </a:rPr>
              <a:t>To assess the transferability of self-supervised features in medical imaging tasks, choose ResNet-50 He et al. [2015], which is the backbone for many state-of-the-art self-supervised approaches Chen et al. [2020], He et al. [2020], Caron et al. [2021b, a]. ResNet-50 is used for the supervised baseline (ImageNet and random initialization) and two self-supervised approaches (</a:t>
            </a:r>
            <a:r>
              <a:rPr lang="en-US" sz="2000" dirty="0" err="1">
                <a:latin typeface="Times New Roman" panose="02020603050405020304" pitchFamily="18" charset="0"/>
                <a:cs typeface="Times New Roman" panose="02020603050405020304" pitchFamily="18" charset="0"/>
              </a:rPr>
              <a:t>SwAV</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SimCLR</a:t>
            </a:r>
            <a:r>
              <a:rPr lang="en-US" sz="2000" dirty="0">
                <a:latin typeface="Times New Roman" panose="02020603050405020304" pitchFamily="18" charset="0"/>
                <a:cs typeface="Times New Roman" panose="02020603050405020304" pitchFamily="18" charset="0"/>
              </a:rPr>
              <a:t>). For Dino, the architecture of choice is </a:t>
            </a:r>
            <a:r>
              <a:rPr lang="en-US" sz="2000" dirty="0" err="1">
                <a:latin typeface="Times New Roman" panose="02020603050405020304" pitchFamily="18" charset="0"/>
                <a:cs typeface="Times New Roman" panose="02020603050405020304" pitchFamily="18" charset="0"/>
              </a:rPr>
              <a:t>VisionTransformer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ViT</a:t>
            </a:r>
            <a:r>
              <a:rPr lang="en-US" sz="2000" dirty="0">
                <a:latin typeface="Times New Roman" panose="02020603050405020304" pitchFamily="18" charset="0"/>
                <a:cs typeface="Times New Roman" panose="02020603050405020304" pitchFamily="18" charset="0"/>
              </a:rPr>
              <a:t>) with patch size 88. The pretrained weights for </a:t>
            </a:r>
            <a:r>
              <a:rPr lang="en-US" sz="2000" dirty="0" err="1">
                <a:latin typeface="Times New Roman" panose="02020603050405020304" pitchFamily="18" charset="0"/>
                <a:cs typeface="Times New Roman" panose="02020603050405020304" pitchFamily="18" charset="0"/>
              </a:rPr>
              <a:t>SimCLR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SwAV</a:t>
            </a:r>
            <a:r>
              <a:rPr lang="en-US" sz="2000" dirty="0">
                <a:latin typeface="Times New Roman" panose="02020603050405020304" pitchFamily="18" charset="0"/>
                <a:cs typeface="Times New Roman" panose="02020603050405020304" pitchFamily="18" charset="0"/>
              </a:rPr>
              <a:t> are obtained from VISSL while for DINO the weights are obtained from the FAIR repository.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3"/>
          <a:stretch>
            <a:fillRect/>
          </a:stretch>
        </p:blipFill>
        <p:spPr>
          <a:xfrm>
            <a:off x="0" y="720295"/>
            <a:ext cx="12192000" cy="6085703"/>
          </a:xfrm>
          <a:prstGeom prst="rect">
            <a:avLst/>
          </a:prstGeom>
        </p:spPr>
      </p:pic>
      <p:sp>
        <p:nvSpPr>
          <p:cNvPr id="42" name="TextBox 41"/>
          <p:cNvSpPr txBox="1"/>
          <p:nvPr/>
        </p:nvSpPr>
        <p:spPr>
          <a:xfrm>
            <a:off x="314326" y="220530"/>
            <a:ext cx="3686174" cy="461665"/>
          </a:xfrm>
          <a:prstGeom prst="rect">
            <a:avLst/>
          </a:prstGeom>
          <a:noFill/>
        </p:spPr>
        <p:txBody>
          <a:bodyPr wrap="square" rtlCol="0">
            <a:spAutoFit/>
          </a:bodyPr>
          <a:lstStyle/>
          <a:p>
            <a:r>
              <a:rPr lang="en-IN" sz="2400" b="1" i="1" dirty="0">
                <a:solidFill>
                  <a:srgbClr val="0070C0"/>
                </a:solidFill>
              </a:rPr>
              <a:t>Model Architecture</a:t>
            </a:r>
          </a:p>
        </p:txBody>
      </p:sp>
    </p:spTree>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225</TotalTime>
  <Words>1530</Words>
  <Application>Microsoft Office PowerPoint</Application>
  <PresentationFormat>Widescreen</PresentationFormat>
  <Paragraphs>183</Paragraphs>
  <Slides>31</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charter</vt:lpstr>
      <vt:lpstr>Constantia</vt:lpstr>
      <vt:lpstr>Helvetica</vt:lpstr>
      <vt:lpstr>Helvetica Light</vt:lpstr>
      <vt:lpstr>Noto Serif</vt:lpstr>
      <vt:lpstr>system-ui</vt:lpstr>
      <vt:lpstr>Times New Roman</vt:lpstr>
      <vt:lpstr>Office Theme</vt:lpstr>
      <vt:lpstr>Self Supervised Approach to Classify Eye Fundus Images </vt:lpstr>
      <vt:lpstr>Agenda</vt:lpstr>
      <vt:lpstr>Abstract </vt:lpstr>
      <vt:lpstr>Existing Systems </vt:lpstr>
      <vt:lpstr>Drawbacks</vt:lpstr>
      <vt:lpstr>Proposed System</vt:lpstr>
      <vt:lpstr>Proposed System</vt:lpstr>
      <vt:lpstr>Methodology</vt:lpstr>
      <vt:lpstr>PowerPoint Presentation</vt:lpstr>
      <vt:lpstr>System Requirements</vt:lpstr>
      <vt:lpstr>Dataset Architecture</vt:lpstr>
      <vt:lpstr>Supervised Literature</vt:lpstr>
      <vt:lpstr>Supervised  Results</vt:lpstr>
      <vt:lpstr>Confusion Matrix</vt:lpstr>
      <vt:lpstr>Self –Supervised Techniques</vt:lpstr>
      <vt:lpstr>Self –Supervised Workflow</vt:lpstr>
      <vt:lpstr>Self –Supervised Workflow Augmentation</vt:lpstr>
      <vt:lpstr>PowerPoint Presentation</vt:lpstr>
      <vt:lpstr>PowerPoint Presentation</vt:lpstr>
      <vt:lpstr>UML Diagrams </vt:lpstr>
      <vt:lpstr>Use Case Diagram</vt:lpstr>
      <vt:lpstr>Data Flow Diagram</vt:lpstr>
      <vt:lpstr>Sequence Diagram</vt:lpstr>
      <vt:lpstr>Results</vt:lpstr>
      <vt:lpstr>Experiments</vt:lpstr>
      <vt:lpstr>Aptos</vt:lpstr>
      <vt:lpstr>EyePacs</vt:lpstr>
      <vt:lpstr>Dimensionality Reduction on the Features</vt:lpstr>
      <vt:lpstr>Results using proposed system</vt:lpstr>
      <vt:lpstr>Results using proposed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Supervised Approach to Classify Eye Fundus Images </dc:title>
  <dc:creator>DINESWAR REDDY</dc:creator>
  <cp:lastModifiedBy>DINESWAR REDDY</cp:lastModifiedBy>
  <cp:revision>41</cp:revision>
  <dcterms:created xsi:type="dcterms:W3CDTF">2022-05-27T01:30:00Z</dcterms:created>
  <dcterms:modified xsi:type="dcterms:W3CDTF">2022-09-26T20:06:32Z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C5F2C007071A47F99CD4534636D514C9</vt:lpwstr>
  </property>
  <property fmtid="{D5CDD505-2E9C-101B-9397-08002B2CF9AE}" pid="3" name="KSOProductBuildVer">
    <vt:lpwstr>1033-11.2.0.11130</vt:lpwstr>
  </property>
</Properties>
</file>