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77" r:id="rId4"/>
    <p:sldId id="257" r:id="rId5"/>
    <p:sldId id="258" r:id="rId6"/>
    <p:sldId id="261" r:id="rId7"/>
    <p:sldId id="260" r:id="rId8"/>
    <p:sldId id="262" r:id="rId9"/>
    <p:sldId id="259" r:id="rId10"/>
    <p:sldId id="263" r:id="rId11"/>
    <p:sldId id="265" r:id="rId12"/>
    <p:sldId id="267" r:id="rId13"/>
    <p:sldId id="268" r:id="rId14"/>
    <p:sldId id="269" r:id="rId15"/>
    <p:sldId id="273" r:id="rId16"/>
    <p:sldId id="274" r:id="rId17"/>
    <p:sldId id="275" r:id="rId18"/>
    <p:sldId id="276" r:id="rId19"/>
    <p:sldId id="270" r:id="rId20"/>
    <p:sldId id="271" r:id="rId21"/>
    <p:sldId id="272" r:id="rId22"/>
    <p:sldId id="266" r:id="rId23"/>
    <p:sldId id="26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showGuides="1">
      <p:cViewPr varScale="1">
        <p:scale>
          <a:sx n="53" d="100"/>
          <a:sy n="53" d="100"/>
        </p:scale>
        <p:origin x="180" y="54"/>
      </p:cViewPr>
      <p:guideLst>
        <p:guide orient="horz" pos="2173"/>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forms.office.com/pages/responsepage.aspx?id=v4j5cvGGr0GRqy180BHbR5zsR558741CrNi6q8iTpANURUhKMVA3WE4wMFhHRExTVlpET1BEMlZSTCQlQCN0PWcu&amp;route=shortur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MY" altLang="en-US" dirty="0"/>
              <a:t>AZURE CLOUD ERROR</a:t>
            </a:r>
            <a:endParaRPr lang="en-MY" altLang="en-US" dirty="0"/>
          </a:p>
        </p:txBody>
      </p:sp>
      <p:sp>
        <p:nvSpPr>
          <p:cNvPr id="3" name="Subtitle 2"/>
          <p:cNvSpPr>
            <a:spLocks noGrp="1"/>
          </p:cNvSpPr>
          <p:nvPr>
            <p:ph type="subTitle" idx="1"/>
          </p:nvPr>
        </p:nvSpPr>
        <p:spPr/>
        <p:txBody>
          <a:bodyPr/>
          <a:lstStyle/>
          <a:p>
            <a:r>
              <a:rPr lang="en-MY" altLang="en-US"/>
              <a:t>Solution</a:t>
            </a:r>
            <a:endParaRPr lang="en-MY"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MY" altLang="en-US">
                <a:solidFill>
                  <a:srgbClr val="FF0000"/>
                </a:solidFill>
              </a:rPr>
              <a:t>5</a:t>
            </a:r>
            <a:endParaRPr lang="en-MY" altLang="en-US">
              <a:solidFill>
                <a:srgbClr val="FF0000"/>
              </a:solidFill>
            </a:endParaRPr>
          </a:p>
        </p:txBody>
      </p:sp>
      <p:sp>
        <p:nvSpPr>
          <p:cNvPr id="3" name="Content Placeholder 2"/>
          <p:cNvSpPr>
            <a:spLocks noGrp="1"/>
          </p:cNvSpPr>
          <p:nvPr>
            <p:ph idx="1"/>
          </p:nvPr>
        </p:nvSpPr>
        <p:spPr/>
        <p:txBody>
          <a:bodyPr/>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MY" altLang="en-US">
                <a:solidFill>
                  <a:srgbClr val="FF0000"/>
                </a:solidFill>
              </a:rPr>
              <a:t>5 </a:t>
            </a:r>
            <a:endParaRPr lang="en-MY" altLang="en-US">
              <a:solidFill>
                <a:srgbClr val="FF0000"/>
              </a:solidFill>
            </a:endParaRPr>
          </a:p>
        </p:txBody>
      </p:sp>
      <p:sp>
        <p:nvSpPr>
          <p:cNvPr id="3" name="Content Placeholder 2"/>
          <p:cNvSpPr>
            <a:spLocks noGrp="1"/>
          </p:cNvSpPr>
          <p:nvPr>
            <p:ph idx="1"/>
          </p:nvPr>
        </p:nvSpPr>
        <p:spPr/>
        <p:txBody>
          <a:bodyPr/>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MY" altLang="en-US">
                <a:solidFill>
                  <a:srgbClr val="FF0000"/>
                </a:solidFill>
              </a:rPr>
              <a:t>6</a:t>
            </a:r>
            <a:endParaRPr lang="en-MY" altLang="en-US">
              <a:solidFill>
                <a:srgbClr val="FF0000"/>
              </a:solidFill>
            </a:endParaRPr>
          </a:p>
        </p:txBody>
      </p:sp>
      <p:sp>
        <p:nvSpPr>
          <p:cNvPr id="3" name="Content Placeholder 2"/>
          <p:cNvSpPr>
            <a:spLocks noGrp="1"/>
          </p:cNvSpPr>
          <p:nvPr>
            <p:ph idx="1"/>
          </p:nvPr>
        </p:nvSpPr>
        <p:spPr>
          <a:xfrm>
            <a:off x="609600" y="1174750"/>
            <a:ext cx="10972800" cy="5283200"/>
          </a:xfrm>
        </p:spPr>
        <p:txBody>
          <a:bodyPr/>
          <a:p>
            <a:r>
              <a:rPr lang="en-US" altLang="en-US" sz="1400">
                <a:solidFill>
                  <a:srgbClr val="FF0000"/>
                </a:solidFill>
              </a:rPr>
              <a:t>##[error]No hosted parallelism has been purchased or granted. To request a free parallelism grant, please fill out the following form https://aka.ms/azpipelines-parallelism-request</a:t>
            </a:r>
            <a:endParaRPr lang="en-US" altLang="en-US" sz="1400">
              <a:solidFill>
                <a:srgbClr val="FF0000"/>
              </a:solidFill>
            </a:endParaRPr>
          </a:p>
          <a:p>
            <a:r>
              <a:rPr lang="en-US" altLang="en-US" sz="1400">
                <a:solidFill>
                  <a:srgbClr val="0070C0"/>
                </a:solidFill>
              </a:rPr>
              <a:t>Parallelism in Azure Pipelines means running multiple tasks at the same time (simultaneously) instead of waiting for one task to finish before starting another.</a:t>
            </a:r>
            <a:endParaRPr lang="en-US" altLang="en-US" sz="1400">
              <a:solidFill>
                <a:srgbClr val="0070C0"/>
              </a:solidFill>
            </a:endParaRPr>
          </a:p>
          <a:p>
            <a:r>
              <a:rPr lang="en-US" altLang="en-US" sz="1400">
                <a:solidFill>
                  <a:srgbClr val="0070C0"/>
                </a:solidFill>
              </a:rPr>
              <a:t>Example:</a:t>
            </a:r>
            <a:endParaRPr lang="en-US" altLang="en-US" sz="1400">
              <a:solidFill>
                <a:srgbClr val="0070C0"/>
              </a:solidFill>
            </a:endParaRPr>
          </a:p>
          <a:p>
            <a:r>
              <a:rPr lang="en-US" altLang="en-US" sz="1400">
                <a:solidFill>
                  <a:srgbClr val="0070C0"/>
                </a:solidFill>
              </a:rPr>
              <a:t>Imagine you are making three cups of tea. If you make them one by one, it will take time (sequential).</a:t>
            </a:r>
            <a:endParaRPr lang="en-US" altLang="en-US" sz="1400">
              <a:solidFill>
                <a:srgbClr val="0070C0"/>
              </a:solidFill>
            </a:endParaRPr>
          </a:p>
          <a:p>
            <a:r>
              <a:rPr lang="en-US" altLang="en-US" sz="1400">
                <a:solidFill>
                  <a:srgbClr val="0070C0"/>
                </a:solidFill>
              </a:rPr>
              <a:t>But if you make all three cups at the same time (parallel), it will be much faster!</a:t>
            </a:r>
            <a:endParaRPr lang="en-US" altLang="en-US" sz="1400">
              <a:solidFill>
                <a:srgbClr val="0070C0"/>
              </a:solidFill>
            </a:endParaRPr>
          </a:p>
          <a:p>
            <a:r>
              <a:rPr lang="en-US" altLang="en-US" sz="1400">
                <a:solidFill>
                  <a:srgbClr val="0070C0"/>
                </a:solidFill>
              </a:rPr>
              <a:t>Similarly, in Azure DevOps, if you have multiple builds or deployments, you can run them at the same time to save time, and this is called parallelism</a:t>
            </a:r>
            <a:endParaRPr lang="en-US" altLang="en-US" sz="1400">
              <a:solidFill>
                <a:srgbClr val="0070C0"/>
              </a:solidFill>
            </a:endParaRPr>
          </a:p>
          <a:p>
            <a:r>
              <a:rPr lang="en-US" altLang="en-US" sz="1400">
                <a:solidFill>
                  <a:schemeClr val="tx1"/>
                </a:solidFill>
              </a:rPr>
              <a:t>This error is saying that your account doesn’t have enough parallel jobs to run multiple tasks at once. You might be on the free plan, which only gives you one parallel job. If you need more jobs (to run multiple tasks at once), you have to either request more free parallelism or buy a paid plan.</a:t>
            </a:r>
            <a:endParaRPr lang="en-US" altLang="en-US" sz="1400">
              <a:solidFill>
                <a:schemeClr val="tx1"/>
              </a:solidFill>
            </a:endParaRPr>
          </a:p>
          <a:p>
            <a:endParaRPr lang="en-US" altLang="en-US" sz="1400">
              <a:solidFill>
                <a:schemeClr val="tx1"/>
              </a:solidFill>
            </a:endParaRPr>
          </a:p>
          <a:p>
            <a:r>
              <a:rPr lang="en-US" altLang="en-US" sz="1400">
                <a:solidFill>
                  <a:schemeClr val="tx1"/>
                </a:solidFill>
              </a:rPr>
              <a:t>Step-by-Step Solution:</a:t>
            </a:r>
            <a:endParaRPr lang="en-US" altLang="en-US" sz="1400">
              <a:solidFill>
                <a:schemeClr val="tx1"/>
              </a:solidFill>
            </a:endParaRPr>
          </a:p>
          <a:p>
            <a:r>
              <a:rPr lang="en-US" altLang="en-US" sz="1400">
                <a:solidFill>
                  <a:schemeClr val="tx1"/>
                </a:solidFill>
              </a:rPr>
              <a:t>Step 1: Check Your Parallel Jobs Limit</a:t>
            </a:r>
            <a:endParaRPr lang="en-US" altLang="en-US" sz="1400">
              <a:solidFill>
                <a:schemeClr val="tx1"/>
              </a:solidFill>
            </a:endParaRPr>
          </a:p>
          <a:p>
            <a:r>
              <a:rPr lang="en-US" altLang="en-US" sz="1400">
                <a:solidFill>
                  <a:schemeClr val="tx1"/>
                </a:solidFill>
              </a:rPr>
              <a:t>Go to Azure DevOps (open https://dev.azure.com).</a:t>
            </a:r>
            <a:endParaRPr lang="en-US" altLang="en-US" sz="1400">
              <a:solidFill>
                <a:schemeClr val="tx1"/>
              </a:solidFill>
            </a:endParaRPr>
          </a:p>
          <a:p>
            <a:r>
              <a:rPr lang="en-US" altLang="en-US" sz="1400">
                <a:solidFill>
                  <a:schemeClr val="tx1"/>
                </a:solidFill>
              </a:rPr>
              <a:t>Login to your account and select your organization.</a:t>
            </a:r>
            <a:endParaRPr lang="en-US" altLang="en-US" sz="1400">
              <a:solidFill>
                <a:schemeClr val="tx1"/>
              </a:solidFill>
            </a:endParaRPr>
          </a:p>
          <a:p>
            <a:r>
              <a:rPr lang="en-US" altLang="en-US" sz="1400">
                <a:solidFill>
                  <a:schemeClr val="tx1"/>
                </a:solidFill>
              </a:rPr>
              <a:t>Go to Project Settings (bottom left corner).</a:t>
            </a:r>
            <a:endParaRPr lang="en-US" altLang="en-US" sz="1400">
              <a:solidFill>
                <a:schemeClr val="tx1"/>
              </a:solidFill>
            </a:endParaRPr>
          </a:p>
          <a:p>
            <a:r>
              <a:rPr lang="en-US" altLang="en-US" sz="1400">
                <a:solidFill>
                  <a:schemeClr val="tx1"/>
                </a:solidFill>
              </a:rPr>
              <a:t>Under Pipelines, select Parallel Jobs.</a:t>
            </a:r>
            <a:endParaRPr lang="en-US" altLang="en-US" sz="1400">
              <a:solidFill>
                <a:schemeClr val="tx1"/>
              </a:solidFill>
            </a:endParaRPr>
          </a:p>
          <a:p>
            <a:r>
              <a:rPr lang="en-US" altLang="en-US" sz="1400">
                <a:solidFill>
                  <a:schemeClr val="tx1"/>
                </a:solidFill>
              </a:rPr>
              <a:t>Here, you will see how many parallel jobs you currently have.</a:t>
            </a:r>
            <a:endParaRPr lang="en-US" altLang="en-US" sz="1400">
              <a:solidFill>
                <a:schemeClr val="tx1"/>
              </a:solidFill>
            </a:endParaRPr>
          </a:p>
          <a:p>
            <a:r>
              <a:rPr lang="en-US" altLang="en-US" sz="1400">
                <a:solidFill>
                  <a:schemeClr val="tx1"/>
                </a:solidFill>
              </a:rPr>
              <a:t>If you see "1", that means only one task can run at a time.</a:t>
            </a:r>
            <a:endParaRPr lang="en-US" altLang="en-US" sz="1400">
              <a:solidFill>
                <a:schemeClr val="tx1"/>
              </a:solidFill>
            </a:endParaRPr>
          </a:p>
          <a:p>
            <a:endParaRPr lang="en-US" altLang="en-US" sz="1400">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MY" altLang="en-US">
                <a:solidFill>
                  <a:srgbClr val="FF0000"/>
                </a:solidFill>
              </a:rPr>
              <a:t>6</a:t>
            </a:r>
            <a:endParaRPr lang="en-MY" altLang="en-US">
              <a:solidFill>
                <a:srgbClr val="FF0000"/>
              </a:solidFill>
            </a:endParaRPr>
          </a:p>
        </p:txBody>
      </p:sp>
      <p:sp>
        <p:nvSpPr>
          <p:cNvPr id="3" name="Content Placeholder 2"/>
          <p:cNvSpPr>
            <a:spLocks noGrp="1"/>
          </p:cNvSpPr>
          <p:nvPr>
            <p:ph idx="1"/>
          </p:nvPr>
        </p:nvSpPr>
        <p:spPr/>
        <p:txBody>
          <a:bodyPr/>
          <a:p>
            <a:r>
              <a:rPr lang="en-US" altLang="en-US" sz="1400">
                <a:sym typeface="+mn-ea"/>
              </a:rPr>
              <a:t>Step 2: Request Free Parallelism</a:t>
            </a:r>
            <a:endParaRPr lang="en-US" altLang="en-US" sz="1400">
              <a:solidFill>
                <a:schemeClr val="tx1"/>
              </a:solidFill>
            </a:endParaRPr>
          </a:p>
          <a:p>
            <a:r>
              <a:rPr lang="en-US" altLang="en-US" sz="1400">
                <a:sym typeface="+mn-ea"/>
              </a:rPr>
              <a:t>Azure gives free parallel jobs for open-source projects or on special requests. If you don’t have enough, you can ask for more.</a:t>
            </a:r>
            <a:endParaRPr lang="en-US" altLang="en-US" sz="1400">
              <a:solidFill>
                <a:schemeClr val="tx1"/>
              </a:solidFill>
            </a:endParaRPr>
          </a:p>
          <a:p>
            <a:r>
              <a:rPr lang="en-US" altLang="en-US" sz="1400">
                <a:sym typeface="+mn-ea"/>
              </a:rPr>
              <a:t>Click on this link to request more parallelism:</a:t>
            </a:r>
            <a:r>
              <a:rPr lang="en-MY" altLang="en-US" sz="1400">
                <a:sym typeface="+mn-ea"/>
              </a:rPr>
              <a:t> </a:t>
            </a:r>
            <a:r>
              <a:rPr lang="en-US" altLang="en-US" sz="1400">
                <a:solidFill>
                  <a:schemeClr val="tx1"/>
                </a:solidFill>
                <a:hlinkClick r:id="rId1" action="ppaction://hlinkfile"/>
              </a:rPr>
              <a:t>https://forms.office.com/pages/responsepage.aspx?id=v4j5cvGGr0GRqy180BHbR5zsR558741CrNi6q8iTpANURUhKMVA3WE4wMFhHRExTVlpET1BEMlZSTCQlQCN0PWcu&amp;route=shorturl</a:t>
            </a:r>
            <a:r>
              <a:rPr lang="en-MY" altLang="en-US" sz="1400">
                <a:solidFill>
                  <a:schemeClr val="tx1"/>
                </a:solidFill>
                <a:hlinkClick r:id="rId1" action="ppaction://hlinkfile"/>
              </a:rPr>
              <a:t>  </a:t>
            </a:r>
            <a:endParaRPr lang="en-US" altLang="en-US" sz="1400">
              <a:solidFill>
                <a:schemeClr val="tx1"/>
              </a:solidFill>
            </a:endParaRPr>
          </a:p>
          <a:p>
            <a:r>
              <a:rPr lang="en-US" altLang="en-US" sz="1400">
                <a:sym typeface="+mn-ea"/>
              </a:rPr>
              <a:t>Put your organization name and details about why you need more parallel jobs.</a:t>
            </a:r>
            <a:endParaRPr lang="en-US" altLang="en-US" sz="1400">
              <a:solidFill>
                <a:schemeClr val="tx1"/>
              </a:solidFill>
            </a:endParaRPr>
          </a:p>
          <a:p>
            <a:r>
              <a:rPr lang="en-US" altLang="en-US" sz="1400">
                <a:sym typeface="+mn-ea"/>
              </a:rPr>
              <a:t>Submit the form.</a:t>
            </a:r>
            <a:endParaRPr lang="en-US" altLang="en-US" sz="1400">
              <a:solidFill>
                <a:schemeClr val="tx1"/>
              </a:solidFill>
            </a:endParaRPr>
          </a:p>
          <a:p>
            <a:r>
              <a:rPr lang="en-US" altLang="en-US" sz="1400">
                <a:sym typeface="+mn-ea"/>
              </a:rPr>
              <a:t>Wait for approval</a:t>
            </a:r>
            <a:r>
              <a:rPr lang="en-MY" altLang="en-US" sz="1400">
                <a:sym typeface="+mn-ea"/>
              </a:rPr>
              <a:t> and </a:t>
            </a:r>
            <a:r>
              <a:rPr lang="en-US" altLang="en-US" sz="1400">
                <a:sym typeface="+mn-ea"/>
              </a:rPr>
              <a:t>After submission, Azure team will check your request. If approved, they will give you more parallel jobs.</a:t>
            </a:r>
            <a:endParaRPr lang="en-US" altLang="en-US" sz="1400">
              <a:sym typeface="+mn-ea"/>
            </a:endParaRPr>
          </a:p>
          <a:p>
            <a:endParaRPr lang="en-US" altLang="en-US" sz="1400">
              <a:solidFill>
                <a:schemeClr val="tx1"/>
              </a:solidFill>
            </a:endParaRPr>
          </a:p>
          <a:p>
            <a:r>
              <a:rPr lang="en-US" altLang="en-US" sz="1400">
                <a:sym typeface="+mn-ea"/>
              </a:rPr>
              <a:t>Step 3: Self-Hosted Agents (Optional)</a:t>
            </a:r>
            <a:endParaRPr lang="en-US" altLang="en-US" sz="1400">
              <a:solidFill>
                <a:schemeClr val="tx1"/>
              </a:solidFill>
            </a:endParaRPr>
          </a:p>
          <a:p>
            <a:r>
              <a:rPr lang="en-US" altLang="en-US" sz="1400">
                <a:sym typeface="+mn-ea"/>
              </a:rPr>
              <a:t>If you want more jobs immediately, you can set up your own machine to run tasks. This way, you don’t have to depend on Azure's free jobs.</a:t>
            </a:r>
            <a:endParaRPr lang="en-US" altLang="en-US" sz="1400">
              <a:solidFill>
                <a:schemeClr val="tx1"/>
              </a:solidFill>
            </a:endParaRPr>
          </a:p>
          <a:p>
            <a:r>
              <a:rPr lang="en-US" altLang="en-US" sz="1400">
                <a:sym typeface="+mn-ea"/>
              </a:rPr>
              <a:t>Go to Project Settings → Agent Pools.</a:t>
            </a:r>
            <a:endParaRPr lang="en-US" altLang="en-US" sz="1400">
              <a:solidFill>
                <a:schemeClr val="tx1"/>
              </a:solidFill>
            </a:endParaRPr>
          </a:p>
          <a:p>
            <a:r>
              <a:rPr lang="en-US" altLang="en-US" sz="1400">
                <a:sym typeface="+mn-ea"/>
              </a:rPr>
              <a:t>Create a new Agent Pool and follow the steps to install an agent on your own machine or server.</a:t>
            </a:r>
            <a:endParaRPr lang="en-US" altLang="en-US" sz="1400">
              <a:solidFill>
                <a:schemeClr val="tx1"/>
              </a:solidFill>
            </a:endParaRPr>
          </a:p>
          <a:p>
            <a:r>
              <a:rPr lang="en-US" altLang="en-US" sz="1400">
                <a:sym typeface="+mn-ea"/>
              </a:rPr>
              <a:t>Once done, you can use this machine to run parallel jobs without waiting for Azure's hosted agents.</a:t>
            </a:r>
            <a:endParaRPr lang="en-US" altLang="en-US" sz="1400">
              <a:solidFill>
                <a:schemeClr val="tx1"/>
              </a:solidFill>
            </a:endParaRPr>
          </a:p>
          <a:p>
            <a:r>
              <a:rPr lang="en-US" altLang="en-US" sz="1400">
                <a:sym typeface="+mn-ea"/>
              </a:rPr>
              <a:t>Step 4: Upgrade to Paid Plan (Optional)</a:t>
            </a:r>
            <a:endParaRPr lang="en-US" altLang="en-US" sz="1400">
              <a:solidFill>
                <a:schemeClr val="tx1"/>
              </a:solidFill>
            </a:endParaRPr>
          </a:p>
          <a:p>
            <a:r>
              <a:rPr lang="en-US" altLang="en-US" sz="1400">
                <a:sym typeface="+mn-ea"/>
              </a:rPr>
              <a:t>If you need even more parallel jobs and faster builds, you can upgrade to a paid plan.</a:t>
            </a:r>
            <a:endParaRPr lang="en-US" altLang="en-US" sz="1400">
              <a:solidFill>
                <a:schemeClr val="tx1"/>
              </a:solidFill>
            </a:endParaRPr>
          </a:p>
          <a:p>
            <a:endParaRPr lang="en-US" altLang="en-US" sz="1400">
              <a:solidFill>
                <a:schemeClr val="tx1"/>
              </a:solidFill>
            </a:endParaRPr>
          </a:p>
          <a:p>
            <a:r>
              <a:rPr lang="en-US" altLang="en-US" sz="1400">
                <a:sym typeface="+mn-ea"/>
              </a:rPr>
              <a:t>Go to Azure DevOps pricing page and select a plan that gives you more parallelism.</a:t>
            </a:r>
            <a:endParaRPr lang="en-US" altLang="en-US" sz="1400">
              <a:solidFill>
                <a:schemeClr val="tx1"/>
              </a:solidFill>
            </a:endParaRPr>
          </a:p>
          <a:p>
            <a:endParaRPr lang="en-US" altLang="en-US" sz="1400">
              <a:solidFill>
                <a:schemeClr val="tx1"/>
              </a:solidFill>
            </a:endParaRPr>
          </a:p>
          <a:p>
            <a:endParaRPr lang="en-US" sz="1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MY" altLang="en-US">
                <a:solidFill>
                  <a:srgbClr val="FF0000"/>
                </a:solidFill>
              </a:rPr>
              <a:t>7</a:t>
            </a:r>
            <a:endParaRPr lang="en-MY" altLang="en-US">
              <a:solidFill>
                <a:srgbClr val="FF0000"/>
              </a:solidFill>
            </a:endParaRPr>
          </a:p>
        </p:txBody>
      </p:sp>
      <p:sp>
        <p:nvSpPr>
          <p:cNvPr id="3" name="Content Placeholder 2"/>
          <p:cNvSpPr>
            <a:spLocks noGrp="1"/>
          </p:cNvSpPr>
          <p:nvPr>
            <p:ph idx="1"/>
          </p:nvPr>
        </p:nvSpPr>
        <p:spPr/>
        <p:txBody>
          <a:bodyPr/>
          <a:p>
            <a:r>
              <a:rPr lang="en-MY" altLang="en-US" sz="1400">
                <a:solidFill>
                  <a:srgbClr val="FF0000"/>
                </a:solidFill>
              </a:rPr>
              <a:t>How to create agent pools?</a:t>
            </a:r>
            <a:endParaRPr lang="en-MY" altLang="en-US" sz="1400">
              <a:solidFill>
                <a:srgbClr val="FF0000"/>
              </a:solidFill>
            </a:endParaRPr>
          </a:p>
          <a:p>
            <a:r>
              <a:rPr lang="en-MY" altLang="en-US" sz="1400"/>
              <a:t> </a:t>
            </a:r>
            <a:r>
              <a:rPr lang="en-US" altLang="en-US" sz="1400"/>
              <a:t>Go to Azure DevOps → Project Settings → Agent Pools.</a:t>
            </a:r>
            <a:endParaRPr lang="en-US" altLang="en-US" sz="1400"/>
          </a:p>
          <a:p>
            <a:r>
              <a:rPr lang="en-US" altLang="en-US" sz="1400"/>
              <a:t>Follow the instructions to set up your own machine as an agent.</a:t>
            </a:r>
            <a:endParaRPr lang="en-US" altLang="en-US" sz="1400"/>
          </a:p>
          <a:p>
            <a:r>
              <a:rPr lang="en-US" altLang="en-US" sz="1400"/>
              <a:t>You can run builds on your own machines, and this will give you more flexibility without relying on Azure’s hosted agents.</a:t>
            </a:r>
            <a:endParaRPr lang="en-US" altLang="en-US" sz="1400"/>
          </a:p>
          <a:p>
            <a:r>
              <a:rPr lang="en-US" altLang="en-US" sz="1400"/>
              <a:t>ince you’ve downloaded the Azure DevOps agent as a zip file for Windows, here’s a step-by-step guide to setting up a self-hosted agent on your machine (laptop/PC):</a:t>
            </a:r>
            <a:endParaRPr lang="en-US" altLang="en-US" sz="1400"/>
          </a:p>
          <a:p>
            <a:r>
              <a:rPr lang="en-US" altLang="en-US" sz="1400"/>
              <a:t>Step-by-Step Guide to Set Up the Azure DevOps Self-Hosted Agent:</a:t>
            </a:r>
            <a:endParaRPr lang="en-US" altLang="en-US" sz="1400"/>
          </a:p>
          <a:p>
            <a:r>
              <a:rPr lang="en-US" altLang="en-US" sz="1400"/>
              <a:t>Step 1: Extract the Zip File</a:t>
            </a:r>
            <a:endParaRPr lang="en-US" altLang="en-US" sz="1400"/>
          </a:p>
          <a:p>
            <a:pPr lvl="1"/>
            <a:r>
              <a:rPr lang="en-US" altLang="en-US" sz="1225"/>
              <a:t>Locate the ZIP file you downloaded (usually in your Downloads folder).</a:t>
            </a:r>
            <a:endParaRPr lang="en-US" altLang="en-US" sz="1225"/>
          </a:p>
          <a:p>
            <a:pPr lvl="1"/>
            <a:r>
              <a:rPr lang="en-US" altLang="en-US" sz="1225"/>
              <a:t>Right-click on the ZIP file and select Extract All.</a:t>
            </a:r>
            <a:endParaRPr lang="en-US" altLang="en-US" sz="1225"/>
          </a:p>
          <a:p>
            <a:pPr lvl="1"/>
            <a:r>
              <a:rPr lang="en-US" altLang="en-US" sz="1225"/>
              <a:t>Choose a location (for example, C:\agent), and click Extract. This will unzip the agent files to that folder.</a:t>
            </a:r>
            <a:endParaRPr lang="en-US" altLang="en-US" sz="1225"/>
          </a:p>
          <a:p>
            <a:pPr lvl="0"/>
            <a:r>
              <a:rPr lang="en-US" altLang="en-US" sz="1400"/>
              <a:t>Step 2: Open Command Prompt as Administrator</a:t>
            </a:r>
            <a:endParaRPr lang="en-US" altLang="en-US" sz="1400"/>
          </a:p>
          <a:p>
            <a:pPr lvl="1"/>
            <a:r>
              <a:rPr lang="en-US" altLang="en-US" sz="1225"/>
              <a:t>Press Windows + X and select Command Prompt (Admin) or Windows PowerShell (Admin) to open it as an administrator.</a:t>
            </a:r>
            <a:endParaRPr lang="en-US" altLang="en-US" sz="1225"/>
          </a:p>
          <a:p>
            <a:pPr lvl="1"/>
            <a:r>
              <a:rPr lang="en-US" altLang="en-US" sz="1225"/>
              <a:t>Navigate to the folder where you extracted the agent files. For example:cd C:\agent</a:t>
            </a:r>
            <a:endParaRPr lang="en-US" altLang="en-US" sz="1225"/>
          </a:p>
          <a:p>
            <a:pPr lvl="0"/>
            <a:r>
              <a:rPr lang="en-US" altLang="en-US" sz="1400"/>
              <a:t>Step 3: Configure the Agent</a:t>
            </a:r>
            <a:endParaRPr lang="en-US" altLang="en-US" sz="1400"/>
          </a:p>
          <a:p>
            <a:pPr lvl="1"/>
            <a:r>
              <a:rPr lang="en-US" altLang="en-US" sz="1225"/>
              <a:t>In the Command Prompt, run the configuration command to set up the agent:.\config.cmd</a:t>
            </a:r>
            <a:endParaRPr lang="en-US" altLang="en-US" sz="1225"/>
          </a:p>
          <a:p>
            <a:pPr lvl="1"/>
            <a:r>
              <a:rPr lang="en-MY" altLang="en-US" sz="1225"/>
              <a:t> </a:t>
            </a:r>
            <a:r>
              <a:rPr lang="en-US" altLang="en-US" sz="1225"/>
              <a:t>You’ll be prompted for the following information:</a:t>
            </a:r>
            <a:endParaRPr lang="en-US" altLang="en-US" sz="1225"/>
          </a:p>
          <a:p>
            <a:pPr lvl="1"/>
            <a:r>
              <a:rPr lang="en-US" altLang="en-US" sz="1225"/>
              <a:t>Azure DevOps Organization URL:</a:t>
            </a:r>
            <a:endParaRPr lang="en-US" altLang="en-US" sz="1225"/>
          </a:p>
          <a:p>
            <a:pPr lvl="1"/>
            <a:r>
              <a:rPr lang="en-US" altLang="en-US" sz="1225"/>
              <a:t>Enter the URL of your Azure DevOps organization. It will look like this:</a:t>
            </a:r>
            <a:r>
              <a:rPr lang="en-MY" altLang="en-US" sz="1225"/>
              <a:t> </a:t>
            </a:r>
            <a:r>
              <a:rPr lang="en-US" altLang="en-US" sz="1225"/>
              <a:t>https://dev.azure.com/{your_organization_name}</a:t>
            </a:r>
            <a:endParaRPr lang="en-US" altLang="en-US" sz="1225"/>
          </a:p>
          <a:p>
            <a:pPr lvl="1"/>
            <a:endParaRPr lang="en-US" altLang="en-US" sz="1225"/>
          </a:p>
          <a:p>
            <a:pPr marL="457200" lvl="1" indent="0">
              <a:buNone/>
            </a:pPr>
            <a:endParaRPr lang="en-US" altLang="en-US" sz="1225"/>
          </a:p>
          <a:p>
            <a:pPr marL="457200" lvl="1" indent="0">
              <a:buNone/>
            </a:pPr>
            <a:endParaRPr lang="en-US" altLang="en-US" sz="1225"/>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MY" altLang="en-US">
                <a:solidFill>
                  <a:srgbClr val="FF0000"/>
                </a:solidFill>
              </a:rPr>
              <a:t>7</a:t>
            </a:r>
            <a:endParaRPr lang="en-MY" altLang="en-US">
              <a:solidFill>
                <a:srgbClr val="FF0000"/>
              </a:solidFill>
            </a:endParaRPr>
          </a:p>
        </p:txBody>
      </p:sp>
      <p:sp>
        <p:nvSpPr>
          <p:cNvPr id="3" name="Content Placeholder 2"/>
          <p:cNvSpPr>
            <a:spLocks noGrp="1"/>
          </p:cNvSpPr>
          <p:nvPr>
            <p:ph idx="1"/>
          </p:nvPr>
        </p:nvSpPr>
        <p:spPr/>
        <p:txBody>
          <a:bodyPr/>
          <a:p>
            <a:r>
              <a:rPr lang="en-US" altLang="en-US" sz="1400"/>
              <a:t>Personal Access Token (PAT):</a:t>
            </a:r>
            <a:endParaRPr lang="en-US" altLang="en-US" sz="1400"/>
          </a:p>
          <a:p>
            <a:r>
              <a:rPr lang="en-US" altLang="en-US" sz="1400"/>
              <a:t>You need to provide a Personal Access Token (PAT) for authentication.</a:t>
            </a:r>
            <a:endParaRPr lang="en-US" altLang="en-US" sz="1400"/>
          </a:p>
          <a:p>
            <a:pPr lvl="1"/>
            <a:r>
              <a:rPr lang="en-US" altLang="en-US" sz="1225"/>
              <a:t>To create a PAT, follow these steps:</a:t>
            </a:r>
            <a:endParaRPr lang="en-US" altLang="en-US" sz="1225"/>
          </a:p>
          <a:p>
            <a:pPr lvl="1"/>
            <a:r>
              <a:rPr lang="en-US" altLang="en-US" sz="1225"/>
              <a:t>Go to your Azure DevOps Profile.</a:t>
            </a:r>
            <a:endParaRPr lang="en-US" altLang="en-US" sz="1225"/>
          </a:p>
          <a:p>
            <a:pPr lvl="1"/>
            <a:r>
              <a:rPr lang="en-US" altLang="en-US" sz="1225"/>
              <a:t>Click New Token and provide the necessary details (like name, expiration, and scopes).</a:t>
            </a:r>
            <a:endParaRPr lang="en-US" altLang="en-US" sz="1225"/>
          </a:p>
          <a:p>
            <a:pPr lvl="1"/>
            <a:r>
              <a:rPr lang="en-US" altLang="en-US" sz="1225"/>
              <a:t>Copy the PAT once created.</a:t>
            </a:r>
            <a:endParaRPr lang="en-US" altLang="en-US" sz="1225"/>
          </a:p>
          <a:p>
            <a:pPr lvl="1"/>
            <a:r>
              <a:rPr lang="en-US" altLang="en-US" sz="1225"/>
              <a:t>Paste the PAT in the command prompt when prompted</a:t>
            </a:r>
            <a:r>
              <a:rPr lang="en-MY" altLang="en-US" sz="1225"/>
              <a:t>:</a:t>
            </a:r>
            <a:r>
              <a:rPr lang="en-US" altLang="en-US" sz="1225"/>
              <a:t>OE4MZPneNlbcleFq6s944F15VdFvrJUeNrLfrnmaRNPJbdbiTOCpJQQJ99BCACAAAAAAAAAAAAASAZDOX4AP</a:t>
            </a:r>
            <a:endParaRPr lang="en-US" altLang="en-US" sz="1225"/>
          </a:p>
          <a:p>
            <a:pPr lvl="1"/>
            <a:r>
              <a:rPr lang="en-US" altLang="en-US" sz="1225"/>
              <a:t>Enter agent pool (press enter for default) &gt;</a:t>
            </a:r>
            <a:r>
              <a:rPr lang="en-MY" altLang="en-US" sz="1225"/>
              <a:t>   </a:t>
            </a:r>
            <a:r>
              <a:rPr lang="en-MY" altLang="en-US" sz="1225">
                <a:solidFill>
                  <a:srgbClr val="00B050"/>
                </a:solidFill>
              </a:rPr>
              <a:t> ##Enter</a:t>
            </a:r>
            <a:endParaRPr lang="en-US" altLang="en-US" sz="1225">
              <a:solidFill>
                <a:srgbClr val="00B050"/>
              </a:solidFill>
            </a:endParaRPr>
          </a:p>
          <a:p>
            <a:pPr lvl="1" algn="l"/>
            <a:r>
              <a:rPr lang="en-US" altLang="en-US" sz="1225"/>
              <a:t>Enter agent name (press enter for DNEZ) &gt;</a:t>
            </a:r>
            <a:r>
              <a:rPr lang="en-MY" altLang="en-US" sz="1225"/>
              <a:t>    </a:t>
            </a:r>
            <a:r>
              <a:rPr lang="en-MY" altLang="en-US" sz="1225">
                <a:solidFill>
                  <a:srgbClr val="00B050"/>
                </a:solidFill>
                <a:sym typeface="+mn-ea"/>
              </a:rPr>
              <a:t>##Enter</a:t>
            </a:r>
            <a:endParaRPr lang="en-US" altLang="en-US" sz="1225"/>
          </a:p>
          <a:p>
            <a:pPr lvl="1"/>
            <a:r>
              <a:rPr lang="en-MY" altLang="en-US" sz="1225"/>
              <a:t>Then it will “</a:t>
            </a:r>
            <a:r>
              <a:rPr lang="en-US" altLang="en-US" sz="1225"/>
              <a:t>Scanning for tool capabilities</a:t>
            </a:r>
            <a:r>
              <a:rPr lang="en-MY" altLang="en-US" sz="1225"/>
              <a:t>”. and “</a:t>
            </a:r>
            <a:r>
              <a:rPr lang="en-US" altLang="en-US" sz="1225"/>
              <a:t>Connecting to the server.</a:t>
            </a:r>
            <a:r>
              <a:rPr lang="en-MY" altLang="en-US" sz="1225"/>
              <a:t>”</a:t>
            </a:r>
            <a:endParaRPr lang="en-US" altLang="en-US" sz="1225"/>
          </a:p>
          <a:p>
            <a:pPr lvl="1"/>
            <a:r>
              <a:rPr lang="en-US" altLang="en-US" sz="1225"/>
              <a:t>Pool Default already contains an agent with name DNEZ.</a:t>
            </a:r>
            <a:endParaRPr lang="en-US" altLang="en-US" sz="1225"/>
          </a:p>
          <a:p>
            <a:pPr lvl="1"/>
            <a:r>
              <a:rPr lang="en-US" altLang="en-US" sz="1225"/>
              <a:t>Enter replace? (Y/N) (press enter for N) &gt; Y</a:t>
            </a:r>
            <a:endParaRPr lang="en-US" altLang="en-US" sz="1225"/>
          </a:p>
          <a:p>
            <a:pPr lvl="1"/>
            <a:r>
              <a:rPr lang="en-US" altLang="en-US" sz="1225"/>
              <a:t>Successfully replaced the agent</a:t>
            </a:r>
            <a:endParaRPr lang="en-US" altLang="en-US" sz="1225"/>
          </a:p>
          <a:p>
            <a:pPr lvl="1"/>
            <a:r>
              <a:rPr lang="en-US" altLang="en-US" sz="1225"/>
              <a:t>Testing agent connection.</a:t>
            </a:r>
            <a:endParaRPr lang="en-US" altLang="en-US" sz="1225"/>
          </a:p>
          <a:p>
            <a:pPr lvl="1"/>
            <a:r>
              <a:rPr lang="en-US" altLang="en-US" sz="1225"/>
              <a:t>Enter work folder (press enter for _work) &gt;</a:t>
            </a:r>
            <a:endParaRPr lang="en-US" altLang="en-US" sz="1225"/>
          </a:p>
          <a:p>
            <a:pPr lvl="1"/>
            <a:r>
              <a:rPr lang="en-US" altLang="en-US" sz="1225"/>
              <a:t>2025-03-23 06:43:16Z: Settings Saved.</a:t>
            </a:r>
            <a:endParaRPr lang="en-US" altLang="en-US" sz="1225"/>
          </a:p>
          <a:p>
            <a:pPr lvl="1"/>
            <a:r>
              <a:rPr lang="en-US" altLang="en-US" sz="1225"/>
              <a:t>Enter run agent as service? (Y/N) (press enter for N) &gt; Y</a:t>
            </a:r>
            <a:endParaRPr lang="en-US" altLang="en-US" sz="1225"/>
          </a:p>
          <a:p>
            <a:pPr lvl="1"/>
            <a:r>
              <a:rPr lang="en-US" altLang="en-US" sz="1225"/>
              <a:t>Enter enable SERVICE_SID_TYPE_UNRESTRICTED for agent service (Y/N) (press enter for N) &gt;</a:t>
            </a:r>
            <a:r>
              <a:rPr lang="en-MY" altLang="en-US" sz="1225"/>
              <a:t>   </a:t>
            </a:r>
            <a:r>
              <a:rPr lang="en-MY" altLang="en-US" sz="1225">
                <a:sym typeface="+mn-ea"/>
              </a:rPr>
              <a:t> </a:t>
            </a:r>
            <a:r>
              <a:rPr lang="en-MY" altLang="en-US" sz="1225">
                <a:solidFill>
                  <a:srgbClr val="00B050"/>
                </a:solidFill>
                <a:sym typeface="+mn-ea"/>
              </a:rPr>
              <a:t>##s</a:t>
            </a:r>
            <a:r>
              <a:rPr lang="en-US" altLang="en-US" sz="1225">
                <a:solidFill>
                  <a:srgbClr val="00B050"/>
                </a:solidFill>
              </a:rPr>
              <a:t>ervice typically refers to a software function or feature that runs in the background to perform specific tasks or provide particular functionalities. It can be something like a web service, a network service, or a service in an application that supports the main functions of a system.</a:t>
            </a:r>
            <a:endParaRPr lang="en-US" altLang="en-US" sz="1225">
              <a:solidFill>
                <a:srgbClr val="00B050"/>
              </a:solidFill>
            </a:endParaRPr>
          </a:p>
          <a:p>
            <a:pPr lvl="1"/>
            <a:endParaRPr lang="en-US" altLang="en-US" sz="1225">
              <a:solidFill>
                <a:srgbClr val="00B050"/>
              </a:solidFill>
            </a:endParaRPr>
          </a:p>
          <a:p>
            <a:pPr lvl="1"/>
            <a:endParaRPr lang="en-US" altLang="en-US" sz="1225">
              <a:solidFill>
                <a:srgbClr val="00B050"/>
              </a:solidFill>
            </a:endParaRPr>
          </a:p>
          <a:p>
            <a:endParaRPr lang="en-US" altLang="en-US" sz="1225">
              <a:solidFill>
                <a:srgbClr val="00B05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itle 1"/>
          <p:cNvSpPr>
            <a:spLocks noGrp="1"/>
          </p:cNvSpPr>
          <p:nvPr>
            <p:ph type="title"/>
          </p:nvPr>
        </p:nvSpPr>
        <p:spPr/>
        <p:txBody>
          <a:bodyPr/>
          <a:p>
            <a:r>
              <a:rPr lang="en-MY" altLang="en-US">
                <a:solidFill>
                  <a:srgbClr val="FF0000"/>
                </a:solidFill>
              </a:rPr>
              <a:t>7</a:t>
            </a:r>
            <a:endParaRPr lang="en-MY" altLang="en-US">
              <a:solidFill>
                <a:srgbClr val="FF0000"/>
              </a:solidFill>
            </a:endParaRPr>
          </a:p>
        </p:txBody>
      </p:sp>
      <p:sp>
        <p:nvSpPr>
          <p:cNvPr id="3" name="Content Placeholder 2"/>
          <p:cNvSpPr>
            <a:spLocks noGrp="1"/>
          </p:cNvSpPr>
          <p:nvPr>
            <p:ph idx="1"/>
          </p:nvPr>
        </p:nvSpPr>
        <p:spPr>
          <a:xfrm>
            <a:off x="609600" y="1174750"/>
            <a:ext cx="10857865" cy="5827395"/>
          </a:xfrm>
        </p:spPr>
        <p:txBody>
          <a:bodyPr/>
          <a:p>
            <a:r>
              <a:rPr lang="en-MY" altLang="en-US" sz="1400">
                <a:solidFill>
                  <a:srgbClr val="00B050"/>
                </a:solidFill>
                <a:sym typeface="+mn-ea"/>
              </a:rPr>
              <a:t>##</a:t>
            </a:r>
            <a:r>
              <a:rPr lang="en-US" altLang="en-US" sz="1400">
                <a:solidFill>
                  <a:srgbClr val="00B050"/>
                </a:solidFill>
                <a:sym typeface="+mn-ea"/>
              </a:rPr>
              <a:t>enabling SERVICE_SID_TYPE_UNRESTRICTED for an agent service, it likely refers to enabling a specific type of service related to an agent (which could be a program, bot, or system component) that helps with automated tasks, interactions</a:t>
            </a:r>
            <a:r>
              <a:rPr lang="en-MY" altLang="en-US" sz="1400">
                <a:solidFill>
                  <a:srgbClr val="00B050"/>
                </a:solidFill>
                <a:sym typeface="+mn-ea"/>
              </a:rPr>
              <a:t>.</a:t>
            </a:r>
            <a:endParaRPr lang="en-MY" altLang="en-US" sz="1400">
              <a:solidFill>
                <a:srgbClr val="00B050"/>
              </a:solidFill>
              <a:sym typeface="+mn-ea"/>
            </a:endParaRPr>
          </a:p>
          <a:p>
            <a:pPr marL="0" indent="457200">
              <a:buNone/>
            </a:pPr>
            <a:r>
              <a:rPr lang="en-US" altLang="en-US" sz="1400">
                <a:solidFill>
                  <a:srgbClr val="00B050"/>
                </a:solidFill>
                <a:sym typeface="+mn-ea"/>
              </a:rPr>
              <a:t>Here's a breakdown of terms that might help:</a:t>
            </a:r>
            <a:endParaRPr lang="en-US" altLang="en-US" sz="1400">
              <a:solidFill>
                <a:srgbClr val="00B050"/>
              </a:solidFill>
              <a:sym typeface="+mn-ea"/>
            </a:endParaRPr>
          </a:p>
          <a:p>
            <a:r>
              <a:rPr lang="en-US" altLang="en-US" sz="1400">
                <a:solidFill>
                  <a:srgbClr val="00B050"/>
                </a:solidFill>
                <a:sym typeface="+mn-ea"/>
              </a:rPr>
              <a:t>Agent: This could be a software agent, such as a chatbot or a program that performs automated tasks.</a:t>
            </a:r>
            <a:endParaRPr lang="en-US" altLang="en-US" sz="1400">
              <a:solidFill>
                <a:srgbClr val="00B050"/>
              </a:solidFill>
              <a:sym typeface="+mn-ea"/>
            </a:endParaRPr>
          </a:p>
          <a:p>
            <a:r>
              <a:rPr lang="en-US" altLang="en-US" sz="1400">
                <a:solidFill>
                  <a:srgbClr val="00B050"/>
                </a:solidFill>
                <a:sym typeface="+mn-ea"/>
              </a:rPr>
              <a:t>Service: The software that the agent uses or the system that supports the agent in performing its functions.</a:t>
            </a:r>
            <a:endParaRPr lang="en-US" altLang="en-US" sz="1400">
              <a:solidFill>
                <a:srgbClr val="00B050"/>
              </a:solidFill>
              <a:sym typeface="+mn-ea"/>
            </a:endParaRPr>
          </a:p>
          <a:p>
            <a:pPr marL="0" indent="0">
              <a:buNone/>
            </a:pPr>
            <a:r>
              <a:rPr lang="en-MY" altLang="en-US" sz="1400">
                <a:solidFill>
                  <a:srgbClr val="00B050"/>
                </a:solidFill>
                <a:sym typeface="+mn-ea"/>
              </a:rPr>
              <a:t>      </a:t>
            </a:r>
            <a:r>
              <a:rPr lang="en-US" altLang="en-US" sz="1400">
                <a:solidFill>
                  <a:srgbClr val="00B050"/>
                </a:solidFill>
                <a:sym typeface="+mn-ea"/>
              </a:rPr>
              <a:t>SID_TYPE_UNRESTRICTED: This could be a setting to enable a less restricted or more flexible version of the agent service.</a:t>
            </a:r>
            <a:endParaRPr lang="en-US" altLang="en-US" sz="1400">
              <a:solidFill>
                <a:srgbClr val="00B050"/>
              </a:solidFill>
              <a:sym typeface="+mn-ea"/>
            </a:endParaRPr>
          </a:p>
          <a:p>
            <a:r>
              <a:rPr lang="en-US" altLang="en-US" sz="1400">
                <a:solidFill>
                  <a:srgbClr val="FF0000"/>
                </a:solidFill>
                <a:sym typeface="+mn-ea"/>
              </a:rPr>
              <a:t>Enter enable SERVICE_SID_TYPE_UNRESTRICTED for agent service (Y/N) (press enter for N) &gt; Y</a:t>
            </a:r>
            <a:endParaRPr lang="en-US" altLang="en-US" sz="1400">
              <a:solidFill>
                <a:srgbClr val="FF0000"/>
              </a:solidFill>
              <a:sym typeface="+mn-ea"/>
            </a:endParaRPr>
          </a:p>
          <a:p>
            <a:r>
              <a:rPr lang="en-US" altLang="en-US" sz="1400">
                <a:solidFill>
                  <a:srgbClr val="FF0000"/>
                </a:solidFill>
                <a:sym typeface="+mn-ea"/>
              </a:rPr>
              <a:t>Error reported in diagnostic logs. Please examine the log for more details.</a:t>
            </a:r>
            <a:endParaRPr lang="en-US" altLang="en-US" sz="1400">
              <a:solidFill>
                <a:srgbClr val="FF0000"/>
              </a:solidFill>
              <a:sym typeface="+mn-ea"/>
            </a:endParaRPr>
          </a:p>
          <a:p>
            <a:r>
              <a:rPr lang="en-US" altLang="en-US" sz="1400">
                <a:solidFill>
                  <a:srgbClr val="FF0000"/>
                </a:solidFill>
                <a:sym typeface="+mn-ea"/>
              </a:rPr>
              <a:t>    - C:\Users\User\Desktop\Netsynergy\agent\_diag\Agent_20250323-063134-utc.log</a:t>
            </a:r>
            <a:endParaRPr lang="en-US" altLang="en-US" sz="1400">
              <a:solidFill>
                <a:srgbClr val="FF0000"/>
              </a:solidFill>
              <a:sym typeface="+mn-ea"/>
            </a:endParaRPr>
          </a:p>
          <a:p>
            <a:r>
              <a:rPr lang="en-US" altLang="en-US" sz="1400">
                <a:solidFill>
                  <a:srgbClr val="FF0000"/>
                </a:solidFill>
                <a:sym typeface="+mn-ea"/>
              </a:rPr>
              <a:t>Needs Administrator privileges for configuring agent as windows service.</a:t>
            </a:r>
            <a:endParaRPr lang="en-US" altLang="en-US" sz="1400">
              <a:solidFill>
                <a:srgbClr val="FF0000"/>
              </a:solidFill>
              <a:sym typeface="+mn-ea"/>
            </a:endParaRPr>
          </a:p>
          <a:p>
            <a:r>
              <a:rPr lang="en-MY" altLang="en-US" sz="1400">
                <a:solidFill>
                  <a:schemeClr val="tx1"/>
                </a:solidFill>
                <a:highlight>
                  <a:srgbClr val="FFFF00"/>
                </a:highlight>
                <a:sym typeface="+mn-ea"/>
              </a:rPr>
              <a:t>Solution for this error: T</a:t>
            </a:r>
            <a:r>
              <a:rPr lang="en-US" altLang="en-US" sz="1400">
                <a:solidFill>
                  <a:schemeClr val="tx1"/>
                </a:solidFill>
                <a:sym typeface="+mn-ea"/>
              </a:rPr>
              <a:t>his means there was an issue during the process, and you should examine the log file for more details on what went wrong. The log file is located at:</a:t>
            </a:r>
            <a:r>
              <a:rPr lang="en-MY" altLang="en-US" sz="1400">
                <a:solidFill>
                  <a:schemeClr val="tx1"/>
                </a:solidFill>
                <a:sym typeface="+mn-ea"/>
              </a:rPr>
              <a:t> (Type at cmd or poer shell): “</a:t>
            </a:r>
            <a:r>
              <a:rPr lang="en-US" altLang="en-US" sz="1400">
                <a:solidFill>
                  <a:schemeClr val="tx1"/>
                </a:solidFill>
                <a:sym typeface="+mn-ea"/>
              </a:rPr>
              <a:t>C:\Users\User\Desktop\Netsynergy\agent\_diag\Agent_20250323-063134-utc.log</a:t>
            </a:r>
            <a:r>
              <a:rPr lang="en-MY" altLang="en-US" sz="1400">
                <a:solidFill>
                  <a:schemeClr val="tx1"/>
                </a:solidFill>
                <a:sym typeface="+mn-ea"/>
              </a:rPr>
              <a:t>”.   </a:t>
            </a:r>
            <a:r>
              <a:rPr lang="en-US" altLang="en-US" sz="1400">
                <a:solidFill>
                  <a:schemeClr val="tx1"/>
                </a:solidFill>
                <a:sym typeface="+mn-ea"/>
              </a:rPr>
              <a:t>Administrator Privileges Required: The message also indicates that you need Administrator privileges to configure the agent as a Windows servic</a:t>
            </a:r>
            <a:r>
              <a:rPr lang="en-MY" altLang="en-US" sz="1400">
                <a:solidFill>
                  <a:schemeClr val="tx1"/>
                </a:solidFill>
                <a:sym typeface="+mn-ea"/>
              </a:rPr>
              <a:t>e.</a:t>
            </a:r>
            <a:r>
              <a:rPr lang="en-US" altLang="en-US" sz="1400">
                <a:solidFill>
                  <a:schemeClr val="tx1"/>
                </a:solidFill>
                <a:sym typeface="+mn-ea"/>
              </a:rPr>
              <a:t>Close your current command prompt.Right-click on your Command Prompt or PowerShell icon and select Run as Administrator</a:t>
            </a:r>
            <a:r>
              <a:rPr lang="en-MY" altLang="en-US" sz="1400">
                <a:solidFill>
                  <a:schemeClr val="tx1"/>
                </a:solidFill>
                <a:sym typeface="+mn-ea"/>
              </a:rPr>
              <a:t>. “</a:t>
            </a:r>
            <a:r>
              <a:rPr lang="en-US" altLang="en-US" sz="1400">
                <a:solidFill>
                  <a:schemeClr val="tx1"/>
                </a:solidFill>
                <a:sym typeface="+mn-ea"/>
              </a:rPr>
              <a:t>C:\Windows\system32&gt;cd C:\Users\User\Desktop\Netsynergy\agent</a:t>
            </a:r>
            <a:r>
              <a:rPr lang="en-MY" altLang="en-US" sz="1400">
                <a:solidFill>
                  <a:schemeClr val="tx1"/>
                </a:solidFill>
                <a:sym typeface="+mn-ea"/>
              </a:rPr>
              <a:t>”. After you paster and entered. there have any error means you must remove configuration.By adding this in cmd “</a:t>
            </a:r>
            <a:r>
              <a:rPr lang="en-US" altLang="en-US" sz="1400">
                <a:solidFill>
                  <a:schemeClr val="tx1"/>
                </a:solidFill>
                <a:sym typeface="+mn-ea"/>
              </a:rPr>
              <a:t>C:\Users\User\Desktop\Netsynergy\agent&gt;config.cmd remove</a:t>
            </a:r>
            <a:r>
              <a:rPr lang="en-MY" altLang="en-US" sz="1400">
                <a:solidFill>
                  <a:schemeClr val="tx1"/>
                </a:solidFill>
                <a:sym typeface="+mn-ea"/>
              </a:rPr>
              <a:t>” and enter personal account token (PAT).Then redo by creating agents token, run cmd and etc.</a:t>
            </a:r>
            <a:endParaRPr lang="en-MY" altLang="en-US" sz="1400">
              <a:solidFill>
                <a:schemeClr val="tx1"/>
              </a:solidFill>
              <a:sym typeface="+mn-ea"/>
            </a:endParaRPr>
          </a:p>
          <a:p>
            <a:r>
              <a:rPr lang="en-US" altLang="en-US" sz="1400">
                <a:solidFill>
                  <a:schemeClr val="tx1"/>
                </a:solidFill>
                <a:sym typeface="+mn-ea"/>
              </a:rPr>
              <a:t>Enter work folder (press enter for _work) &gt;</a:t>
            </a:r>
            <a:endParaRPr lang="en-US" altLang="en-US" sz="1400">
              <a:solidFill>
                <a:schemeClr val="tx1"/>
              </a:solidFill>
              <a:sym typeface="+mn-ea"/>
            </a:endParaRPr>
          </a:p>
          <a:p>
            <a:r>
              <a:rPr lang="en-US" altLang="en-US" sz="1400">
                <a:solidFill>
                  <a:schemeClr val="tx1"/>
                </a:solidFill>
                <a:sym typeface="+mn-ea"/>
              </a:rPr>
              <a:t>2025-03-23 07:41:03Z: Settings Saved.</a:t>
            </a:r>
            <a:endParaRPr lang="en-US" altLang="en-US" sz="1400">
              <a:solidFill>
                <a:schemeClr val="tx1"/>
              </a:solidFill>
              <a:sym typeface="+mn-ea"/>
            </a:endParaRPr>
          </a:p>
          <a:p>
            <a:r>
              <a:rPr lang="en-US" altLang="en-US" sz="1400">
                <a:solidFill>
                  <a:schemeClr val="tx1"/>
                </a:solidFill>
                <a:sym typeface="+mn-ea"/>
              </a:rPr>
              <a:t>Enter run agent as service? (Y/N) (press enter for N) &gt; Y</a:t>
            </a:r>
            <a:endParaRPr lang="en-US" altLang="en-US" sz="1400">
              <a:solidFill>
                <a:schemeClr val="tx1"/>
              </a:solidFill>
              <a:sym typeface="+mn-ea"/>
            </a:endParaRPr>
          </a:p>
          <a:p>
            <a:r>
              <a:rPr lang="en-US" altLang="en-US" sz="1400">
                <a:solidFill>
                  <a:schemeClr val="tx1"/>
                </a:solidFill>
                <a:sym typeface="+mn-ea"/>
              </a:rPr>
              <a:t>Enter enable SERVICE_SID_TYPE_UNRESTRICTED for agent service (Y/N) (press enter for N) &gt; Y</a:t>
            </a:r>
            <a:endParaRPr lang="en-US" altLang="en-US" sz="1400">
              <a:solidFill>
                <a:schemeClr val="tx1"/>
              </a:solidFill>
              <a:sym typeface="+mn-ea"/>
            </a:endParaRPr>
          </a:p>
          <a:p>
            <a:r>
              <a:rPr lang="en-US" altLang="en-US" sz="1400">
                <a:solidFill>
                  <a:schemeClr val="tx1"/>
                </a:solidFill>
                <a:sym typeface="+mn-ea"/>
              </a:rPr>
              <a:t>Enter User account to use for the service (press enter for NT AUTHORITY\NETWORK SERVICE) &gt;</a:t>
            </a:r>
            <a:r>
              <a:rPr lang="en-MY" altLang="en-US" sz="1400">
                <a:solidFill>
                  <a:schemeClr val="tx1"/>
                </a:solidFill>
                <a:sym typeface="+mn-ea"/>
              </a:rPr>
              <a:t>  </a:t>
            </a:r>
            <a:r>
              <a:rPr lang="en-MY" altLang="en-US" sz="1400">
                <a:solidFill>
                  <a:srgbClr val="00B050"/>
                </a:solidFill>
                <a:sym typeface="+mn-ea"/>
              </a:rPr>
              <a:t>##ENter</a:t>
            </a:r>
            <a:endParaRPr lang="en-US" altLang="en-US" sz="1400"/>
          </a:p>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509905" y="772795"/>
            <a:ext cx="11072495" cy="5354955"/>
          </a:xfrm>
        </p:spPr>
        <p:txBody>
          <a:bodyPr/>
          <a:p>
            <a:r>
              <a:rPr lang="en-US" altLang="en-US" sz="1400">
                <a:sym typeface="+mn-ea"/>
              </a:rPr>
              <a:t>Enter whether to prevent service starting immediately after configuration is finished? (Y/N) (press enter for N) &gt;</a:t>
            </a:r>
            <a:r>
              <a:rPr lang="en-MY" altLang="en-US" sz="1400">
                <a:sym typeface="+mn-ea"/>
              </a:rPr>
              <a:t>  </a:t>
            </a:r>
            <a:r>
              <a:rPr lang="en-MY" altLang="en-US" sz="1400">
                <a:solidFill>
                  <a:srgbClr val="00B050"/>
                </a:solidFill>
                <a:sym typeface="+mn-ea"/>
              </a:rPr>
              <a:t>##</a:t>
            </a:r>
            <a:r>
              <a:rPr lang="en-US" altLang="en-US" sz="1400">
                <a:solidFill>
                  <a:srgbClr val="00B050"/>
                </a:solidFill>
                <a:sym typeface="+mn-ea"/>
              </a:rPr>
              <a:t>If you choose Yes, the service will not start immediately after the configuration is finished</a:t>
            </a:r>
            <a:r>
              <a:rPr lang="en-MY" altLang="en-US" sz="1400">
                <a:solidFill>
                  <a:srgbClr val="00B050"/>
                </a:solidFill>
                <a:sym typeface="+mn-ea"/>
              </a:rPr>
              <a:t> (Need to do manually the cofiguration).I</a:t>
            </a:r>
            <a:r>
              <a:rPr lang="en-US" altLang="en-US" sz="1400">
                <a:solidFill>
                  <a:srgbClr val="00B050"/>
                </a:solidFill>
                <a:sym typeface="+mn-ea"/>
              </a:rPr>
              <a:t>f you choose No, the service will start immediately</a:t>
            </a:r>
            <a:r>
              <a:rPr lang="en-US" altLang="en-US" sz="1400">
                <a:sym typeface="+mn-ea"/>
              </a:rPr>
              <a:t> </a:t>
            </a:r>
            <a:endParaRPr lang="en-US" altLang="en-US" sz="1400">
              <a:sym typeface="+mn-ea"/>
            </a:endParaRPr>
          </a:p>
          <a:p>
            <a:r>
              <a:rPr lang="en-US" altLang="en-US" sz="1400">
                <a:sym typeface="+mn-ea"/>
              </a:rPr>
              <a:t>Agent Pool:</a:t>
            </a:r>
            <a:r>
              <a:rPr lang="en-MY" altLang="en-US" sz="1400">
                <a:sym typeface="+mn-ea"/>
              </a:rPr>
              <a:t> </a:t>
            </a:r>
            <a:r>
              <a:rPr lang="en-US" altLang="en-US" sz="1400">
                <a:sym typeface="+mn-ea"/>
              </a:rPr>
              <a:t>After configuring the agent, you’ll be prompted to run the agent. In the command prompt, type:</a:t>
            </a:r>
            <a:r>
              <a:rPr lang="en-MY" altLang="en-US" sz="1400">
                <a:sym typeface="+mn-ea"/>
              </a:rPr>
              <a:t> “</a:t>
            </a:r>
            <a:r>
              <a:rPr lang="en-US" altLang="en-US" sz="1400">
                <a:sym typeface="+mn-ea"/>
              </a:rPr>
              <a:t>C:\Users\User\Desktop\Netsynergy\agent&gt;.\run.cmd</a:t>
            </a:r>
            <a:r>
              <a:rPr lang="en-MY" altLang="en-US" sz="1400">
                <a:sym typeface="+mn-ea"/>
              </a:rPr>
              <a:t>”</a:t>
            </a:r>
            <a:endParaRPr lang="en-US" altLang="en-US" sz="1400">
              <a:sym typeface="+mn-ea"/>
            </a:endParaRPr>
          </a:p>
          <a:p>
            <a:endParaRPr lang="en-US" altLang="en-US" sz="1400">
              <a:sym typeface="+mn-ea"/>
            </a:endParaRPr>
          </a:p>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MY" altLang="en-US">
                <a:solidFill>
                  <a:srgbClr val="FF0000"/>
                </a:solidFill>
              </a:rPr>
              <a:t>8</a:t>
            </a:r>
            <a:endParaRPr lang="en-MY" altLang="en-US">
              <a:solidFill>
                <a:srgbClr val="FF0000"/>
              </a:solidFill>
            </a:endParaRPr>
          </a:p>
        </p:txBody>
      </p:sp>
      <p:sp>
        <p:nvSpPr>
          <p:cNvPr id="3" name="Content Placeholder 2"/>
          <p:cNvSpPr>
            <a:spLocks noGrp="1"/>
          </p:cNvSpPr>
          <p:nvPr>
            <p:ph idx="1"/>
          </p:nvPr>
        </p:nvSpPr>
        <p:spPr/>
        <p:txBody>
          <a:bodyPr/>
          <a:p>
            <a:r>
              <a:rPr lang="en-US" altLang="en-US" sz="1200">
                <a:solidFill>
                  <a:srgbClr val="FF0000"/>
                </a:solidFill>
              </a:rPr>
              <a:t>We need to add following project in growth digital</a:t>
            </a:r>
            <a:endParaRPr lang="en-US" altLang="en-US" sz="1200">
              <a:solidFill>
                <a:srgbClr val="FF0000"/>
              </a:solidFill>
            </a:endParaRPr>
          </a:p>
          <a:p>
            <a:r>
              <a:rPr lang="en-US" altLang="en-US" sz="1200">
                <a:solidFill>
                  <a:srgbClr val="FF0000"/>
                </a:solidFill>
              </a:rPr>
              <a:t>accelerus-word-add-in</a:t>
            </a:r>
            <a:endParaRPr lang="en-US" altLang="en-US" sz="1200">
              <a:solidFill>
                <a:srgbClr val="FF0000"/>
              </a:solidFill>
            </a:endParaRPr>
          </a:p>
          <a:p>
            <a:r>
              <a:rPr lang="en-US" altLang="en-US" sz="1200">
                <a:solidFill>
                  <a:srgbClr val="FF0000"/>
                </a:solidFill>
              </a:rPr>
              <a:t>accelerus-openid</a:t>
            </a:r>
            <a:endParaRPr lang="en-US" altLang="en-US" sz="1200">
              <a:solidFill>
                <a:srgbClr val="FF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MY" altLang="en-US">
                <a:solidFill>
                  <a:srgbClr val="FF0000"/>
                </a:solidFill>
              </a:rPr>
              <a:t>9.</a:t>
            </a:r>
            <a:endParaRPr lang="en-MY" altLang="en-US">
              <a:solidFill>
                <a:srgbClr val="FF0000"/>
              </a:solidFill>
            </a:endParaRPr>
          </a:p>
        </p:txBody>
      </p:sp>
      <p:sp>
        <p:nvSpPr>
          <p:cNvPr id="3" name="Content Placeholder 2"/>
          <p:cNvSpPr>
            <a:spLocks noGrp="1"/>
          </p:cNvSpPr>
          <p:nvPr>
            <p:ph idx="1"/>
          </p:nvPr>
        </p:nvSpPr>
        <p:spPr/>
        <p:txBody>
          <a:bodyPr/>
          <a:p>
            <a:r>
              <a:rPr lang="en-US" altLang="en-US" sz="1200">
                <a:solidFill>
                  <a:srgbClr val="FF0000"/>
                </a:solidFill>
              </a:rPr>
              <a:t>##[error]Project file(s) matching the specified pattern were not found.</a:t>
            </a:r>
            <a:endParaRPr lang="en-US" altLang="en-US" sz="120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ltLang="en-US" sz="1200">
                <a:solidFill>
                  <a:srgbClr val="FF0000"/>
                </a:solidFill>
              </a:rPr>
              <a:t>##[warning]'git config --get remote.origin.url' failed with exit code: 1, output</a:t>
            </a:r>
            <a:endParaRPr lang="en-US" altLang="en-US" sz="1200">
              <a:solidFill>
                <a:srgbClr val="FF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ltLang="en-US" sz="1400">
                <a:solidFill>
                  <a:srgbClr val="FF0000"/>
                </a:solidFill>
              </a:rPr>
              <a:t>Looking at the Test environment (Accelerustest resource group) - I can see that the test worker role now has a static IP.I have spoken to Eleni about this and she said we can proceed this afternoon after 4:30pm (local time).</a:t>
            </a:r>
            <a:r>
              <a:rPr lang="en-MY" altLang="en-US" sz="1400">
                <a:solidFill>
                  <a:srgbClr val="FF0000"/>
                </a:solidFill>
              </a:rPr>
              <a:t> </a:t>
            </a:r>
            <a:r>
              <a:rPr lang="en-US" altLang="en-US" sz="1400">
                <a:solidFill>
                  <a:srgbClr val="FF0000"/>
                </a:solidFill>
              </a:rPr>
              <a:t>ITOps (Guest) Do I just delete the entire acceleruslive resource group and then just run the deployment (approve the PR)?</a:t>
            </a:r>
            <a:endParaRPr lang="en-US" altLang="en-US" sz="1400">
              <a:solidFill>
                <a:srgbClr val="FF0000"/>
              </a:solidFill>
            </a:endParaRPr>
          </a:p>
          <a:p>
            <a:r>
              <a:rPr lang="en-US" altLang="en-US" sz="1400">
                <a:solidFill>
                  <a:srgbClr val="FF0000"/>
                </a:solidFill>
              </a:rPr>
              <a:t> Bernard Peh Canyou please approve the PR : https://dev.azure.com/semaphore-consulting/Accelerus/_git/accelerus/pullrequest/2602</a:t>
            </a:r>
            <a:endParaRPr lang="en-US" altLang="en-US" sz="1400">
              <a:solidFill>
                <a:srgbClr val="FF0000"/>
              </a:solidFill>
            </a:endParaRPr>
          </a:p>
          <a:p>
            <a:r>
              <a:rPr lang="en-US" altLang="en-US" sz="1400">
                <a:solidFill>
                  <a:srgbClr val="FF0000"/>
                </a:solidFill>
              </a:rPr>
              <a:t>I'll approve it this afternoon after deleting the resource group, then I'll ensure that it rebuilds / recreates everything and whitelist the new static IP in SendGrid</a:t>
            </a:r>
            <a:endParaRPr lang="en-US" altLang="en-US" sz="1400">
              <a:solidFill>
                <a:srgbClr val="FF0000"/>
              </a:solidFill>
            </a:endParaRPr>
          </a:p>
          <a:p>
            <a:pPr marL="0" indent="0">
              <a:buNone/>
            </a:pPr>
            <a:endParaRPr lang="en-US" altLang="en-US" sz="1400">
              <a:solidFill>
                <a:srgbClr val="FF0000"/>
              </a:solidFill>
            </a:endParaRPr>
          </a:p>
          <a:p>
            <a:r>
              <a:rPr lang="en-US" altLang="en-US" sz="1400">
                <a:solidFill>
                  <a:srgbClr val="FF0000"/>
                </a:solidFill>
              </a:rPr>
              <a:t>        </a:t>
            </a:r>
            <a:endParaRPr lang="en-US" altLang="en-US" sz="1400">
              <a:solidFill>
                <a:srgbClr val="FF0000"/>
              </a:solidFill>
            </a:endParaRPr>
          </a:p>
          <a:p>
            <a:endParaRPr lang="en-US" altLang="en-US" sz="1400">
              <a:solidFill>
                <a:srgbClr val="FF0000"/>
              </a:solidFill>
            </a:endParaRPr>
          </a:p>
          <a:p>
            <a:r>
              <a:rPr lang="en-US" altLang="en-US" sz="1400">
                <a:solidFill>
                  <a:srgbClr val="FF0000"/>
                </a:solidFill>
              </a:rPr>
              <a:t> </a:t>
            </a:r>
            <a:endParaRPr lang="en-US" altLang="en-US" sz="140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742950" indent="-742950">
              <a:buFont typeface="+mj-lt"/>
              <a:buAutoNum type="arabicPeriod"/>
            </a:pPr>
            <a:r>
              <a:rPr lang="en-MY" altLang="en-US">
                <a:solidFill>
                  <a:srgbClr val="FF0000"/>
                </a:solidFill>
              </a:rPr>
              <a:t>Error </a:t>
            </a:r>
            <a:r>
              <a:rPr lang="en-MY" altLang="en-US"/>
              <a:t>&amp; </a:t>
            </a:r>
            <a:r>
              <a:rPr lang="en-MY" altLang="en-US">
                <a:solidFill>
                  <a:srgbClr val="0070C0"/>
                </a:solidFill>
              </a:rPr>
              <a:t>Clarification</a:t>
            </a:r>
            <a:r>
              <a:rPr lang="en-MY" altLang="en-US"/>
              <a:t> &amp; Solution</a:t>
            </a:r>
            <a:endParaRPr lang="en-MY" altLang="en-US"/>
          </a:p>
        </p:txBody>
      </p:sp>
      <p:sp>
        <p:nvSpPr>
          <p:cNvPr id="3" name="Content Placeholder 2"/>
          <p:cNvSpPr>
            <a:spLocks noGrp="1"/>
          </p:cNvSpPr>
          <p:nvPr>
            <p:ph idx="1"/>
          </p:nvPr>
        </p:nvSpPr>
        <p:spPr/>
        <p:txBody>
          <a:bodyPr/>
          <a:p>
            <a:r>
              <a:rPr lang="en-US" altLang="en-US" sz="1400">
                <a:solidFill>
                  <a:srgbClr val="FF0000"/>
                </a:solidFill>
              </a:rPr>
              <a:t>As you are aware, the 230 seconds is a timeout configured at the Azure App service load balancer. This is a part of the Azure App service architecture and cannot be configured or changed</a:t>
            </a:r>
            <a:r>
              <a:rPr lang="en-MY" altLang="en-US" sz="1400">
                <a:solidFill>
                  <a:srgbClr val="FF0000"/>
                </a:solidFill>
              </a:rPr>
              <a:t>.(Stakeholder)</a:t>
            </a:r>
            <a:endParaRPr lang="en-MY" altLang="en-US" sz="1400">
              <a:solidFill>
                <a:srgbClr val="FF0000"/>
              </a:solidFill>
            </a:endParaRPr>
          </a:p>
          <a:p>
            <a:r>
              <a:rPr lang="en-US" altLang="en-US" sz="1400">
                <a:solidFill>
                  <a:srgbClr val="FF0000"/>
                </a:solidFill>
              </a:rPr>
              <a:t>Since this happens OUTSIDE of the application itself, means that I can't trap the exception in Accelerus and handle it</a:t>
            </a:r>
            <a:r>
              <a:rPr lang="en-MY" altLang="en-US" sz="1400">
                <a:solidFill>
                  <a:srgbClr val="FF0000"/>
                </a:solidFill>
              </a:rPr>
              <a:t>.(StakeHolder)</a:t>
            </a:r>
            <a:endParaRPr lang="en-US" altLang="en-US" sz="1400">
              <a:solidFill>
                <a:srgbClr val="FF0000"/>
              </a:solidFill>
            </a:endParaRPr>
          </a:p>
          <a:p>
            <a:r>
              <a:rPr lang="en-US" altLang="en-US" sz="1400">
                <a:solidFill>
                  <a:srgbClr val="0070C0"/>
                </a:solidFill>
              </a:rPr>
              <a:t>so this process csv thing is working in worker service?</a:t>
            </a:r>
            <a:r>
              <a:rPr lang="en-MY" altLang="en-US" sz="1400">
                <a:solidFill>
                  <a:srgbClr val="0070C0"/>
                </a:solidFill>
              </a:rPr>
              <a:t> (Devops)</a:t>
            </a:r>
            <a:endParaRPr lang="en-US" altLang="en-US" sz="1400">
              <a:solidFill>
                <a:srgbClr val="0070C0"/>
              </a:solidFill>
            </a:endParaRPr>
          </a:p>
          <a:p>
            <a:r>
              <a:rPr lang="en-US" altLang="en-US" sz="1400">
                <a:solidFill>
                  <a:schemeClr val="tx1"/>
                </a:solidFill>
              </a:rPr>
              <a:t>Maybe we need to change the way we are fetching the response, we can prepare the csv in background and once it is done in UI, we can download it</a:t>
            </a:r>
            <a:r>
              <a:rPr lang="en-MY" altLang="en-US" sz="1400">
                <a:solidFill>
                  <a:schemeClr val="tx1"/>
                </a:solidFill>
              </a:rPr>
              <a:t>.</a:t>
            </a:r>
            <a:r>
              <a:rPr lang="en-US" altLang="en-US" sz="1400">
                <a:solidFill>
                  <a:schemeClr val="tx1"/>
                </a:solidFill>
              </a:rPr>
              <a:t> </a:t>
            </a:r>
            <a:r>
              <a:rPr lang="en-MY" altLang="en-US" sz="1400">
                <a:solidFill>
                  <a:schemeClr val="tx1"/>
                </a:solidFill>
              </a:rPr>
              <a:t>(DevOps)</a:t>
            </a:r>
            <a:endParaRPr lang="en-MY" altLang="en-US" sz="1400">
              <a:solidFill>
                <a:schemeClr val="tx1"/>
              </a:solidFill>
            </a:endParaRPr>
          </a:p>
          <a:p>
            <a:r>
              <a:rPr lang="en-US" altLang="en-US" sz="1400">
                <a:solidFill>
                  <a:srgbClr val="FF0000"/>
                </a:solidFill>
              </a:rPr>
              <a:t>It works with other schools, or with this school, when the file is much smaller.In essence, as long as the app response is done within 230 seconds - it will work.For this specific school, there are a lot of Assessment Item records, so it takes a long time to load them all from the database, along with all their related data, and to convert them to C# objects.This is in addition to loading all the students, academic cycles, subjects, classes, enrolments etc. etc. etc.Once this happens, it then has to go through all the records in the file, and validate the data - make sure that the student code from the file exists as a student in the database, the class exists, the student is in the class, the result type exists etc. etc. etc.It then goes through the records and determines what to do with each of them, and to apply the changes to the database objects.Finally, it has to save all the changes (inserts and updates) to the database.</a:t>
            </a:r>
            <a:r>
              <a:rPr lang="en-MY" altLang="en-US" sz="1400">
                <a:solidFill>
                  <a:srgbClr val="FF0000"/>
                </a:solidFill>
              </a:rPr>
              <a:t>(SH)</a:t>
            </a:r>
            <a:endParaRPr lang="en-MY" altLang="en-US" sz="1400">
              <a:solidFill>
                <a:srgbClr val="FF0000"/>
              </a:solidFill>
            </a:endParaRPr>
          </a:p>
          <a:p>
            <a:r>
              <a:rPr lang="en-US" altLang="en-US" sz="1400">
                <a:solidFill>
                  <a:srgbClr val="FF0000"/>
                </a:solidFill>
              </a:rPr>
              <a:t>It is deployed now Alon </a:t>
            </a:r>
            <a:endParaRPr lang="en-US" altLang="en-US" sz="1400">
              <a:solidFill>
                <a:srgbClr val="FF0000"/>
              </a:solidFill>
            </a:endParaRPr>
          </a:p>
          <a:p>
            <a:r>
              <a:rPr lang="en-US" altLang="en-US" sz="1400">
                <a:solidFill>
                  <a:schemeClr val="tx1"/>
                </a:solidFill>
              </a:rPr>
              <a:t>I have to increase the time of sas token, it's only 10 minute. So worker package file is uploaded in Storage account and in deploying stage we fetch from storage account. </a:t>
            </a:r>
            <a:endParaRPr lang="en-US" altLang="en-US" sz="140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buFont typeface="+mj-lt"/>
              <a:buNone/>
            </a:pPr>
            <a:r>
              <a:rPr lang="en-MY" altLang="en-US">
                <a:solidFill>
                  <a:srgbClr val="FF0000"/>
                </a:solidFill>
                <a:sym typeface="+mn-ea"/>
              </a:rPr>
              <a:t>2. Error </a:t>
            </a:r>
            <a:r>
              <a:rPr lang="en-MY" altLang="en-US">
                <a:sym typeface="+mn-ea"/>
              </a:rPr>
              <a:t>&amp; </a:t>
            </a:r>
            <a:r>
              <a:rPr lang="en-MY" altLang="en-US">
                <a:solidFill>
                  <a:srgbClr val="0070C0"/>
                </a:solidFill>
                <a:sym typeface="+mn-ea"/>
              </a:rPr>
              <a:t>Clarification</a:t>
            </a:r>
            <a:r>
              <a:rPr lang="en-MY" altLang="en-US">
                <a:sym typeface="+mn-ea"/>
              </a:rPr>
              <a:t> &amp; Solution</a:t>
            </a:r>
            <a:endParaRPr lang="en-US"/>
          </a:p>
        </p:txBody>
      </p:sp>
      <p:sp>
        <p:nvSpPr>
          <p:cNvPr id="3" name="Content Placeholder 2"/>
          <p:cNvSpPr>
            <a:spLocks noGrp="1"/>
          </p:cNvSpPr>
          <p:nvPr>
            <p:ph idx="1"/>
          </p:nvPr>
        </p:nvSpPr>
        <p:spPr/>
        <p:txBody>
          <a:bodyPr/>
          <a:p>
            <a:r>
              <a:rPr lang="en-US" altLang="en-US" sz="1400">
                <a:solidFill>
                  <a:srgbClr val="FF0000"/>
                </a:solidFill>
              </a:rPr>
              <a:t>I'm getting errors deploying to the BPOS Dev site - the secret has expired and I don't have permissions to create a new one.</a:t>
            </a:r>
            <a:endParaRPr lang="en-US" altLang="en-US" sz="1400">
              <a:solidFill>
                <a:srgbClr val="FF0000"/>
              </a:solidFill>
            </a:endParaRPr>
          </a:p>
          <a:p>
            <a:r>
              <a:rPr lang="en-US" altLang="en-US" sz="1400">
                <a:solidFill>
                  <a:srgbClr val="FF0000"/>
                </a:solidFill>
              </a:rPr>
              <a:t>Can you please fix this?</a:t>
            </a:r>
            <a:endParaRPr lang="en-US" altLang="en-US" sz="1400">
              <a:solidFill>
                <a:srgbClr val="FF0000"/>
              </a:solidFill>
            </a:endParaRPr>
          </a:p>
        </p:txBody>
      </p:sp>
      <p:pic>
        <p:nvPicPr>
          <p:cNvPr id="4" name="Picture 3"/>
          <p:cNvPicPr/>
          <p:nvPr/>
        </p:nvPicPr>
        <p:blipFill>
          <a:blip r:embed="rId1"/>
          <a:stretch>
            <a:fillRect/>
          </a:stretch>
        </p:blipFill>
        <p:spPr>
          <a:xfrm>
            <a:off x="3019425" y="1818640"/>
            <a:ext cx="6152515" cy="237426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MY" altLang="en-US">
                <a:solidFill>
                  <a:srgbClr val="FF0000"/>
                </a:solidFill>
              </a:rPr>
              <a:t>3</a:t>
            </a:r>
            <a:endParaRPr lang="en-MY" altLang="en-US">
              <a:solidFill>
                <a:srgbClr val="FF0000"/>
              </a:solidFill>
            </a:endParaRPr>
          </a:p>
        </p:txBody>
      </p:sp>
      <p:sp>
        <p:nvSpPr>
          <p:cNvPr id="3" name="Content Placeholder 2"/>
          <p:cNvSpPr>
            <a:spLocks noGrp="1"/>
          </p:cNvSpPr>
          <p:nvPr>
            <p:ph idx="1"/>
          </p:nvPr>
        </p:nvSpPr>
        <p:spPr/>
        <p:txBody>
          <a:bodyPr/>
          <a:p>
            <a:r>
              <a:rPr lang="en-US" altLang="en-US" sz="1400">
                <a:solidFill>
                  <a:srgbClr val="FF0000"/>
                </a:solidFill>
              </a:rPr>
              <a:t>I tried - I didn't have permission to create a new secret - the old one had expired</a:t>
            </a:r>
            <a:endParaRPr lang="en-US" altLang="en-US" sz="140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MY" altLang="en-US">
                <a:solidFill>
                  <a:srgbClr val="FF0000"/>
                </a:solidFill>
              </a:rPr>
              <a:t>4</a:t>
            </a:r>
            <a:endParaRPr lang="en-MY" altLang="en-US">
              <a:solidFill>
                <a:srgbClr val="FF0000"/>
              </a:solidFill>
            </a:endParaRPr>
          </a:p>
        </p:txBody>
      </p:sp>
      <p:sp>
        <p:nvSpPr>
          <p:cNvPr id="3" name="Content Placeholder 2"/>
          <p:cNvSpPr>
            <a:spLocks noGrp="1"/>
          </p:cNvSpPr>
          <p:nvPr>
            <p:ph idx="1"/>
          </p:nvPr>
        </p:nvSpPr>
        <p:spPr/>
        <p:txBody>
          <a:bodyPr/>
          <a:p>
            <a:r>
              <a:rPr lang="en-US" altLang="en-US" sz="1400">
                <a:solidFill>
                  <a:srgbClr val="FF0000"/>
                </a:solidFill>
              </a:rPr>
              <a:t>We've had a school complain about failures when sending emails using Sendgrid - the json we get back from Sendgrid is this:{"errors":[{"message":"The requestor's IP Address is not whitelisted","field":null,"help":null}]}Currently, when I look at the worker role, it shows the external IP address as 13.73.106.3 which is not currently whitelisted for SendGrid.According to Azure, the IP address is dynamically configured</a:t>
            </a:r>
            <a:endParaRPr lang="en-US" altLang="en-US" sz="1400">
              <a:solidFill>
                <a:srgbClr val="FF0000"/>
              </a:solidFill>
            </a:endParaRPr>
          </a:p>
          <a:p>
            <a:r>
              <a:rPr lang="en-US" altLang="en-US" sz="1400">
                <a:solidFill>
                  <a:srgbClr val="FF0000"/>
                </a:solidFill>
              </a:rPr>
              <a:t>.Is there a way to request / generate a static IP address for this? Or at least a range of IP addresses that we can whitelist?</a:t>
            </a:r>
            <a:endParaRPr lang="en-US" altLang="en-US" sz="1400">
              <a:solidFill>
                <a:srgbClr val="FF0000"/>
              </a:solidFill>
            </a:endParaRPr>
          </a:p>
          <a:p>
            <a:r>
              <a:rPr lang="en-US" altLang="en-US" sz="1400">
                <a:solidFill>
                  <a:srgbClr val="FF0000"/>
                </a:solidFill>
              </a:rPr>
              <a:t>This is going to be a HUGE issue very soon if we cannot send emails?</a:t>
            </a:r>
            <a:endParaRPr lang="en-US" altLang="en-US" sz="1400">
              <a:solidFill>
                <a:srgbClr val="FF0000"/>
              </a:solidFill>
            </a:endParaRPr>
          </a:p>
          <a:p>
            <a:r>
              <a:rPr lang="en-US" altLang="en-US" sz="1400">
                <a:solidFill>
                  <a:srgbClr val="FF0000"/>
                </a:solidFill>
              </a:rPr>
              <a:t>Sometimes it works, and sometimes it doesn't - so I'm not really sure what the issue is.</a:t>
            </a:r>
            <a:endParaRPr lang="en-US" altLang="en-US" sz="1400">
              <a:solidFill>
                <a:srgbClr val="FF0000"/>
              </a:solidFill>
            </a:endParaRPr>
          </a:p>
        </p:txBody>
      </p:sp>
      <p:pic>
        <p:nvPicPr>
          <p:cNvPr id="4" name="Picture 3"/>
          <p:cNvPicPr/>
          <p:nvPr/>
        </p:nvPicPr>
        <p:blipFill>
          <a:blip r:embed="rId1"/>
          <a:stretch>
            <a:fillRect/>
          </a:stretch>
        </p:blipFill>
        <p:spPr>
          <a:xfrm>
            <a:off x="3837305" y="3708400"/>
            <a:ext cx="4057650" cy="24193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ltLang="en-US" sz="1400">
                <a:solidFill>
                  <a:srgbClr val="FF0000"/>
                </a:solidFill>
              </a:rPr>
              <a:t>hi Alon Hirsch we should be able to whitelist an ip range, ie 13.73.106.* https://www.twilio.com/docs/sendgrid/ui/account-and-settings/ip-access-management</a:t>
            </a:r>
            <a:endParaRPr lang="en-US" altLang="en-US" sz="1400">
              <a:solidFill>
                <a:srgbClr val="FF0000"/>
              </a:solidFill>
            </a:endParaRPr>
          </a:p>
          <a:p>
            <a:r>
              <a:rPr lang="en-US" altLang="en-US" sz="1400">
                <a:solidFill>
                  <a:srgbClr val="FF0000"/>
                </a:solidFill>
              </a:rPr>
              <a:t>But I don't know if it is always the same range that is assigned, and what happens if someone else gets an IP address within that range</a:t>
            </a:r>
            <a:endParaRPr lang="en-US" altLang="en-US" sz="1400">
              <a:solidFill>
                <a:srgbClr val="FF0000"/>
              </a:solidFill>
            </a:endParaRPr>
          </a:p>
          <a:p>
            <a:r>
              <a:rPr lang="en-US" altLang="en-US" sz="1400">
                <a:solidFill>
                  <a:srgbClr val="FF0000"/>
                </a:solidFill>
              </a:rPr>
              <a:t> those blacklisted ip are usually 13.73?</a:t>
            </a:r>
            <a:endParaRPr lang="en-US" altLang="en-US" sz="1400">
              <a:solidFill>
                <a:srgbClr val="FF0000"/>
              </a:solidFill>
            </a:endParaRPr>
          </a:p>
          <a:p>
            <a:r>
              <a:rPr lang="en-US" altLang="en-US" sz="1400">
                <a:solidFill>
                  <a:srgbClr val="FF0000"/>
                </a:solidFill>
              </a:rPr>
              <a:t>They are all over the place - 20.xxx 51.xxx 52.xxx 13.xxx and they don't seem to line up with the IP addresses in the link you provided</a:t>
            </a:r>
            <a:endParaRPr lang="en-US" altLang="en-US" sz="1400">
              <a:solidFill>
                <a:srgbClr val="FF0000"/>
              </a:solidFill>
            </a:endParaRPr>
          </a:p>
          <a:p>
            <a:r>
              <a:rPr lang="en-US" altLang="en-US" sz="1400">
                <a:solidFill>
                  <a:schemeClr val="tx1"/>
                </a:solidFill>
              </a:rPr>
              <a:t>I am working on it for static allocation, I tried 2-3 approach but seems it didn't worked. So looking for another approach</a:t>
            </a:r>
            <a:endParaRPr lang="en-US" altLang="en-US" sz="140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ltLang="en-US" sz="1400">
                <a:solidFill>
                  <a:srgbClr val="FF0000"/>
                </a:solidFill>
              </a:rPr>
              <a:t>see that the worker role fails to deploy every time.I'm having to re-run the job again in order to get it to deploy.Are you able to look into this too?</a:t>
            </a:r>
            <a:endParaRPr lang="en-US" altLang="en-US" sz="1400">
              <a:solidFill>
                <a:srgbClr val="FF0000"/>
              </a:solidFill>
            </a:endParaRPr>
          </a:p>
          <a:p>
            <a:r>
              <a:rPr lang="en-US" altLang="en-US" sz="1400">
                <a:solidFill>
                  <a:schemeClr val="tx1"/>
                </a:solidFill>
              </a:rPr>
              <a:t>yes I have increased timeout (it generally fail when there is gap of more than 10 minutes between the build stage and deploy stage)</a:t>
            </a:r>
            <a:r>
              <a:rPr lang="en-US" altLang="en-US" sz="1400">
                <a:solidFill>
                  <a:srgbClr val="FF0000"/>
                </a:solidFill>
              </a:rPr>
              <a:t> </a:t>
            </a:r>
            <a:endParaRPr lang="en-US" altLang="en-US" sz="140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ltLang="en-US" sz="1400">
                <a:solidFill>
                  <a:srgbClr val="FF0000"/>
                </a:solidFill>
              </a:rPr>
              <a:t>Created P</a:t>
            </a:r>
            <a:r>
              <a:rPr lang="en-MY" altLang="en-US" sz="1400">
                <a:solidFill>
                  <a:srgbClr val="FF0000"/>
                </a:solidFill>
              </a:rPr>
              <a:t>ull</a:t>
            </a:r>
            <a:r>
              <a:rPr lang="en-US" altLang="en-US" sz="1400">
                <a:solidFill>
                  <a:srgbClr val="FF0000"/>
                </a:solidFill>
              </a:rPr>
              <a:t>R</a:t>
            </a:r>
            <a:r>
              <a:rPr lang="en-MY" altLang="en-US" sz="1400">
                <a:solidFill>
                  <a:srgbClr val="FF0000"/>
                </a:solidFill>
              </a:rPr>
              <a:t>equest</a:t>
            </a:r>
            <a:r>
              <a:rPr lang="en-US" altLang="en-US" sz="1400">
                <a:solidFill>
                  <a:srgbClr val="FF0000"/>
                </a:solidFill>
              </a:rPr>
              <a:t> https://dev.azure.com/semaphore-consulting/Accelerus/_git/accelerus/pullrequest/2602</a:t>
            </a:r>
            <a:r>
              <a:rPr lang="en-MY" altLang="en-US" sz="1400">
                <a:solidFill>
                  <a:srgbClr val="FF0000"/>
                </a:solidFill>
              </a:rPr>
              <a:t>.</a:t>
            </a:r>
            <a:r>
              <a:rPr lang="en-US" altLang="en-US" sz="1400">
                <a:solidFill>
                  <a:srgbClr val="FF0000"/>
                </a:solidFill>
              </a:rPr>
              <a:t>But for production we need to delete existing cloud service (complete resource group) and then deploy again with this new static ip changes. </a:t>
            </a:r>
            <a:endParaRPr lang="en-US" altLang="en-US" sz="1400">
              <a:solidFill>
                <a:srgbClr val="FF0000"/>
              </a:solidFill>
            </a:endParaRPr>
          </a:p>
          <a:p>
            <a:r>
              <a:rPr lang="en-US" altLang="en-US" sz="1400">
                <a:solidFill>
                  <a:srgbClr val="0070C0"/>
                </a:solidFill>
              </a:rPr>
              <a:t>Whays stopping us from doing that? Is there any danger?</a:t>
            </a:r>
            <a:endParaRPr lang="en-US" altLang="en-US" sz="1400">
              <a:solidFill>
                <a:srgbClr val="0070C0"/>
              </a:solidFill>
            </a:endParaRPr>
          </a:p>
          <a:p>
            <a:r>
              <a:rPr lang="en-US" altLang="en-US" sz="1400">
                <a:solidFill>
                  <a:schemeClr val="tx1"/>
                </a:solidFill>
              </a:rPr>
              <a:t>Shouldn't be a problem since we recreate everything when we deploy it.We can test it out in the test resource groups with the PR. If it deploys correctly, recreating everything then we can proceed to production - delete the resource group and approve the PR</a:t>
            </a:r>
            <a:endParaRPr lang="en-US" altLang="en-US" sz="1400">
              <a:solidFill>
                <a:schemeClr val="tx1"/>
              </a:solidFill>
            </a:endParaRPr>
          </a:p>
        </p:txBody>
      </p:sp>
    </p:spTree>
  </p:cSld>
  <p:clrMapOvr>
    <a:masterClrMapping/>
  </p:clrMapOvr>
</p:sld>
</file>

<file path=ppt/theme/theme1.xml><?xml version="1.0" encoding="utf-8"?>
<a:theme xmlns:a="http://schemas.openxmlformats.org/drawingml/2006/main" name="Gear Drives">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12743</Words>
  <Application>WPS Presentation</Application>
  <PresentationFormat>Widescreen</PresentationFormat>
  <Paragraphs>180</Paragraphs>
  <Slides>22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22</vt:i4>
      </vt:variant>
    </vt:vector>
  </HeadingPairs>
  <TitlesOfParts>
    <vt:vector size="29" baseType="lpstr">
      <vt:lpstr>Arial</vt:lpstr>
      <vt:lpstr>SimSun</vt:lpstr>
      <vt:lpstr>Wingdings</vt:lpstr>
      <vt:lpstr>Microsoft YaHei</vt:lpstr>
      <vt:lpstr>Arial Unicode MS</vt:lpstr>
      <vt:lpstr>Calibri</vt:lpstr>
      <vt:lpstr>Gear Drives</vt:lpstr>
      <vt:lpstr>AZURE CLOUD ERROR</vt:lpstr>
      <vt:lpstr>PowerPoint 演示文稿</vt:lpstr>
      <vt:lpstr>Error &amp; Clarification &amp; Solution</vt:lpstr>
      <vt:lpstr>2. Error &amp; Clarification &amp; Solution</vt:lpstr>
      <vt:lpstr>3</vt:lpstr>
      <vt:lpstr>4</vt:lpstr>
      <vt:lpstr>PowerPoint 演示文稿</vt:lpstr>
      <vt:lpstr>PowerPoint 演示文稿</vt:lpstr>
      <vt:lpstr>PowerPoint 演示文稿</vt:lpstr>
      <vt:lpstr>5</vt:lpstr>
      <vt:lpstr>5 </vt:lpstr>
      <vt:lpstr>6</vt:lpstr>
      <vt:lpstr>6</vt:lpstr>
      <vt:lpstr>7</vt:lpstr>
      <vt:lpstr>7</vt:lpstr>
      <vt:lpstr>7</vt:lpstr>
      <vt:lpstr>PowerPoint 演示文稿</vt:lpstr>
      <vt:lpstr>8</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CLOUD ERROR</dc:title>
  <dc:creator/>
  <cp:lastModifiedBy>User</cp:lastModifiedBy>
  <cp:revision>3</cp:revision>
  <dcterms:created xsi:type="dcterms:W3CDTF">2025-02-06T10:22:00Z</dcterms:created>
  <dcterms:modified xsi:type="dcterms:W3CDTF">2025-02-06T10:08:59Z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1C1872D10940477C8FDBEB1775D5AA7B_11</vt:lpwstr>
  </property>
  <property fmtid="{D5CDD505-2E9C-101B-9397-08002B2CF9AE}" pid="3" name="KSOProductBuildVer">
    <vt:lpwstr>1033-12.2.0.20326</vt:lpwstr>
  </property>
</Properties>
</file>