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6" r:id="rId2"/>
    <p:sldId id="277" r:id="rId3"/>
    <p:sldId id="257" r:id="rId4"/>
    <p:sldId id="258" r:id="rId5"/>
    <p:sldId id="261" r:id="rId6"/>
    <p:sldId id="260" r:id="rId7"/>
    <p:sldId id="262" r:id="rId8"/>
    <p:sldId id="259" r:id="rId9"/>
    <p:sldId id="263" r:id="rId10"/>
    <p:sldId id="265" r:id="rId11"/>
    <p:sldId id="267" r:id="rId12"/>
    <p:sldId id="268" r:id="rId13"/>
    <p:sldId id="269" r:id="rId14"/>
    <p:sldId id="273" r:id="rId15"/>
    <p:sldId id="274" r:id="rId16"/>
    <p:sldId id="275" r:id="rId17"/>
    <p:sldId id="276" r:id="rId18"/>
    <p:sldId id="270" r:id="rId19"/>
    <p:sldId id="271" r:id="rId20"/>
    <p:sldId id="272" r:id="rId21"/>
    <p:sldId id="264" r:id="rId22"/>
    <p:sldId id="280" r:id="rId23"/>
    <p:sldId id="266" r:id="rId24"/>
    <p:sldId id="278" r:id="rId25"/>
    <p:sldId id="279" r:id="rId26"/>
  </p:sldIdLst>
  <p:sldSz cx="8120063" cy="10826750" type="B4ISO"/>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30" userDrawn="1">
          <p15:clr>
            <a:srgbClr val="A4A3A4"/>
          </p15:clr>
        </p15:guide>
        <p15:guide id="2" pos="25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showGuides="1">
      <p:cViewPr varScale="1">
        <p:scale>
          <a:sx n="49" d="100"/>
          <a:sy n="49" d="100"/>
        </p:scale>
        <p:origin x="1916" y="48"/>
      </p:cViewPr>
      <p:guideLst>
        <p:guide orient="horz" pos="3430"/>
        <p:guide pos="255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005" y="1771879"/>
            <a:ext cx="6902054" cy="3769313"/>
          </a:xfrm>
        </p:spPr>
        <p:txBody>
          <a:bodyPr anchor="b"/>
          <a:lstStyle>
            <a:lvl1pPr algn="ctr">
              <a:defRPr sz="5328"/>
            </a:lvl1pPr>
          </a:lstStyle>
          <a:p>
            <a:r>
              <a:rPr lang="en-US"/>
              <a:t>Click to edit Master title style</a:t>
            </a:r>
            <a:endParaRPr lang="en-US" dirty="0"/>
          </a:p>
        </p:txBody>
      </p:sp>
      <p:sp>
        <p:nvSpPr>
          <p:cNvPr id="3" name="Subtitle 2"/>
          <p:cNvSpPr>
            <a:spLocks noGrp="1"/>
          </p:cNvSpPr>
          <p:nvPr>
            <p:ph type="subTitle" idx="1"/>
          </p:nvPr>
        </p:nvSpPr>
        <p:spPr>
          <a:xfrm>
            <a:off x="1015008" y="5686551"/>
            <a:ext cx="6090047" cy="2613958"/>
          </a:xfrm>
        </p:spPr>
        <p:txBody>
          <a:bodyPr/>
          <a:lstStyle>
            <a:lvl1pPr marL="0" indent="0" algn="ctr">
              <a:buNone/>
              <a:defRPr sz="2131"/>
            </a:lvl1pPr>
            <a:lvl2pPr marL="405994" indent="0" algn="ctr">
              <a:buNone/>
              <a:defRPr sz="1776"/>
            </a:lvl2pPr>
            <a:lvl3pPr marL="811987" indent="0" algn="ctr">
              <a:buNone/>
              <a:defRPr sz="1598"/>
            </a:lvl3pPr>
            <a:lvl4pPr marL="1217981" indent="0" algn="ctr">
              <a:buNone/>
              <a:defRPr sz="1421"/>
            </a:lvl4pPr>
            <a:lvl5pPr marL="1623974" indent="0" algn="ctr">
              <a:buNone/>
              <a:defRPr sz="1421"/>
            </a:lvl5pPr>
            <a:lvl6pPr marL="2029968" indent="0" algn="ctr">
              <a:buNone/>
              <a:defRPr sz="1421"/>
            </a:lvl6pPr>
            <a:lvl7pPr marL="2435962" indent="0" algn="ctr">
              <a:buNone/>
              <a:defRPr sz="1421"/>
            </a:lvl7pPr>
            <a:lvl8pPr marL="2841955" indent="0" algn="ctr">
              <a:buNone/>
              <a:defRPr sz="1421"/>
            </a:lvl8pPr>
            <a:lvl9pPr marL="3247949" indent="0" algn="ctr">
              <a:buNone/>
              <a:defRPr sz="142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1666978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8933661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10920" y="576424"/>
            <a:ext cx="1750889" cy="917517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58255" y="576424"/>
            <a:ext cx="5151165" cy="91751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1928167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553028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54026" y="2699172"/>
            <a:ext cx="7003554" cy="4503626"/>
          </a:xfrm>
        </p:spPr>
        <p:txBody>
          <a:bodyPr anchor="b"/>
          <a:lstStyle>
            <a:lvl1pPr>
              <a:defRPr sz="5328"/>
            </a:lvl1pPr>
          </a:lstStyle>
          <a:p>
            <a:r>
              <a:rPr lang="en-US"/>
              <a:t>Click to edit Master title style</a:t>
            </a:r>
            <a:endParaRPr lang="en-US" dirty="0"/>
          </a:p>
        </p:txBody>
      </p:sp>
      <p:sp>
        <p:nvSpPr>
          <p:cNvPr id="3" name="Text Placeholder 2"/>
          <p:cNvSpPr>
            <a:spLocks noGrp="1"/>
          </p:cNvSpPr>
          <p:nvPr>
            <p:ph type="body" idx="1"/>
          </p:nvPr>
        </p:nvSpPr>
        <p:spPr>
          <a:xfrm>
            <a:off x="554026" y="7245404"/>
            <a:ext cx="7003554" cy="2368351"/>
          </a:xfrm>
        </p:spPr>
        <p:txBody>
          <a:bodyPr/>
          <a:lstStyle>
            <a:lvl1pPr marL="0" indent="0">
              <a:buNone/>
              <a:defRPr sz="2131">
                <a:solidFill>
                  <a:schemeClr val="tx1"/>
                </a:solidFill>
              </a:defRPr>
            </a:lvl1pPr>
            <a:lvl2pPr marL="405994" indent="0">
              <a:buNone/>
              <a:defRPr sz="1776">
                <a:solidFill>
                  <a:schemeClr val="tx1">
                    <a:tint val="75000"/>
                  </a:schemeClr>
                </a:solidFill>
              </a:defRPr>
            </a:lvl2pPr>
            <a:lvl3pPr marL="811987" indent="0">
              <a:buNone/>
              <a:defRPr sz="1598">
                <a:solidFill>
                  <a:schemeClr val="tx1">
                    <a:tint val="75000"/>
                  </a:schemeClr>
                </a:solidFill>
              </a:defRPr>
            </a:lvl3pPr>
            <a:lvl4pPr marL="1217981" indent="0">
              <a:buNone/>
              <a:defRPr sz="1421">
                <a:solidFill>
                  <a:schemeClr val="tx1">
                    <a:tint val="75000"/>
                  </a:schemeClr>
                </a:solidFill>
              </a:defRPr>
            </a:lvl4pPr>
            <a:lvl5pPr marL="1623974" indent="0">
              <a:buNone/>
              <a:defRPr sz="1421">
                <a:solidFill>
                  <a:schemeClr val="tx1">
                    <a:tint val="75000"/>
                  </a:schemeClr>
                </a:solidFill>
              </a:defRPr>
            </a:lvl5pPr>
            <a:lvl6pPr marL="2029968" indent="0">
              <a:buNone/>
              <a:defRPr sz="1421">
                <a:solidFill>
                  <a:schemeClr val="tx1">
                    <a:tint val="75000"/>
                  </a:schemeClr>
                </a:solidFill>
              </a:defRPr>
            </a:lvl6pPr>
            <a:lvl7pPr marL="2435962" indent="0">
              <a:buNone/>
              <a:defRPr sz="1421">
                <a:solidFill>
                  <a:schemeClr val="tx1">
                    <a:tint val="75000"/>
                  </a:schemeClr>
                </a:solidFill>
              </a:defRPr>
            </a:lvl7pPr>
            <a:lvl8pPr marL="2841955" indent="0">
              <a:buNone/>
              <a:defRPr sz="1421">
                <a:solidFill>
                  <a:schemeClr val="tx1">
                    <a:tint val="75000"/>
                  </a:schemeClr>
                </a:solidFill>
              </a:defRPr>
            </a:lvl8pPr>
            <a:lvl9pPr marL="3247949" indent="0">
              <a:buNone/>
              <a:defRPr sz="142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70525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58254" y="2882121"/>
            <a:ext cx="3451027" cy="6869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10782" y="2882121"/>
            <a:ext cx="3451027" cy="6869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41988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9312" y="576427"/>
            <a:ext cx="7003554" cy="20926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559313" y="2654058"/>
            <a:ext cx="3435167" cy="1300713"/>
          </a:xfrm>
        </p:spPr>
        <p:txBody>
          <a:bodyPr anchor="b"/>
          <a:lstStyle>
            <a:lvl1pPr marL="0" indent="0">
              <a:buNone/>
              <a:defRPr sz="2131" b="1"/>
            </a:lvl1pPr>
            <a:lvl2pPr marL="405994" indent="0">
              <a:buNone/>
              <a:defRPr sz="1776" b="1"/>
            </a:lvl2pPr>
            <a:lvl3pPr marL="811987" indent="0">
              <a:buNone/>
              <a:defRPr sz="1598" b="1"/>
            </a:lvl3pPr>
            <a:lvl4pPr marL="1217981" indent="0">
              <a:buNone/>
              <a:defRPr sz="1421" b="1"/>
            </a:lvl4pPr>
            <a:lvl5pPr marL="1623974" indent="0">
              <a:buNone/>
              <a:defRPr sz="1421" b="1"/>
            </a:lvl5pPr>
            <a:lvl6pPr marL="2029968" indent="0">
              <a:buNone/>
              <a:defRPr sz="1421" b="1"/>
            </a:lvl6pPr>
            <a:lvl7pPr marL="2435962" indent="0">
              <a:buNone/>
              <a:defRPr sz="1421" b="1"/>
            </a:lvl7pPr>
            <a:lvl8pPr marL="2841955" indent="0">
              <a:buNone/>
              <a:defRPr sz="1421" b="1"/>
            </a:lvl8pPr>
            <a:lvl9pPr marL="3247949" indent="0">
              <a:buNone/>
              <a:defRPr sz="1421" b="1"/>
            </a:lvl9pPr>
          </a:lstStyle>
          <a:p>
            <a:pPr lvl="0"/>
            <a:r>
              <a:rPr lang="en-US"/>
              <a:t>Click to edit Master text styles</a:t>
            </a:r>
          </a:p>
        </p:txBody>
      </p:sp>
      <p:sp>
        <p:nvSpPr>
          <p:cNvPr id="4" name="Content Placeholder 3"/>
          <p:cNvSpPr>
            <a:spLocks noGrp="1"/>
          </p:cNvSpPr>
          <p:nvPr>
            <p:ph sz="half" idx="2"/>
          </p:nvPr>
        </p:nvSpPr>
        <p:spPr>
          <a:xfrm>
            <a:off x="559313" y="3954771"/>
            <a:ext cx="3435167" cy="5816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10783" y="2654058"/>
            <a:ext cx="3452084" cy="1300713"/>
          </a:xfrm>
        </p:spPr>
        <p:txBody>
          <a:bodyPr anchor="b"/>
          <a:lstStyle>
            <a:lvl1pPr marL="0" indent="0">
              <a:buNone/>
              <a:defRPr sz="2131" b="1"/>
            </a:lvl1pPr>
            <a:lvl2pPr marL="405994" indent="0">
              <a:buNone/>
              <a:defRPr sz="1776" b="1"/>
            </a:lvl2pPr>
            <a:lvl3pPr marL="811987" indent="0">
              <a:buNone/>
              <a:defRPr sz="1598" b="1"/>
            </a:lvl3pPr>
            <a:lvl4pPr marL="1217981" indent="0">
              <a:buNone/>
              <a:defRPr sz="1421" b="1"/>
            </a:lvl4pPr>
            <a:lvl5pPr marL="1623974" indent="0">
              <a:buNone/>
              <a:defRPr sz="1421" b="1"/>
            </a:lvl5pPr>
            <a:lvl6pPr marL="2029968" indent="0">
              <a:buNone/>
              <a:defRPr sz="1421" b="1"/>
            </a:lvl6pPr>
            <a:lvl7pPr marL="2435962" indent="0">
              <a:buNone/>
              <a:defRPr sz="1421" b="1"/>
            </a:lvl7pPr>
            <a:lvl8pPr marL="2841955" indent="0">
              <a:buNone/>
              <a:defRPr sz="1421" b="1"/>
            </a:lvl8pPr>
            <a:lvl9pPr marL="3247949" indent="0">
              <a:buNone/>
              <a:defRPr sz="1421" b="1"/>
            </a:lvl9pPr>
          </a:lstStyle>
          <a:p>
            <a:pPr lvl="0"/>
            <a:r>
              <a:rPr lang="en-US"/>
              <a:t>Click to edit Master text styles</a:t>
            </a:r>
          </a:p>
        </p:txBody>
      </p:sp>
      <p:sp>
        <p:nvSpPr>
          <p:cNvPr id="6" name="Content Placeholder 5"/>
          <p:cNvSpPr>
            <a:spLocks noGrp="1"/>
          </p:cNvSpPr>
          <p:nvPr>
            <p:ph sz="quarter" idx="4"/>
          </p:nvPr>
        </p:nvSpPr>
        <p:spPr>
          <a:xfrm>
            <a:off x="4110783" y="3954771"/>
            <a:ext cx="3452084" cy="5816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738263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381824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20867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312" y="721783"/>
            <a:ext cx="2618932" cy="2526242"/>
          </a:xfrm>
        </p:spPr>
        <p:txBody>
          <a:bodyPr anchor="b"/>
          <a:lstStyle>
            <a:lvl1pPr>
              <a:defRPr sz="2842"/>
            </a:lvl1pPr>
          </a:lstStyle>
          <a:p>
            <a:r>
              <a:rPr lang="en-US"/>
              <a:t>Click to edit Master title style</a:t>
            </a:r>
            <a:endParaRPr lang="en-US" dirty="0"/>
          </a:p>
        </p:txBody>
      </p:sp>
      <p:sp>
        <p:nvSpPr>
          <p:cNvPr id="3" name="Content Placeholder 2"/>
          <p:cNvSpPr>
            <a:spLocks noGrp="1"/>
          </p:cNvSpPr>
          <p:nvPr>
            <p:ph idx="1"/>
          </p:nvPr>
        </p:nvSpPr>
        <p:spPr>
          <a:xfrm>
            <a:off x="3452084" y="1558854"/>
            <a:ext cx="4110782" cy="7694010"/>
          </a:xfrm>
        </p:spPr>
        <p:txBody>
          <a:bodyPr/>
          <a:lstStyle>
            <a:lvl1pPr>
              <a:defRPr sz="2842"/>
            </a:lvl1pPr>
            <a:lvl2pPr>
              <a:defRPr sz="2486"/>
            </a:lvl2pPr>
            <a:lvl3pPr>
              <a:defRPr sz="2131"/>
            </a:lvl3pPr>
            <a:lvl4pPr>
              <a:defRPr sz="1776"/>
            </a:lvl4pPr>
            <a:lvl5pPr>
              <a:defRPr sz="1776"/>
            </a:lvl5pPr>
            <a:lvl6pPr>
              <a:defRPr sz="1776"/>
            </a:lvl6pPr>
            <a:lvl7pPr>
              <a:defRPr sz="1776"/>
            </a:lvl7pPr>
            <a:lvl8pPr>
              <a:defRPr sz="1776"/>
            </a:lvl8pPr>
            <a:lvl9pPr>
              <a:defRPr sz="17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9312" y="3248025"/>
            <a:ext cx="2618932" cy="6017368"/>
          </a:xfrm>
        </p:spPr>
        <p:txBody>
          <a:bodyPr/>
          <a:lstStyle>
            <a:lvl1pPr marL="0" indent="0">
              <a:buNone/>
              <a:defRPr sz="1421"/>
            </a:lvl1pPr>
            <a:lvl2pPr marL="405994" indent="0">
              <a:buNone/>
              <a:defRPr sz="1243"/>
            </a:lvl2pPr>
            <a:lvl3pPr marL="811987" indent="0">
              <a:buNone/>
              <a:defRPr sz="1066"/>
            </a:lvl3pPr>
            <a:lvl4pPr marL="1217981" indent="0">
              <a:buNone/>
              <a:defRPr sz="888"/>
            </a:lvl4pPr>
            <a:lvl5pPr marL="1623974" indent="0">
              <a:buNone/>
              <a:defRPr sz="888"/>
            </a:lvl5pPr>
            <a:lvl6pPr marL="2029968" indent="0">
              <a:buNone/>
              <a:defRPr sz="888"/>
            </a:lvl6pPr>
            <a:lvl7pPr marL="2435962" indent="0">
              <a:buNone/>
              <a:defRPr sz="888"/>
            </a:lvl7pPr>
            <a:lvl8pPr marL="2841955" indent="0">
              <a:buNone/>
              <a:defRPr sz="888"/>
            </a:lvl8pPr>
            <a:lvl9pPr marL="3247949" indent="0">
              <a:buNone/>
              <a:defRPr sz="888"/>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5040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9312" y="721783"/>
            <a:ext cx="2618932" cy="2526242"/>
          </a:xfrm>
        </p:spPr>
        <p:txBody>
          <a:bodyPr anchor="b"/>
          <a:lstStyle>
            <a:lvl1pPr>
              <a:defRPr sz="2842"/>
            </a:lvl1pPr>
          </a:lstStyle>
          <a:p>
            <a:r>
              <a:rPr lang="en-US"/>
              <a:t>Click to edit Master title style</a:t>
            </a:r>
            <a:endParaRPr lang="en-US" dirty="0"/>
          </a:p>
        </p:txBody>
      </p:sp>
      <p:sp>
        <p:nvSpPr>
          <p:cNvPr id="3" name="Picture Placeholder 2"/>
          <p:cNvSpPr>
            <a:spLocks noGrp="1" noChangeAspect="1"/>
          </p:cNvSpPr>
          <p:nvPr>
            <p:ph type="pic" idx="1"/>
          </p:nvPr>
        </p:nvSpPr>
        <p:spPr>
          <a:xfrm>
            <a:off x="3452084" y="1558854"/>
            <a:ext cx="4110782" cy="7694010"/>
          </a:xfrm>
        </p:spPr>
        <p:txBody>
          <a:bodyPr anchor="t"/>
          <a:lstStyle>
            <a:lvl1pPr marL="0" indent="0">
              <a:buNone/>
              <a:defRPr sz="2842"/>
            </a:lvl1pPr>
            <a:lvl2pPr marL="405994" indent="0">
              <a:buNone/>
              <a:defRPr sz="2486"/>
            </a:lvl2pPr>
            <a:lvl3pPr marL="811987" indent="0">
              <a:buNone/>
              <a:defRPr sz="2131"/>
            </a:lvl3pPr>
            <a:lvl4pPr marL="1217981" indent="0">
              <a:buNone/>
              <a:defRPr sz="1776"/>
            </a:lvl4pPr>
            <a:lvl5pPr marL="1623974" indent="0">
              <a:buNone/>
              <a:defRPr sz="1776"/>
            </a:lvl5pPr>
            <a:lvl6pPr marL="2029968" indent="0">
              <a:buNone/>
              <a:defRPr sz="1776"/>
            </a:lvl6pPr>
            <a:lvl7pPr marL="2435962" indent="0">
              <a:buNone/>
              <a:defRPr sz="1776"/>
            </a:lvl7pPr>
            <a:lvl8pPr marL="2841955" indent="0">
              <a:buNone/>
              <a:defRPr sz="1776"/>
            </a:lvl8pPr>
            <a:lvl9pPr marL="3247949" indent="0">
              <a:buNone/>
              <a:defRPr sz="1776"/>
            </a:lvl9pPr>
          </a:lstStyle>
          <a:p>
            <a:r>
              <a:rPr lang="en-US"/>
              <a:t>Click icon to add picture</a:t>
            </a:r>
            <a:endParaRPr lang="en-US" dirty="0"/>
          </a:p>
        </p:txBody>
      </p:sp>
      <p:sp>
        <p:nvSpPr>
          <p:cNvPr id="4" name="Text Placeholder 3"/>
          <p:cNvSpPr>
            <a:spLocks noGrp="1"/>
          </p:cNvSpPr>
          <p:nvPr>
            <p:ph type="body" sz="half" idx="2"/>
          </p:nvPr>
        </p:nvSpPr>
        <p:spPr>
          <a:xfrm>
            <a:off x="559312" y="3248025"/>
            <a:ext cx="2618932" cy="6017368"/>
          </a:xfrm>
        </p:spPr>
        <p:txBody>
          <a:bodyPr/>
          <a:lstStyle>
            <a:lvl1pPr marL="0" indent="0">
              <a:buNone/>
              <a:defRPr sz="1421"/>
            </a:lvl1pPr>
            <a:lvl2pPr marL="405994" indent="0">
              <a:buNone/>
              <a:defRPr sz="1243"/>
            </a:lvl2pPr>
            <a:lvl3pPr marL="811987" indent="0">
              <a:buNone/>
              <a:defRPr sz="1066"/>
            </a:lvl3pPr>
            <a:lvl4pPr marL="1217981" indent="0">
              <a:buNone/>
              <a:defRPr sz="888"/>
            </a:lvl4pPr>
            <a:lvl5pPr marL="1623974" indent="0">
              <a:buNone/>
              <a:defRPr sz="888"/>
            </a:lvl5pPr>
            <a:lvl6pPr marL="2029968" indent="0">
              <a:buNone/>
              <a:defRPr sz="888"/>
            </a:lvl6pPr>
            <a:lvl7pPr marL="2435962" indent="0">
              <a:buNone/>
              <a:defRPr sz="888"/>
            </a:lvl7pPr>
            <a:lvl8pPr marL="2841955" indent="0">
              <a:buNone/>
              <a:defRPr sz="888"/>
            </a:lvl8pPr>
            <a:lvl9pPr marL="3247949" indent="0">
              <a:buNone/>
              <a:defRPr sz="888"/>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728090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8255" y="576427"/>
            <a:ext cx="7003554" cy="209267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58255" y="2882121"/>
            <a:ext cx="7003554" cy="68694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8254" y="10034796"/>
            <a:ext cx="1827014" cy="576424"/>
          </a:xfrm>
          <a:prstGeom prst="rect">
            <a:avLst/>
          </a:prstGeom>
        </p:spPr>
        <p:txBody>
          <a:bodyPr vert="horz" lIns="91440" tIns="45720" rIns="91440" bIns="45720" rtlCol="0" anchor="ctr"/>
          <a:lstStyle>
            <a:lvl1pPr algn="l">
              <a:defRPr sz="1066">
                <a:solidFill>
                  <a:schemeClr val="tx1">
                    <a:tint val="75000"/>
                  </a:schemeClr>
                </a:solidFill>
              </a:defRPr>
            </a:lvl1pPr>
          </a:lstStyle>
          <a:p>
            <a:fld id="{63A1C593-65D0-4073-BCC9-577B9352EA97}" type="datetimeFigureOut">
              <a:rPr lang="en-US" smtClean="0"/>
              <a:t>4/9/2025</a:t>
            </a:fld>
            <a:endParaRPr lang="en-US"/>
          </a:p>
        </p:txBody>
      </p:sp>
      <p:sp>
        <p:nvSpPr>
          <p:cNvPr id="5" name="Footer Placeholder 4"/>
          <p:cNvSpPr>
            <a:spLocks noGrp="1"/>
          </p:cNvSpPr>
          <p:nvPr>
            <p:ph type="ftr" sz="quarter" idx="3"/>
          </p:nvPr>
        </p:nvSpPr>
        <p:spPr>
          <a:xfrm>
            <a:off x="2689771" y="10034796"/>
            <a:ext cx="2740521" cy="576424"/>
          </a:xfrm>
          <a:prstGeom prst="rect">
            <a:avLst/>
          </a:prstGeom>
        </p:spPr>
        <p:txBody>
          <a:bodyPr vert="horz" lIns="91440" tIns="45720" rIns="91440" bIns="45720" rtlCol="0" anchor="ctr"/>
          <a:lstStyle>
            <a:lvl1pPr algn="ctr">
              <a:defRPr sz="106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734795" y="10034796"/>
            <a:ext cx="1827014" cy="576424"/>
          </a:xfrm>
          <a:prstGeom prst="rect">
            <a:avLst/>
          </a:prstGeom>
        </p:spPr>
        <p:txBody>
          <a:bodyPr vert="horz" lIns="91440" tIns="45720" rIns="91440" bIns="45720" rtlCol="0" anchor="ctr"/>
          <a:lstStyle>
            <a:lvl1pPr algn="r">
              <a:defRPr sz="1066">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8324135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811987" rtl="0" eaLnBrk="1" latinLnBrk="0" hangingPunct="1">
        <a:lnSpc>
          <a:spcPct val="90000"/>
        </a:lnSpc>
        <a:spcBef>
          <a:spcPct val="0"/>
        </a:spcBef>
        <a:buNone/>
        <a:defRPr sz="3907" kern="1200">
          <a:solidFill>
            <a:schemeClr val="tx1"/>
          </a:solidFill>
          <a:latin typeface="+mj-lt"/>
          <a:ea typeface="+mj-ea"/>
          <a:cs typeface="+mj-cs"/>
        </a:defRPr>
      </a:lvl1pPr>
    </p:titleStyle>
    <p:bodyStyle>
      <a:lvl1pPr marL="202997" indent="-202997" algn="l" defTabSz="811987" rtl="0" eaLnBrk="1" latinLnBrk="0" hangingPunct="1">
        <a:lnSpc>
          <a:spcPct val="90000"/>
        </a:lnSpc>
        <a:spcBef>
          <a:spcPts val="888"/>
        </a:spcBef>
        <a:buFont typeface="Arial" panose="020B0604020202020204" pitchFamily="34" charset="0"/>
        <a:buChar char="•"/>
        <a:defRPr sz="2486" kern="1200">
          <a:solidFill>
            <a:schemeClr val="tx1"/>
          </a:solidFill>
          <a:latin typeface="+mn-lt"/>
          <a:ea typeface="+mn-ea"/>
          <a:cs typeface="+mn-cs"/>
        </a:defRPr>
      </a:lvl1pPr>
      <a:lvl2pPr marL="608990" indent="-202997" algn="l" defTabSz="811987" rtl="0" eaLnBrk="1" latinLnBrk="0" hangingPunct="1">
        <a:lnSpc>
          <a:spcPct val="90000"/>
        </a:lnSpc>
        <a:spcBef>
          <a:spcPts val="444"/>
        </a:spcBef>
        <a:buFont typeface="Arial" panose="020B0604020202020204" pitchFamily="34" charset="0"/>
        <a:buChar char="•"/>
        <a:defRPr sz="2131" kern="1200">
          <a:solidFill>
            <a:schemeClr val="tx1"/>
          </a:solidFill>
          <a:latin typeface="+mn-lt"/>
          <a:ea typeface="+mn-ea"/>
          <a:cs typeface="+mn-cs"/>
        </a:defRPr>
      </a:lvl2pPr>
      <a:lvl3pPr marL="1014984" indent="-202997" algn="l" defTabSz="811987" rtl="0" eaLnBrk="1" latinLnBrk="0" hangingPunct="1">
        <a:lnSpc>
          <a:spcPct val="90000"/>
        </a:lnSpc>
        <a:spcBef>
          <a:spcPts val="444"/>
        </a:spcBef>
        <a:buFont typeface="Arial" panose="020B0604020202020204" pitchFamily="34" charset="0"/>
        <a:buChar char="•"/>
        <a:defRPr sz="1776" kern="1200">
          <a:solidFill>
            <a:schemeClr val="tx1"/>
          </a:solidFill>
          <a:latin typeface="+mn-lt"/>
          <a:ea typeface="+mn-ea"/>
          <a:cs typeface="+mn-cs"/>
        </a:defRPr>
      </a:lvl3pPr>
      <a:lvl4pPr marL="142097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4pPr>
      <a:lvl5pPr marL="1826971"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5pPr>
      <a:lvl6pPr marL="2232965"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6pPr>
      <a:lvl7pPr marL="2638958"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7pPr>
      <a:lvl8pPr marL="3044952"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8pPr>
      <a:lvl9pPr marL="3450946" indent="-202997" algn="l" defTabSz="811987" rtl="0" eaLnBrk="1" latinLnBrk="0" hangingPunct="1">
        <a:lnSpc>
          <a:spcPct val="90000"/>
        </a:lnSpc>
        <a:spcBef>
          <a:spcPts val="444"/>
        </a:spcBef>
        <a:buFont typeface="Arial" panose="020B0604020202020204" pitchFamily="34" charset="0"/>
        <a:buChar char="•"/>
        <a:defRPr sz="1598" kern="1200">
          <a:solidFill>
            <a:schemeClr val="tx1"/>
          </a:solidFill>
          <a:latin typeface="+mn-lt"/>
          <a:ea typeface="+mn-ea"/>
          <a:cs typeface="+mn-cs"/>
        </a:defRPr>
      </a:lvl9pPr>
    </p:bodyStyle>
    <p:otherStyle>
      <a:defPPr>
        <a:defRPr lang="en-US"/>
      </a:defPPr>
      <a:lvl1pPr marL="0" algn="l" defTabSz="811987" rtl="0" eaLnBrk="1" latinLnBrk="0" hangingPunct="1">
        <a:defRPr sz="1598" kern="1200">
          <a:solidFill>
            <a:schemeClr val="tx1"/>
          </a:solidFill>
          <a:latin typeface="+mn-lt"/>
          <a:ea typeface="+mn-ea"/>
          <a:cs typeface="+mn-cs"/>
        </a:defRPr>
      </a:lvl1pPr>
      <a:lvl2pPr marL="405994" algn="l" defTabSz="811987" rtl="0" eaLnBrk="1" latinLnBrk="0" hangingPunct="1">
        <a:defRPr sz="1598" kern="1200">
          <a:solidFill>
            <a:schemeClr val="tx1"/>
          </a:solidFill>
          <a:latin typeface="+mn-lt"/>
          <a:ea typeface="+mn-ea"/>
          <a:cs typeface="+mn-cs"/>
        </a:defRPr>
      </a:lvl2pPr>
      <a:lvl3pPr marL="811987" algn="l" defTabSz="811987" rtl="0" eaLnBrk="1" latinLnBrk="0" hangingPunct="1">
        <a:defRPr sz="1598" kern="1200">
          <a:solidFill>
            <a:schemeClr val="tx1"/>
          </a:solidFill>
          <a:latin typeface="+mn-lt"/>
          <a:ea typeface="+mn-ea"/>
          <a:cs typeface="+mn-cs"/>
        </a:defRPr>
      </a:lvl3pPr>
      <a:lvl4pPr marL="1217981" algn="l" defTabSz="811987" rtl="0" eaLnBrk="1" latinLnBrk="0" hangingPunct="1">
        <a:defRPr sz="1598" kern="1200">
          <a:solidFill>
            <a:schemeClr val="tx1"/>
          </a:solidFill>
          <a:latin typeface="+mn-lt"/>
          <a:ea typeface="+mn-ea"/>
          <a:cs typeface="+mn-cs"/>
        </a:defRPr>
      </a:lvl4pPr>
      <a:lvl5pPr marL="1623974" algn="l" defTabSz="811987" rtl="0" eaLnBrk="1" latinLnBrk="0" hangingPunct="1">
        <a:defRPr sz="1598" kern="1200">
          <a:solidFill>
            <a:schemeClr val="tx1"/>
          </a:solidFill>
          <a:latin typeface="+mn-lt"/>
          <a:ea typeface="+mn-ea"/>
          <a:cs typeface="+mn-cs"/>
        </a:defRPr>
      </a:lvl5pPr>
      <a:lvl6pPr marL="2029968" algn="l" defTabSz="811987" rtl="0" eaLnBrk="1" latinLnBrk="0" hangingPunct="1">
        <a:defRPr sz="1598" kern="1200">
          <a:solidFill>
            <a:schemeClr val="tx1"/>
          </a:solidFill>
          <a:latin typeface="+mn-lt"/>
          <a:ea typeface="+mn-ea"/>
          <a:cs typeface="+mn-cs"/>
        </a:defRPr>
      </a:lvl6pPr>
      <a:lvl7pPr marL="2435962" algn="l" defTabSz="811987" rtl="0" eaLnBrk="1" latinLnBrk="0" hangingPunct="1">
        <a:defRPr sz="1598" kern="1200">
          <a:solidFill>
            <a:schemeClr val="tx1"/>
          </a:solidFill>
          <a:latin typeface="+mn-lt"/>
          <a:ea typeface="+mn-ea"/>
          <a:cs typeface="+mn-cs"/>
        </a:defRPr>
      </a:lvl7pPr>
      <a:lvl8pPr marL="2841955" algn="l" defTabSz="811987" rtl="0" eaLnBrk="1" latinLnBrk="0" hangingPunct="1">
        <a:defRPr sz="1598" kern="1200">
          <a:solidFill>
            <a:schemeClr val="tx1"/>
          </a:solidFill>
          <a:latin typeface="+mn-lt"/>
          <a:ea typeface="+mn-ea"/>
          <a:cs typeface="+mn-cs"/>
        </a:defRPr>
      </a:lvl8pPr>
      <a:lvl9pPr marL="3247949" algn="l" defTabSz="811987" rtl="0" eaLnBrk="1" latinLnBrk="0" hangingPunct="1">
        <a:defRPr sz="15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forms.office.com/pages/responsepage.aspx?id=v4j5cvGGr0GRqy180BHbR5zsR558741CrNi6q8iTpANURUhKMVA3WE4wMFhHRExTVlpET1BEMlZSTCQlQCN0PWcu&amp;route=shortur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features/storage-explor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MY" altLang="en-US" dirty="0"/>
              <a:t>AZURE CLOUD ERROR</a:t>
            </a:r>
          </a:p>
        </p:txBody>
      </p:sp>
      <p:sp>
        <p:nvSpPr>
          <p:cNvPr id="3" name="Subtitle 2"/>
          <p:cNvSpPr>
            <a:spLocks noGrp="1"/>
          </p:cNvSpPr>
          <p:nvPr>
            <p:ph type="subTitle" idx="1"/>
          </p:nvPr>
        </p:nvSpPr>
        <p:spPr/>
        <p:txBody>
          <a:bodyPr/>
          <a:lstStyle/>
          <a:p>
            <a:r>
              <a:rPr lang="en-MY" altLang="en-US"/>
              <a:t>Solution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5</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5 </a:t>
            </a:r>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6</a:t>
            </a:r>
          </a:p>
        </p:txBody>
      </p:sp>
      <p:sp>
        <p:nvSpPr>
          <p:cNvPr id="3" name="Content Placeholder 2"/>
          <p:cNvSpPr>
            <a:spLocks noGrp="1"/>
          </p:cNvSpPr>
          <p:nvPr>
            <p:ph idx="1"/>
          </p:nvPr>
        </p:nvSpPr>
        <p:spPr>
          <a:xfrm>
            <a:off x="927463" y="2669097"/>
            <a:ext cx="6178731" cy="6853725"/>
          </a:xfrm>
        </p:spPr>
        <p:txBody>
          <a:bodyPr>
            <a:normAutofit fontScale="92500" lnSpcReduction="10000"/>
          </a:bodyPr>
          <a:lstStyle/>
          <a:p>
            <a:r>
              <a:rPr lang="en-US" altLang="en-US" sz="1658" dirty="0">
                <a:solidFill>
                  <a:srgbClr val="FF0000"/>
                </a:solidFill>
              </a:rPr>
              <a:t>##[error]No hosted parallelism has been purchased or granted. To request a free parallelism grant, please fill out the following form https://aka.ms/azpipelines-parallelism-request</a:t>
            </a:r>
          </a:p>
          <a:p>
            <a:r>
              <a:rPr lang="en-US" altLang="en-US" sz="1658" dirty="0">
                <a:solidFill>
                  <a:srgbClr val="0070C0"/>
                </a:solidFill>
              </a:rPr>
              <a:t>Parallelism in Azure Pipelines means running multiple tasks at the same time (simultaneously) instead of waiting for one task to finish before starting another.</a:t>
            </a:r>
          </a:p>
          <a:p>
            <a:r>
              <a:rPr lang="en-US" altLang="en-US" sz="1658" dirty="0">
                <a:solidFill>
                  <a:srgbClr val="0070C0"/>
                </a:solidFill>
              </a:rPr>
              <a:t>Example:</a:t>
            </a:r>
          </a:p>
          <a:p>
            <a:r>
              <a:rPr lang="en-US" altLang="en-US" sz="1658" dirty="0">
                <a:solidFill>
                  <a:srgbClr val="0070C0"/>
                </a:solidFill>
              </a:rPr>
              <a:t>Imagine you are making three cups of tea. If you make them one by one, it will take time (sequential).</a:t>
            </a:r>
          </a:p>
          <a:p>
            <a:r>
              <a:rPr lang="en-US" altLang="en-US" sz="1658" dirty="0">
                <a:solidFill>
                  <a:srgbClr val="0070C0"/>
                </a:solidFill>
              </a:rPr>
              <a:t>But if you make all three cups at the same time (parallel), it will be much faster!</a:t>
            </a:r>
          </a:p>
          <a:p>
            <a:r>
              <a:rPr lang="en-US" altLang="en-US" sz="1658" dirty="0">
                <a:solidFill>
                  <a:srgbClr val="0070C0"/>
                </a:solidFill>
              </a:rPr>
              <a:t>Similarly, in Azure DevOps, if you have multiple builds or deployments, you can run them at the same time to save time, and this is called parallelism</a:t>
            </a:r>
          </a:p>
          <a:p>
            <a:r>
              <a:rPr lang="en-US" altLang="en-US" sz="1658" dirty="0"/>
              <a:t>This error is saying that your account doesn’t have enough parallel jobs to run multiple tasks at once. You might be on the free plan, which only gives you one parallel job. If you need more jobs (to run multiple tasks at once), you have to either request more free parallelism or buy a paid plan.</a:t>
            </a:r>
          </a:p>
          <a:p>
            <a:endParaRPr lang="en-US" altLang="en-US" sz="1658" dirty="0"/>
          </a:p>
          <a:p>
            <a:r>
              <a:rPr lang="en-US" altLang="en-US" sz="1658" dirty="0"/>
              <a:t>Step-by-Step Solution:</a:t>
            </a:r>
          </a:p>
          <a:p>
            <a:r>
              <a:rPr lang="en-US" altLang="en-US" sz="1658" dirty="0"/>
              <a:t>Step 1: Check Your Parallel Jobs Limit</a:t>
            </a:r>
          </a:p>
          <a:p>
            <a:r>
              <a:rPr lang="en-US" altLang="en-US" sz="1658" dirty="0"/>
              <a:t>Go to Azure DevOps (open https://dev.azure.com).</a:t>
            </a:r>
          </a:p>
          <a:p>
            <a:r>
              <a:rPr lang="en-US" altLang="en-US" sz="1658" dirty="0"/>
              <a:t>Login to your account and select your organization.</a:t>
            </a:r>
          </a:p>
          <a:p>
            <a:r>
              <a:rPr lang="en-US" altLang="en-US" sz="1658" dirty="0"/>
              <a:t>Go to Project Settings (bottom left corner).</a:t>
            </a:r>
          </a:p>
          <a:p>
            <a:r>
              <a:rPr lang="en-US" altLang="en-US" sz="1658" dirty="0"/>
              <a:t>Under Pipelines, select Parallel Jobs.</a:t>
            </a:r>
          </a:p>
          <a:p>
            <a:r>
              <a:rPr lang="en-US" altLang="en-US" sz="1658" dirty="0"/>
              <a:t>Here, you will see how many parallel jobs you currently have.</a:t>
            </a:r>
          </a:p>
          <a:p>
            <a:r>
              <a:rPr lang="en-US" altLang="en-US" sz="1658" dirty="0"/>
              <a:t>If you see "1", that means only one task can run at a time.</a:t>
            </a:r>
          </a:p>
          <a:p>
            <a:endParaRPr lang="en-US" altLang="en-US" sz="1658"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6</a:t>
            </a:r>
          </a:p>
        </p:txBody>
      </p:sp>
      <p:sp>
        <p:nvSpPr>
          <p:cNvPr id="3" name="Content Placeholder 2"/>
          <p:cNvSpPr>
            <a:spLocks noGrp="1"/>
          </p:cNvSpPr>
          <p:nvPr>
            <p:ph idx="1"/>
          </p:nvPr>
        </p:nvSpPr>
        <p:spPr/>
        <p:txBody>
          <a:bodyPr>
            <a:normAutofit fontScale="92500"/>
          </a:bodyPr>
          <a:lstStyle/>
          <a:p>
            <a:r>
              <a:rPr lang="en-US" altLang="en-US" sz="1658">
                <a:sym typeface="+mn-ea"/>
              </a:rPr>
              <a:t>Step 2: Request Free Parallelism</a:t>
            </a:r>
            <a:endParaRPr lang="en-US" altLang="en-US" sz="1658"/>
          </a:p>
          <a:p>
            <a:r>
              <a:rPr lang="en-US" altLang="en-US" sz="1658">
                <a:sym typeface="+mn-ea"/>
              </a:rPr>
              <a:t>Azure gives free parallel jobs for open-source projects or on special requests. If you don’t have enough, you can ask for more.</a:t>
            </a:r>
            <a:endParaRPr lang="en-US" altLang="en-US" sz="1658"/>
          </a:p>
          <a:p>
            <a:r>
              <a:rPr lang="en-US" altLang="en-US" sz="1658">
                <a:sym typeface="+mn-ea"/>
              </a:rPr>
              <a:t>Click on this link to request more parallelism:</a:t>
            </a:r>
            <a:r>
              <a:rPr lang="en-MY" altLang="en-US" sz="1658">
                <a:sym typeface="+mn-ea"/>
              </a:rPr>
              <a:t> </a:t>
            </a:r>
            <a:r>
              <a:rPr lang="en-US" altLang="en-US" sz="1658">
                <a:hlinkClick r:id="rId2" action="ppaction://hlinkfile"/>
              </a:rPr>
              <a:t>https://forms.office.com/pages/responsepage.aspx?id=v4j5cvGGr0GRqy180BHbR5zsR558741CrNi6q8iTpANURUhKMVA3WE4wMFhHRExTVlpET1BEMlZSTCQlQCN0PWcu&amp;route=shorturl</a:t>
            </a:r>
            <a:r>
              <a:rPr lang="en-MY" altLang="en-US" sz="1658">
                <a:hlinkClick r:id="rId2" action="ppaction://hlinkfile"/>
              </a:rPr>
              <a:t>  </a:t>
            </a:r>
            <a:endParaRPr lang="en-US" altLang="en-US" sz="1658"/>
          </a:p>
          <a:p>
            <a:r>
              <a:rPr lang="en-US" altLang="en-US" sz="1658">
                <a:sym typeface="+mn-ea"/>
              </a:rPr>
              <a:t>Put your organization name and details about why you need more parallel jobs.</a:t>
            </a:r>
            <a:endParaRPr lang="en-US" altLang="en-US" sz="1658"/>
          </a:p>
          <a:p>
            <a:r>
              <a:rPr lang="en-US" altLang="en-US" sz="1658">
                <a:sym typeface="+mn-ea"/>
              </a:rPr>
              <a:t>Submit the form.</a:t>
            </a:r>
            <a:endParaRPr lang="en-US" altLang="en-US" sz="1658"/>
          </a:p>
          <a:p>
            <a:r>
              <a:rPr lang="en-US" altLang="en-US" sz="1658">
                <a:sym typeface="+mn-ea"/>
              </a:rPr>
              <a:t>Wait for approval</a:t>
            </a:r>
            <a:r>
              <a:rPr lang="en-MY" altLang="en-US" sz="1658">
                <a:sym typeface="+mn-ea"/>
              </a:rPr>
              <a:t> and </a:t>
            </a:r>
            <a:r>
              <a:rPr lang="en-US" altLang="en-US" sz="1658">
                <a:sym typeface="+mn-ea"/>
              </a:rPr>
              <a:t>After submission, Azure team will check your request. If approved, they will give you more parallel jobs.</a:t>
            </a:r>
          </a:p>
          <a:p>
            <a:endParaRPr lang="en-US" altLang="en-US" sz="1658"/>
          </a:p>
          <a:p>
            <a:r>
              <a:rPr lang="en-US" altLang="en-US" sz="1658">
                <a:sym typeface="+mn-ea"/>
              </a:rPr>
              <a:t>Step 3: Self-Hosted Agents (Optional)</a:t>
            </a:r>
            <a:endParaRPr lang="en-US" altLang="en-US" sz="1658"/>
          </a:p>
          <a:p>
            <a:r>
              <a:rPr lang="en-US" altLang="en-US" sz="1658">
                <a:sym typeface="+mn-ea"/>
              </a:rPr>
              <a:t>If you want more jobs immediately, you can set up your own machine to run tasks. This way, you don’t have to depend on Azure's free jobs.</a:t>
            </a:r>
            <a:endParaRPr lang="en-US" altLang="en-US" sz="1658"/>
          </a:p>
          <a:p>
            <a:r>
              <a:rPr lang="en-US" altLang="en-US" sz="1658">
                <a:sym typeface="+mn-ea"/>
              </a:rPr>
              <a:t>Go to Project Settings → Agent Pools.</a:t>
            </a:r>
            <a:endParaRPr lang="en-US" altLang="en-US" sz="1658"/>
          </a:p>
          <a:p>
            <a:r>
              <a:rPr lang="en-US" altLang="en-US" sz="1658">
                <a:sym typeface="+mn-ea"/>
              </a:rPr>
              <a:t>Create a new Agent Pool and follow the steps to install an agent on your own machine or server.</a:t>
            </a:r>
            <a:endParaRPr lang="en-US" altLang="en-US" sz="1658"/>
          </a:p>
          <a:p>
            <a:r>
              <a:rPr lang="en-US" altLang="en-US" sz="1658">
                <a:sym typeface="+mn-ea"/>
              </a:rPr>
              <a:t>Once done, you can use this machine to run parallel jobs without waiting for Azure's hosted agents.</a:t>
            </a:r>
            <a:endParaRPr lang="en-US" altLang="en-US" sz="1658"/>
          </a:p>
          <a:p>
            <a:r>
              <a:rPr lang="en-US" altLang="en-US" sz="1658">
                <a:sym typeface="+mn-ea"/>
              </a:rPr>
              <a:t>Step 4: Upgrade to Paid Plan (Optional)</a:t>
            </a:r>
            <a:endParaRPr lang="en-US" altLang="en-US" sz="1658"/>
          </a:p>
          <a:p>
            <a:r>
              <a:rPr lang="en-US" altLang="en-US" sz="1658">
                <a:sym typeface="+mn-ea"/>
              </a:rPr>
              <a:t>If you need even more parallel jobs and faster builds, you can upgrade to a paid plan.</a:t>
            </a:r>
            <a:endParaRPr lang="en-US" altLang="en-US" sz="1658"/>
          </a:p>
          <a:p>
            <a:endParaRPr lang="en-US" altLang="en-US" sz="1658"/>
          </a:p>
          <a:p>
            <a:r>
              <a:rPr lang="en-US" altLang="en-US" sz="1658">
                <a:sym typeface="+mn-ea"/>
              </a:rPr>
              <a:t>Go to Azure DevOps pricing page and select a plan that gives you more parallelism.</a:t>
            </a:r>
            <a:endParaRPr lang="en-US" altLang="en-US" sz="1658"/>
          </a:p>
          <a:p>
            <a:endParaRPr lang="en-US" altLang="en-US" sz="1658"/>
          </a:p>
          <a:p>
            <a:endParaRPr lang="en-US" sz="1658"/>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7</a:t>
            </a:r>
          </a:p>
        </p:txBody>
      </p:sp>
      <p:sp>
        <p:nvSpPr>
          <p:cNvPr id="3" name="Content Placeholder 2"/>
          <p:cNvSpPr>
            <a:spLocks noGrp="1"/>
          </p:cNvSpPr>
          <p:nvPr>
            <p:ph idx="1"/>
          </p:nvPr>
        </p:nvSpPr>
        <p:spPr/>
        <p:txBody>
          <a:bodyPr>
            <a:normAutofit lnSpcReduction="10000"/>
          </a:bodyPr>
          <a:lstStyle/>
          <a:p>
            <a:r>
              <a:rPr lang="en-MY" altLang="en-US" sz="1658">
                <a:solidFill>
                  <a:srgbClr val="FF0000"/>
                </a:solidFill>
              </a:rPr>
              <a:t>How to create agent pools?</a:t>
            </a:r>
          </a:p>
          <a:p>
            <a:r>
              <a:rPr lang="en-MY" altLang="en-US" sz="1658"/>
              <a:t> </a:t>
            </a:r>
            <a:r>
              <a:rPr lang="en-US" altLang="en-US" sz="1658"/>
              <a:t>Go to Azure DevOps → Project Settings → Agent Pools.</a:t>
            </a:r>
          </a:p>
          <a:p>
            <a:r>
              <a:rPr lang="en-US" altLang="en-US" sz="1658"/>
              <a:t>Follow the instructions to set up your own machine as an agent.</a:t>
            </a:r>
          </a:p>
          <a:p>
            <a:r>
              <a:rPr lang="en-US" altLang="en-US" sz="1658"/>
              <a:t>You can run builds on your own machines, and this will give you more flexibility without relying on Azure’s hosted agents.</a:t>
            </a:r>
          </a:p>
          <a:p>
            <a:r>
              <a:rPr lang="en-US" altLang="en-US" sz="1658"/>
              <a:t>ince you’ve downloaded the Azure DevOps agent as a zip file for Windows, here’s a step-by-step guide to setting up a self-hosted agent on your machine (laptop/PC):</a:t>
            </a:r>
          </a:p>
          <a:p>
            <a:r>
              <a:rPr lang="en-US" altLang="en-US" sz="1658"/>
              <a:t>Step-by-Step Guide to Set Up the Azure DevOps Self-Hosted Agent:</a:t>
            </a:r>
          </a:p>
          <a:p>
            <a:r>
              <a:rPr lang="en-US" altLang="en-US" sz="1658"/>
              <a:t>Step 1: Extract the Zip File</a:t>
            </a:r>
          </a:p>
          <a:p>
            <a:pPr lvl="1"/>
            <a:r>
              <a:rPr lang="en-US" altLang="en-US" sz="1450"/>
              <a:t>Locate the ZIP file you downloaded (usually in your Downloads folder).</a:t>
            </a:r>
          </a:p>
          <a:p>
            <a:pPr lvl="1"/>
            <a:r>
              <a:rPr lang="en-US" altLang="en-US" sz="1450"/>
              <a:t>Right-click on the ZIP file and select Extract All.</a:t>
            </a:r>
          </a:p>
          <a:p>
            <a:pPr lvl="1"/>
            <a:r>
              <a:rPr lang="en-US" altLang="en-US" sz="1450"/>
              <a:t>Choose a location (for example, C:\agent), and click Extract. This will unzip the agent files to that folder.</a:t>
            </a:r>
          </a:p>
          <a:p>
            <a:pPr lvl="0"/>
            <a:r>
              <a:rPr lang="en-US" altLang="en-US" sz="1658"/>
              <a:t>Step 2: Open Command Prompt as Administrator</a:t>
            </a:r>
          </a:p>
          <a:p>
            <a:pPr lvl="1"/>
            <a:r>
              <a:rPr lang="en-US" altLang="en-US" sz="1450"/>
              <a:t>Press Windows + X and select Command Prompt (Admin) or Windows PowerShell (Admin) to open it as an administrator.</a:t>
            </a:r>
          </a:p>
          <a:p>
            <a:pPr lvl="1"/>
            <a:r>
              <a:rPr lang="en-US" altLang="en-US" sz="1450"/>
              <a:t>Navigate to the folder where you extracted the agent files. For example:cd C:\agent</a:t>
            </a:r>
          </a:p>
          <a:p>
            <a:pPr lvl="0"/>
            <a:r>
              <a:rPr lang="en-US" altLang="en-US" sz="1658"/>
              <a:t>Step 3: Configure the Agent</a:t>
            </a:r>
          </a:p>
          <a:p>
            <a:pPr lvl="1"/>
            <a:r>
              <a:rPr lang="en-US" altLang="en-US" sz="1450"/>
              <a:t>In the Command Prompt, run the configuration command to set up the agent:.\config.cmd</a:t>
            </a:r>
          </a:p>
          <a:p>
            <a:pPr lvl="1"/>
            <a:r>
              <a:rPr lang="en-MY" altLang="en-US" sz="1450"/>
              <a:t> </a:t>
            </a:r>
            <a:r>
              <a:rPr lang="en-US" altLang="en-US" sz="1450"/>
              <a:t>You’ll be prompted for the following information:</a:t>
            </a:r>
          </a:p>
          <a:p>
            <a:pPr lvl="1"/>
            <a:r>
              <a:rPr lang="en-US" altLang="en-US" sz="1450"/>
              <a:t>Azure DevOps Organization URL:</a:t>
            </a:r>
          </a:p>
          <a:p>
            <a:pPr lvl="1"/>
            <a:r>
              <a:rPr lang="en-US" altLang="en-US" sz="1450"/>
              <a:t>Enter the URL of your Azure DevOps organization. It will look like this:</a:t>
            </a:r>
            <a:r>
              <a:rPr lang="en-MY" altLang="en-US" sz="1450"/>
              <a:t> </a:t>
            </a:r>
            <a:r>
              <a:rPr lang="en-US" altLang="en-US" sz="1450"/>
              <a:t>https://dev.azure.com/{your_organization_name}</a:t>
            </a:r>
          </a:p>
          <a:p>
            <a:pPr lvl="1"/>
            <a:endParaRPr lang="en-US" altLang="en-US" sz="1450"/>
          </a:p>
          <a:p>
            <a:pPr marL="541325" lvl="1" indent="0">
              <a:buNone/>
            </a:pPr>
            <a:endParaRPr lang="en-US" altLang="en-US" sz="1450"/>
          </a:p>
          <a:p>
            <a:pPr marL="541325" lvl="1" indent="0">
              <a:buNone/>
            </a:pPr>
            <a:endParaRPr lang="en-US" altLang="en-US" sz="14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7</a:t>
            </a:r>
          </a:p>
        </p:txBody>
      </p:sp>
      <p:sp>
        <p:nvSpPr>
          <p:cNvPr id="3" name="Content Placeholder 2"/>
          <p:cNvSpPr>
            <a:spLocks noGrp="1"/>
          </p:cNvSpPr>
          <p:nvPr>
            <p:ph idx="1"/>
          </p:nvPr>
        </p:nvSpPr>
        <p:spPr/>
        <p:txBody>
          <a:bodyPr/>
          <a:lstStyle/>
          <a:p>
            <a:r>
              <a:rPr lang="en-US" altLang="en-US" sz="1658"/>
              <a:t>Personal Access Token (PAT):</a:t>
            </a:r>
          </a:p>
          <a:p>
            <a:r>
              <a:rPr lang="en-US" altLang="en-US" sz="1658"/>
              <a:t>You need to provide a Personal Access Token (PAT) for authentication.</a:t>
            </a:r>
          </a:p>
          <a:p>
            <a:pPr lvl="1"/>
            <a:r>
              <a:rPr lang="en-US" altLang="en-US" sz="1450"/>
              <a:t>To create a PAT, follow these steps:</a:t>
            </a:r>
          </a:p>
          <a:p>
            <a:pPr lvl="1"/>
            <a:r>
              <a:rPr lang="en-US" altLang="en-US" sz="1450"/>
              <a:t>Go to your Azure DevOps Profile.</a:t>
            </a:r>
          </a:p>
          <a:p>
            <a:pPr lvl="1"/>
            <a:r>
              <a:rPr lang="en-US" altLang="en-US" sz="1450"/>
              <a:t>Click New Token and provide the necessary details (like name, expiration, and scopes).</a:t>
            </a:r>
          </a:p>
          <a:p>
            <a:pPr lvl="1"/>
            <a:r>
              <a:rPr lang="en-US" altLang="en-US" sz="1450"/>
              <a:t>Copy the PAT once created.</a:t>
            </a:r>
          </a:p>
          <a:p>
            <a:pPr lvl="1"/>
            <a:r>
              <a:rPr lang="en-US" altLang="en-US" sz="1450"/>
              <a:t>Paste the PAT in the command prompt when prompted</a:t>
            </a:r>
            <a:r>
              <a:rPr lang="en-MY" altLang="en-US" sz="1450"/>
              <a:t>:</a:t>
            </a:r>
            <a:r>
              <a:rPr lang="en-US" altLang="en-US" sz="1450"/>
              <a:t>OE4MZPneNlbcleFq6s944F15VdFvrJUeNrLfrnmaRNPJbdbiTOCpJQQJ99BCACAAAAAAAAAAAAASAZDOX4AP</a:t>
            </a:r>
          </a:p>
          <a:p>
            <a:pPr lvl="1"/>
            <a:r>
              <a:rPr lang="en-US" altLang="en-US" sz="1450"/>
              <a:t>Enter agent pool (press enter for default) &gt;</a:t>
            </a:r>
            <a:r>
              <a:rPr lang="en-MY" altLang="en-US" sz="1450"/>
              <a:t>   </a:t>
            </a:r>
            <a:r>
              <a:rPr lang="en-MY" altLang="en-US" sz="1450">
                <a:solidFill>
                  <a:srgbClr val="00B050"/>
                </a:solidFill>
              </a:rPr>
              <a:t> ##Enter</a:t>
            </a:r>
            <a:endParaRPr lang="en-US" altLang="en-US" sz="1450">
              <a:solidFill>
                <a:srgbClr val="00B050"/>
              </a:solidFill>
            </a:endParaRPr>
          </a:p>
          <a:p>
            <a:pPr lvl="1" algn="l"/>
            <a:r>
              <a:rPr lang="en-US" altLang="en-US" sz="1450"/>
              <a:t>Enter agent name (press enter for DNEZ) &gt;</a:t>
            </a:r>
            <a:r>
              <a:rPr lang="en-MY" altLang="en-US" sz="1450"/>
              <a:t>    </a:t>
            </a:r>
            <a:r>
              <a:rPr lang="en-MY" altLang="en-US" sz="1450">
                <a:solidFill>
                  <a:srgbClr val="00B050"/>
                </a:solidFill>
                <a:sym typeface="+mn-ea"/>
              </a:rPr>
              <a:t>##Enter</a:t>
            </a:r>
            <a:endParaRPr lang="en-US" altLang="en-US" sz="1450"/>
          </a:p>
          <a:p>
            <a:pPr lvl="1"/>
            <a:r>
              <a:rPr lang="en-MY" altLang="en-US" sz="1450"/>
              <a:t>Then it will “</a:t>
            </a:r>
            <a:r>
              <a:rPr lang="en-US" altLang="en-US" sz="1450"/>
              <a:t>Scanning for tool capabilities</a:t>
            </a:r>
            <a:r>
              <a:rPr lang="en-MY" altLang="en-US" sz="1450"/>
              <a:t>”. and “</a:t>
            </a:r>
            <a:r>
              <a:rPr lang="en-US" altLang="en-US" sz="1450"/>
              <a:t>Connecting to the server.</a:t>
            </a:r>
            <a:r>
              <a:rPr lang="en-MY" altLang="en-US" sz="1450"/>
              <a:t>”</a:t>
            </a:r>
            <a:endParaRPr lang="en-US" altLang="en-US" sz="1450"/>
          </a:p>
          <a:p>
            <a:pPr lvl="1"/>
            <a:r>
              <a:rPr lang="en-US" altLang="en-US" sz="1450"/>
              <a:t>Pool Default already contains an agent with name DNEZ.</a:t>
            </a:r>
          </a:p>
          <a:p>
            <a:pPr lvl="1"/>
            <a:r>
              <a:rPr lang="en-US" altLang="en-US" sz="1450"/>
              <a:t>Enter replace? (Y/N) (press enter for N) &gt; Y</a:t>
            </a:r>
          </a:p>
          <a:p>
            <a:pPr lvl="1"/>
            <a:r>
              <a:rPr lang="en-US" altLang="en-US" sz="1450"/>
              <a:t>Successfully replaced the agent</a:t>
            </a:r>
          </a:p>
          <a:p>
            <a:pPr lvl="1"/>
            <a:r>
              <a:rPr lang="en-US" altLang="en-US" sz="1450"/>
              <a:t>Testing agent connection.</a:t>
            </a:r>
          </a:p>
          <a:p>
            <a:pPr lvl="1"/>
            <a:r>
              <a:rPr lang="en-US" altLang="en-US" sz="1450"/>
              <a:t>Enter work folder (press enter for _work) &gt;</a:t>
            </a:r>
          </a:p>
          <a:p>
            <a:pPr lvl="1"/>
            <a:r>
              <a:rPr lang="en-US" altLang="en-US" sz="1450"/>
              <a:t>2025-03-23 06:43:16Z: Settings Saved.</a:t>
            </a:r>
          </a:p>
          <a:p>
            <a:pPr lvl="1"/>
            <a:r>
              <a:rPr lang="en-US" altLang="en-US" sz="1450"/>
              <a:t>Enter run agent as service? (Y/N) (press enter for N) &gt; Y</a:t>
            </a:r>
          </a:p>
          <a:p>
            <a:pPr lvl="1"/>
            <a:r>
              <a:rPr lang="en-US" altLang="en-US" sz="1450"/>
              <a:t>Enter enable SERVICE_SID_TYPE_UNRESTRICTED for agent service (Y/N) (press enter for N) &gt;</a:t>
            </a:r>
            <a:r>
              <a:rPr lang="en-MY" altLang="en-US" sz="1450"/>
              <a:t>   </a:t>
            </a:r>
            <a:r>
              <a:rPr lang="en-MY" altLang="en-US" sz="1450">
                <a:sym typeface="+mn-ea"/>
              </a:rPr>
              <a:t> </a:t>
            </a:r>
            <a:r>
              <a:rPr lang="en-MY" altLang="en-US" sz="1450">
                <a:solidFill>
                  <a:srgbClr val="00B050"/>
                </a:solidFill>
                <a:sym typeface="+mn-ea"/>
              </a:rPr>
              <a:t>##s</a:t>
            </a:r>
            <a:r>
              <a:rPr lang="en-US" altLang="en-US" sz="1450">
                <a:solidFill>
                  <a:srgbClr val="00B050"/>
                </a:solidFill>
              </a:rPr>
              <a:t>ervice typically refers to a software function or feature that runs in the background to perform specific tasks or provide particular functionalities. It can be something like a web service, a network service, or a service in an application that supports the main functions of a system.</a:t>
            </a:r>
          </a:p>
          <a:p>
            <a:pPr lvl="1"/>
            <a:endParaRPr lang="en-US" altLang="en-US" sz="1450">
              <a:solidFill>
                <a:srgbClr val="00B050"/>
              </a:solidFill>
            </a:endParaRPr>
          </a:p>
          <a:p>
            <a:pPr lvl="1"/>
            <a:endParaRPr lang="en-US" altLang="en-US" sz="1450">
              <a:solidFill>
                <a:srgbClr val="00B050"/>
              </a:solidFill>
            </a:endParaRPr>
          </a:p>
          <a:p>
            <a:endParaRPr lang="en-US" altLang="en-US" sz="1450">
              <a:solidFill>
                <a:srgbClr val="00B05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7</a:t>
            </a:r>
          </a:p>
        </p:txBody>
      </p:sp>
      <p:sp>
        <p:nvSpPr>
          <p:cNvPr id="3" name="Content Placeholder 2"/>
          <p:cNvSpPr>
            <a:spLocks noGrp="1"/>
          </p:cNvSpPr>
          <p:nvPr>
            <p:ph idx="1"/>
          </p:nvPr>
        </p:nvSpPr>
        <p:spPr>
          <a:xfrm>
            <a:off x="444137" y="2168434"/>
            <a:ext cx="7117671" cy="7475646"/>
          </a:xfrm>
        </p:spPr>
        <p:txBody>
          <a:bodyPr>
            <a:normAutofit fontScale="92500" lnSpcReduction="20000"/>
          </a:bodyPr>
          <a:lstStyle/>
          <a:p>
            <a:r>
              <a:rPr lang="en-MY" altLang="en-US" sz="1658" dirty="0">
                <a:solidFill>
                  <a:srgbClr val="00B050"/>
                </a:solidFill>
                <a:sym typeface="+mn-ea"/>
              </a:rPr>
              <a:t>##</a:t>
            </a:r>
            <a:r>
              <a:rPr lang="en-US" altLang="en-US" sz="1658" dirty="0">
                <a:solidFill>
                  <a:srgbClr val="00B050"/>
                </a:solidFill>
                <a:sym typeface="+mn-ea"/>
              </a:rPr>
              <a:t>enabling SERVICE_SID_TYPE_UNRESTRICTED for an agent service, it likely refers to enabling a specific type of service related to an agent (which could be a program, bot, or system component) that helps with automated tasks, interactions</a:t>
            </a:r>
            <a:r>
              <a:rPr lang="en-MY" altLang="en-US" sz="1658" dirty="0">
                <a:solidFill>
                  <a:srgbClr val="00B050"/>
                </a:solidFill>
                <a:sym typeface="+mn-ea"/>
              </a:rPr>
              <a:t>.</a:t>
            </a:r>
          </a:p>
          <a:p>
            <a:pPr marL="0" indent="541325">
              <a:buNone/>
            </a:pPr>
            <a:r>
              <a:rPr lang="en-US" altLang="en-US" sz="1658" dirty="0">
                <a:solidFill>
                  <a:srgbClr val="00B050"/>
                </a:solidFill>
                <a:sym typeface="+mn-ea"/>
              </a:rPr>
              <a:t>Here's a breakdown of terms that might help:</a:t>
            </a:r>
          </a:p>
          <a:p>
            <a:r>
              <a:rPr lang="en-US" altLang="en-US" sz="1658" dirty="0">
                <a:solidFill>
                  <a:srgbClr val="00B050"/>
                </a:solidFill>
                <a:sym typeface="+mn-ea"/>
              </a:rPr>
              <a:t>Agent: This could be a software agent, such as a chatbot or a program that performs automated tasks.</a:t>
            </a:r>
          </a:p>
          <a:p>
            <a:r>
              <a:rPr lang="en-US" altLang="en-US" sz="1658" dirty="0">
                <a:solidFill>
                  <a:srgbClr val="00B050"/>
                </a:solidFill>
                <a:sym typeface="+mn-ea"/>
              </a:rPr>
              <a:t>Service: The software that the agent uses or the system that supports the agent in performing its functions.</a:t>
            </a:r>
          </a:p>
          <a:p>
            <a:pPr marL="0" indent="0">
              <a:buNone/>
            </a:pPr>
            <a:r>
              <a:rPr lang="en-MY" altLang="en-US" sz="1658" dirty="0">
                <a:solidFill>
                  <a:srgbClr val="00B050"/>
                </a:solidFill>
                <a:sym typeface="+mn-ea"/>
              </a:rPr>
              <a:t>      </a:t>
            </a:r>
            <a:r>
              <a:rPr lang="en-US" altLang="en-US" sz="1658" dirty="0">
                <a:solidFill>
                  <a:srgbClr val="00B050"/>
                </a:solidFill>
                <a:sym typeface="+mn-ea"/>
              </a:rPr>
              <a:t>SID_TYPE_UNRESTRICTED: This could be a setting to enable a less restricted or more flexible version of the agent service.</a:t>
            </a:r>
          </a:p>
          <a:p>
            <a:r>
              <a:rPr lang="en-US" altLang="en-US" sz="1658" dirty="0">
                <a:solidFill>
                  <a:srgbClr val="FF0000"/>
                </a:solidFill>
                <a:sym typeface="+mn-ea"/>
              </a:rPr>
              <a:t>Enter enable SERVICE_SID_TYPE_UNRESTRICTED for agent service (Y/N) (press enter for N) &gt; Y</a:t>
            </a:r>
          </a:p>
          <a:p>
            <a:r>
              <a:rPr lang="en-US" altLang="en-US" sz="1658" dirty="0">
                <a:solidFill>
                  <a:srgbClr val="FF0000"/>
                </a:solidFill>
                <a:sym typeface="+mn-ea"/>
              </a:rPr>
              <a:t>Error reported in diagnostic logs. Please examine the log for more details.</a:t>
            </a:r>
          </a:p>
          <a:p>
            <a:r>
              <a:rPr lang="en-US" altLang="en-US" sz="1658" dirty="0">
                <a:solidFill>
                  <a:srgbClr val="FF0000"/>
                </a:solidFill>
                <a:sym typeface="+mn-ea"/>
              </a:rPr>
              <a:t>    - C:\Users\User\Desktop\Netsynergy\agent\_diag\Agent_20250323-063134-utc.log</a:t>
            </a:r>
          </a:p>
          <a:p>
            <a:r>
              <a:rPr lang="en-US" altLang="en-US" sz="1658" dirty="0">
                <a:solidFill>
                  <a:srgbClr val="FF0000"/>
                </a:solidFill>
                <a:sym typeface="+mn-ea"/>
              </a:rPr>
              <a:t>Needs Administrator privileges for configuring agent as windows service.</a:t>
            </a:r>
          </a:p>
          <a:p>
            <a:r>
              <a:rPr lang="en-MY" altLang="en-US" sz="1658" dirty="0">
                <a:highlight>
                  <a:srgbClr val="FFFF00"/>
                </a:highlight>
                <a:sym typeface="+mn-ea"/>
              </a:rPr>
              <a:t>Solution for this error: T</a:t>
            </a:r>
            <a:r>
              <a:rPr lang="en-US" altLang="en-US" sz="1658" dirty="0">
                <a:sym typeface="+mn-ea"/>
              </a:rPr>
              <a:t>his means there was an issue during the process, and you should examine the log file for more details on what went wrong. The log file is located at:</a:t>
            </a:r>
            <a:r>
              <a:rPr lang="en-MY" altLang="en-US" sz="1658" dirty="0">
                <a:sym typeface="+mn-ea"/>
              </a:rPr>
              <a:t> (Type at </a:t>
            </a:r>
            <a:r>
              <a:rPr lang="en-MY" altLang="en-US" sz="1658" dirty="0" err="1">
                <a:sym typeface="+mn-ea"/>
              </a:rPr>
              <a:t>cmd</a:t>
            </a:r>
            <a:r>
              <a:rPr lang="en-MY" altLang="en-US" sz="1658" dirty="0">
                <a:sym typeface="+mn-ea"/>
              </a:rPr>
              <a:t> or </a:t>
            </a:r>
            <a:r>
              <a:rPr lang="en-MY" altLang="en-US" sz="1658" dirty="0" err="1">
                <a:sym typeface="+mn-ea"/>
              </a:rPr>
              <a:t>poer</a:t>
            </a:r>
            <a:r>
              <a:rPr lang="en-MY" altLang="en-US" sz="1658" dirty="0">
                <a:sym typeface="+mn-ea"/>
              </a:rPr>
              <a:t> shell): “</a:t>
            </a:r>
            <a:r>
              <a:rPr lang="en-US" altLang="en-US" sz="1658" dirty="0">
                <a:sym typeface="+mn-ea"/>
              </a:rPr>
              <a:t>C:\Users\User\Desktop\Netsynergy\agent\_diag\Agent_20250323-063134-utc.log</a:t>
            </a:r>
            <a:r>
              <a:rPr lang="en-MY" altLang="en-US" sz="1658" dirty="0">
                <a:sym typeface="+mn-ea"/>
              </a:rPr>
              <a:t>”.   </a:t>
            </a:r>
            <a:r>
              <a:rPr lang="en-US" altLang="en-US" sz="1658" dirty="0">
                <a:sym typeface="+mn-ea"/>
              </a:rPr>
              <a:t>Administrator Privileges Required: The message also indicates that you need Administrator privileges to configure the agent as a Windows </a:t>
            </a:r>
            <a:r>
              <a:rPr lang="en-US" altLang="en-US" sz="1658" dirty="0" err="1">
                <a:sym typeface="+mn-ea"/>
              </a:rPr>
              <a:t>servic</a:t>
            </a:r>
            <a:r>
              <a:rPr lang="en-MY" altLang="en-US" sz="1658" dirty="0">
                <a:sym typeface="+mn-ea"/>
              </a:rPr>
              <a:t>e.</a:t>
            </a:r>
            <a:r>
              <a:rPr lang="en-US" altLang="en-US" sz="1658" dirty="0">
                <a:sym typeface="+mn-ea"/>
              </a:rPr>
              <a:t>Close your current command </a:t>
            </a:r>
            <a:r>
              <a:rPr lang="en-US" altLang="en-US" sz="1658" dirty="0" err="1">
                <a:sym typeface="+mn-ea"/>
              </a:rPr>
              <a:t>prompt.Right</a:t>
            </a:r>
            <a:r>
              <a:rPr lang="en-US" altLang="en-US" sz="1658" dirty="0">
                <a:sym typeface="+mn-ea"/>
              </a:rPr>
              <a:t>-click on your Command Prompt or PowerShell icon and select Run as Administrator</a:t>
            </a:r>
            <a:r>
              <a:rPr lang="en-MY" altLang="en-US" sz="1658" dirty="0">
                <a:sym typeface="+mn-ea"/>
              </a:rPr>
              <a:t>. “</a:t>
            </a:r>
            <a:r>
              <a:rPr lang="en-US" altLang="en-US" sz="1658" dirty="0">
                <a:sym typeface="+mn-ea"/>
              </a:rPr>
              <a:t>C:\Windows\system32&gt;cd C:\Users\User\Desktop\Netsynergy\agent</a:t>
            </a:r>
            <a:r>
              <a:rPr lang="en-MY" altLang="en-US" sz="1658" dirty="0">
                <a:sym typeface="+mn-ea"/>
              </a:rPr>
              <a:t>”. After you paster and entered. there have any error means you must remove </a:t>
            </a:r>
            <a:r>
              <a:rPr lang="en-MY" altLang="en-US" sz="1658" dirty="0" err="1">
                <a:sym typeface="+mn-ea"/>
              </a:rPr>
              <a:t>configuration.By</a:t>
            </a:r>
            <a:r>
              <a:rPr lang="en-MY" altLang="en-US" sz="1658" dirty="0">
                <a:sym typeface="+mn-ea"/>
              </a:rPr>
              <a:t> adding this in </a:t>
            </a:r>
            <a:r>
              <a:rPr lang="en-MY" altLang="en-US" sz="1658" dirty="0" err="1">
                <a:sym typeface="+mn-ea"/>
              </a:rPr>
              <a:t>cmd</a:t>
            </a:r>
            <a:r>
              <a:rPr lang="en-MY" altLang="en-US" sz="1658" dirty="0">
                <a:sym typeface="+mn-ea"/>
              </a:rPr>
              <a:t> “</a:t>
            </a:r>
            <a:r>
              <a:rPr lang="en-US" altLang="en-US" sz="1658" dirty="0">
                <a:sym typeface="+mn-ea"/>
              </a:rPr>
              <a:t>C:\Users\User\Desktop\Netsynergy\agent&gt;config.cmd remove</a:t>
            </a:r>
            <a:r>
              <a:rPr lang="en-MY" altLang="en-US" sz="1658" dirty="0">
                <a:sym typeface="+mn-ea"/>
              </a:rPr>
              <a:t>” and enter personal account token (PAT).Then redo by creating agents token, run </a:t>
            </a:r>
            <a:r>
              <a:rPr lang="en-MY" altLang="en-US" sz="1658" dirty="0" err="1">
                <a:sym typeface="+mn-ea"/>
              </a:rPr>
              <a:t>cmd</a:t>
            </a:r>
            <a:r>
              <a:rPr lang="en-MY" altLang="en-US" sz="1658" dirty="0">
                <a:sym typeface="+mn-ea"/>
              </a:rPr>
              <a:t> and etc.</a:t>
            </a:r>
          </a:p>
          <a:p>
            <a:r>
              <a:rPr lang="en-US" altLang="en-US" sz="1658" dirty="0">
                <a:sym typeface="+mn-ea"/>
              </a:rPr>
              <a:t>Enter work folder (press enter for _work) &gt;</a:t>
            </a:r>
          </a:p>
          <a:p>
            <a:r>
              <a:rPr lang="en-US" altLang="en-US" sz="1658" dirty="0">
                <a:sym typeface="+mn-ea"/>
              </a:rPr>
              <a:t>2025-03-23 07:41:03Z: Settings Saved.</a:t>
            </a:r>
          </a:p>
          <a:p>
            <a:r>
              <a:rPr lang="en-US" altLang="en-US" sz="1658" dirty="0">
                <a:sym typeface="+mn-ea"/>
              </a:rPr>
              <a:t>Enter run agent as service? (Y/N) (press enter for N) &gt; Y</a:t>
            </a:r>
          </a:p>
          <a:p>
            <a:r>
              <a:rPr lang="en-US" altLang="en-US" sz="1658" dirty="0">
                <a:sym typeface="+mn-ea"/>
              </a:rPr>
              <a:t>Enter enable SERVICE_SID_TYPE_UNRESTRICTED for agent service (Y/N) (press enter for N) &gt; Y</a:t>
            </a:r>
          </a:p>
          <a:p>
            <a:r>
              <a:rPr lang="en-US" altLang="en-US" sz="1658" dirty="0">
                <a:sym typeface="+mn-ea"/>
              </a:rPr>
              <a:t>Enter User account to use for the service (press enter for NT AUTHORITY\NETWORK SERVICE) &gt;</a:t>
            </a:r>
            <a:r>
              <a:rPr lang="en-MY" altLang="en-US" sz="1658" dirty="0">
                <a:sym typeface="+mn-ea"/>
              </a:rPr>
              <a:t>  </a:t>
            </a:r>
            <a:r>
              <a:rPr lang="en-MY" altLang="en-US" sz="1658" dirty="0">
                <a:solidFill>
                  <a:srgbClr val="00B050"/>
                </a:solidFill>
                <a:sym typeface="+mn-ea"/>
              </a:rPr>
              <a:t>##ENter</a:t>
            </a:r>
            <a:endParaRPr lang="en-US" altLang="en-US" sz="1658"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9267" y="2830059"/>
            <a:ext cx="6309361" cy="7306717"/>
          </a:xfrm>
        </p:spPr>
        <p:txBody>
          <a:bodyPr/>
          <a:lstStyle/>
          <a:p>
            <a:r>
              <a:rPr lang="en-US" altLang="en-US" sz="1658" dirty="0">
                <a:sym typeface="+mn-ea"/>
              </a:rPr>
              <a:t>Enter whether to prevent service starting immediately after configuration is finished? (Y/N) (press enter for N) &gt;</a:t>
            </a:r>
            <a:r>
              <a:rPr lang="en-MY" altLang="en-US" sz="1658" dirty="0">
                <a:sym typeface="+mn-ea"/>
              </a:rPr>
              <a:t>  </a:t>
            </a:r>
            <a:r>
              <a:rPr lang="en-MY" altLang="en-US" sz="1658" dirty="0">
                <a:solidFill>
                  <a:srgbClr val="00B050"/>
                </a:solidFill>
                <a:sym typeface="+mn-ea"/>
              </a:rPr>
              <a:t>##</a:t>
            </a:r>
            <a:r>
              <a:rPr lang="en-US" altLang="en-US" sz="1658" dirty="0">
                <a:solidFill>
                  <a:srgbClr val="00B050"/>
                </a:solidFill>
                <a:sym typeface="+mn-ea"/>
              </a:rPr>
              <a:t>If you choose Yes, the service will not start immediately after the configuration is finished</a:t>
            </a:r>
            <a:r>
              <a:rPr lang="en-MY" altLang="en-US" sz="1658" dirty="0">
                <a:solidFill>
                  <a:srgbClr val="00B050"/>
                </a:solidFill>
                <a:sym typeface="+mn-ea"/>
              </a:rPr>
              <a:t> (Need to do manually the </a:t>
            </a:r>
            <a:r>
              <a:rPr lang="en-MY" altLang="en-US" sz="1658" dirty="0" err="1">
                <a:solidFill>
                  <a:srgbClr val="00B050"/>
                </a:solidFill>
                <a:sym typeface="+mn-ea"/>
              </a:rPr>
              <a:t>cofiguration</a:t>
            </a:r>
            <a:r>
              <a:rPr lang="en-MY" altLang="en-US" sz="1658" dirty="0">
                <a:solidFill>
                  <a:srgbClr val="00B050"/>
                </a:solidFill>
                <a:sym typeface="+mn-ea"/>
              </a:rPr>
              <a:t>).I</a:t>
            </a:r>
            <a:r>
              <a:rPr lang="en-US" altLang="en-US" sz="1658" dirty="0">
                <a:solidFill>
                  <a:srgbClr val="00B050"/>
                </a:solidFill>
                <a:sym typeface="+mn-ea"/>
              </a:rPr>
              <a:t>f you choose No, the service will start immediately</a:t>
            </a:r>
            <a:r>
              <a:rPr lang="en-US" altLang="en-US" sz="1658" dirty="0">
                <a:sym typeface="+mn-ea"/>
              </a:rPr>
              <a:t> </a:t>
            </a:r>
          </a:p>
          <a:p>
            <a:r>
              <a:rPr lang="en-US" altLang="en-US" sz="1658" dirty="0">
                <a:sym typeface="+mn-ea"/>
              </a:rPr>
              <a:t>Agent Pool:</a:t>
            </a:r>
            <a:r>
              <a:rPr lang="en-MY" altLang="en-US" sz="1658" dirty="0">
                <a:sym typeface="+mn-ea"/>
              </a:rPr>
              <a:t> </a:t>
            </a:r>
            <a:r>
              <a:rPr lang="en-US" altLang="en-US" sz="1658" dirty="0">
                <a:sym typeface="+mn-ea"/>
              </a:rPr>
              <a:t>After configuring the agent, you’ll be prompted to run the agent. In the command prompt, type:</a:t>
            </a:r>
            <a:r>
              <a:rPr lang="en-MY" altLang="en-US" sz="1658" dirty="0">
                <a:sym typeface="+mn-ea"/>
              </a:rPr>
              <a:t> “</a:t>
            </a:r>
            <a:r>
              <a:rPr lang="en-US" altLang="en-US" sz="1658" dirty="0">
                <a:sym typeface="+mn-ea"/>
              </a:rPr>
              <a:t>C:\Users\User\Desktop\Netsynergy\agent&gt;.\run.cmd</a:t>
            </a:r>
            <a:r>
              <a:rPr lang="en-MY" altLang="en-US" sz="1658" dirty="0">
                <a:sym typeface="+mn-ea"/>
              </a:rPr>
              <a:t>”</a:t>
            </a:r>
            <a:endParaRPr lang="en-US" altLang="en-US" sz="1658" dirty="0">
              <a:sym typeface="+mn-ea"/>
            </a:endParaRPr>
          </a:p>
          <a:p>
            <a:endParaRPr lang="en-US" altLang="en-US" sz="1658" dirty="0">
              <a:sym typeface="+mn-ea"/>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8</a:t>
            </a:r>
          </a:p>
        </p:txBody>
      </p:sp>
      <p:sp>
        <p:nvSpPr>
          <p:cNvPr id="3" name="Content Placeholder 2"/>
          <p:cNvSpPr>
            <a:spLocks noGrp="1"/>
          </p:cNvSpPr>
          <p:nvPr>
            <p:ph idx="1"/>
          </p:nvPr>
        </p:nvSpPr>
        <p:spPr/>
        <p:txBody>
          <a:bodyPr/>
          <a:lstStyle/>
          <a:p>
            <a:r>
              <a:rPr lang="en-US" altLang="en-US" sz="1421">
                <a:solidFill>
                  <a:srgbClr val="FF0000"/>
                </a:solidFill>
              </a:rPr>
              <a:t>We need to add following project in growth digital</a:t>
            </a:r>
          </a:p>
          <a:p>
            <a:r>
              <a:rPr lang="en-US" altLang="en-US" sz="1421">
                <a:solidFill>
                  <a:srgbClr val="FF0000"/>
                </a:solidFill>
              </a:rPr>
              <a:t>accelerus-word-add-in</a:t>
            </a:r>
          </a:p>
          <a:p>
            <a:r>
              <a:rPr lang="en-US" altLang="en-US" sz="1421">
                <a:solidFill>
                  <a:srgbClr val="FF0000"/>
                </a:solidFill>
              </a:rPr>
              <a:t>accelerus-openid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dirty="0">
                <a:solidFill>
                  <a:srgbClr val="FF0000"/>
                </a:solidFill>
              </a:rPr>
              <a:t>9.</a:t>
            </a:r>
          </a:p>
        </p:txBody>
      </p:sp>
      <p:sp>
        <p:nvSpPr>
          <p:cNvPr id="3" name="Content Placeholder 2"/>
          <p:cNvSpPr>
            <a:spLocks noGrp="1"/>
          </p:cNvSpPr>
          <p:nvPr>
            <p:ph idx="1"/>
          </p:nvPr>
        </p:nvSpPr>
        <p:spPr/>
        <p:txBody>
          <a:bodyPr/>
          <a:lstStyle/>
          <a:p>
            <a:r>
              <a:rPr lang="en-US" altLang="en-US" sz="1421">
                <a:solidFill>
                  <a:srgbClr val="FF0000"/>
                </a:solidFill>
              </a:rPr>
              <a:t>##[error]Project file(s) matching the specified pattern were not found.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421">
                <a:solidFill>
                  <a:srgbClr val="FF0000"/>
                </a:solidFill>
              </a:rPr>
              <a:t>##[warning]'git config --get remote.origin.url' failed with exit code: 1, output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17" y="-1706621"/>
            <a:ext cx="7003554" cy="1325786"/>
          </a:xfrm>
        </p:spPr>
        <p:txBody>
          <a:bodyPr/>
          <a:lstStyle/>
          <a:p>
            <a:r>
              <a:rPr lang="en-US" dirty="0"/>
              <a:t>10 </a:t>
            </a:r>
          </a:p>
        </p:txBody>
      </p:sp>
      <p:sp>
        <p:nvSpPr>
          <p:cNvPr id="3" name="Content Placeholder 2"/>
          <p:cNvSpPr>
            <a:spLocks noGrp="1"/>
          </p:cNvSpPr>
          <p:nvPr>
            <p:ph idx="1"/>
          </p:nvPr>
        </p:nvSpPr>
        <p:spPr>
          <a:xfrm>
            <a:off x="363017" y="1436914"/>
            <a:ext cx="7003554" cy="9159298"/>
          </a:xfrm>
        </p:spPr>
        <p:txBody>
          <a:bodyPr>
            <a:normAutofit fontScale="70000" lnSpcReduction="20000"/>
          </a:bodyPr>
          <a:lstStyle/>
          <a:p>
            <a:r>
              <a:rPr lang="en-US" dirty="0"/>
              <a:t>🔧 </a:t>
            </a:r>
            <a:r>
              <a:rPr lang="en-US" dirty="0" err="1"/>
              <a:t>OVERVIEWYou're</a:t>
            </a:r>
            <a:r>
              <a:rPr lang="en-US" dirty="0"/>
              <a:t> going </a:t>
            </a:r>
            <a:r>
              <a:rPr lang="en-US" dirty="0" err="1"/>
              <a:t>to:Create</a:t>
            </a:r>
            <a:r>
              <a:rPr lang="en-US" dirty="0"/>
              <a:t> an Azure Storage </a:t>
            </a:r>
            <a:r>
              <a:rPr lang="en-US" dirty="0" err="1"/>
              <a:t>AccountCreate</a:t>
            </a:r>
            <a:r>
              <a:rPr lang="en-US" dirty="0"/>
              <a:t> Table(s) inside it (e.g., </a:t>
            </a:r>
            <a:r>
              <a:rPr lang="en-US" dirty="0" err="1"/>
              <a:t>UserVerificationCode</a:t>
            </a:r>
            <a:r>
              <a:rPr lang="en-US" dirty="0"/>
              <a:t>)Connect the storage account to your application via connection </a:t>
            </a:r>
            <a:r>
              <a:rPr lang="en-US" dirty="0" err="1"/>
              <a:t>stringApp</a:t>
            </a:r>
            <a:r>
              <a:rPr lang="en-US" dirty="0"/>
              <a:t> will automatically start using those tables (if configured correctly)</a:t>
            </a:r>
          </a:p>
          <a:p>
            <a:r>
              <a:rPr lang="en-US" dirty="0"/>
              <a:t>✅ STEP 1: CREATE AZURE STORAGE </a:t>
            </a:r>
            <a:r>
              <a:rPr lang="en-US" dirty="0" err="1"/>
              <a:t>ACCOUNTGo</a:t>
            </a:r>
            <a:r>
              <a:rPr lang="en-US" dirty="0"/>
              <a:t> to https://portal.azure.comSearch for Storage accounts &gt; Click </a:t>
            </a:r>
            <a:r>
              <a:rPr lang="en-US" dirty="0" err="1"/>
              <a:t>CreateFill</a:t>
            </a:r>
            <a:r>
              <a:rPr lang="en-US" dirty="0"/>
              <a:t> </a:t>
            </a:r>
            <a:r>
              <a:rPr lang="en-US" dirty="0" err="1"/>
              <a:t>in:Subscription</a:t>
            </a:r>
            <a:r>
              <a:rPr lang="en-US" dirty="0"/>
              <a:t>: your Azure </a:t>
            </a:r>
            <a:r>
              <a:rPr lang="en-US" dirty="0" err="1"/>
              <a:t>subscriptionResource</a:t>
            </a:r>
            <a:r>
              <a:rPr lang="en-US" dirty="0"/>
              <a:t> Group: create or use existing (e.g., </a:t>
            </a:r>
            <a:r>
              <a:rPr lang="en-US" dirty="0" err="1"/>
              <a:t>Accelerus</a:t>
            </a:r>
            <a:r>
              <a:rPr lang="en-US" dirty="0"/>
              <a:t>-RG)Storage account name: e.g., </a:t>
            </a:r>
            <a:r>
              <a:rPr lang="en-US" dirty="0" err="1"/>
              <a:t>accelerusstorageRegion</a:t>
            </a:r>
            <a:r>
              <a:rPr lang="en-US" dirty="0"/>
              <a:t>: Same region as your </a:t>
            </a:r>
            <a:r>
              <a:rPr lang="en-US" dirty="0" err="1"/>
              <a:t>appPerformance</a:t>
            </a:r>
            <a:r>
              <a:rPr lang="en-US" dirty="0"/>
              <a:t>: </a:t>
            </a:r>
            <a:r>
              <a:rPr lang="en-US" dirty="0" err="1"/>
              <a:t>StandardRedundancy</a:t>
            </a:r>
            <a:r>
              <a:rPr lang="en-US" dirty="0"/>
              <a:t>: LRS (default is fine)Click Review + Create &gt; then Create</a:t>
            </a:r>
          </a:p>
          <a:p>
            <a:r>
              <a:rPr lang="en-US" dirty="0"/>
              <a:t>✅ STEP 2: CREATE TABLES INSIDE </a:t>
            </a:r>
            <a:r>
              <a:rPr lang="en-US" dirty="0" err="1"/>
              <a:t>STORAGEAfter</a:t>
            </a:r>
            <a:r>
              <a:rPr lang="en-US" dirty="0"/>
              <a:t> it's deployed, go to the storage </a:t>
            </a:r>
            <a:r>
              <a:rPr lang="en-US" dirty="0" err="1"/>
              <a:t>accountIn</a:t>
            </a:r>
            <a:r>
              <a:rPr lang="en-US" dirty="0"/>
              <a:t> the left menu, choose </a:t>
            </a:r>
            <a:r>
              <a:rPr lang="en-US" dirty="0" err="1"/>
              <a:t>TablesClick</a:t>
            </a:r>
            <a:r>
              <a:rPr lang="en-US" dirty="0"/>
              <a:t> + </a:t>
            </a:r>
            <a:r>
              <a:rPr lang="en-US" dirty="0" err="1"/>
              <a:t>TableEnter</a:t>
            </a:r>
            <a:r>
              <a:rPr lang="en-US" dirty="0"/>
              <a:t> table name (case-sensitive):Example: </a:t>
            </a:r>
            <a:r>
              <a:rPr lang="en-US" dirty="0" err="1"/>
              <a:t>UserVerificationCodeOthers</a:t>
            </a:r>
            <a:r>
              <a:rPr lang="en-US" dirty="0"/>
              <a:t> you might need: </a:t>
            </a:r>
            <a:r>
              <a:rPr lang="en-US" dirty="0" err="1"/>
              <a:t>UserAccount</a:t>
            </a:r>
            <a:r>
              <a:rPr lang="en-US" dirty="0"/>
              <a:t>, </a:t>
            </a:r>
            <a:r>
              <a:rPr lang="en-US" dirty="0" err="1"/>
              <a:t>PasswordResetCode</a:t>
            </a:r>
            <a:r>
              <a:rPr lang="en-US" dirty="0"/>
              <a:t>, </a:t>
            </a:r>
            <a:r>
              <a:rPr lang="en-US" dirty="0" err="1"/>
              <a:t>EmailLog</a:t>
            </a:r>
            <a:endParaRPr lang="en-US" dirty="0"/>
          </a:p>
          <a:p>
            <a:pPr lvl="1"/>
            <a:r>
              <a:rPr lang="en-US" dirty="0"/>
              <a:t>📌 Where do these table names come </a:t>
            </a:r>
            <a:r>
              <a:rPr lang="en-US" dirty="0" err="1"/>
              <a:t>from?They’re</a:t>
            </a:r>
            <a:r>
              <a:rPr lang="en-US" dirty="0"/>
              <a:t> defined in the backend code of your application (C#).You’ll usually find them in files </a:t>
            </a:r>
            <a:r>
              <a:rPr lang="en-US" dirty="0" err="1"/>
              <a:t>like:AuthenticationKeys.csStorageService.csLook</a:t>
            </a:r>
            <a:r>
              <a:rPr lang="en-US" dirty="0"/>
              <a:t> for lines </a:t>
            </a:r>
            <a:r>
              <a:rPr lang="en-US" dirty="0" err="1"/>
              <a:t>like:csharpCopyEditcons</a:t>
            </a:r>
            <a:endParaRPr lang="en-US" dirty="0"/>
          </a:p>
          <a:p>
            <a:r>
              <a:rPr lang="en-US" dirty="0"/>
              <a:t>t string </a:t>
            </a:r>
            <a:r>
              <a:rPr lang="en-US" dirty="0" err="1"/>
              <a:t>UserVerificationCodeTable</a:t>
            </a:r>
            <a:r>
              <a:rPr lang="en-US" dirty="0"/>
              <a:t> = "</a:t>
            </a:r>
            <a:r>
              <a:rPr lang="en-US" dirty="0" err="1"/>
              <a:t>UserVerificationCode</a:t>
            </a:r>
            <a:r>
              <a:rPr lang="en-US" dirty="0"/>
              <a:t>";</a:t>
            </a:r>
          </a:p>
          <a:p>
            <a:r>
              <a:rPr lang="en-US" dirty="0"/>
              <a:t>✅ STEP 3: GET THE CONNECTION </a:t>
            </a:r>
            <a:r>
              <a:rPr lang="en-US" dirty="0" err="1"/>
              <a:t>STRINGInside</a:t>
            </a:r>
            <a:r>
              <a:rPr lang="en-US" dirty="0"/>
              <a:t> your Storage Account, go to Access </a:t>
            </a:r>
            <a:r>
              <a:rPr lang="en-US" dirty="0" err="1"/>
              <a:t>KeysClick</a:t>
            </a:r>
            <a:r>
              <a:rPr lang="en-US" dirty="0"/>
              <a:t> Show </a:t>
            </a:r>
            <a:r>
              <a:rPr lang="en-US" dirty="0" err="1"/>
              <a:t>keysCopy</a:t>
            </a:r>
            <a:r>
              <a:rPr lang="en-US" dirty="0"/>
              <a:t> the Connection </a:t>
            </a:r>
            <a:r>
              <a:rPr lang="en-US" dirty="0" err="1"/>
              <a:t>StringExample:iniCopyEditDefaultEndpointsProtocol</a:t>
            </a:r>
            <a:r>
              <a:rPr lang="en-US" dirty="0"/>
              <a:t>=</a:t>
            </a:r>
            <a:r>
              <a:rPr lang="en-US" dirty="0" err="1"/>
              <a:t>https;AccountName</a:t>
            </a:r>
            <a:r>
              <a:rPr lang="en-US" dirty="0"/>
              <a:t>=</a:t>
            </a:r>
            <a:r>
              <a:rPr lang="en-US" dirty="0" err="1"/>
              <a:t>accelerusstorage;AccountKey</a:t>
            </a:r>
            <a:r>
              <a:rPr lang="en-US" dirty="0"/>
              <a:t>=ABC123==;</a:t>
            </a:r>
            <a:r>
              <a:rPr lang="en-US" dirty="0" err="1"/>
              <a:t>EndpointSuffix</a:t>
            </a:r>
            <a:r>
              <a:rPr lang="en-US" dirty="0"/>
              <a:t>=core.windows.net</a:t>
            </a:r>
          </a:p>
          <a:p>
            <a:r>
              <a:rPr lang="en-US" dirty="0"/>
              <a:t>✅ STEP 4: CONNECT IT TO YOUR </a:t>
            </a:r>
            <a:r>
              <a:rPr lang="en-US" dirty="0" err="1"/>
              <a:t>APPLICATIONGo</a:t>
            </a:r>
            <a:r>
              <a:rPr lang="en-US" dirty="0"/>
              <a:t> to your Azure App Service for the </a:t>
            </a:r>
            <a:r>
              <a:rPr lang="en-US" dirty="0" err="1"/>
              <a:t>applicationClick</a:t>
            </a:r>
            <a:r>
              <a:rPr lang="en-US" dirty="0"/>
              <a:t> </a:t>
            </a:r>
            <a:r>
              <a:rPr lang="en-US" dirty="0" err="1"/>
              <a:t>ConfigurationUnder</a:t>
            </a:r>
            <a:r>
              <a:rPr lang="en-US" dirty="0"/>
              <a:t> Application Settings, </a:t>
            </a:r>
            <a:r>
              <a:rPr lang="en-US" dirty="0" err="1"/>
              <a:t>add:Name</a:t>
            </a:r>
            <a:r>
              <a:rPr lang="en-US" dirty="0"/>
              <a:t>	Value (from above)</a:t>
            </a:r>
            <a:r>
              <a:rPr lang="en-US" dirty="0" err="1"/>
              <a:t>StorageConnectionString</a:t>
            </a:r>
            <a:r>
              <a:rPr lang="en-US" dirty="0"/>
              <a:t>	</a:t>
            </a:r>
            <a:r>
              <a:rPr lang="en-US" dirty="0" err="1"/>
              <a:t>DefaultEndpointsProtocol</a:t>
            </a:r>
            <a:r>
              <a:rPr lang="en-US" dirty="0"/>
              <a:t>=... (paste the full string)</a:t>
            </a:r>
            <a:r>
              <a:rPr lang="en-US" dirty="0" err="1"/>
              <a:t>SendGridApiKey</a:t>
            </a:r>
            <a:r>
              <a:rPr lang="en-US" dirty="0"/>
              <a:t>	Your SendGrid API key (if needed)Save and Restart the App</a:t>
            </a:r>
          </a:p>
          <a:p>
            <a:r>
              <a:rPr lang="en-US" dirty="0"/>
              <a:t>✅ STEP 5: VERIFY TABLE </a:t>
            </a:r>
            <a:r>
              <a:rPr lang="en-US" dirty="0" err="1"/>
              <a:t>USAGEOnce</a:t>
            </a:r>
            <a:r>
              <a:rPr lang="en-US" dirty="0"/>
              <a:t> everything is </a:t>
            </a:r>
            <a:r>
              <a:rPr lang="en-US" dirty="0" err="1"/>
              <a:t>wired:App</a:t>
            </a:r>
            <a:r>
              <a:rPr lang="en-US" dirty="0"/>
              <a:t> code will auto-connect to the storage account via the connection </a:t>
            </a:r>
            <a:r>
              <a:rPr lang="en-US" dirty="0" err="1"/>
              <a:t>stringWhen</a:t>
            </a:r>
            <a:r>
              <a:rPr lang="en-US" dirty="0"/>
              <a:t> a user logs in or signs up, the backend will create entries in tables </a:t>
            </a:r>
            <a:r>
              <a:rPr lang="en-US" dirty="0" err="1"/>
              <a:t>like:UserVerificationCode</a:t>
            </a:r>
            <a:r>
              <a:rPr lang="en-US" dirty="0"/>
              <a:t>: to store the OTP or login </a:t>
            </a:r>
            <a:r>
              <a:rPr lang="en-US" dirty="0" err="1"/>
              <a:t>codeUserAccount</a:t>
            </a:r>
            <a:r>
              <a:rPr lang="en-US" dirty="0"/>
              <a:t>: to store profile </a:t>
            </a:r>
            <a:r>
              <a:rPr lang="en-US" dirty="0" err="1"/>
              <a:t>infoIf</a:t>
            </a:r>
            <a:r>
              <a:rPr lang="en-US" dirty="0"/>
              <a:t> these tables don’t exist, the app will fail silently → blank page</a:t>
            </a:r>
          </a:p>
          <a:p>
            <a:r>
              <a:rPr lang="en-US" dirty="0"/>
              <a:t>🧪 OPTIONAL: USE STORAGE EXPLORER TO VIEW </a:t>
            </a:r>
            <a:r>
              <a:rPr lang="en-US" dirty="0" err="1"/>
              <a:t>ENTRIESYou</a:t>
            </a:r>
            <a:r>
              <a:rPr lang="en-US" dirty="0"/>
              <a:t> can install Azure Storage Explorer (desktop) or use the Storage Explorer (Preview) from the portal </a:t>
            </a:r>
            <a:r>
              <a:rPr lang="en-US" dirty="0" err="1"/>
              <a:t>to:View</a:t>
            </a:r>
            <a:r>
              <a:rPr lang="en-US" dirty="0"/>
              <a:t> table </a:t>
            </a:r>
            <a:r>
              <a:rPr lang="en-US" dirty="0" err="1"/>
              <a:t>entriesDebug</a:t>
            </a:r>
            <a:r>
              <a:rPr lang="en-US" dirty="0"/>
              <a:t> what is being </a:t>
            </a:r>
            <a:r>
              <a:rPr lang="en-US" dirty="0" err="1"/>
              <a:t>savedCheck</a:t>
            </a:r>
            <a:r>
              <a:rPr lang="en-US" dirty="0"/>
              <a:t> if codes/emails are being </a:t>
            </a:r>
            <a:r>
              <a:rPr lang="en-US" dirty="0" err="1"/>
              <a:t>storedDownload</a:t>
            </a:r>
            <a:r>
              <a:rPr lang="en-US" dirty="0"/>
              <a:t>: </a:t>
            </a:r>
            <a:r>
              <a:rPr lang="en-US" dirty="0">
                <a:hlinkClick r:id="rId2"/>
              </a:rPr>
              <a:t>https://azure.microsoft.com/en-us/features/storage-explorer</a:t>
            </a:r>
            <a:endParaRPr lang="en-US" dirty="0"/>
          </a:p>
          <a:p>
            <a:r>
              <a:rPr lang="en-US" dirty="0"/>
              <a:t>/🧠 FINAL TIP: HOW TO FIND ALL REQUIRED </a:t>
            </a:r>
            <a:r>
              <a:rPr lang="en-US" dirty="0" err="1"/>
              <a:t>TABLES?Ask</a:t>
            </a:r>
            <a:r>
              <a:rPr lang="en-US" dirty="0"/>
              <a:t> the dev team or check </a:t>
            </a:r>
            <a:r>
              <a:rPr lang="en-US" dirty="0" err="1"/>
              <a:t>in:Semaphore.Accelerus.ContractsAuthenticationKeys.cs</a:t>
            </a:r>
            <a:r>
              <a:rPr lang="en-US" dirty="0"/>
              <a:t> or </a:t>
            </a:r>
            <a:r>
              <a:rPr lang="en-US" dirty="0" err="1"/>
              <a:t>TableNames.csLook</a:t>
            </a:r>
            <a:r>
              <a:rPr lang="en-US" dirty="0"/>
              <a:t> </a:t>
            </a:r>
            <a:r>
              <a:rPr lang="en-US" dirty="0" err="1"/>
              <a:t>for:csharpCopyEditpublic</a:t>
            </a:r>
            <a:r>
              <a:rPr lang="en-US" dirty="0"/>
              <a:t> const string </a:t>
            </a:r>
            <a:r>
              <a:rPr lang="en-US" dirty="0" err="1"/>
              <a:t>UserVerificationCodeTable</a:t>
            </a:r>
            <a:r>
              <a:rPr lang="en-US" dirty="0"/>
              <a:t> = "</a:t>
            </a:r>
            <a:r>
              <a:rPr lang="en-US" dirty="0" err="1"/>
              <a:t>UserVerificationCode</a:t>
            </a:r>
            <a:r>
              <a:rPr lang="en-US" dirty="0"/>
              <a:t>";</a:t>
            </a:r>
          </a:p>
        </p:txBody>
      </p:sp>
      <p:sp>
        <p:nvSpPr>
          <p:cNvPr id="4" name="Title 1">
            <a:extLst>
              <a:ext uri="{FF2B5EF4-FFF2-40B4-BE49-F238E27FC236}">
                <a16:creationId xmlns:a16="http://schemas.microsoft.com/office/drawing/2014/main" id="{DA593BA3-EF27-4D20-E598-BA9F2A870043}"/>
              </a:ext>
            </a:extLst>
          </p:cNvPr>
          <p:cNvSpPr txBox="1">
            <a:spLocks/>
          </p:cNvSpPr>
          <p:nvPr/>
        </p:nvSpPr>
        <p:spPr>
          <a:xfrm>
            <a:off x="558255" y="576427"/>
            <a:ext cx="7003554" cy="860487"/>
          </a:xfrm>
          <a:prstGeom prst="rect">
            <a:avLst/>
          </a:prstGeom>
        </p:spPr>
        <p:txBody>
          <a:bodyPr vert="horz" lIns="91440" tIns="45720" rIns="91440" bIns="45720" rtlCol="0" anchor="ctr">
            <a:normAutofit/>
          </a:bodyPr>
          <a:lstStyle>
            <a:lvl1pPr algn="l" defTabSz="811987" rtl="0" eaLnBrk="1" latinLnBrk="0" hangingPunct="1">
              <a:lnSpc>
                <a:spcPct val="90000"/>
              </a:lnSpc>
              <a:spcBef>
                <a:spcPct val="0"/>
              </a:spcBef>
              <a:buNone/>
              <a:defRPr sz="3907" kern="1200">
                <a:solidFill>
                  <a:schemeClr val="tx1"/>
                </a:solidFill>
                <a:latin typeface="+mj-lt"/>
                <a:ea typeface="+mj-ea"/>
                <a:cs typeface="+mj-cs"/>
              </a:defRPr>
            </a:lvl1pPr>
          </a:lstStyle>
          <a:p>
            <a:r>
              <a:rPr lang="en-MY" altLang="en-US" sz="1800" dirty="0">
                <a:solidFill>
                  <a:srgbClr val="FF0000"/>
                </a:solidFill>
              </a:rPr>
              <a:t>10.</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creating Azure Table Storage infrastructure, connecting it to your application, and understanding where table names</a:t>
            </a:r>
            <a:r>
              <a:rPr lang="en-MY" altLang="en-US" sz="1800" dirty="0">
                <a:solidFill>
                  <a:srgbClr val="FF0000"/>
                </a:solidFill>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Looking at the Test environment (Accelerustest resource group) - I can see that the test worker role now has a static IP.I have spoken to Eleni about this and she said we can proceed this afternoon after 4:30pm (local time).</a:t>
            </a:r>
            <a:r>
              <a:rPr lang="en-MY" altLang="en-US" sz="1658">
                <a:solidFill>
                  <a:srgbClr val="FF0000"/>
                </a:solidFill>
              </a:rPr>
              <a:t> </a:t>
            </a:r>
            <a:r>
              <a:rPr lang="en-US" altLang="en-US" sz="1658">
                <a:solidFill>
                  <a:srgbClr val="FF0000"/>
                </a:solidFill>
              </a:rPr>
              <a:t>ITOps (Guest) Do I just delete the entire acceleruslive resource group and then just run the deployment (approve the PR)?</a:t>
            </a:r>
          </a:p>
          <a:p>
            <a:r>
              <a:rPr lang="en-US" altLang="en-US" sz="1658">
                <a:solidFill>
                  <a:srgbClr val="FF0000"/>
                </a:solidFill>
              </a:rPr>
              <a:t> Bernard Peh Canyou please approve the PR : https://dev.azure.com/semaphore-consulting/Accelerus/_git/accelerus/pullrequest/2602</a:t>
            </a:r>
          </a:p>
          <a:p>
            <a:r>
              <a:rPr lang="en-US" altLang="en-US" sz="1658">
                <a:solidFill>
                  <a:srgbClr val="FF0000"/>
                </a:solidFill>
              </a:rPr>
              <a:t>I'll approve it this afternoon after deleting the resource group, then I'll ensure that it rebuilds / recreates everything and whitelist the new static IP in SendGrid</a:t>
            </a:r>
          </a:p>
          <a:p>
            <a:pPr marL="0" indent="0">
              <a:buNone/>
            </a:pPr>
            <a:endParaRPr lang="en-US" altLang="en-US" sz="1658">
              <a:solidFill>
                <a:srgbClr val="FF0000"/>
              </a:solidFill>
            </a:endParaRPr>
          </a:p>
          <a:p>
            <a:r>
              <a:rPr lang="en-US" altLang="en-US" sz="1658">
                <a:solidFill>
                  <a:srgbClr val="FF0000"/>
                </a:solidFill>
              </a:rPr>
              <a:t>        </a:t>
            </a:r>
          </a:p>
          <a:p>
            <a:endParaRPr lang="en-US" altLang="en-US" sz="1658">
              <a:solidFill>
                <a:srgbClr val="FF0000"/>
              </a:solidFill>
            </a:endParaRPr>
          </a:p>
          <a:p>
            <a:r>
              <a:rPr lang="en-US" altLang="en-US" sz="1658">
                <a:solidFill>
                  <a:srgbClr val="FF0000"/>
                </a:solidFill>
              </a:rPr>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A382F2-A40E-9260-2C63-BFA9320E557D}"/>
              </a:ext>
            </a:extLst>
          </p:cNvPr>
          <p:cNvSpPr>
            <a:spLocks noGrp="1"/>
          </p:cNvSpPr>
          <p:nvPr>
            <p:ph idx="1"/>
          </p:nvPr>
        </p:nvSpPr>
        <p:spPr>
          <a:xfrm>
            <a:off x="266518" y="2228978"/>
            <a:ext cx="7003554" cy="6869473"/>
          </a:xfrm>
        </p:spPr>
        <p:txBody>
          <a:bodyPr>
            <a:normAutofit fontScale="70000" lnSpcReduction="20000"/>
          </a:bodyPr>
          <a:lstStyle/>
          <a:p>
            <a:pPr>
              <a:buNone/>
            </a:pPr>
            <a:r>
              <a:rPr lang="en-US" dirty="0"/>
              <a:t>Queue storage is a service designed to store and manage large numbers of messages that can be accessed from anywhere via authenticated HTTP or HTTPS calls. It is commonly used for asynchronous communication between different components of an application, allowing tasks to be processed independently and efficiently.</a:t>
            </a:r>
          </a:p>
          <a:p>
            <a:pPr>
              <a:buNone/>
            </a:pPr>
            <a:r>
              <a:rPr lang="en-US" b="1" dirty="0"/>
              <a:t>Examples of Intermediate Services</a:t>
            </a:r>
          </a:p>
          <a:p>
            <a:pPr>
              <a:buNone/>
            </a:pPr>
            <a:r>
              <a:rPr lang="en-US" dirty="0"/>
              <a:t>Intermediate services, like message queues, facilitate communication between applications or components. Here are some examples:</a:t>
            </a:r>
          </a:p>
          <a:p>
            <a:pPr>
              <a:buFont typeface="+mj-lt"/>
              <a:buAutoNum type="arabicPeriod"/>
            </a:pPr>
            <a:r>
              <a:rPr lang="en-US" b="1" dirty="0"/>
              <a:t>MSMQ (Microsoft Message Queuing)</a:t>
            </a:r>
            <a:r>
              <a:rPr lang="en-US" dirty="0"/>
              <a:t>:</a:t>
            </a:r>
          </a:p>
          <a:p>
            <a:pPr marL="742950" lvl="1" indent="-285750">
              <a:buFont typeface="+mj-lt"/>
              <a:buAutoNum type="arabicPeriod"/>
            </a:pPr>
            <a:r>
              <a:rPr lang="en-US" b="1" dirty="0"/>
              <a:t>Function</a:t>
            </a:r>
            <a:r>
              <a:rPr lang="en-US" dirty="0"/>
              <a:t>: A Windows-based message queuing system for reliable communication between applications.</a:t>
            </a:r>
          </a:p>
          <a:p>
            <a:pPr marL="742950" lvl="1" indent="-285750">
              <a:buFont typeface="+mj-lt"/>
              <a:buAutoNum type="arabicPeriod"/>
            </a:pPr>
            <a:r>
              <a:rPr lang="en-US" b="1" dirty="0"/>
              <a:t>Features</a:t>
            </a:r>
            <a:r>
              <a:rPr lang="en-US" dirty="0"/>
              <a:t>: Supports transactional messaging, dead-letter queues, and priority-based messaging.</a:t>
            </a:r>
          </a:p>
          <a:p>
            <a:pPr marL="742950" lvl="1" indent="-285750">
              <a:buFont typeface="+mj-lt"/>
              <a:buAutoNum type="arabicPeriod"/>
            </a:pPr>
            <a:r>
              <a:rPr lang="en-US" b="1" dirty="0"/>
              <a:t>Limitations</a:t>
            </a:r>
            <a:r>
              <a:rPr lang="en-US" dirty="0"/>
              <a:t>: Works only on Windows and uses proprietary protocols.</a:t>
            </a:r>
          </a:p>
          <a:p>
            <a:pPr>
              <a:buFont typeface="+mj-lt"/>
              <a:buAutoNum type="arabicPeriod"/>
            </a:pPr>
            <a:r>
              <a:rPr lang="en-US" b="1" dirty="0">
                <a:effectLst/>
              </a:rPr>
              <a:t>RabbitMQ</a:t>
            </a:r>
            <a:r>
              <a:rPr lang="en-US" dirty="0">
                <a:effectLst/>
              </a:rPr>
              <a:t>:</a:t>
            </a:r>
          </a:p>
          <a:p>
            <a:pPr marL="742950" lvl="1" indent="-285750">
              <a:buFont typeface="+mj-lt"/>
              <a:buAutoNum type="arabicPeriod"/>
            </a:pPr>
            <a:r>
              <a:rPr lang="en-US" b="1" dirty="0">
                <a:effectLst/>
              </a:rPr>
              <a:t>Function</a:t>
            </a:r>
            <a:r>
              <a:rPr lang="en-US" dirty="0">
                <a:effectLst/>
              </a:rPr>
              <a:t>: An open-source message broker that implements the Advanced Message Queuing Protocol (AMQP).</a:t>
            </a:r>
          </a:p>
          <a:p>
            <a:pPr marL="742950" lvl="1" indent="-285750">
              <a:buFont typeface="+mj-lt"/>
              <a:buAutoNum type="arabicPeriod"/>
            </a:pPr>
            <a:r>
              <a:rPr lang="en-US" b="1" dirty="0">
                <a:effectLst/>
              </a:rPr>
              <a:t>Features</a:t>
            </a:r>
            <a:r>
              <a:rPr lang="en-US" dirty="0">
                <a:effectLst/>
              </a:rPr>
              <a:t>: Supports complex messaging patterns like publish/subscribe, routing, and topic-based messaging.</a:t>
            </a:r>
          </a:p>
          <a:p>
            <a:pPr marL="742950" lvl="1" indent="-285750">
              <a:buFont typeface="+mj-lt"/>
              <a:buAutoNum type="arabicPeriod"/>
            </a:pPr>
            <a:r>
              <a:rPr lang="en-US" b="1" dirty="0">
                <a:effectLst/>
              </a:rPr>
              <a:t>Advantages</a:t>
            </a:r>
            <a:r>
              <a:rPr lang="en-US" dirty="0">
                <a:effectLst/>
              </a:rPr>
              <a:t>: Cross-platform and highly extensible.</a:t>
            </a:r>
          </a:p>
          <a:p>
            <a:pPr>
              <a:buFont typeface="+mj-lt"/>
              <a:buAutoNum type="arabicPeriod"/>
            </a:pPr>
            <a:r>
              <a:rPr lang="en-US" b="1" dirty="0">
                <a:effectLst/>
              </a:rPr>
              <a:t>Apache Kafka</a:t>
            </a:r>
            <a:r>
              <a:rPr lang="en-US" dirty="0">
                <a:effectLst/>
              </a:rPr>
              <a:t>:</a:t>
            </a:r>
          </a:p>
          <a:p>
            <a:pPr marL="742950" lvl="1" indent="-285750">
              <a:buFont typeface="+mj-lt"/>
              <a:buAutoNum type="arabicPeriod"/>
            </a:pPr>
            <a:r>
              <a:rPr lang="en-US" b="1" dirty="0">
                <a:effectLst/>
              </a:rPr>
              <a:t>Function</a:t>
            </a:r>
            <a:r>
              <a:rPr lang="en-US" dirty="0">
                <a:effectLst/>
              </a:rPr>
              <a:t>: A distributed event-streaming platform for high-throughput, fault-tolerant messaging.</a:t>
            </a:r>
          </a:p>
          <a:p>
            <a:pPr marL="742950" lvl="1" indent="-285750">
              <a:buFont typeface="+mj-lt"/>
              <a:buAutoNum type="arabicPeriod"/>
            </a:pPr>
            <a:r>
              <a:rPr lang="en-US" b="1" dirty="0">
                <a:effectLst/>
              </a:rPr>
              <a:t>Features</a:t>
            </a:r>
            <a:r>
              <a:rPr lang="en-US" dirty="0">
                <a:effectLst/>
              </a:rPr>
              <a:t>: Ideal for real-time analytics and large-scale data processing.</a:t>
            </a:r>
          </a:p>
          <a:p>
            <a:pPr>
              <a:buFont typeface="+mj-lt"/>
              <a:buAutoNum type="arabicPeriod"/>
            </a:pPr>
            <a:r>
              <a:rPr lang="en-US" b="1" dirty="0"/>
              <a:t>Amazon SQS (Simple Queue Service)</a:t>
            </a:r>
            <a:r>
              <a:rPr lang="en-US" dirty="0"/>
              <a:t>:</a:t>
            </a:r>
          </a:p>
          <a:p>
            <a:pPr marL="742950" lvl="1" indent="-285750">
              <a:buFont typeface="+mj-lt"/>
              <a:buAutoNum type="arabicPeriod"/>
            </a:pPr>
            <a:r>
              <a:rPr lang="en-US" b="1" dirty="0"/>
              <a:t>Function</a:t>
            </a:r>
            <a:r>
              <a:rPr lang="en-US" dirty="0"/>
              <a:t>: A fully managed message queuing service by AWS.</a:t>
            </a:r>
          </a:p>
          <a:p>
            <a:pPr marL="742950" lvl="1" indent="-285750">
              <a:buFont typeface="+mj-lt"/>
              <a:buAutoNum type="arabicPeriod"/>
            </a:pPr>
            <a:r>
              <a:rPr lang="en-US" b="1" dirty="0"/>
              <a:t>Features</a:t>
            </a:r>
            <a:r>
              <a:rPr lang="en-US" dirty="0"/>
              <a:t>: Scalable, secure, and integrates seamlessly with other AWS services.</a:t>
            </a:r>
          </a:p>
          <a:p>
            <a:endParaRPr lang="en-MY" dirty="0"/>
          </a:p>
        </p:txBody>
      </p:sp>
      <p:sp>
        <p:nvSpPr>
          <p:cNvPr id="4" name="Title 1">
            <a:extLst>
              <a:ext uri="{FF2B5EF4-FFF2-40B4-BE49-F238E27FC236}">
                <a16:creationId xmlns:a16="http://schemas.microsoft.com/office/drawing/2014/main" id="{126AABE0-D450-50A2-F10B-E58A49861884}"/>
              </a:ext>
            </a:extLst>
          </p:cNvPr>
          <p:cNvSpPr txBox="1">
            <a:spLocks/>
          </p:cNvSpPr>
          <p:nvPr/>
        </p:nvSpPr>
        <p:spPr>
          <a:xfrm>
            <a:off x="521836" y="391886"/>
            <a:ext cx="6748236" cy="1071075"/>
          </a:xfrm>
          <a:prstGeom prst="rect">
            <a:avLst/>
          </a:prstGeom>
        </p:spPr>
        <p:txBody>
          <a:bodyPr vert="horz" lIns="91440" tIns="45720" rIns="91440" bIns="45720" rtlCol="0" anchor="ctr">
            <a:normAutofit fontScale="47500" lnSpcReduction="20000"/>
          </a:bodyPr>
          <a:lstStyle>
            <a:lvl1pPr algn="l" defTabSz="811987" rtl="0" eaLnBrk="1" latinLnBrk="0" hangingPunct="1">
              <a:lnSpc>
                <a:spcPct val="90000"/>
              </a:lnSpc>
              <a:spcBef>
                <a:spcPct val="0"/>
              </a:spcBef>
              <a:buNone/>
              <a:defRPr sz="3907" kern="1200">
                <a:solidFill>
                  <a:schemeClr val="tx1"/>
                </a:solidFill>
                <a:latin typeface="+mj-lt"/>
                <a:ea typeface="+mj-ea"/>
                <a:cs typeface="+mj-cs"/>
              </a:defRPr>
            </a:lvl1pPr>
          </a:lstStyle>
          <a:p>
            <a:r>
              <a:rPr lang="en-MY" altLang="en-US" dirty="0">
                <a:solidFill>
                  <a:srgbClr val="FF0000"/>
                </a:solidFill>
              </a:rPr>
              <a:t>9.</a:t>
            </a:r>
            <a:r>
              <a:rPr lang="en-US" altLang="en-US" dirty="0">
                <a:solidFill>
                  <a:srgbClr val="FF0000"/>
                </a:solidFill>
              </a:rPr>
              <a:t>what is queue storage. what are </a:t>
            </a:r>
            <a:r>
              <a:rPr lang="en-US" altLang="en-US" dirty="0" err="1">
                <a:solidFill>
                  <a:srgbClr val="FF0000"/>
                </a:solidFill>
              </a:rPr>
              <a:t>intermedite</a:t>
            </a:r>
            <a:r>
              <a:rPr lang="en-US" altLang="en-US" dirty="0">
                <a:solidFill>
                  <a:srgbClr val="FF0000"/>
                </a:solidFill>
              </a:rPr>
              <a:t> service for example </a:t>
            </a:r>
            <a:r>
              <a:rPr lang="en-US" altLang="en-US" dirty="0" err="1">
                <a:solidFill>
                  <a:srgbClr val="FF0000"/>
                </a:solidFill>
              </a:rPr>
              <a:t>msmq</a:t>
            </a:r>
            <a:r>
              <a:rPr lang="en-US" altLang="en-US" dirty="0">
                <a:solidFill>
                  <a:srgbClr val="FF0000"/>
                </a:solidFill>
              </a:rPr>
              <a:t> </a:t>
            </a:r>
            <a:r>
              <a:rPr lang="en-US" altLang="en-US" dirty="0" err="1">
                <a:solidFill>
                  <a:srgbClr val="FF0000"/>
                </a:solidFill>
              </a:rPr>
              <a:t>rabbitmq</a:t>
            </a:r>
            <a:r>
              <a:rPr lang="en-US" altLang="en-US" dirty="0">
                <a:solidFill>
                  <a:srgbClr val="FF0000"/>
                </a:solidFill>
              </a:rPr>
              <a:t> and </a:t>
            </a:r>
            <a:r>
              <a:rPr lang="en-US" altLang="en-US" dirty="0" err="1">
                <a:solidFill>
                  <a:srgbClr val="FF0000"/>
                </a:solidFill>
              </a:rPr>
              <a:t>others.please</a:t>
            </a:r>
            <a:r>
              <a:rPr lang="en-US" altLang="en-US" dirty="0">
                <a:solidFill>
                  <a:srgbClr val="FF0000"/>
                </a:solidFill>
              </a:rPr>
              <a:t> list out all and the function and the difference between all the tools . At the same time the costing too for everything.is that reddish is </a:t>
            </a:r>
            <a:r>
              <a:rPr lang="en-US" altLang="en-US" dirty="0" err="1">
                <a:solidFill>
                  <a:srgbClr val="FF0000"/>
                </a:solidFill>
              </a:rPr>
              <a:t>queuestorage</a:t>
            </a:r>
            <a:r>
              <a:rPr lang="en-US" altLang="en-US" dirty="0">
                <a:solidFill>
                  <a:srgbClr val="FF0000"/>
                </a:solidFill>
              </a:rPr>
              <a:t>?</a:t>
            </a:r>
            <a:endParaRPr lang="en-MY" altLang="en-US" dirty="0">
              <a:solidFill>
                <a:srgbClr val="FF0000"/>
              </a:solidFill>
            </a:endParaRPr>
          </a:p>
        </p:txBody>
      </p:sp>
    </p:spTree>
    <p:extLst>
      <p:ext uri="{BB962C8B-B14F-4D97-AF65-F5344CB8AC3E}">
        <p14:creationId xmlns:p14="http://schemas.microsoft.com/office/powerpoint/2010/main" val="4025883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a:t>some more others</a:t>
            </a:r>
          </a:p>
          <a:p>
            <a:pPr>
              <a:buNone/>
            </a:pPr>
            <a:r>
              <a:rPr lang="en-US" dirty="0"/>
              <a:t>Certainly! Here are additional intermediate services for message queuing and communication:</a:t>
            </a:r>
          </a:p>
          <a:p>
            <a:pPr>
              <a:buFont typeface="+mj-lt"/>
              <a:buAutoNum type="arabicPeriod" startAt="6"/>
            </a:pPr>
            <a:r>
              <a:rPr lang="en-US" b="1" dirty="0"/>
              <a:t>ActiveMQ</a:t>
            </a:r>
            <a:r>
              <a:rPr lang="en-US" dirty="0"/>
              <a:t>:</a:t>
            </a:r>
          </a:p>
          <a:p>
            <a:pPr marL="742950" lvl="1" indent="-285750">
              <a:buFont typeface="+mj-lt"/>
              <a:buAutoNum type="arabicPeriod" startAt="6"/>
            </a:pPr>
            <a:r>
              <a:rPr lang="en-US" b="1" dirty="0"/>
              <a:t>Function</a:t>
            </a:r>
            <a:r>
              <a:rPr lang="en-US" dirty="0"/>
              <a:t>: An open-source message broker from Apache that supports multiple protocols, including JMS (Java Messaging Service).</a:t>
            </a:r>
          </a:p>
          <a:p>
            <a:pPr marL="742950" lvl="1" indent="-285750">
              <a:buFont typeface="+mj-lt"/>
              <a:buAutoNum type="arabicPeriod" startAt="6"/>
            </a:pPr>
            <a:r>
              <a:rPr lang="en-US" b="1" dirty="0"/>
              <a:t>Features</a:t>
            </a:r>
            <a:r>
              <a:rPr lang="en-US" dirty="0"/>
              <a:t>: Reliable messaging for enterprise systems and cross-language support.</a:t>
            </a:r>
          </a:p>
          <a:p>
            <a:pPr>
              <a:buFont typeface="+mj-lt"/>
              <a:buAutoNum type="arabicPeriod" startAt="6"/>
            </a:pPr>
            <a:r>
              <a:rPr lang="en-US" b="1" dirty="0" err="1"/>
              <a:t>ZeroMQ</a:t>
            </a:r>
            <a:r>
              <a:rPr lang="en-US" dirty="0"/>
              <a:t>:</a:t>
            </a:r>
          </a:p>
          <a:p>
            <a:pPr marL="742950" lvl="1" indent="-285750">
              <a:buFont typeface="+mj-lt"/>
              <a:buAutoNum type="arabicPeriod" startAt="6"/>
            </a:pPr>
            <a:r>
              <a:rPr lang="en-US" b="1" dirty="0"/>
              <a:t>Function</a:t>
            </a:r>
            <a:r>
              <a:rPr lang="en-US" dirty="0"/>
              <a:t>: A high-performance asynchronous messaging library.</a:t>
            </a:r>
          </a:p>
          <a:p>
            <a:pPr marL="742950" lvl="1" indent="-285750">
              <a:buFont typeface="+mj-lt"/>
              <a:buAutoNum type="arabicPeriod" startAt="6"/>
            </a:pPr>
            <a:r>
              <a:rPr lang="en-US" b="1" dirty="0"/>
              <a:t>Features</a:t>
            </a:r>
            <a:r>
              <a:rPr lang="en-US" dirty="0"/>
              <a:t>: Lightweight, extremely fast, and offers flexibility for building custom protocols.</a:t>
            </a:r>
          </a:p>
          <a:p>
            <a:pPr>
              <a:buFont typeface="+mj-lt"/>
              <a:buAutoNum type="arabicPeriod" startAt="6"/>
            </a:pPr>
            <a:r>
              <a:rPr lang="en-US" b="1" dirty="0"/>
              <a:t>Google Cloud Pub/Sub</a:t>
            </a:r>
            <a:r>
              <a:rPr lang="en-US" dirty="0"/>
              <a:t>:</a:t>
            </a:r>
          </a:p>
          <a:p>
            <a:pPr marL="742950" lvl="1" indent="-285750">
              <a:buFont typeface="+mj-lt"/>
              <a:buAutoNum type="arabicPeriod" startAt="6"/>
            </a:pPr>
            <a:r>
              <a:rPr lang="en-US" b="1" dirty="0"/>
              <a:t>Function</a:t>
            </a:r>
            <a:r>
              <a:rPr lang="en-US" dirty="0"/>
              <a:t>: A fully managed message queuing service on Google Cloud.</a:t>
            </a:r>
          </a:p>
          <a:p>
            <a:pPr marL="742950" lvl="1" indent="-285750">
              <a:buFont typeface="+mj-lt"/>
              <a:buAutoNum type="arabicPeriod" startAt="6"/>
            </a:pPr>
            <a:r>
              <a:rPr lang="en-US" b="1" dirty="0"/>
              <a:t>Features</a:t>
            </a:r>
            <a:r>
              <a:rPr lang="en-US" dirty="0"/>
              <a:t>: Real-time messaging for distributed systems and event-driven architectures.</a:t>
            </a:r>
          </a:p>
          <a:p>
            <a:pPr>
              <a:buFont typeface="+mj-lt"/>
              <a:buAutoNum type="arabicPeriod" startAt="6"/>
            </a:pPr>
            <a:r>
              <a:rPr lang="en-US" b="1" dirty="0"/>
              <a:t>Azure Service Bus</a:t>
            </a:r>
            <a:r>
              <a:rPr lang="en-US" dirty="0"/>
              <a:t>:</a:t>
            </a:r>
          </a:p>
          <a:p>
            <a:pPr marL="742950" lvl="1" indent="-285750">
              <a:buFont typeface="+mj-lt"/>
              <a:buAutoNum type="arabicPeriod" startAt="6"/>
            </a:pPr>
            <a:r>
              <a:rPr lang="en-US" b="1" dirty="0"/>
              <a:t>Function</a:t>
            </a:r>
            <a:r>
              <a:rPr lang="en-US" dirty="0"/>
              <a:t>: A cloud-based enterprise messaging service by Microsoft.</a:t>
            </a:r>
          </a:p>
          <a:p>
            <a:pPr marL="742950" lvl="1" indent="-285750">
              <a:buFont typeface="+mj-lt"/>
              <a:buAutoNum type="arabicPeriod" startAt="6"/>
            </a:pPr>
            <a:r>
              <a:rPr lang="en-US" b="1" dirty="0"/>
              <a:t>Features</a:t>
            </a:r>
            <a:r>
              <a:rPr lang="en-US" dirty="0"/>
              <a:t>: Supports advanced features like sessions, dead-letter queues, and transactional messaging.</a:t>
            </a:r>
          </a:p>
          <a:p>
            <a:pPr>
              <a:buFont typeface="+mj-lt"/>
              <a:buAutoNum type="arabicPeriod" startAt="6"/>
            </a:pPr>
            <a:r>
              <a:rPr lang="en-US" b="1" dirty="0"/>
              <a:t>IBM MQ</a:t>
            </a:r>
            <a:r>
              <a:rPr lang="en-US" dirty="0"/>
              <a:t>:</a:t>
            </a:r>
          </a:p>
          <a:p>
            <a:pPr marL="742950" lvl="1" indent="-285750">
              <a:buFont typeface="+mj-lt"/>
              <a:buAutoNum type="arabicPeriod" startAt="6"/>
            </a:pPr>
            <a:r>
              <a:rPr lang="en-US" b="1" dirty="0"/>
              <a:t>Function</a:t>
            </a:r>
            <a:r>
              <a:rPr lang="en-US" dirty="0"/>
              <a:t>: A robust message queuing middleware for reliable messaging in enterprise systems.</a:t>
            </a:r>
          </a:p>
          <a:p>
            <a:pPr marL="742950" lvl="1" indent="-285750">
              <a:buFont typeface="+mj-lt"/>
              <a:buAutoNum type="arabicPeriod" startAt="6"/>
            </a:pPr>
            <a:r>
              <a:rPr lang="en-US" b="1" dirty="0"/>
              <a:t>Features</a:t>
            </a:r>
            <a:r>
              <a:rPr lang="en-US" dirty="0"/>
              <a:t>: Handles complex integration needs and ensures high availability.</a:t>
            </a:r>
          </a:p>
          <a:p>
            <a:pPr>
              <a:buFont typeface="+mj-lt"/>
              <a:buAutoNum type="arabicPeriod" startAt="6"/>
            </a:pPr>
            <a:r>
              <a:rPr lang="en-US" b="1" dirty="0"/>
              <a:t>NATS</a:t>
            </a:r>
            <a:r>
              <a:rPr lang="en-US" dirty="0"/>
              <a:t>:</a:t>
            </a:r>
          </a:p>
          <a:p>
            <a:pPr marL="742950" lvl="1" indent="-285750">
              <a:buFont typeface="+mj-lt"/>
              <a:buAutoNum type="arabicPeriod" startAt="6"/>
            </a:pPr>
            <a:r>
              <a:rPr lang="en-US" b="1" dirty="0"/>
              <a:t>Function</a:t>
            </a:r>
            <a:r>
              <a:rPr lang="en-US" dirty="0"/>
              <a:t>: A lightweight, high-speed messaging system often used for distributed systems.</a:t>
            </a:r>
          </a:p>
          <a:p>
            <a:pPr marL="742950" lvl="1" indent="-285750">
              <a:buFont typeface="+mj-lt"/>
              <a:buAutoNum type="arabicPeriod" startAt="6"/>
            </a:pPr>
            <a:r>
              <a:rPr lang="en-US" b="1" dirty="0"/>
              <a:t>Features</a:t>
            </a:r>
            <a:r>
              <a:rPr lang="en-US" dirty="0"/>
              <a:t>: Focuses on simplicity, scalability, and cloud-native applications.</a:t>
            </a:r>
          </a:p>
          <a:p>
            <a:pPr>
              <a:buFont typeface="+mj-lt"/>
              <a:buAutoNum type="arabicPeriod" startAt="6"/>
            </a:pPr>
            <a:r>
              <a:rPr lang="en-US" b="1" dirty="0"/>
              <a:t>Celery</a:t>
            </a:r>
            <a:r>
              <a:rPr lang="en-US" dirty="0"/>
              <a:t>:</a:t>
            </a:r>
          </a:p>
          <a:p>
            <a:pPr marL="742950" lvl="1" indent="-285750">
              <a:buFont typeface="+mj-lt"/>
              <a:buAutoNum type="arabicPeriod" startAt="6"/>
            </a:pPr>
            <a:r>
              <a:rPr lang="en-US" b="1" dirty="0"/>
              <a:t>Function</a:t>
            </a:r>
            <a:r>
              <a:rPr lang="en-US" dirty="0"/>
              <a:t>: A distributed task queue framework for Python applications.</a:t>
            </a:r>
          </a:p>
          <a:p>
            <a:pPr marL="742950" lvl="1" indent="-285750">
              <a:buFont typeface="+mj-lt"/>
              <a:buAutoNum type="arabicPeriod" startAt="6"/>
            </a:pPr>
            <a:r>
              <a:rPr lang="en-US" b="1" dirty="0"/>
              <a:t>Features</a:t>
            </a:r>
            <a:r>
              <a:rPr lang="en-US" dirty="0"/>
              <a:t>: Handles asynchronous tasks and job scheduling.</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D955B-0BBE-AC24-F2E1-8938986E4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6D0AED-FFF5-ACF4-F969-C2EBA2B16C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B3C627-326F-ADFF-AFAA-D44ECCB1D14F}"/>
              </a:ext>
            </a:extLst>
          </p:cNvPr>
          <p:cNvSpPr>
            <a:spLocks noGrp="1"/>
          </p:cNvSpPr>
          <p:nvPr>
            <p:ph idx="1"/>
          </p:nvPr>
        </p:nvSpPr>
        <p:spPr/>
        <p:txBody>
          <a:bodyPr>
            <a:normAutofit fontScale="40000" lnSpcReduction="20000"/>
          </a:bodyPr>
          <a:lstStyle/>
          <a:p>
            <a:pPr>
              <a:buNone/>
            </a:pPr>
            <a:r>
              <a:rPr lang="en-US" sz="3500" b="1" dirty="0"/>
              <a:t>Differences and Use Cases</a:t>
            </a:r>
          </a:p>
          <a:p>
            <a:pPr>
              <a:buNone/>
            </a:pPr>
            <a:r>
              <a:rPr lang="en-US" sz="3500" dirty="0"/>
              <a:t>These systems differ in terms of protocols, scalability, cloud dependency, and compatibility with programming languages. For example:</a:t>
            </a:r>
          </a:p>
          <a:p>
            <a:pPr>
              <a:buFont typeface="Arial" panose="020B0604020202020204" pitchFamily="34" charset="0"/>
              <a:buChar char="•"/>
            </a:pPr>
            <a:r>
              <a:rPr lang="en-US" sz="3500" b="1" dirty="0"/>
              <a:t>ActiveMQ</a:t>
            </a:r>
            <a:r>
              <a:rPr lang="en-US" sz="3500" dirty="0"/>
              <a:t> and </a:t>
            </a:r>
            <a:r>
              <a:rPr lang="en-US" sz="3500" b="1" dirty="0" err="1"/>
              <a:t>ZeroMQ</a:t>
            </a:r>
            <a:r>
              <a:rPr lang="en-US" sz="3500" dirty="0"/>
              <a:t> are open-source and suitable for enterprise applications.</a:t>
            </a:r>
          </a:p>
          <a:p>
            <a:pPr>
              <a:buFont typeface="Arial" panose="020B0604020202020204" pitchFamily="34" charset="0"/>
              <a:buChar char="•"/>
            </a:pPr>
            <a:r>
              <a:rPr lang="en-US" sz="3500" b="1" dirty="0"/>
              <a:t>Google Cloud Pub/Sub</a:t>
            </a:r>
            <a:r>
              <a:rPr lang="en-US" sz="3500" dirty="0"/>
              <a:t> and </a:t>
            </a:r>
            <a:r>
              <a:rPr lang="en-US" sz="3500" b="1" dirty="0"/>
              <a:t>Azure Service Bus</a:t>
            </a:r>
            <a:r>
              <a:rPr lang="en-US" sz="3500" dirty="0"/>
              <a:t> are cloud-based solutions tailored to cloud-native environments.</a:t>
            </a:r>
          </a:p>
          <a:p>
            <a:pPr>
              <a:buFont typeface="Arial" panose="020B0604020202020204" pitchFamily="34" charset="0"/>
              <a:buChar char="•"/>
            </a:pPr>
            <a:r>
              <a:rPr lang="en-US" sz="3500" b="1" dirty="0"/>
              <a:t>IBM MQ</a:t>
            </a:r>
            <a:r>
              <a:rPr lang="en-US" sz="3500" dirty="0"/>
              <a:t> excels in highly regulated enterprise systems requiring stringent reliability.</a:t>
            </a:r>
          </a:p>
          <a:p>
            <a:pPr>
              <a:buNone/>
            </a:pPr>
            <a:r>
              <a:rPr lang="en-US" sz="3500" b="1" dirty="0"/>
              <a:t>Costing</a:t>
            </a:r>
            <a:r>
              <a:rPr lang="en-US" sz="3500" dirty="0"/>
              <a:t>: Most open-source tools like </a:t>
            </a:r>
            <a:r>
              <a:rPr lang="en-US" sz="3500" b="1" dirty="0"/>
              <a:t>ActiveMQ</a:t>
            </a:r>
            <a:r>
              <a:rPr lang="en-US" sz="3500" dirty="0"/>
              <a:t>, </a:t>
            </a:r>
            <a:r>
              <a:rPr lang="en-US" sz="3500" b="1" dirty="0" err="1"/>
              <a:t>ZeroMQ</a:t>
            </a:r>
            <a:r>
              <a:rPr lang="en-US" sz="3500" dirty="0"/>
              <a:t>, and </a:t>
            </a:r>
            <a:r>
              <a:rPr lang="en-US" sz="3500" b="1" dirty="0"/>
              <a:t>NATS</a:t>
            </a:r>
            <a:r>
              <a:rPr lang="en-US" sz="3500" dirty="0"/>
              <a:t> are free, while managed services like </a:t>
            </a:r>
            <a:r>
              <a:rPr lang="en-US" sz="3500" b="1" dirty="0"/>
              <a:t>Google Cloud Pub/Sub</a:t>
            </a:r>
            <a:r>
              <a:rPr lang="en-US" sz="3500" dirty="0"/>
              <a:t> and </a:t>
            </a:r>
            <a:r>
              <a:rPr lang="en-US" sz="3500" b="1" dirty="0"/>
              <a:t>Azure Service Bus</a:t>
            </a:r>
            <a:r>
              <a:rPr lang="en-US" sz="3500" dirty="0"/>
              <a:t> use a pay-as-you-go model.</a:t>
            </a:r>
          </a:p>
          <a:p>
            <a:pPr>
              <a:buNone/>
            </a:pPr>
            <a:r>
              <a:rPr lang="en-US" sz="3500" dirty="0"/>
              <a:t>Would you like further comparisons or examples?</a:t>
            </a:r>
          </a:p>
          <a:p>
            <a:pPr>
              <a:buNone/>
            </a:pPr>
            <a:r>
              <a:rPr lang="en-US" sz="3500" dirty="0"/>
              <a:t>where is the price for all the tools</a:t>
            </a:r>
          </a:p>
          <a:p>
            <a:pPr>
              <a:buNone/>
            </a:pPr>
            <a:r>
              <a:rPr lang="en-US" sz="3500" dirty="0"/>
              <a:t>Here’s a summary of the pricing details for the tools mentioned:</a:t>
            </a:r>
          </a:p>
          <a:p>
            <a:pPr>
              <a:buFont typeface="+mj-lt"/>
              <a:buAutoNum type="arabicPeriod"/>
            </a:pPr>
            <a:r>
              <a:rPr lang="en-US" sz="3500" b="1" dirty="0"/>
              <a:t>MSMQ</a:t>
            </a:r>
            <a:r>
              <a:rPr lang="en-US" sz="3500" dirty="0"/>
              <a:t>:</a:t>
            </a:r>
          </a:p>
          <a:p>
            <a:pPr marL="742950" lvl="1" indent="-285750">
              <a:buFont typeface="+mj-lt"/>
              <a:buAutoNum type="arabicPeriod"/>
            </a:pPr>
            <a:r>
              <a:rPr lang="en-US" sz="3500" dirty="0"/>
              <a:t>Included with Windows, no additional cost for the software itself.</a:t>
            </a:r>
          </a:p>
          <a:p>
            <a:pPr>
              <a:buFont typeface="+mj-lt"/>
              <a:buAutoNum type="arabicPeriod"/>
            </a:pPr>
            <a:r>
              <a:rPr lang="en-US" sz="3500" b="1" dirty="0">
                <a:effectLst/>
              </a:rPr>
              <a:t>RabbitMQ</a:t>
            </a:r>
            <a:r>
              <a:rPr lang="en-US" sz="3500" dirty="0">
                <a:effectLst/>
              </a:rPr>
              <a:t>:</a:t>
            </a:r>
          </a:p>
          <a:p>
            <a:pPr marL="742950" lvl="1" indent="-285750">
              <a:buFont typeface="+mj-lt"/>
              <a:buAutoNum type="arabicPeriod"/>
            </a:pPr>
            <a:r>
              <a:rPr lang="en-US" sz="3500" dirty="0">
                <a:effectLst/>
              </a:rPr>
              <a:t>Free for open-source use.</a:t>
            </a:r>
          </a:p>
          <a:p>
            <a:pPr marL="742950" lvl="1" indent="-285750">
              <a:buFont typeface="+mj-lt"/>
              <a:buAutoNum type="arabicPeriod"/>
            </a:pPr>
            <a:r>
              <a:rPr lang="en-US" sz="3500" dirty="0">
                <a:effectLst/>
              </a:rPr>
              <a:t>Cloud-hosted plans start at $19/month for shared instances and go up to $5,499/month for dedicated high-performance instances.</a:t>
            </a:r>
          </a:p>
          <a:p>
            <a:pPr>
              <a:buFont typeface="+mj-lt"/>
              <a:buAutoNum type="arabicPeriod"/>
            </a:pPr>
            <a:r>
              <a:rPr lang="en-US" sz="3500" b="1" dirty="0">
                <a:effectLst/>
              </a:rPr>
              <a:t>Apache Kafka</a:t>
            </a:r>
            <a:r>
              <a:rPr lang="en-US" sz="3500" dirty="0">
                <a:effectLst/>
              </a:rPr>
              <a:t>:</a:t>
            </a:r>
          </a:p>
          <a:p>
            <a:pPr marL="742950" lvl="1" indent="-285750">
              <a:buFont typeface="+mj-lt"/>
              <a:buAutoNum type="arabicPeriod"/>
            </a:pPr>
            <a:r>
              <a:rPr lang="en-US" sz="3500" dirty="0">
                <a:effectLst/>
              </a:rPr>
              <a:t>Open-source and free to use.</a:t>
            </a:r>
          </a:p>
          <a:p>
            <a:pPr marL="742950" lvl="1" indent="-285750">
              <a:buFont typeface="+mj-lt"/>
              <a:buAutoNum type="arabicPeriod"/>
            </a:pPr>
            <a:r>
              <a:rPr lang="en-US" sz="3500" dirty="0">
                <a:effectLst/>
              </a:rPr>
              <a:t>Managed services like Confluent Cloud start at $1/month for small use cases and scale based on data usage.</a:t>
            </a:r>
          </a:p>
          <a:p>
            <a:pPr>
              <a:buFont typeface="+mj-lt"/>
              <a:buAutoNum type="arabicPeriod"/>
            </a:pPr>
            <a:r>
              <a:rPr lang="en-US" sz="3500" b="1" dirty="0">
                <a:effectLst/>
              </a:rPr>
              <a:t>Amazon SQS</a:t>
            </a:r>
            <a:r>
              <a:rPr lang="en-US" sz="3500" dirty="0">
                <a:effectLst/>
              </a:rPr>
              <a:t>:</a:t>
            </a:r>
          </a:p>
          <a:p>
            <a:pPr marL="742950" lvl="1" indent="-285750">
              <a:buFont typeface="+mj-lt"/>
              <a:buAutoNum type="arabicPeriod"/>
            </a:pPr>
            <a:r>
              <a:rPr lang="en-US" sz="3500" dirty="0">
                <a:effectLst/>
              </a:rPr>
              <a:t>Free tier includes 1 million requests per month.</a:t>
            </a:r>
          </a:p>
          <a:p>
            <a:pPr marL="742950" lvl="1" indent="-285750">
              <a:buFont typeface="+mj-lt"/>
              <a:buAutoNum type="arabicPeriod"/>
            </a:pPr>
            <a:r>
              <a:rPr lang="en-US" sz="3500" dirty="0">
                <a:effectLst/>
              </a:rPr>
              <a:t>$0.40 per million requests for standard queues beyond the free tier.</a:t>
            </a:r>
          </a:p>
          <a:p>
            <a:pPr marL="0" indent="0">
              <a:buNone/>
            </a:pPr>
            <a:endParaRPr lang="en-US" dirty="0"/>
          </a:p>
        </p:txBody>
      </p:sp>
    </p:spTree>
    <p:extLst>
      <p:ext uri="{BB962C8B-B14F-4D97-AF65-F5344CB8AC3E}">
        <p14:creationId xmlns:p14="http://schemas.microsoft.com/office/powerpoint/2010/main" val="1508644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904A5-CEA7-1E5D-6F95-B9FFF30C17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CB0A2-FA98-81C8-3896-76BEC7FFA5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B5F0E-FDAA-D7B4-6E91-43DCC6DBA4E1}"/>
              </a:ext>
            </a:extLst>
          </p:cNvPr>
          <p:cNvSpPr>
            <a:spLocks noGrp="1"/>
          </p:cNvSpPr>
          <p:nvPr>
            <p:ph idx="1"/>
          </p:nvPr>
        </p:nvSpPr>
        <p:spPr/>
        <p:txBody>
          <a:bodyPr>
            <a:normAutofit fontScale="92500" lnSpcReduction="20000"/>
          </a:bodyPr>
          <a:lstStyle/>
          <a:p>
            <a:pPr>
              <a:buFont typeface="+mj-lt"/>
              <a:buAutoNum type="arabicPeriod"/>
            </a:pPr>
            <a:r>
              <a:rPr lang="en-US" b="1" dirty="0">
                <a:effectLst/>
              </a:rPr>
              <a:t>ActiveMQ</a:t>
            </a:r>
            <a:r>
              <a:rPr lang="en-US" dirty="0">
                <a:effectLst/>
              </a:rPr>
              <a:t>:</a:t>
            </a:r>
          </a:p>
          <a:p>
            <a:pPr marL="742950" lvl="1" indent="-285750">
              <a:buFont typeface="+mj-lt"/>
              <a:buAutoNum type="arabicPeriod"/>
            </a:pPr>
            <a:r>
              <a:rPr lang="en-US" dirty="0">
                <a:effectLst/>
              </a:rPr>
              <a:t>Free for open-source use.</a:t>
            </a:r>
          </a:p>
          <a:p>
            <a:pPr marL="742950" lvl="1" indent="-285750">
              <a:buFont typeface="+mj-lt"/>
              <a:buAutoNum type="arabicPeriod"/>
            </a:pPr>
            <a:r>
              <a:rPr lang="en-US" dirty="0">
                <a:effectLst/>
              </a:rPr>
              <a:t>Managed services like Amazon MQ start at $0.05/hour for basic instances.</a:t>
            </a:r>
          </a:p>
          <a:p>
            <a:pPr>
              <a:buFont typeface="+mj-lt"/>
              <a:buAutoNum type="arabicPeriod"/>
            </a:pPr>
            <a:r>
              <a:rPr lang="en-US" b="1" dirty="0" err="1">
                <a:effectLst/>
              </a:rPr>
              <a:t>ZeroMQ</a:t>
            </a:r>
            <a:r>
              <a:rPr lang="en-US" dirty="0">
                <a:effectLst/>
              </a:rPr>
              <a:t>:</a:t>
            </a:r>
          </a:p>
          <a:p>
            <a:pPr marL="742950" lvl="1" indent="-285750">
              <a:buFont typeface="+mj-lt"/>
              <a:buAutoNum type="arabicPeriod"/>
            </a:pPr>
            <a:r>
              <a:rPr lang="en-US" dirty="0">
                <a:effectLst/>
              </a:rPr>
              <a:t>Free and open-source.</a:t>
            </a:r>
          </a:p>
          <a:p>
            <a:pPr>
              <a:buFont typeface="+mj-lt"/>
              <a:buAutoNum type="arabicPeriod"/>
            </a:pPr>
            <a:r>
              <a:rPr lang="en-US" b="1" dirty="0">
                <a:effectLst/>
              </a:rPr>
              <a:t>Google Cloud Pub/Sub</a:t>
            </a:r>
            <a:r>
              <a:rPr lang="en-US" dirty="0">
                <a:effectLst/>
              </a:rPr>
              <a:t>:</a:t>
            </a:r>
          </a:p>
          <a:p>
            <a:pPr marL="742950" lvl="1" indent="-285750">
              <a:buFont typeface="+mj-lt"/>
              <a:buAutoNum type="arabicPeriod"/>
            </a:pPr>
            <a:r>
              <a:rPr lang="en-US" dirty="0">
                <a:effectLst/>
              </a:rPr>
              <a:t>Free tier includes 10 GiB of throughput.</a:t>
            </a:r>
          </a:p>
          <a:p>
            <a:pPr marL="742950" lvl="1" indent="-285750">
              <a:buFont typeface="+mj-lt"/>
              <a:buAutoNum type="arabicPeriod"/>
            </a:pPr>
            <a:r>
              <a:rPr lang="en-US" dirty="0">
                <a:effectLst/>
              </a:rPr>
              <a:t>$40 per TiB for message delivery beyond the free tier.</a:t>
            </a:r>
          </a:p>
          <a:p>
            <a:pPr>
              <a:buFont typeface="+mj-lt"/>
              <a:buAutoNum type="arabicPeriod"/>
            </a:pPr>
            <a:r>
              <a:rPr lang="en-US" b="1" dirty="0">
                <a:effectLst/>
              </a:rPr>
              <a:t>Azure Service Bus</a:t>
            </a:r>
            <a:r>
              <a:rPr lang="en-US" dirty="0">
                <a:effectLst/>
              </a:rPr>
              <a:t>:</a:t>
            </a:r>
          </a:p>
          <a:p>
            <a:pPr marL="742950" lvl="1" indent="-285750">
              <a:buFont typeface="+mj-lt"/>
              <a:buAutoNum type="arabicPeriod"/>
            </a:pPr>
            <a:r>
              <a:rPr lang="en-US" dirty="0">
                <a:effectLst/>
              </a:rPr>
              <a:t>Basic tier starts at $0.05 per million operations.</a:t>
            </a:r>
          </a:p>
          <a:p>
            <a:pPr marL="742950" lvl="1" indent="-285750">
              <a:buFont typeface="+mj-lt"/>
              <a:buAutoNum type="arabicPeriod"/>
            </a:pPr>
            <a:r>
              <a:rPr lang="en-US" dirty="0">
                <a:effectLst/>
              </a:rPr>
              <a:t>Premium tier pricing depends on the number of messaging units.</a:t>
            </a:r>
          </a:p>
          <a:p>
            <a:pPr>
              <a:buFont typeface="+mj-lt"/>
              <a:buAutoNum type="arabicPeriod"/>
            </a:pPr>
            <a:r>
              <a:rPr lang="en-US" b="1" dirty="0">
                <a:effectLst/>
              </a:rPr>
              <a:t>IBM MQ</a:t>
            </a:r>
            <a:r>
              <a:rPr lang="en-US" dirty="0">
                <a:effectLst/>
              </a:rPr>
              <a:t>:</a:t>
            </a:r>
          </a:p>
          <a:p>
            <a:pPr marL="742950" lvl="1" indent="-285750">
              <a:buFont typeface="+mj-lt"/>
              <a:buAutoNum type="arabicPeriod"/>
            </a:pPr>
            <a:r>
              <a:rPr lang="en-US" dirty="0">
                <a:effectLst/>
              </a:rPr>
              <a:t>Starts at $277/month for a virtual processor core subscription.</a:t>
            </a:r>
          </a:p>
          <a:p>
            <a:pPr>
              <a:buFont typeface="+mj-lt"/>
              <a:buAutoNum type="arabicPeriod"/>
            </a:pPr>
            <a:r>
              <a:rPr lang="en-US" b="1" dirty="0">
                <a:effectLst/>
              </a:rPr>
              <a:t>NATS</a:t>
            </a:r>
            <a:r>
              <a:rPr lang="en-US" dirty="0">
                <a:effectLst/>
              </a:rPr>
              <a:t>:</a:t>
            </a:r>
          </a:p>
          <a:p>
            <a:pPr marL="742950" lvl="1" indent="-285750">
              <a:buFont typeface="+mj-lt"/>
              <a:buAutoNum type="arabicPeriod"/>
            </a:pPr>
            <a:r>
              <a:rPr lang="en-US" dirty="0">
                <a:effectLst/>
              </a:rPr>
              <a:t>Free for open-source use.</a:t>
            </a:r>
          </a:p>
          <a:p>
            <a:pPr marL="742950" lvl="1" indent="-285750">
              <a:buFont typeface="+mj-lt"/>
              <a:buAutoNum type="arabicPeriod"/>
            </a:pPr>
            <a:r>
              <a:rPr lang="en-US" dirty="0">
                <a:effectLst/>
              </a:rPr>
              <a:t>Managed </a:t>
            </a:r>
            <a:r>
              <a:rPr lang="en-US" dirty="0" err="1">
                <a:effectLst/>
              </a:rPr>
              <a:t>Synadia</a:t>
            </a:r>
            <a:r>
              <a:rPr lang="en-US" dirty="0">
                <a:effectLst/>
              </a:rPr>
              <a:t> Cloud plans start at $49/month.</a:t>
            </a:r>
          </a:p>
          <a:p>
            <a:pPr>
              <a:buFont typeface="+mj-lt"/>
              <a:buAutoNum type="arabicPeriod"/>
            </a:pPr>
            <a:r>
              <a:rPr lang="en-US" b="1" dirty="0">
                <a:effectLst/>
              </a:rPr>
              <a:t>Celery</a:t>
            </a:r>
            <a:r>
              <a:rPr lang="en-US" dirty="0">
                <a:effectLst/>
              </a:rPr>
              <a:t>:</a:t>
            </a:r>
          </a:p>
          <a:p>
            <a:pPr marL="742950" lvl="1" indent="-285750">
              <a:buFont typeface="+mj-lt"/>
              <a:buAutoNum type="arabicPeriod"/>
            </a:pPr>
            <a:r>
              <a:rPr lang="en-US" dirty="0">
                <a:effectLst/>
              </a:rPr>
              <a:t>Free and open-source (no pricing for managed services available).</a:t>
            </a:r>
          </a:p>
          <a:p>
            <a:endParaRPr lang="en-US" dirty="0"/>
          </a:p>
        </p:txBody>
      </p:sp>
    </p:spTree>
    <p:extLst>
      <p:ext uri="{BB962C8B-B14F-4D97-AF65-F5344CB8AC3E}">
        <p14:creationId xmlns:p14="http://schemas.microsoft.com/office/powerpoint/2010/main" val="1648256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79653" indent="-879653">
              <a:buFont typeface="+mj-lt"/>
              <a:buAutoNum type="arabicPeriod"/>
            </a:pPr>
            <a:r>
              <a:rPr lang="en-MY" altLang="en-US">
                <a:solidFill>
                  <a:srgbClr val="FF0000"/>
                </a:solidFill>
              </a:rPr>
              <a:t>Error </a:t>
            </a:r>
            <a:r>
              <a:rPr lang="en-MY" altLang="en-US"/>
              <a:t>&amp; </a:t>
            </a:r>
            <a:r>
              <a:rPr lang="en-MY" altLang="en-US">
                <a:solidFill>
                  <a:srgbClr val="0070C0"/>
                </a:solidFill>
              </a:rPr>
              <a:t>Clarification</a:t>
            </a:r>
            <a:r>
              <a:rPr lang="en-MY" altLang="en-US"/>
              <a:t> &amp; Solution</a:t>
            </a:r>
          </a:p>
        </p:txBody>
      </p:sp>
      <p:sp>
        <p:nvSpPr>
          <p:cNvPr id="3" name="Content Placeholder 2"/>
          <p:cNvSpPr>
            <a:spLocks noGrp="1"/>
          </p:cNvSpPr>
          <p:nvPr>
            <p:ph idx="1"/>
          </p:nvPr>
        </p:nvSpPr>
        <p:spPr/>
        <p:txBody>
          <a:bodyPr/>
          <a:lstStyle/>
          <a:p>
            <a:r>
              <a:rPr lang="en-US" altLang="en-US" sz="1658">
                <a:solidFill>
                  <a:srgbClr val="FF0000"/>
                </a:solidFill>
              </a:rPr>
              <a:t>As you are aware, the 230 seconds is a timeout configured at the Azure App service load balancer. This is a part of the Azure App service architecture and cannot be configured or changed</a:t>
            </a:r>
            <a:r>
              <a:rPr lang="en-MY" altLang="en-US" sz="1658">
                <a:solidFill>
                  <a:srgbClr val="FF0000"/>
                </a:solidFill>
              </a:rPr>
              <a:t>.(Stakeholder)</a:t>
            </a:r>
          </a:p>
          <a:p>
            <a:r>
              <a:rPr lang="en-US" altLang="en-US" sz="1658">
                <a:solidFill>
                  <a:srgbClr val="FF0000"/>
                </a:solidFill>
              </a:rPr>
              <a:t>Since this happens OUTSIDE of the application itself, means that I can't trap the exception in Accelerus and handle it</a:t>
            </a:r>
            <a:r>
              <a:rPr lang="en-MY" altLang="en-US" sz="1658">
                <a:solidFill>
                  <a:srgbClr val="FF0000"/>
                </a:solidFill>
              </a:rPr>
              <a:t>.(StakeHolder)</a:t>
            </a:r>
            <a:endParaRPr lang="en-US" altLang="en-US" sz="1658">
              <a:solidFill>
                <a:srgbClr val="FF0000"/>
              </a:solidFill>
            </a:endParaRPr>
          </a:p>
          <a:p>
            <a:r>
              <a:rPr lang="en-US" altLang="en-US" sz="1658">
                <a:solidFill>
                  <a:srgbClr val="0070C0"/>
                </a:solidFill>
              </a:rPr>
              <a:t>so this process csv thing is working in worker service?</a:t>
            </a:r>
            <a:r>
              <a:rPr lang="en-MY" altLang="en-US" sz="1658">
                <a:solidFill>
                  <a:srgbClr val="0070C0"/>
                </a:solidFill>
              </a:rPr>
              <a:t> (Devops)</a:t>
            </a:r>
            <a:endParaRPr lang="en-US" altLang="en-US" sz="1658">
              <a:solidFill>
                <a:srgbClr val="0070C0"/>
              </a:solidFill>
            </a:endParaRPr>
          </a:p>
          <a:p>
            <a:r>
              <a:rPr lang="en-US" altLang="en-US" sz="1658"/>
              <a:t>Maybe we need to change the way we are fetching the response, we can prepare the csv in background and once it is done in UI, we can download it</a:t>
            </a:r>
            <a:r>
              <a:rPr lang="en-MY" altLang="en-US" sz="1658"/>
              <a:t>.</a:t>
            </a:r>
            <a:r>
              <a:rPr lang="en-US" altLang="en-US" sz="1658"/>
              <a:t> </a:t>
            </a:r>
            <a:r>
              <a:rPr lang="en-MY" altLang="en-US" sz="1658"/>
              <a:t>(DevOps)</a:t>
            </a:r>
          </a:p>
          <a:p>
            <a:r>
              <a:rPr lang="en-US" altLang="en-US" sz="1658">
                <a:solidFill>
                  <a:srgbClr val="FF0000"/>
                </a:solidFill>
              </a:rPr>
              <a:t>It works with other schools, or with this school, when the file is much smaller.In essence, as long as the app response is done within 230 seconds - it will work.For this specific school, there are a lot of Assessment Item records, so it takes a long time to load them all from the database, along with all their related data, and to convert them to C# objects.This is in addition to loading all the students, academic cycles, subjects, classes, enrolments etc. etc. etc.Once this happens, it then has to go through all the records in the file, and validate the data - make sure that the student code from the file exists as a student in the database, the class exists, the student is in the class, the result type exists etc. etc. etc.It then goes through the records and determines what to do with each of them, and to apply the changes to the database objects.Finally, it has to save all the changes (inserts and updates) to the database.</a:t>
            </a:r>
            <a:r>
              <a:rPr lang="en-MY" altLang="en-US" sz="1658">
                <a:solidFill>
                  <a:srgbClr val="FF0000"/>
                </a:solidFill>
              </a:rPr>
              <a:t>(SH)</a:t>
            </a:r>
          </a:p>
          <a:p>
            <a:r>
              <a:rPr lang="en-US" altLang="en-US" sz="1658">
                <a:solidFill>
                  <a:srgbClr val="FF0000"/>
                </a:solidFill>
              </a:rPr>
              <a:t>It is deployed now Alon </a:t>
            </a:r>
          </a:p>
          <a:p>
            <a:r>
              <a:rPr lang="en-US" altLang="en-US" sz="1658"/>
              <a:t>I have to increase the time of sas token, it's only 10 minute. So worker package file is uploaded in Storage account and in deploying stage we fetch from storage account.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sym typeface="+mn-ea"/>
              </a:rPr>
              <a:t>2. Error </a:t>
            </a:r>
            <a:r>
              <a:rPr lang="en-MY" altLang="en-US">
                <a:sym typeface="+mn-ea"/>
              </a:rPr>
              <a:t>&amp; </a:t>
            </a:r>
            <a:r>
              <a:rPr lang="en-MY" altLang="en-US">
                <a:solidFill>
                  <a:srgbClr val="0070C0"/>
                </a:solidFill>
                <a:sym typeface="+mn-ea"/>
              </a:rPr>
              <a:t>Clarification</a:t>
            </a:r>
            <a:r>
              <a:rPr lang="en-MY" altLang="en-US">
                <a:sym typeface="+mn-ea"/>
              </a:rPr>
              <a:t> &amp; Solution</a:t>
            </a:r>
            <a:endParaRPr lang="en-US"/>
          </a:p>
        </p:txBody>
      </p:sp>
      <p:sp>
        <p:nvSpPr>
          <p:cNvPr id="3" name="Content Placeholder 2"/>
          <p:cNvSpPr>
            <a:spLocks noGrp="1"/>
          </p:cNvSpPr>
          <p:nvPr>
            <p:ph idx="1"/>
          </p:nvPr>
        </p:nvSpPr>
        <p:spPr/>
        <p:txBody>
          <a:bodyPr/>
          <a:lstStyle/>
          <a:p>
            <a:r>
              <a:rPr lang="en-US" altLang="en-US" sz="1658">
                <a:solidFill>
                  <a:srgbClr val="FF0000"/>
                </a:solidFill>
              </a:rPr>
              <a:t>I'm getting errors deploying to the BPOS Dev site - the secret has expired and I don't have permissions to create a new one.</a:t>
            </a:r>
          </a:p>
          <a:p>
            <a:r>
              <a:rPr lang="en-US" altLang="en-US" sz="1658">
                <a:solidFill>
                  <a:srgbClr val="FF0000"/>
                </a:solidFill>
              </a:rPr>
              <a:t>Can you please fix this?</a:t>
            </a:r>
          </a:p>
        </p:txBody>
      </p:sp>
      <p:pic>
        <p:nvPicPr>
          <p:cNvPr id="4" name="Picture 3"/>
          <p:cNvPicPr/>
          <p:nvPr/>
        </p:nvPicPr>
        <p:blipFill>
          <a:blip r:embed="rId2"/>
          <a:stretch>
            <a:fillRect/>
          </a:stretch>
        </p:blipFill>
        <p:spPr>
          <a:xfrm>
            <a:off x="417282" y="3506666"/>
            <a:ext cx="7284749" cy="28111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3</a:t>
            </a:r>
          </a:p>
        </p:txBody>
      </p:sp>
      <p:sp>
        <p:nvSpPr>
          <p:cNvPr id="3" name="Content Placeholder 2"/>
          <p:cNvSpPr>
            <a:spLocks noGrp="1"/>
          </p:cNvSpPr>
          <p:nvPr>
            <p:ph idx="1"/>
          </p:nvPr>
        </p:nvSpPr>
        <p:spPr/>
        <p:txBody>
          <a:bodyPr/>
          <a:lstStyle/>
          <a:p>
            <a:r>
              <a:rPr lang="en-US" altLang="en-US" sz="1658">
                <a:solidFill>
                  <a:srgbClr val="FF0000"/>
                </a:solidFill>
              </a:rPr>
              <a:t>I tried - I didn't have permission to create a new secret - the old one had expired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altLang="en-US">
                <a:solidFill>
                  <a:srgbClr val="FF0000"/>
                </a:solidFill>
              </a:rPr>
              <a:t>4</a:t>
            </a:r>
          </a:p>
        </p:txBody>
      </p:sp>
      <p:sp>
        <p:nvSpPr>
          <p:cNvPr id="3" name="Content Placeholder 2"/>
          <p:cNvSpPr>
            <a:spLocks noGrp="1"/>
          </p:cNvSpPr>
          <p:nvPr>
            <p:ph idx="1"/>
          </p:nvPr>
        </p:nvSpPr>
        <p:spPr/>
        <p:txBody>
          <a:bodyPr/>
          <a:lstStyle/>
          <a:p>
            <a:r>
              <a:rPr lang="en-US" altLang="en-US" sz="1658">
                <a:solidFill>
                  <a:srgbClr val="FF0000"/>
                </a:solidFill>
              </a:rPr>
              <a:t>We've had a school complain about failures when sending emails using Sendgrid - the json we get back from Sendgrid is this:{"errors":[{"message":"The requestor's IP Address is not whitelisted","field":null,"help":null}]}Currently, when I look at the worker role, it shows the external IP address as 13.73.106.3 which is not currently whitelisted for SendGrid.According to Azure, the IP address is dynamically configured</a:t>
            </a:r>
          </a:p>
          <a:p>
            <a:r>
              <a:rPr lang="en-US" altLang="en-US" sz="1658">
                <a:solidFill>
                  <a:srgbClr val="FF0000"/>
                </a:solidFill>
              </a:rPr>
              <a:t>.Is there a way to request / generate a static IP address for this? Or at least a range of IP addresses that we can whitelist?</a:t>
            </a:r>
          </a:p>
          <a:p>
            <a:r>
              <a:rPr lang="en-US" altLang="en-US" sz="1658">
                <a:solidFill>
                  <a:srgbClr val="FF0000"/>
                </a:solidFill>
              </a:rPr>
              <a:t>This is going to be a HUGE issue very soon if we cannot send emails?</a:t>
            </a:r>
          </a:p>
          <a:p>
            <a:r>
              <a:rPr lang="en-US" altLang="en-US" sz="1658">
                <a:solidFill>
                  <a:srgbClr val="FF0000"/>
                </a:solidFill>
              </a:rPr>
              <a:t>Sometimes it works, and sometimes it doesn't - so I'm not really sure what the issue is.</a:t>
            </a:r>
          </a:p>
        </p:txBody>
      </p:sp>
      <p:pic>
        <p:nvPicPr>
          <p:cNvPr id="4" name="Picture 3"/>
          <p:cNvPicPr/>
          <p:nvPr/>
        </p:nvPicPr>
        <p:blipFill>
          <a:blip r:embed="rId2"/>
          <a:stretch>
            <a:fillRect/>
          </a:stretch>
        </p:blipFill>
        <p:spPr>
          <a:xfrm>
            <a:off x="1385674" y="5744192"/>
            <a:ext cx="4804370" cy="28645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hi Alon Hirsch we should be able to whitelist an ip range, ie 13.73.106.* https://www.twilio.com/docs/sendgrid/ui/account-and-settings/ip-access-management</a:t>
            </a:r>
          </a:p>
          <a:p>
            <a:r>
              <a:rPr lang="en-US" altLang="en-US" sz="1658">
                <a:solidFill>
                  <a:srgbClr val="FF0000"/>
                </a:solidFill>
              </a:rPr>
              <a:t>But I don't know if it is always the same range that is assigned, and what happens if someone else gets an IP address within that range</a:t>
            </a:r>
          </a:p>
          <a:p>
            <a:r>
              <a:rPr lang="en-US" altLang="en-US" sz="1658">
                <a:solidFill>
                  <a:srgbClr val="FF0000"/>
                </a:solidFill>
              </a:rPr>
              <a:t> those blacklisted ip are usually 13.73?</a:t>
            </a:r>
          </a:p>
          <a:p>
            <a:r>
              <a:rPr lang="en-US" altLang="en-US" sz="1658">
                <a:solidFill>
                  <a:srgbClr val="FF0000"/>
                </a:solidFill>
              </a:rPr>
              <a:t>They are all over the place - 20.xxx 51.xxx 52.xxx 13.xxx and they don't seem to line up with the IP addresses in the link you provided</a:t>
            </a:r>
          </a:p>
          <a:p>
            <a:r>
              <a:rPr lang="en-US" altLang="en-US" sz="1658"/>
              <a:t>I am working on it for static allocation, I tried 2-3 approach but seems it didn't worked. So looking for another approach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see that the worker role fails to deploy every time.I'm having to re-run the job again in order to get it to deploy.Are you able to look into this too?</a:t>
            </a:r>
          </a:p>
          <a:p>
            <a:r>
              <a:rPr lang="en-US" altLang="en-US" sz="1658"/>
              <a:t>yes I have increased timeout (it generally fail when there is gap of more than 10 minutes between the build stage and deploy stage)</a:t>
            </a:r>
            <a:r>
              <a:rPr lang="en-US" altLang="en-US" sz="1658">
                <a:solidFill>
                  <a:srgbClr val="FF0000"/>
                </a:solidFill>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sz="1658">
                <a:solidFill>
                  <a:srgbClr val="FF0000"/>
                </a:solidFill>
              </a:rPr>
              <a:t>Created P</a:t>
            </a:r>
            <a:r>
              <a:rPr lang="en-MY" altLang="en-US" sz="1658">
                <a:solidFill>
                  <a:srgbClr val="FF0000"/>
                </a:solidFill>
              </a:rPr>
              <a:t>ull</a:t>
            </a:r>
            <a:r>
              <a:rPr lang="en-US" altLang="en-US" sz="1658">
                <a:solidFill>
                  <a:srgbClr val="FF0000"/>
                </a:solidFill>
              </a:rPr>
              <a:t>R</a:t>
            </a:r>
            <a:r>
              <a:rPr lang="en-MY" altLang="en-US" sz="1658">
                <a:solidFill>
                  <a:srgbClr val="FF0000"/>
                </a:solidFill>
              </a:rPr>
              <a:t>equest</a:t>
            </a:r>
            <a:r>
              <a:rPr lang="en-US" altLang="en-US" sz="1658">
                <a:solidFill>
                  <a:srgbClr val="FF0000"/>
                </a:solidFill>
              </a:rPr>
              <a:t> https://dev.azure.com/semaphore-consulting/Accelerus/_git/accelerus/pullrequest/2602</a:t>
            </a:r>
            <a:r>
              <a:rPr lang="en-MY" altLang="en-US" sz="1658">
                <a:solidFill>
                  <a:srgbClr val="FF0000"/>
                </a:solidFill>
              </a:rPr>
              <a:t>.</a:t>
            </a:r>
            <a:r>
              <a:rPr lang="en-US" altLang="en-US" sz="1658">
                <a:solidFill>
                  <a:srgbClr val="FF0000"/>
                </a:solidFill>
              </a:rPr>
              <a:t>But for production we need to delete existing cloud service (complete resource group) and then deploy again with this new static ip changes. </a:t>
            </a:r>
          </a:p>
          <a:p>
            <a:r>
              <a:rPr lang="en-US" altLang="en-US" sz="1658">
                <a:solidFill>
                  <a:srgbClr val="0070C0"/>
                </a:solidFill>
              </a:rPr>
              <a:t>Whays stopping us from doing that? Is there any danger?</a:t>
            </a:r>
          </a:p>
          <a:p>
            <a:r>
              <a:rPr lang="en-US" altLang="en-US" sz="1658"/>
              <a:t>Shouldn't be a problem since we recreate everything when we deploy it.We can test it out in the test resource groups with the PR. If it deploys correctly, recreating everything then we can proceed to production - delete the resource group and approve the PR</a:t>
            </a: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TotalTime>
  <Words>3981</Words>
  <Application>Microsoft Office PowerPoint</Application>
  <PresentationFormat>B4 (ISO) Paper (250x353 mm)</PresentationFormat>
  <Paragraphs>229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2013 - 2022 Theme</vt:lpstr>
      <vt:lpstr>AZURE CLOUD ERROR</vt:lpstr>
      <vt:lpstr>PowerPoint Presentation</vt:lpstr>
      <vt:lpstr>Error &amp; Clarification &amp; Solution</vt:lpstr>
      <vt:lpstr>2. Error &amp; Clarification &amp; Solution</vt:lpstr>
      <vt:lpstr>3</vt:lpstr>
      <vt:lpstr>4</vt:lpstr>
      <vt:lpstr>PowerPoint Presentation</vt:lpstr>
      <vt:lpstr>PowerPoint Presentation</vt:lpstr>
      <vt:lpstr>PowerPoint Presentation</vt:lpstr>
      <vt:lpstr>5</vt:lpstr>
      <vt:lpstr>5 </vt:lpstr>
      <vt:lpstr>6</vt:lpstr>
      <vt:lpstr>6</vt:lpstr>
      <vt:lpstr>7</vt:lpstr>
      <vt:lpstr>7</vt:lpstr>
      <vt:lpstr>7</vt:lpstr>
      <vt:lpstr>PowerPoint Presentation</vt:lpstr>
      <vt:lpstr>8</vt:lpstr>
      <vt:lpstr>9.</vt:lpstr>
      <vt:lpstr>10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CLOUD ERROR</dc:title>
  <dc:creator/>
  <cp:lastModifiedBy>DINESWARAN NADARAJAN</cp:lastModifiedBy>
  <cp:revision>5</cp:revision>
  <dcterms:created xsi:type="dcterms:W3CDTF">2025-02-06T10:22:00Z</dcterms:created>
  <dcterms:modified xsi:type="dcterms:W3CDTF">2025-04-09T10:03:07Z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1C1872D10940477C8FDBEB1775D5AA7B_11</vt:lpwstr>
  </property>
  <property fmtid="{D5CDD505-2E9C-101B-9397-08002B2CF9AE}" pid="3" name="KSOProductBuildVer">
    <vt:lpwstr>1033-12.2.0.20326</vt:lpwstr>
  </property>
</Properties>
</file>