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" charset="1" panose="00000500000000000000"/>
      <p:regular r:id="rId10"/>
    </p:embeddedFont>
    <p:embeddedFont>
      <p:font typeface="Agrandir Bold" charset="1" panose="00000800000000000000"/>
      <p:regular r:id="rId11"/>
    </p:embeddedFont>
    <p:embeddedFont>
      <p:font typeface="Agrandir Italics" charset="1" panose="00000500000000000000"/>
      <p:regular r:id="rId12"/>
    </p:embeddedFont>
    <p:embeddedFont>
      <p:font typeface="Agrandir Bold Italics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6329272" y="1094456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04513" y="5833362"/>
            <a:ext cx="4445540" cy="4453638"/>
          </a:xfrm>
          <a:custGeom>
            <a:avLst/>
            <a:gdLst/>
            <a:ahLst/>
            <a:cxnLst/>
            <a:rect r="r" b="b" t="t" l="l"/>
            <a:pathLst>
              <a:path h="4453638" w="4445540">
                <a:moveTo>
                  <a:pt x="0" y="0"/>
                </a:moveTo>
                <a:lnTo>
                  <a:pt x="4445541" y="0"/>
                </a:lnTo>
                <a:lnTo>
                  <a:pt x="4445541" y="4453638"/>
                </a:lnTo>
                <a:lnTo>
                  <a:pt x="0" y="4453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12295"/>
            <a:ext cx="16428587" cy="1827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11"/>
              </a:lnSpc>
            </a:pPr>
            <a:r>
              <a:rPr lang="en-US" sz="11411">
                <a:solidFill>
                  <a:srgbClr val="B9F200"/>
                </a:solidFill>
                <a:latin typeface="Agrandir"/>
              </a:rPr>
              <a:t>VITAL DISPATCH PRO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2590" y="4804220"/>
            <a:ext cx="9000162" cy="55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82"/>
              </a:lnSpc>
            </a:pPr>
            <a:r>
              <a:rPr lang="en-US" sz="2844">
                <a:solidFill>
                  <a:srgbClr val="FFFFFF"/>
                </a:solidFill>
                <a:latin typeface="Agrandir"/>
              </a:rPr>
              <a:t>Finite Amount of Ambulences Distribution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0853" y="8400948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B9F200"/>
                </a:solidFill>
                <a:latin typeface="Agrandir Bold"/>
              </a:rPr>
              <a:t>Name of Project: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0853" y="8838565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grandir"/>
              </a:rPr>
              <a:t>VitalDispatch Pro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07866" y="8400948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B9F200"/>
                </a:solidFill>
                <a:latin typeface="Agrandir Bold"/>
              </a:rPr>
              <a:t>Presented By: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07866" y="8838565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grandir"/>
              </a:rPr>
              <a:t>Bit Waves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87033" y="8400948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B9F200"/>
                </a:solidFill>
                <a:latin typeface="Agrandir Bold"/>
              </a:rPr>
              <a:t>Presented To: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87033" y="8838565"/>
            <a:ext cx="4756684" cy="41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grandir"/>
              </a:rPr>
              <a:t>HACKATHON 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77912" y="3773556"/>
            <a:ext cx="6932176" cy="1990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48"/>
              </a:lnSpc>
              <a:spcBef>
                <a:spcPct val="0"/>
              </a:spcBef>
            </a:pPr>
            <a:r>
              <a:rPr lang="en-US" sz="10499">
                <a:solidFill>
                  <a:srgbClr val="FFFFFF"/>
                </a:solidFill>
                <a:latin typeface="Agrandir"/>
              </a:rPr>
              <a:t>Thank you !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-5400000">
            <a:off x="-12848950" y="977636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25697900" y="5777671"/>
                </a:moveTo>
                <a:lnTo>
                  <a:pt x="0" y="5777671"/>
                </a:lnTo>
                <a:lnTo>
                  <a:pt x="0" y="0"/>
                </a:lnTo>
                <a:lnTo>
                  <a:pt x="25697900" y="0"/>
                </a:lnTo>
                <a:lnTo>
                  <a:pt x="25697900" y="57776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214460" y="1284770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-13019305" y="1366399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5777671"/>
                </a:moveTo>
                <a:lnTo>
                  <a:pt x="25697900" y="5777671"/>
                </a:lnTo>
                <a:lnTo>
                  <a:pt x="25697900" y="0"/>
                </a:lnTo>
                <a:lnTo>
                  <a:pt x="0" y="0"/>
                </a:lnTo>
                <a:lnTo>
                  <a:pt x="0" y="57776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74425">
            <a:off x="13085086" y="7307334"/>
            <a:ext cx="4843214" cy="3478308"/>
          </a:xfrm>
          <a:custGeom>
            <a:avLst/>
            <a:gdLst/>
            <a:ahLst/>
            <a:cxnLst/>
            <a:rect r="r" b="b" t="t" l="l"/>
            <a:pathLst>
              <a:path h="3478308" w="4843214">
                <a:moveTo>
                  <a:pt x="0" y="0"/>
                </a:moveTo>
                <a:lnTo>
                  <a:pt x="4843214" y="0"/>
                </a:lnTo>
                <a:lnTo>
                  <a:pt x="4843214" y="3478308"/>
                </a:lnTo>
                <a:lnTo>
                  <a:pt x="0" y="3478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01580" y="4022488"/>
            <a:ext cx="7116561" cy="1827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11"/>
              </a:lnSpc>
            </a:pPr>
            <a:r>
              <a:rPr lang="en-US" sz="11411">
                <a:solidFill>
                  <a:srgbClr val="B9F200"/>
                </a:solidFill>
                <a:latin typeface="Agrandir"/>
              </a:rPr>
              <a:t>Agenda.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418141" y="3283747"/>
          <a:ext cx="5467215" cy="3419475"/>
        </p:xfrm>
        <a:graphic>
          <a:graphicData uri="http://schemas.openxmlformats.org/drawingml/2006/table">
            <a:tbl>
              <a:tblPr/>
              <a:tblGrid>
                <a:gridCol w="727482"/>
                <a:gridCol w="2775518"/>
              </a:tblGrid>
              <a:tr h="8548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Problem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Solution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Demonstration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8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FFF"/>
                          </a:solidFill>
                          <a:latin typeface="Agrandir"/>
                        </a:rPr>
                        <a:t>Expandabiliuty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1E31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6061957" y="9229725"/>
            <a:ext cx="1645496" cy="42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38"/>
              </a:lnSpc>
            </a:pPr>
            <a:r>
              <a:rPr lang="en-US" sz="2638">
                <a:solidFill>
                  <a:srgbClr val="B9F200"/>
                </a:solidFill>
                <a:latin typeface="Agrandir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-13019305" y="1366399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5777671"/>
                </a:moveTo>
                <a:lnTo>
                  <a:pt x="25697900" y="5777671"/>
                </a:lnTo>
                <a:lnTo>
                  <a:pt x="25697900" y="0"/>
                </a:lnTo>
                <a:lnTo>
                  <a:pt x="0" y="0"/>
                </a:lnTo>
                <a:lnTo>
                  <a:pt x="0" y="57776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16934" y="7786904"/>
            <a:ext cx="973649" cy="3206629"/>
          </a:xfrm>
          <a:custGeom>
            <a:avLst/>
            <a:gdLst/>
            <a:ahLst/>
            <a:cxnLst/>
            <a:rect r="r" b="b" t="t" l="l"/>
            <a:pathLst>
              <a:path h="3206629" w="973649">
                <a:moveTo>
                  <a:pt x="0" y="0"/>
                </a:moveTo>
                <a:lnTo>
                  <a:pt x="973649" y="0"/>
                </a:lnTo>
                <a:lnTo>
                  <a:pt x="973649" y="3206629"/>
                </a:lnTo>
                <a:lnTo>
                  <a:pt x="0" y="3206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88792" y="0"/>
            <a:ext cx="8899208" cy="10287000"/>
          </a:xfrm>
          <a:custGeom>
            <a:avLst/>
            <a:gdLst/>
            <a:ahLst/>
            <a:cxnLst/>
            <a:rect r="r" b="b" t="t" l="l"/>
            <a:pathLst>
              <a:path h="10287000" w="8899208">
                <a:moveTo>
                  <a:pt x="0" y="0"/>
                </a:moveTo>
                <a:lnTo>
                  <a:pt x="8899208" y="0"/>
                </a:lnTo>
                <a:lnTo>
                  <a:pt x="8899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3391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51829" y="1741718"/>
            <a:ext cx="7116561" cy="325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11"/>
              </a:lnSpc>
            </a:pPr>
            <a:r>
              <a:rPr lang="en-US" sz="11411">
                <a:solidFill>
                  <a:srgbClr val="B9F200"/>
                </a:solidFill>
                <a:latin typeface="Agrandir"/>
              </a:rPr>
              <a:t>Problem</a:t>
            </a:r>
          </a:p>
          <a:p>
            <a:pPr>
              <a:lnSpc>
                <a:spcPts val="11411"/>
              </a:lnSpc>
            </a:pPr>
            <a:r>
              <a:rPr lang="en-US" sz="11411">
                <a:solidFill>
                  <a:srgbClr val="B9F200"/>
                </a:solidFill>
                <a:latin typeface="Agrandir"/>
              </a:rPr>
              <a:t>Overview.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51829" y="5342364"/>
            <a:ext cx="7456651" cy="308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2368" indent="-286184" lvl="1">
              <a:lnSpc>
                <a:spcPts val="3976"/>
              </a:lnSpc>
              <a:buFont typeface="Arial"/>
              <a:buChar char="•"/>
            </a:pPr>
            <a:r>
              <a:rPr lang="en-US" sz="2651">
                <a:solidFill>
                  <a:srgbClr val="FFFFFF"/>
                </a:solidFill>
                <a:latin typeface="Agrandir"/>
              </a:rPr>
              <a:t>In resource-limited settings like ours, the availability of services such as ambulance service is finite. </a:t>
            </a:r>
          </a:p>
          <a:p>
            <a:pPr>
              <a:lnSpc>
                <a:spcPts val="3976"/>
              </a:lnSpc>
            </a:pPr>
          </a:p>
          <a:p>
            <a:pPr marL="572368" indent="-286184" lvl="1">
              <a:lnSpc>
                <a:spcPts val="3976"/>
              </a:lnSpc>
              <a:buFont typeface="Arial"/>
              <a:buChar char="•"/>
            </a:pPr>
            <a:r>
              <a:rPr lang="en-US" sz="2651">
                <a:solidFill>
                  <a:srgbClr val="FFFFFF"/>
                </a:solidFill>
                <a:latin typeface="Agrandir"/>
              </a:rPr>
              <a:t>Existing dispatch systems suffer from delayed response times.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61957" y="9162538"/>
            <a:ext cx="1645496" cy="42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38"/>
              </a:lnSpc>
            </a:pPr>
            <a:r>
              <a:rPr lang="en-US" sz="2638">
                <a:solidFill>
                  <a:srgbClr val="B9F200"/>
                </a:solidFill>
                <a:latin typeface="Agrandir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7970" y="790575"/>
            <a:ext cx="1195206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4"/>
              </a:lnSpc>
            </a:pPr>
            <a:r>
              <a:rPr lang="en-US" sz="8104">
                <a:solidFill>
                  <a:srgbClr val="B9F200"/>
                </a:solidFill>
                <a:latin typeface="Agrandir"/>
              </a:rPr>
              <a:t>OUR SOLUTION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5967169" y="1077997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61957" y="9229725"/>
            <a:ext cx="1645496" cy="42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38"/>
              </a:lnSpc>
            </a:pPr>
            <a:r>
              <a:rPr lang="en-US" sz="2638">
                <a:solidFill>
                  <a:srgbClr val="FFFFFF"/>
                </a:solidFill>
                <a:latin typeface="Agrandir"/>
              </a:rPr>
              <a:t>04</a:t>
            </a:r>
          </a:p>
        </p:txBody>
      </p:sp>
      <p:sp>
        <p:nvSpPr>
          <p:cNvPr name="AutoShape 5" id="5"/>
          <p:cNvSpPr/>
          <p:nvPr/>
        </p:nvSpPr>
        <p:spPr>
          <a:xfrm>
            <a:off x="9124950" y="2257425"/>
            <a:ext cx="0" cy="76803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4339514" y="3025459"/>
            <a:ext cx="1028823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4358564" y="2987927"/>
            <a:ext cx="0" cy="9789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4627746" y="3045077"/>
            <a:ext cx="0" cy="9221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2890047" y="3934900"/>
            <a:ext cx="2898934" cy="97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9"/>
              </a:lnSpc>
              <a:spcBef>
                <a:spcPct val="0"/>
              </a:spcBef>
            </a:pPr>
            <a:r>
              <a:rPr lang="en-US" sz="5099" u="sng">
                <a:solidFill>
                  <a:srgbClr val="05070B"/>
                </a:solidFill>
                <a:latin typeface="Agrandir"/>
              </a:rPr>
              <a:t>Solution</a:t>
            </a:r>
            <a:r>
              <a:rPr lang="en-US" sz="5099" u="sng">
                <a:solidFill>
                  <a:srgbClr val="000000"/>
                </a:solidFill>
                <a:latin typeface="Agrandir"/>
              </a:rPr>
              <a:t>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7443" y="3953950"/>
            <a:ext cx="2902506" cy="93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sz="4999" u="sng">
                <a:solidFill>
                  <a:srgbClr val="000000"/>
                </a:solidFill>
                <a:latin typeface="Agrandir"/>
              </a:rPr>
              <a:t>Solution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9090" y="5298224"/>
            <a:ext cx="6318409" cy="304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49"/>
              </a:lnSpc>
            </a:pPr>
            <a:r>
              <a:rPr lang="en-US" sz="4499">
                <a:solidFill>
                  <a:srgbClr val="FFFFFF"/>
                </a:solidFill>
                <a:latin typeface="Agrandir"/>
              </a:rPr>
              <a:t>Changing the locations </a:t>
            </a:r>
          </a:p>
          <a:p>
            <a:pPr algn="just">
              <a:lnSpc>
                <a:spcPts val="5849"/>
              </a:lnSpc>
            </a:pPr>
            <a:r>
              <a:rPr lang="en-US" sz="4499">
                <a:solidFill>
                  <a:srgbClr val="FFFFFF"/>
                </a:solidFill>
                <a:latin typeface="Agrandir"/>
              </a:rPr>
              <a:t>to improve quality.</a:t>
            </a:r>
          </a:p>
          <a:p>
            <a:pPr algn="just">
              <a:lnSpc>
                <a:spcPts val="5849"/>
              </a:lnSpc>
            </a:pPr>
          </a:p>
          <a:p>
            <a:pPr algn="just">
              <a:lnSpc>
                <a:spcPts val="584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057240" y="5298224"/>
            <a:ext cx="7102912" cy="231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</a:pPr>
            <a:r>
              <a:rPr lang="en-US" sz="4499">
                <a:solidFill>
                  <a:srgbClr val="FFFFFF"/>
                </a:solidFill>
                <a:latin typeface="Agrandir"/>
              </a:rPr>
              <a:t>Change allocated number </a:t>
            </a:r>
          </a:p>
          <a:p>
            <a:pPr algn="ctr">
              <a:lnSpc>
                <a:spcPts val="5849"/>
              </a:lnSpc>
            </a:pPr>
            <a:r>
              <a:rPr lang="en-US" sz="4499">
                <a:solidFill>
                  <a:srgbClr val="FFFFFF"/>
                </a:solidFill>
                <a:latin typeface="Agrandir"/>
              </a:rPr>
              <a:t>of ambulances </a:t>
            </a:r>
          </a:p>
          <a:p>
            <a:pPr algn="ctr">
              <a:lnSpc>
                <a:spcPts val="5849"/>
              </a:lnSpc>
              <a:spcBef>
                <a:spcPct val="0"/>
              </a:spcBef>
            </a:pPr>
            <a:r>
              <a:rPr lang="en-US" sz="4499">
                <a:solidFill>
                  <a:srgbClr val="FFFFFF"/>
                </a:solidFill>
                <a:latin typeface="Agrandir"/>
              </a:rPr>
              <a:t>for predefined locations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-14081469" y="1359302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5777671"/>
                </a:moveTo>
                <a:lnTo>
                  <a:pt x="25697900" y="5777671"/>
                </a:lnTo>
                <a:lnTo>
                  <a:pt x="25697900" y="0"/>
                </a:lnTo>
                <a:lnTo>
                  <a:pt x="0" y="0"/>
                </a:lnTo>
                <a:lnTo>
                  <a:pt x="0" y="57776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61957" y="9229725"/>
            <a:ext cx="1645496" cy="42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38"/>
              </a:lnSpc>
            </a:pPr>
            <a:r>
              <a:rPr lang="en-US" sz="2638">
                <a:solidFill>
                  <a:srgbClr val="B9F200"/>
                </a:solidFill>
                <a:latin typeface="Agrandir"/>
              </a:rPr>
              <a:t>05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5967169" y="1077997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189" y="3966832"/>
            <a:ext cx="2079647" cy="2628305"/>
          </a:xfrm>
          <a:custGeom>
            <a:avLst/>
            <a:gdLst/>
            <a:ahLst/>
            <a:cxnLst/>
            <a:rect r="r" b="b" t="t" l="l"/>
            <a:pathLst>
              <a:path h="2628305" w="2079647">
                <a:moveTo>
                  <a:pt x="0" y="0"/>
                </a:moveTo>
                <a:lnTo>
                  <a:pt x="2079646" y="0"/>
                </a:lnTo>
                <a:lnTo>
                  <a:pt x="2079646" y="2628306"/>
                </a:lnTo>
                <a:lnTo>
                  <a:pt x="0" y="2628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40217" y="4333439"/>
            <a:ext cx="1487067" cy="2261699"/>
          </a:xfrm>
          <a:custGeom>
            <a:avLst/>
            <a:gdLst/>
            <a:ahLst/>
            <a:cxnLst/>
            <a:rect r="r" b="b" t="t" l="l"/>
            <a:pathLst>
              <a:path h="2261699" w="1487067">
                <a:moveTo>
                  <a:pt x="0" y="0"/>
                </a:moveTo>
                <a:lnTo>
                  <a:pt x="1487067" y="0"/>
                </a:lnTo>
                <a:lnTo>
                  <a:pt x="1487067" y="2261699"/>
                </a:lnTo>
                <a:lnTo>
                  <a:pt x="0" y="2261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30433" y="838200"/>
            <a:ext cx="5227133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B9F200"/>
                </a:solidFill>
                <a:latin typeface="Agrandir"/>
              </a:rPr>
              <a:t>SOLUTION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3440" y="3017861"/>
            <a:ext cx="8642628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grandir"/>
              </a:rPr>
              <a:t>Why we aren't using this.....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3712" y="4371435"/>
            <a:ext cx="721637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9"/>
              </a:lnSpc>
              <a:spcBef>
                <a:spcPct val="0"/>
              </a:spcBef>
            </a:pPr>
            <a:r>
              <a:rPr lang="en-US" sz="5499">
                <a:solidFill>
                  <a:srgbClr val="FFDE59"/>
                </a:solidFill>
                <a:latin typeface="Agrandir"/>
              </a:rPr>
              <a:t>Practically Imposible....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41932" y="6077548"/>
            <a:ext cx="7544158" cy="75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0" indent="-431795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grandir"/>
              </a:rPr>
              <a:t>Locations won't be available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1932" y="7370049"/>
            <a:ext cx="5987296" cy="75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0" indent="-431795" lvl="1">
              <a:lnSpc>
                <a:spcPts val="51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grandir"/>
              </a:rPr>
              <a:t>Expensive investment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4364" y="2916573"/>
            <a:ext cx="14842022" cy="5084182"/>
          </a:xfrm>
          <a:custGeom>
            <a:avLst/>
            <a:gdLst/>
            <a:ahLst/>
            <a:cxnLst/>
            <a:rect r="r" b="b" t="t" l="l"/>
            <a:pathLst>
              <a:path h="5084182" w="14842022">
                <a:moveTo>
                  <a:pt x="0" y="0"/>
                </a:moveTo>
                <a:lnTo>
                  <a:pt x="14842022" y="0"/>
                </a:lnTo>
                <a:lnTo>
                  <a:pt x="14842022" y="5084182"/>
                </a:lnTo>
                <a:lnTo>
                  <a:pt x="0" y="5084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4040" y="771525"/>
            <a:ext cx="5079921" cy="131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7"/>
              </a:lnSpc>
              <a:spcBef>
                <a:spcPct val="0"/>
              </a:spcBef>
            </a:pPr>
            <a:r>
              <a:rPr lang="en-US" sz="6959">
                <a:solidFill>
                  <a:srgbClr val="B9F200"/>
                </a:solidFill>
                <a:latin typeface="Agrandir"/>
              </a:rPr>
              <a:t>SOLUTION 2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5967169" y="1077997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967169" y="1077997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67039"/>
            <a:ext cx="7605581" cy="5704186"/>
          </a:xfrm>
          <a:custGeom>
            <a:avLst/>
            <a:gdLst/>
            <a:ahLst/>
            <a:cxnLst/>
            <a:rect r="r" b="b" t="t" l="l"/>
            <a:pathLst>
              <a:path h="5704186" w="7605581">
                <a:moveTo>
                  <a:pt x="0" y="0"/>
                </a:moveTo>
                <a:lnTo>
                  <a:pt x="7605581" y="0"/>
                </a:lnTo>
                <a:lnTo>
                  <a:pt x="7605581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2449" y="866775"/>
            <a:ext cx="7973265" cy="81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4299">
                <a:solidFill>
                  <a:srgbClr val="FFFFFF"/>
                </a:solidFill>
                <a:latin typeface="Agrandir"/>
              </a:rPr>
              <a:t>How our system works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43278" y="5010150"/>
            <a:ext cx="5634871" cy="61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Agrandir"/>
              </a:rPr>
              <a:t>What are demand locations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34281" y="8834120"/>
            <a:ext cx="7913727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Agrandir"/>
              </a:rPr>
              <a:t>Let's proceed to the demonstration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704513" y="6468871"/>
            <a:ext cx="4445540" cy="4453638"/>
          </a:xfrm>
          <a:custGeom>
            <a:avLst/>
            <a:gdLst/>
            <a:ahLst/>
            <a:cxnLst/>
            <a:rect r="r" b="b" t="t" l="l"/>
            <a:pathLst>
              <a:path h="4453638" w="4445540">
                <a:moveTo>
                  <a:pt x="0" y="0"/>
                </a:moveTo>
                <a:lnTo>
                  <a:pt x="4445541" y="0"/>
                </a:lnTo>
                <a:lnTo>
                  <a:pt x="4445541" y="4453637"/>
                </a:lnTo>
                <a:lnTo>
                  <a:pt x="0" y="44536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967169" y="1077997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8273" y="771525"/>
            <a:ext cx="17351455" cy="131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7"/>
              </a:lnSpc>
              <a:spcBef>
                <a:spcPct val="0"/>
              </a:spcBef>
            </a:pPr>
            <a:r>
              <a:rPr lang="en-US" sz="6959">
                <a:solidFill>
                  <a:srgbClr val="B9F200"/>
                </a:solidFill>
                <a:latin typeface="Agrandir"/>
              </a:rPr>
              <a:t>EXPANDABILITY OF CURRENT SOFTWARE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75306" y="3785857"/>
            <a:ext cx="10537388" cy="421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9484" indent="-539742" lvl="1">
              <a:lnSpc>
                <a:spcPts val="64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grandir"/>
              </a:rPr>
              <a:t>Integrating Google maps Api...</a:t>
            </a:r>
          </a:p>
          <a:p>
            <a:pPr>
              <a:lnSpc>
                <a:spcPts val="6499"/>
              </a:lnSpc>
            </a:pPr>
          </a:p>
          <a:p>
            <a:pPr marL="1079484" indent="-539742" lvl="1">
              <a:lnSpc>
                <a:spcPts val="64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grandir"/>
              </a:rPr>
              <a:t>Real time data analysis...</a:t>
            </a:r>
          </a:p>
          <a:p>
            <a:pPr>
              <a:lnSpc>
                <a:spcPts val="6499"/>
              </a:lnSpc>
            </a:pPr>
          </a:p>
          <a:p>
            <a:pPr marL="1079484" indent="-539742" lvl="1">
              <a:lnSpc>
                <a:spcPts val="64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Agrandir"/>
              </a:rPr>
              <a:t>Improved mathematical model...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967169" y="1077997"/>
            <a:ext cx="25697900" cy="5777671"/>
          </a:xfrm>
          <a:custGeom>
            <a:avLst/>
            <a:gdLst/>
            <a:ahLst/>
            <a:cxnLst/>
            <a:rect r="r" b="b" t="t" l="l"/>
            <a:pathLst>
              <a:path h="5777671" w="25697900">
                <a:moveTo>
                  <a:pt x="0" y="0"/>
                </a:moveTo>
                <a:lnTo>
                  <a:pt x="25697900" y="0"/>
                </a:lnTo>
                <a:lnTo>
                  <a:pt x="25697900" y="5777671"/>
                </a:lnTo>
                <a:lnTo>
                  <a:pt x="0" y="577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6517" y="3258184"/>
            <a:ext cx="2453724" cy="1717607"/>
          </a:xfrm>
          <a:custGeom>
            <a:avLst/>
            <a:gdLst/>
            <a:ahLst/>
            <a:cxnLst/>
            <a:rect r="r" b="b" t="t" l="l"/>
            <a:pathLst>
              <a:path h="1717607" w="2453724">
                <a:moveTo>
                  <a:pt x="0" y="0"/>
                </a:moveTo>
                <a:lnTo>
                  <a:pt x="2453725" y="0"/>
                </a:lnTo>
                <a:lnTo>
                  <a:pt x="2453725" y="1717607"/>
                </a:lnTo>
                <a:lnTo>
                  <a:pt x="0" y="17176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4395" y="3058159"/>
            <a:ext cx="12588478" cy="620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44253" indent="-572126" lvl="1">
              <a:lnSpc>
                <a:spcPts val="6889"/>
              </a:lnSpc>
              <a:buFont typeface="Arial"/>
              <a:buChar char="•"/>
            </a:pPr>
            <a:r>
              <a:rPr lang="en-US" sz="5299">
                <a:solidFill>
                  <a:srgbClr val="FFFFFF"/>
                </a:solidFill>
                <a:latin typeface="Agrandir"/>
              </a:rPr>
              <a:t>Fire department firetruck allocation</a:t>
            </a:r>
          </a:p>
          <a:p>
            <a:pPr>
              <a:lnSpc>
                <a:spcPts val="6889"/>
              </a:lnSpc>
            </a:pPr>
          </a:p>
          <a:p>
            <a:pPr marL="1144253" indent="-572126" lvl="1">
              <a:lnSpc>
                <a:spcPts val="6889"/>
              </a:lnSpc>
              <a:buFont typeface="Arial"/>
              <a:buChar char="•"/>
            </a:pPr>
            <a:r>
              <a:rPr lang="en-US" sz="5299">
                <a:solidFill>
                  <a:srgbClr val="FFFFFF"/>
                </a:solidFill>
                <a:latin typeface="Agrandir"/>
              </a:rPr>
              <a:t>Police department troops allocation</a:t>
            </a:r>
          </a:p>
          <a:p>
            <a:pPr>
              <a:lnSpc>
                <a:spcPts val="6889"/>
              </a:lnSpc>
            </a:pPr>
          </a:p>
          <a:p>
            <a:pPr marL="1144253" indent="-572126" lvl="1">
              <a:lnSpc>
                <a:spcPts val="6889"/>
              </a:lnSpc>
              <a:buFont typeface="Arial"/>
              <a:buChar char="•"/>
            </a:pPr>
            <a:r>
              <a:rPr lang="en-US" sz="5299">
                <a:solidFill>
                  <a:srgbClr val="FFFFFF"/>
                </a:solidFill>
                <a:latin typeface="Agrandir"/>
              </a:rPr>
              <a:t>War troops allocation</a:t>
            </a:r>
          </a:p>
          <a:p>
            <a:pPr>
              <a:lnSpc>
                <a:spcPts val="6889"/>
              </a:lnSpc>
            </a:pPr>
          </a:p>
          <a:p>
            <a:pPr marL="1144253" indent="-572126" lvl="1">
              <a:lnSpc>
                <a:spcPts val="6889"/>
              </a:lnSpc>
              <a:buFont typeface="Arial"/>
              <a:buChar char="•"/>
            </a:pPr>
            <a:r>
              <a:rPr lang="en-US" sz="5299">
                <a:solidFill>
                  <a:srgbClr val="FFFFFF"/>
                </a:solidFill>
                <a:latin typeface="Agrandir"/>
              </a:rPr>
              <a:t>An efficient taxi services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57012" y="7720745"/>
            <a:ext cx="1305000" cy="1537555"/>
          </a:xfrm>
          <a:custGeom>
            <a:avLst/>
            <a:gdLst/>
            <a:ahLst/>
            <a:cxnLst/>
            <a:rect r="r" b="b" t="t" l="l"/>
            <a:pathLst>
              <a:path h="1537555" w="1305000">
                <a:moveTo>
                  <a:pt x="0" y="0"/>
                </a:moveTo>
                <a:lnTo>
                  <a:pt x="1305000" y="0"/>
                </a:lnTo>
                <a:lnTo>
                  <a:pt x="1305000" y="1537555"/>
                </a:lnTo>
                <a:lnTo>
                  <a:pt x="0" y="1537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8782" y="5699336"/>
            <a:ext cx="2661459" cy="1117813"/>
          </a:xfrm>
          <a:custGeom>
            <a:avLst/>
            <a:gdLst/>
            <a:ahLst/>
            <a:cxnLst/>
            <a:rect r="r" b="b" t="t" l="l"/>
            <a:pathLst>
              <a:path h="1117813" w="2661459">
                <a:moveTo>
                  <a:pt x="0" y="0"/>
                </a:moveTo>
                <a:lnTo>
                  <a:pt x="2661460" y="0"/>
                </a:lnTo>
                <a:lnTo>
                  <a:pt x="2661460" y="1117812"/>
                </a:lnTo>
                <a:lnTo>
                  <a:pt x="0" y="11178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03059" y="771525"/>
            <a:ext cx="6481882" cy="131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7"/>
              </a:lnSpc>
              <a:spcBef>
                <a:spcPct val="0"/>
              </a:spcBef>
            </a:pPr>
            <a:r>
              <a:rPr lang="en-US" sz="6959">
                <a:solidFill>
                  <a:srgbClr val="B9F200"/>
                </a:solidFill>
                <a:latin typeface="Agrandir"/>
              </a:rPr>
              <a:t>EXPANDABILITY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DAFlc7H3vfM</dc:identifier>
  <dcterms:modified xsi:type="dcterms:W3CDTF">2011-08-01T06:04:30Z</dcterms:modified>
  <cp:revision>1</cp:revision>
  <dc:title>Vital Dispatch Pro</dc:title>
</cp:coreProperties>
</file>