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67614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6028" y="6095999"/>
            <a:ext cx="993648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67614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959" y="1321434"/>
            <a:ext cx="10508081" cy="210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trunk-studio.com/blog/ssh-for-window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13" y="436575"/>
            <a:ext cx="8105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Git/GitHub</a:t>
            </a:r>
            <a:r>
              <a:rPr sz="7200" spc="-320" dirty="0"/>
              <a:t> </a:t>
            </a:r>
            <a:r>
              <a:rPr sz="4000" spc="-5" dirty="0">
                <a:latin typeface="SimSun"/>
                <a:cs typeface="SimSun"/>
              </a:rPr>
              <a:t>學習參考資料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3063" y="5541365"/>
            <a:ext cx="2439670" cy="920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85"/>
              </a:spcBef>
            </a:pPr>
            <a:r>
              <a:rPr sz="1400" dirty="0">
                <a:solidFill>
                  <a:srgbClr val="89D0D5"/>
                </a:solidFill>
                <a:latin typeface="SimSun"/>
                <a:cs typeface="SimSun"/>
              </a:rPr>
              <a:t>陽明生資所</a:t>
            </a:r>
            <a:r>
              <a:rPr sz="1400" spc="5" dirty="0">
                <a:solidFill>
                  <a:srgbClr val="89D0D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89D0D5"/>
                </a:solidFill>
                <a:latin typeface="SimSun"/>
                <a:cs typeface="SimSun"/>
              </a:rPr>
              <a:t>陳卓逸老師實驗室 專任研究助理</a:t>
            </a:r>
            <a:r>
              <a:rPr sz="1400" spc="-340" dirty="0">
                <a:solidFill>
                  <a:srgbClr val="89D0D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89D0D5"/>
                </a:solidFill>
                <a:latin typeface="SimSun"/>
                <a:cs typeface="SimSun"/>
              </a:rPr>
              <a:t>陳躍中</a:t>
            </a:r>
            <a:r>
              <a:rPr sz="1400" spc="-320" dirty="0">
                <a:solidFill>
                  <a:srgbClr val="89D0D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89D0D5"/>
                </a:solidFill>
                <a:latin typeface="SimSun"/>
                <a:cs typeface="SimSun"/>
              </a:rPr>
              <a:t>製作  </a:t>
            </a:r>
            <a:r>
              <a:rPr sz="1400" spc="-5" dirty="0">
                <a:solidFill>
                  <a:srgbClr val="89D0D5"/>
                </a:solidFill>
                <a:latin typeface="Tahoma"/>
                <a:cs typeface="Tahoma"/>
              </a:rPr>
              <a:t>2018.07.12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2240279"/>
            <a:ext cx="1921764" cy="918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0567" y="2240279"/>
            <a:ext cx="1014983" cy="918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14190" y="4830826"/>
            <a:ext cx="36125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參考資料：為你自己學</a:t>
            </a:r>
            <a:r>
              <a:rPr sz="18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網路版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) 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https://gitbook.tw/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0" y="3749040"/>
            <a:ext cx="1673352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07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設定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-195" dirty="0"/>
              <a:t>_</a:t>
            </a:r>
            <a:r>
              <a:rPr dirty="0">
                <a:latin typeface="SimSun"/>
                <a:cs typeface="SimSun"/>
              </a:rPr>
              <a:t>使用者設定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33" y="1177518"/>
            <a:ext cx="6729095" cy="3048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打開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輸入使用者名稱和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並輸入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--global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user.name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你的使用者名稱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  <a:p>
            <a:pPr marL="850900">
              <a:lnSpc>
                <a:spcPct val="100000"/>
              </a:lnSpc>
              <a:spcBef>
                <a:spcPts val="994"/>
              </a:spcBef>
            </a:pP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config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–global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user.email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你的電子信箱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檢視設定狀況：</a:t>
            </a:r>
            <a:r>
              <a:rPr sz="2000" spc="-47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--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ist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可能會出現很多設定的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結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果，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重點是要看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user.name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2000" spc="-44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user.email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82055" y="2514598"/>
            <a:ext cx="6149340" cy="4343400"/>
            <a:chOff x="5782055" y="2514598"/>
            <a:chExt cx="6149340" cy="434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6895" y="2514598"/>
              <a:ext cx="5524500" cy="434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91961" y="3135630"/>
              <a:ext cx="581025" cy="294640"/>
            </a:xfrm>
            <a:custGeom>
              <a:avLst/>
              <a:gdLst/>
              <a:ahLst/>
              <a:cxnLst/>
              <a:rect l="l" t="t" r="r" b="b"/>
              <a:pathLst>
                <a:path w="581025" h="294639">
                  <a:moveTo>
                    <a:pt x="433577" y="0"/>
                  </a:moveTo>
                  <a:lnTo>
                    <a:pt x="433577" y="73533"/>
                  </a:lnTo>
                  <a:lnTo>
                    <a:pt x="0" y="73533"/>
                  </a:lnTo>
                  <a:lnTo>
                    <a:pt x="0" y="220599"/>
                  </a:lnTo>
                  <a:lnTo>
                    <a:pt x="433577" y="220599"/>
                  </a:lnTo>
                  <a:lnTo>
                    <a:pt x="433577" y="294132"/>
                  </a:lnTo>
                  <a:lnTo>
                    <a:pt x="580643" y="147066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3135630"/>
              <a:ext cx="581025" cy="294640"/>
            </a:xfrm>
            <a:custGeom>
              <a:avLst/>
              <a:gdLst/>
              <a:ahLst/>
              <a:cxnLst/>
              <a:rect l="l" t="t" r="r" b="b"/>
              <a:pathLst>
                <a:path w="581025" h="294639">
                  <a:moveTo>
                    <a:pt x="0" y="73533"/>
                  </a:moveTo>
                  <a:lnTo>
                    <a:pt x="433577" y="73533"/>
                  </a:lnTo>
                  <a:lnTo>
                    <a:pt x="433577" y="0"/>
                  </a:lnTo>
                  <a:lnTo>
                    <a:pt x="580643" y="147066"/>
                  </a:lnTo>
                  <a:lnTo>
                    <a:pt x="433577" y="294132"/>
                  </a:lnTo>
                  <a:lnTo>
                    <a:pt x="433577" y="220599"/>
                  </a:lnTo>
                  <a:lnTo>
                    <a:pt x="0" y="220599"/>
                  </a:lnTo>
                  <a:lnTo>
                    <a:pt x="0" y="73533"/>
                  </a:lnTo>
                  <a:close/>
                </a:path>
              </a:pathLst>
            </a:custGeom>
            <a:ln w="19812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7201" y="6128765"/>
              <a:ext cx="579120" cy="292735"/>
            </a:xfrm>
            <a:custGeom>
              <a:avLst/>
              <a:gdLst/>
              <a:ahLst/>
              <a:cxnLst/>
              <a:rect l="l" t="t" r="r" b="b"/>
              <a:pathLst>
                <a:path w="579120" h="292735">
                  <a:moveTo>
                    <a:pt x="432815" y="0"/>
                  </a:moveTo>
                  <a:lnTo>
                    <a:pt x="432815" y="73152"/>
                  </a:lnTo>
                  <a:lnTo>
                    <a:pt x="0" y="73152"/>
                  </a:lnTo>
                  <a:lnTo>
                    <a:pt x="0" y="219456"/>
                  </a:lnTo>
                  <a:lnTo>
                    <a:pt x="432815" y="219456"/>
                  </a:lnTo>
                  <a:lnTo>
                    <a:pt x="432815" y="292608"/>
                  </a:lnTo>
                  <a:lnTo>
                    <a:pt x="579120" y="14630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7201" y="6128765"/>
              <a:ext cx="579120" cy="292735"/>
            </a:xfrm>
            <a:custGeom>
              <a:avLst/>
              <a:gdLst/>
              <a:ahLst/>
              <a:cxnLst/>
              <a:rect l="l" t="t" r="r" b="b"/>
              <a:pathLst>
                <a:path w="579120" h="292735">
                  <a:moveTo>
                    <a:pt x="0" y="73152"/>
                  </a:moveTo>
                  <a:lnTo>
                    <a:pt x="432815" y="73152"/>
                  </a:lnTo>
                  <a:lnTo>
                    <a:pt x="432815" y="0"/>
                  </a:lnTo>
                  <a:lnTo>
                    <a:pt x="579120" y="146304"/>
                  </a:lnTo>
                  <a:lnTo>
                    <a:pt x="432815" y="292608"/>
                  </a:lnTo>
                  <a:lnTo>
                    <a:pt x="432815" y="219456"/>
                  </a:lnTo>
                  <a:lnTo>
                    <a:pt x="0" y="219456"/>
                  </a:lnTo>
                  <a:lnTo>
                    <a:pt x="0" y="73152"/>
                  </a:lnTo>
                  <a:close/>
                </a:path>
              </a:pathLst>
            </a:custGeom>
            <a:ln w="19811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514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uFill>
                  <a:solidFill>
                    <a:srgbClr val="EBEBEB"/>
                  </a:solidFill>
                </a:uFill>
                <a:latin typeface="SimSun"/>
                <a:cs typeface="SimSun"/>
              </a:rPr>
              <a:t>新增、初始</a:t>
            </a:r>
            <a:r>
              <a:rPr u="heavy" spc="-935" dirty="0">
                <a:uFill>
                  <a:solidFill>
                    <a:srgbClr val="EBEBEB"/>
                  </a:solidFill>
                </a:uFill>
                <a:latin typeface="SimSun"/>
                <a:cs typeface="SimSun"/>
              </a:rPr>
              <a:t> </a:t>
            </a:r>
            <a:r>
              <a:rPr u="heavy" spc="150" dirty="0">
                <a:uFill>
                  <a:solidFill>
                    <a:srgbClr val="EBEBEB"/>
                  </a:solidFill>
                </a:uFill>
              </a:rPr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2311" y="3402913"/>
            <a:ext cx="2738755" cy="27736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其中，</a:t>
            </a:r>
            <a:r>
              <a:rPr sz="1700" spc="5" dirty="0">
                <a:solidFill>
                  <a:srgbClr val="FFFFFF"/>
                </a:solidFill>
                <a:latin typeface="SimSun"/>
                <a:cs typeface="SimSun"/>
              </a:rPr>
              <a:t>第</a:t>
            </a:r>
            <a:r>
              <a:rPr sz="17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7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步這個指令 會在這個目錄裡建立了 一個</a:t>
            </a:r>
            <a:r>
              <a:rPr sz="1700" spc="-3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700" spc="20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7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目錄，整個  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1700" spc="4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的精華就都是在這 個目錄裡了。如果各位 有興趣可以先看一下這 個目錄裡面的內容，不 過現在並不打算介紹裡 面的細節，請各位先體 會一下</a:t>
            </a:r>
            <a:r>
              <a:rPr sz="1700" spc="-15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用</a:t>
            </a:r>
            <a:r>
              <a:rPr sz="1700" spc="-38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700" spc="2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7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SimSun"/>
                <a:cs typeface="SimSun"/>
              </a:rPr>
              <a:t>的手感， 待後面的章節會再慢慢 介紹這個目錄裡到底在 賣什麼藥。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967227"/>
            <a:ext cx="6057900" cy="3713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1524000"/>
            <a:ext cx="8705088" cy="13426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322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檢視目前狀態</a:t>
            </a:r>
            <a:endParaRPr sz="42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1853183"/>
            <a:ext cx="5457444" cy="4373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3008" y="2055063"/>
            <a:ext cx="297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735" algn="l"/>
                <a:tab pos="1505585" algn="l"/>
              </a:tabLst>
            </a:pP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	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用來看狀</a:t>
            </a:r>
            <a:r>
              <a:rPr sz="2000" spc="-5" dirty="0">
                <a:solidFill>
                  <a:srgbClr val="FFFFFF"/>
                </a:solidFill>
                <a:latin typeface="SimSun"/>
                <a:cs typeface="SimSun"/>
              </a:rPr>
              <a:t>態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7317" y="1954504"/>
            <a:ext cx="4853940" cy="16217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35" dirty="0">
                <a:solidFill>
                  <a:srgbClr val="FFFFFF"/>
                </a:solidFill>
                <a:latin typeface="Tahoma"/>
                <a:cs typeface="Tahoma"/>
              </a:rPr>
              <a:t>cho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o,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為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85" dirty="0">
                <a:solidFill>
                  <a:srgbClr val="FFFFFF"/>
                </a:solidFill>
                <a:latin typeface="Tahoma"/>
                <a:cs typeface="Tahoma"/>
              </a:rPr>
              <a:t>ck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接下來要把檔案交給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，讓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追蹤它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074164"/>
            <a:ext cx="6091428" cy="4373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33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把檔案交給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-60" dirty="0"/>
              <a:t>(</a:t>
            </a:r>
            <a:r>
              <a:rPr dirty="0">
                <a:latin typeface="SimSun"/>
                <a:cs typeface="SimSun"/>
              </a:rPr>
              <a:t>儲存至暫存區</a:t>
            </a:r>
            <a:r>
              <a:rPr spc="-6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911" y="2077338"/>
            <a:ext cx="3676015" cy="284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檔案名稱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如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ad</a:t>
            </a:r>
            <a:r>
              <a:rPr sz="2000" spc="2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可以發現已經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從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204" dirty="0">
                <a:solidFill>
                  <a:srgbClr val="FFFFFF"/>
                </a:solidFill>
                <a:latin typeface="Tahoma"/>
                <a:cs typeface="Tahoma"/>
              </a:rPr>
              <a:t>ck</a:t>
            </a:r>
            <a:r>
              <a:rPr sz="2000" spc="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變成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了。</a:t>
            </a:r>
            <a:endParaRPr sz="2000">
              <a:latin typeface="SimSun"/>
              <a:cs typeface="SimSun"/>
            </a:endParaRPr>
          </a:p>
          <a:p>
            <a:pPr marL="355600" marR="5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表示這個檔案已經被儲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存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到鎮 存區了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rea/I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ndex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*.html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--all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142744"/>
            <a:ext cx="6723888" cy="30967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026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將暫存區內的檔案提交道倉庫存檔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0839" y="1951456"/>
            <a:ext cx="3816350" cy="2972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–m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內容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完成才算是完成儲存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的任務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左圖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ad</a:t>
            </a:r>
            <a:r>
              <a:rPr sz="2000" spc="2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e:</a:t>
            </a:r>
            <a:endParaRPr sz="20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2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為記錄這次儲 存的內容跟之前的比較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了哪 些變更。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commit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進入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im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052827"/>
            <a:ext cx="6385560" cy="1816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727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$git</a:t>
            </a:r>
            <a:r>
              <a:rPr spc="-160" dirty="0"/>
              <a:t> </a:t>
            </a:r>
            <a:r>
              <a:rPr spc="585" dirty="0"/>
              <a:t>add</a:t>
            </a:r>
            <a:r>
              <a:rPr spc="-170" dirty="0"/>
              <a:t> </a:t>
            </a:r>
            <a:r>
              <a:rPr spc="345" dirty="0"/>
              <a:t>&amp;</a:t>
            </a:r>
            <a:r>
              <a:rPr spc="-160" dirty="0"/>
              <a:t> </a:t>
            </a:r>
            <a:r>
              <a:rPr spc="105" dirty="0"/>
              <a:t>$git</a:t>
            </a:r>
            <a:r>
              <a:rPr spc="-170" dirty="0"/>
              <a:t> </a:t>
            </a:r>
            <a:r>
              <a:rPr spc="320" dirty="0"/>
              <a:t>commit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的關係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9" y="1853183"/>
            <a:ext cx="5611368" cy="4247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4358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檢視記錄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0" dirty="0"/>
              <a:t>$</a:t>
            </a:r>
            <a:r>
              <a:rPr spc="-155" dirty="0"/>
              <a:t> </a:t>
            </a:r>
            <a:r>
              <a:rPr spc="130" dirty="0"/>
              <a:t>git</a:t>
            </a:r>
            <a:r>
              <a:rPr spc="-150" dirty="0"/>
              <a:t> </a:t>
            </a:r>
            <a:r>
              <a:rPr spc="95" dirty="0"/>
              <a:t>l</a:t>
            </a:r>
            <a:r>
              <a:rPr spc="225" dirty="0"/>
              <a:t>o</a:t>
            </a:r>
            <a:r>
              <a:rPr spc="50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4230370"/>
            <a:ext cx="872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SHA-1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(Secure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Hash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Algorithms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1)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40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位數的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十六進位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Pseudo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2052827"/>
            <a:ext cx="8959596" cy="1953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" y="4797552"/>
            <a:ext cx="8915400" cy="9784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750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HEAD</a:t>
            </a:r>
            <a:r>
              <a:rPr spc="-210" dirty="0"/>
              <a:t> </a:t>
            </a:r>
            <a:r>
              <a:rPr dirty="0">
                <a:latin typeface="SimSun"/>
                <a:cs typeface="SimSun"/>
              </a:rPr>
              <a:t>是什麼？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322324"/>
            <a:ext cx="9415780" cy="336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0425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是一個指標，指向某一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通常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可以把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當作「目前所 在的分支」看待。在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.git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目錄裡有一個檔名為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的檔案，就是紀錄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的內容。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過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也不一定總是指向某個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支，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當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沒有指向某個分支的時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候便會造成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ache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”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的狀態。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SimSun"/>
              <a:cs typeface="SimSun"/>
            </a:endParaRPr>
          </a:p>
          <a:p>
            <a:pPr marL="4258310">
              <a:lnSpc>
                <a:spcPts val="2150"/>
              </a:lnSpc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.git/HEAD</a:t>
            </a:r>
            <a:endParaRPr sz="1800">
              <a:latin typeface="Tahoma"/>
              <a:cs typeface="Tahoma"/>
            </a:endParaRPr>
          </a:p>
          <a:p>
            <a:pPr marL="4258310">
              <a:lnSpc>
                <a:spcPts val="215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從檔案看起來，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目前正指向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分支。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SimSun"/>
              <a:cs typeface="SimSun"/>
            </a:endParaRPr>
          </a:p>
          <a:p>
            <a:pPr marL="4258310">
              <a:lnSpc>
                <a:spcPts val="2150"/>
              </a:lnSpc>
              <a:spcBef>
                <a:spcPts val="5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.git/refs/heads/master</a:t>
            </a:r>
            <a:endParaRPr sz="1800">
              <a:latin typeface="Tahoma"/>
              <a:cs typeface="Tahoma"/>
            </a:endParaRPr>
          </a:p>
          <a:p>
            <a:pPr marL="425831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看內容可以發現所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謂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2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分支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為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字元檔案。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16" y="3220211"/>
            <a:ext cx="4800600" cy="2247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使用分支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216875"/>
            <a:ext cx="8282940" cy="889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何時使用分支？新增功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、修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正</a:t>
            </a:r>
            <a:r>
              <a:rPr sz="2000" spc="-5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Bug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、想實驗看看某些新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法</a:t>
            </a:r>
            <a:r>
              <a:rPr sz="2000" spc="355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000" spc="365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使用分支</a:t>
            </a:r>
            <a:r>
              <a:rPr sz="2000" spc="1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branch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3173323"/>
            <a:ext cx="7272020" cy="11931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有星號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代表現在正在這個分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支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新增分支：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branc</a:t>
            </a:r>
            <a:r>
              <a:rPr sz="2000" spc="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新增一個叫做</a:t>
            </a:r>
            <a:r>
              <a:rPr sz="2000" spc="-43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的分支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5124450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分支改名稱：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bra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40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2000" spc="2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把</a:t>
            </a:r>
            <a:r>
              <a:rPr sz="2000" spc="-4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54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改成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er)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162555"/>
            <a:ext cx="4820412" cy="11140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8196" y="4529328"/>
            <a:ext cx="4800600" cy="2151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前言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9515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此簡報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注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重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於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如何在</a:t>
            </a:r>
            <a:r>
              <a:rPr sz="2000" spc="-4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作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業系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統使用</a:t>
            </a:r>
            <a:r>
              <a:rPr sz="2000" spc="-4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Git,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並將檔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傳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至</a:t>
            </a:r>
            <a:r>
              <a:rPr sz="2000" spc="-43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100" dirty="0">
                <a:solidFill>
                  <a:srgbClr val="FFFFFF"/>
                </a:solidFill>
                <a:latin typeface="SimSun"/>
                <a:cs typeface="SimSun"/>
              </a:rPr>
              <a:t>， </a:t>
            </a:r>
            <a:r>
              <a:rPr sz="2000" spc="-98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以及從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Hub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下載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檔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案到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人電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腦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759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刪除、切換分支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266" y="1706879"/>
            <a:ext cx="4842510" cy="3973195"/>
            <a:chOff x="604266" y="1706879"/>
            <a:chExt cx="4842510" cy="3973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706879"/>
              <a:ext cx="4800600" cy="39730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4266" y="4039361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237" y="0"/>
                  </a:lnTo>
                </a:path>
              </a:pathLst>
            </a:custGeom>
            <a:ln w="19812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88558" y="1706879"/>
            <a:ext cx="4935855" cy="2268220"/>
            <a:chOff x="5988558" y="1706879"/>
            <a:chExt cx="4935855" cy="2268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476" y="1706879"/>
              <a:ext cx="4829556" cy="2267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88558" y="2532125"/>
              <a:ext cx="2150745" cy="0"/>
            </a:xfrm>
            <a:custGeom>
              <a:avLst/>
              <a:gdLst/>
              <a:ahLst/>
              <a:cxnLst/>
              <a:rect l="l" t="t" r="r" b="b"/>
              <a:pathLst>
                <a:path w="2150745">
                  <a:moveTo>
                    <a:pt x="0" y="0"/>
                  </a:moveTo>
                  <a:lnTo>
                    <a:pt x="2150237" y="0"/>
                  </a:lnTo>
                </a:path>
              </a:pathLst>
            </a:custGeom>
            <a:ln w="19812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合併分支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25" y="1174671"/>
            <a:ext cx="8565515" cy="13195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假設現在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分支，想要把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分支併入</a:t>
            </a:r>
            <a:r>
              <a:rPr sz="2000" spc="10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merge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Tahoma"/>
                <a:cs typeface="Tahoma"/>
              </a:rPr>
              <a:t>cat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合併分支是指向某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個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mmit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的指標，合併分支其實也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就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是合</a:t>
            </a:r>
            <a:r>
              <a:rPr sz="2000" spc="475" dirty="0">
                <a:solidFill>
                  <a:srgbClr val="FFFFFF"/>
                </a:solidFill>
                <a:latin typeface="SimSun"/>
                <a:cs typeface="SimSun"/>
              </a:rPr>
              <a:t>併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3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mmit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reflog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可以看之前做過什麼</a:t>
            </a:r>
            <a:r>
              <a:rPr sz="2000" spc="-4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Tahoma"/>
                <a:cs typeface="Tahoma"/>
              </a:rPr>
              <a:t>commit/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分支的改動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" y="2631948"/>
            <a:ext cx="9697212" cy="1107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61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遠端共同協作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95" dirty="0"/>
              <a:t>–</a:t>
            </a:r>
            <a:r>
              <a:rPr dirty="0">
                <a:latin typeface="SimSun"/>
                <a:cs typeface="SimSun"/>
              </a:rPr>
              <a:t>使用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959" y="1321434"/>
            <a:ext cx="8755380" cy="210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為一個目前全球最大的商業</a:t>
            </a:r>
            <a:r>
              <a:rPr sz="2000" spc="-50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2000" spc="3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這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裡可以跟其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他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開發者 交流，貢獻幫忙其他人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專案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其他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也可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回饋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到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你的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案，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立良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循 環。也是開發者最好的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歷，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曾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經做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過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哪些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案、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做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過哪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些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貢獻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寫過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哪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些  </a:t>
            </a:r>
            <a:r>
              <a:rPr sz="2000" spc="27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等等。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免費。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學生優惠方案</a:t>
            </a:r>
            <a:r>
              <a:rPr sz="2000" spc="-47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u="sng" spc="7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2000" u="sng" spc="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tp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2000" u="sng" spc="-17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sz="2000" u="sng" spc="21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//educa</a:t>
            </a:r>
            <a:r>
              <a:rPr sz="2000" u="sng" spc="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tion</a:t>
            </a:r>
            <a:r>
              <a:rPr sz="2000" u="sng" spc="1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2000" u="sng" spc="13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sz="2000" u="sng" spc="4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sz="2000" u="sng" spc="2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sz="2000" u="sng" spc="10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sz="2000" u="sng" spc="11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sz="2000" u="sng" spc="13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sz="2000" u="sng" spc="5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sz="2000" u="sng" spc="25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com/p</a:t>
            </a:r>
            <a:r>
              <a:rPr sz="2000" u="sng" spc="22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sz="2000" u="sng" spc="19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ck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9508" y="3930396"/>
            <a:ext cx="4716780" cy="2488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680" y="3518915"/>
            <a:ext cx="4390644" cy="29001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67614"/>
            <a:ext cx="4260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申請</a:t>
            </a:r>
            <a:r>
              <a:rPr sz="4200" spc="-935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4200" spc="245" dirty="0">
                <a:solidFill>
                  <a:srgbClr val="EBEBEB"/>
                </a:solidFill>
                <a:latin typeface="Tahoma"/>
                <a:cs typeface="Tahoma"/>
              </a:rPr>
              <a:t>GitHu</a:t>
            </a:r>
            <a:r>
              <a:rPr sz="4200" spc="280" dirty="0">
                <a:solidFill>
                  <a:srgbClr val="EBEBEB"/>
                </a:solidFill>
                <a:latin typeface="Tahoma"/>
                <a:cs typeface="Tahoma"/>
              </a:rPr>
              <a:t>b</a:t>
            </a:r>
            <a:r>
              <a:rPr sz="4200" spc="-15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EBEBEB"/>
                </a:solidFill>
                <a:latin typeface="SimSun"/>
                <a:cs typeface="SimSun"/>
              </a:rPr>
              <a:t>帳號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537" y="1315338"/>
            <a:ext cx="269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1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//g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ub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758695"/>
            <a:ext cx="8360664" cy="4712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380238"/>
            <a:ext cx="47847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檢查是否有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229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870" y="3665982"/>
            <a:ext cx="602234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參考資料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000" u="sng" spc="70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http://trunk-studio.com/blog/ssh-for-windows/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6" y="1690116"/>
            <a:ext cx="11225784" cy="1738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21" y="73863"/>
            <a:ext cx="31838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製</a:t>
            </a:r>
            <a:r>
              <a:rPr dirty="0">
                <a:latin typeface="SimSun"/>
                <a:cs typeface="SimSun"/>
              </a:rPr>
              <a:t>作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5" dirty="0"/>
              <a:t> </a:t>
            </a:r>
            <a:r>
              <a:rPr spc="229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736" y="778763"/>
            <a:ext cx="8630920" cy="5126990"/>
            <a:chOff x="173736" y="778763"/>
            <a:chExt cx="8630920" cy="512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04" y="778763"/>
              <a:ext cx="8619744" cy="51267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214" y="1291590"/>
              <a:ext cx="8130540" cy="1076325"/>
            </a:xfrm>
            <a:custGeom>
              <a:avLst/>
              <a:gdLst/>
              <a:ahLst/>
              <a:cxnLst/>
              <a:rect l="l" t="t" r="r" b="b"/>
              <a:pathLst>
                <a:path w="8130540" h="1076325">
                  <a:moveTo>
                    <a:pt x="9143" y="0"/>
                  </a:moveTo>
                  <a:lnTo>
                    <a:pt x="7049261" y="0"/>
                  </a:lnTo>
                </a:path>
                <a:path w="8130540" h="1076325">
                  <a:moveTo>
                    <a:pt x="0" y="425196"/>
                  </a:moveTo>
                  <a:lnTo>
                    <a:pt x="8130285" y="432943"/>
                  </a:lnTo>
                </a:path>
                <a:path w="8130540" h="1076325">
                  <a:moveTo>
                    <a:pt x="35051" y="870204"/>
                  </a:moveTo>
                  <a:lnTo>
                    <a:pt x="5000117" y="870204"/>
                  </a:lnTo>
                </a:path>
                <a:path w="8130540" h="1076325">
                  <a:moveTo>
                    <a:pt x="16764" y="1075944"/>
                  </a:moveTo>
                  <a:lnTo>
                    <a:pt x="4981829" y="1075944"/>
                  </a:lnTo>
                </a:path>
              </a:pathLst>
            </a:custGeom>
            <a:ln w="28956">
              <a:solidFill>
                <a:srgbClr val="EA6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0134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9847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7" y="19837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2219" y="1314703"/>
            <a:ext cx="3202305" cy="3455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73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輸入此行 程式碼，</a:t>
            </a:r>
            <a:r>
              <a:rPr sz="2000" dirty="0">
                <a:solidFill>
                  <a:srgbClr val="FF0000"/>
                </a:solidFill>
                <a:latin typeface="SimSun"/>
                <a:cs typeface="SimSun"/>
              </a:rPr>
              <a:t>記得最後是要寫 上自己的</a:t>
            </a:r>
            <a:r>
              <a:rPr sz="2000" spc="-47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000" spc="5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9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000" spc="60" dirty="0">
                <a:solidFill>
                  <a:srgbClr val="FF0000"/>
                </a:solidFill>
                <a:latin typeface="Tahoma"/>
                <a:cs typeface="Tahoma"/>
              </a:rPr>
              <a:t>ail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這邊按</a:t>
            </a:r>
            <a:r>
              <a:rPr sz="2000" spc="-46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即可</a:t>
            </a:r>
            <a:endParaRPr sz="2000">
              <a:latin typeface="SimSun"/>
              <a:cs typeface="SimSu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設定你自己想要的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SSH 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碼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passphra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se)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； 下一行為再次輸入 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passphrase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做確認</a:t>
            </a:r>
            <a:endParaRPr sz="2000">
              <a:latin typeface="SimSun"/>
              <a:cs typeface="SimSun"/>
            </a:endParaRPr>
          </a:p>
          <a:p>
            <a:pPr marL="355600" marR="101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有跑出下方矩形圖案就 代表完成這個設定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58" y="150698"/>
            <a:ext cx="92075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確</a:t>
            </a:r>
            <a:r>
              <a:rPr dirty="0">
                <a:latin typeface="SimSun"/>
                <a:cs typeface="SimSun"/>
              </a:rPr>
              <a:t>認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40" dirty="0"/>
              <a:t>-</a:t>
            </a:r>
            <a:r>
              <a:rPr spc="560" dirty="0"/>
              <a:t>ag</a:t>
            </a:r>
            <a:r>
              <a:rPr spc="535" dirty="0"/>
              <a:t>e</a:t>
            </a:r>
            <a:r>
              <a:rPr spc="120" dirty="0"/>
              <a:t>nt</a:t>
            </a:r>
            <a:r>
              <a:rPr spc="-130" dirty="0"/>
              <a:t> </a:t>
            </a:r>
            <a:r>
              <a:rPr dirty="0">
                <a:latin typeface="SimSun"/>
                <a:cs typeface="SimSun"/>
              </a:rPr>
              <a:t>啟</a:t>
            </a:r>
            <a:r>
              <a:rPr spc="-5" dirty="0">
                <a:latin typeface="SimSun"/>
                <a:cs typeface="SimSun"/>
              </a:rPr>
              <a:t>動</a:t>
            </a:r>
            <a:r>
              <a:rPr spc="229" dirty="0"/>
              <a:t>/</a:t>
            </a:r>
            <a:r>
              <a:rPr spc="-150" dirty="0"/>
              <a:t> </a:t>
            </a:r>
            <a:r>
              <a:rPr spc="-5" dirty="0">
                <a:latin typeface="SimSun"/>
                <a:cs typeface="SimSun"/>
              </a:rPr>
              <a:t>將</a:t>
            </a:r>
            <a:r>
              <a:rPr spc="-160" dirty="0"/>
              <a:t>SSH</a:t>
            </a:r>
            <a:r>
              <a:rPr spc="-140" dirty="0"/>
              <a:t>-</a:t>
            </a:r>
            <a:r>
              <a:rPr spc="229" dirty="0"/>
              <a:t>key</a:t>
            </a:r>
            <a:r>
              <a:rPr spc="-140" dirty="0"/>
              <a:t> </a:t>
            </a:r>
            <a:r>
              <a:rPr dirty="0">
                <a:latin typeface="SimSun"/>
                <a:cs typeface="SimSun"/>
              </a:rPr>
              <a:t>加入 到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5214" y="2071497"/>
            <a:ext cx="3384550" cy="180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eval</a:t>
            </a:r>
            <a:r>
              <a:rPr sz="2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“$(ssh-agent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–s)”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確認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195" dirty="0">
                <a:solidFill>
                  <a:srgbClr val="FFFFFF"/>
                </a:solidFill>
                <a:latin typeface="Tahoma"/>
                <a:cs typeface="Tahoma"/>
              </a:rPr>
              <a:t>agen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啟動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SimSun"/>
              <a:cs typeface="SimSun"/>
            </a:endParaRPr>
          </a:p>
          <a:p>
            <a:pPr marL="12700">
              <a:lnSpc>
                <a:spcPts val="238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/i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_rsa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8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將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ey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複製到剪貼簿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837944"/>
            <a:ext cx="6266688" cy="3147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395" y="1327403"/>
            <a:ext cx="10590530" cy="4950460"/>
            <a:chOff x="501395" y="1327403"/>
            <a:chExt cx="10590530" cy="4950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1327403"/>
              <a:ext cx="10590276" cy="49499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99169" y="3525774"/>
              <a:ext cx="2057400" cy="352425"/>
            </a:xfrm>
            <a:custGeom>
              <a:avLst/>
              <a:gdLst/>
              <a:ahLst/>
              <a:cxnLst/>
              <a:rect l="l" t="t" r="r" b="b"/>
              <a:pathLst>
                <a:path w="2057400" h="352425">
                  <a:moveTo>
                    <a:pt x="0" y="352044"/>
                  </a:moveTo>
                  <a:lnTo>
                    <a:pt x="2057400" y="352044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9831" y="629158"/>
            <a:ext cx="606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登入</a:t>
            </a:r>
            <a:r>
              <a:rPr sz="2400" spc="-5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310" dirty="0">
                <a:solidFill>
                  <a:srgbClr val="FFFFFF"/>
                </a:solidFill>
              </a:rPr>
              <a:t>G</a:t>
            </a:r>
            <a:r>
              <a:rPr sz="2400" spc="120" dirty="0">
                <a:solidFill>
                  <a:srgbClr val="FFFFFF"/>
                </a:solidFill>
              </a:rPr>
              <a:t>i</a:t>
            </a:r>
            <a:r>
              <a:rPr sz="2400" spc="45" dirty="0">
                <a:solidFill>
                  <a:srgbClr val="FFFFFF"/>
                </a:solidFill>
              </a:rPr>
              <a:t>tH</a:t>
            </a:r>
            <a:r>
              <a:rPr sz="2400" spc="55" dirty="0">
                <a:solidFill>
                  <a:srgbClr val="FFFFFF"/>
                </a:solidFill>
              </a:rPr>
              <a:t>u</a:t>
            </a:r>
            <a:r>
              <a:rPr sz="2400" spc="305" dirty="0">
                <a:solidFill>
                  <a:srgbClr val="FFFFFF"/>
                </a:solidFill>
              </a:rPr>
              <a:t>b</a:t>
            </a: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，至</a:t>
            </a:r>
            <a:r>
              <a:rPr sz="2400" spc="-5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55" dirty="0">
                <a:solidFill>
                  <a:srgbClr val="FFFFFF"/>
                </a:solidFill>
              </a:rPr>
              <a:t>Se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-35" dirty="0">
                <a:solidFill>
                  <a:srgbClr val="FFFFFF"/>
                </a:solidFill>
              </a:rPr>
              <a:t>t</a:t>
            </a:r>
            <a:r>
              <a:rPr sz="2400" spc="-5" dirty="0">
                <a:solidFill>
                  <a:srgbClr val="FFFFFF"/>
                </a:solidFill>
              </a:rPr>
              <a:t>i</a:t>
            </a:r>
            <a:r>
              <a:rPr sz="2400" spc="90" dirty="0">
                <a:solidFill>
                  <a:srgbClr val="FFFFFF"/>
                </a:solidFill>
              </a:rPr>
              <a:t>ngs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  <a:latin typeface="SimSun"/>
                <a:cs typeface="SimSun"/>
              </a:rPr>
              <a:t>設定你的</a:t>
            </a:r>
            <a:r>
              <a:rPr sz="2400" spc="-5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400" spc="-90" dirty="0">
                <a:solidFill>
                  <a:srgbClr val="FFFFFF"/>
                </a:solidFill>
              </a:rPr>
              <a:t>SSH </a:t>
            </a:r>
            <a:r>
              <a:rPr sz="2400" spc="130" dirty="0">
                <a:solidFill>
                  <a:srgbClr val="FFFFFF"/>
                </a:solidFill>
              </a:rPr>
              <a:t>key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131" y="1546860"/>
            <a:ext cx="8671560" cy="4028440"/>
            <a:chOff x="294131" y="1546860"/>
            <a:chExt cx="8671560" cy="4028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1546860"/>
              <a:ext cx="8671560" cy="4027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550" y="3947922"/>
              <a:ext cx="1934210" cy="378460"/>
            </a:xfrm>
            <a:custGeom>
              <a:avLst/>
              <a:gdLst/>
              <a:ahLst/>
              <a:cxnLst/>
              <a:rect l="l" t="t" r="r" b="b"/>
              <a:pathLst>
                <a:path w="1934210" h="378460">
                  <a:moveTo>
                    <a:pt x="0" y="377951"/>
                  </a:moveTo>
                  <a:lnTo>
                    <a:pt x="1933956" y="377951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072" y="695070"/>
            <a:ext cx="6197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選擇左方欄位</a:t>
            </a:r>
            <a:r>
              <a:rPr sz="3200" spc="-7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SSH</a:t>
            </a:r>
            <a:r>
              <a:rPr sz="3200" spc="-105" dirty="0">
                <a:solidFill>
                  <a:srgbClr val="FFFFFF"/>
                </a:solidFill>
              </a:rPr>
              <a:t> </a:t>
            </a:r>
            <a:r>
              <a:rPr sz="3200" spc="360" dirty="0">
                <a:solidFill>
                  <a:srgbClr val="FFFFFF"/>
                </a:solidFill>
              </a:rPr>
              <a:t>an</a:t>
            </a:r>
            <a:r>
              <a:rPr sz="3200" spc="370" dirty="0">
                <a:solidFill>
                  <a:srgbClr val="FFFFFF"/>
                </a:solidFill>
              </a:rPr>
              <a:t>d</a:t>
            </a:r>
            <a:r>
              <a:rPr sz="3200" spc="-130" dirty="0">
                <a:solidFill>
                  <a:srgbClr val="FFFFFF"/>
                </a:solidFill>
              </a:rPr>
              <a:t> </a:t>
            </a:r>
            <a:r>
              <a:rPr sz="3200" spc="459" dirty="0">
                <a:solidFill>
                  <a:srgbClr val="FFFFFF"/>
                </a:solidFill>
              </a:rPr>
              <a:t>GP</a:t>
            </a:r>
            <a:r>
              <a:rPr sz="3200" spc="509" dirty="0">
                <a:solidFill>
                  <a:srgbClr val="FFFFFF"/>
                </a:solidFill>
              </a:rPr>
              <a:t>G</a:t>
            </a:r>
            <a:r>
              <a:rPr sz="3200" spc="-114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keys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1175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點擊右上方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95" dirty="0"/>
              <a:t>New</a:t>
            </a:r>
            <a:r>
              <a:rPr spc="-150" dirty="0"/>
              <a:t> 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229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6176" y="1987295"/>
            <a:ext cx="9265920" cy="4318000"/>
            <a:chOff x="646176" y="1987295"/>
            <a:chExt cx="9265920" cy="431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987295"/>
              <a:ext cx="9265920" cy="43174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3054" y="2594609"/>
              <a:ext cx="1089660" cy="439420"/>
            </a:xfrm>
            <a:custGeom>
              <a:avLst/>
              <a:gdLst/>
              <a:ahLst/>
              <a:cxnLst/>
              <a:rect l="l" t="t" r="r" b="b"/>
              <a:pathLst>
                <a:path w="1089659" h="439419">
                  <a:moveTo>
                    <a:pt x="0" y="438912"/>
                  </a:moveTo>
                  <a:lnTo>
                    <a:pt x="1089659" y="438912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3709"/>
            <a:ext cx="32816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EBEBEB"/>
                </a:solidFill>
                <a:latin typeface="Tahoma"/>
                <a:cs typeface="Tahoma"/>
              </a:rPr>
              <a:t>Git</a:t>
            </a:r>
            <a:r>
              <a:rPr sz="4200" spc="-18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spc="345" dirty="0">
                <a:solidFill>
                  <a:srgbClr val="EBEBEB"/>
                </a:solidFill>
                <a:latin typeface="Tahoma"/>
                <a:cs typeface="Tahoma"/>
              </a:rPr>
              <a:t>&amp;</a:t>
            </a:r>
            <a:r>
              <a:rPr sz="4200" spc="-1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200" spc="250" dirty="0">
                <a:solidFill>
                  <a:srgbClr val="EBEBEB"/>
                </a:solidFill>
                <a:latin typeface="Tahoma"/>
                <a:cs typeface="Tahoma"/>
              </a:rPr>
              <a:t>GitHub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6696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114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為一款版本控制軟體。而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是一個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伺服器，此網站上的應用 程式可以讓大家透過</a:t>
            </a:r>
            <a:r>
              <a:rPr sz="2000" spc="-4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的操作介面，來操作一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些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原本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需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要較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複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雜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 令才能做到的事情。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305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新增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50" dirty="0"/>
              <a:t> </a:t>
            </a:r>
            <a:r>
              <a:rPr spc="110" dirty="0"/>
              <a:t>keys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到你的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185" dirty="0"/>
              <a:t>GitH</a:t>
            </a:r>
            <a:r>
              <a:rPr spc="235" dirty="0"/>
              <a:t>u</a:t>
            </a:r>
            <a:r>
              <a:rPr spc="540" dirty="0"/>
              <a:t>b</a:t>
            </a:r>
            <a:r>
              <a:rPr spc="-165" dirty="0"/>
              <a:t> </a:t>
            </a:r>
            <a:r>
              <a:rPr dirty="0">
                <a:latin typeface="SimSun"/>
                <a:cs typeface="SimSun"/>
              </a:rPr>
              <a:t>帳號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518" y="2077338"/>
            <a:ext cx="3342004" cy="3332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449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e: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命名你的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可取任意喜愛的名稱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  <a:spcBef>
                <a:spcPts val="1020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Key: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記得我們在投影片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#27</a:t>
            </a:r>
            <a:endParaRPr sz="2000">
              <a:latin typeface="Tahoma"/>
              <a:cs typeface="Tahoma"/>
            </a:endParaRPr>
          </a:p>
          <a:p>
            <a:pPr marL="355600" marR="120014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有複製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到剪貼簿嗎？ 在這裡直接在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的位置 點擊滑鼠右鍵複製貼上</a:t>
            </a:r>
            <a:endParaRPr sz="2000">
              <a:latin typeface="SimSun"/>
              <a:cs typeface="SimSun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完成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2000" spc="-4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的設定之 後，就可以點擊下方的 </a:t>
            </a:r>
            <a:r>
              <a:rPr sz="2000" spc="2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2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2052827"/>
            <a:ext cx="7542276" cy="3741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458546"/>
            <a:ext cx="6885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imSun"/>
                <a:cs typeface="SimSun"/>
              </a:rPr>
              <a:t>測</a:t>
            </a:r>
            <a:r>
              <a:rPr dirty="0">
                <a:latin typeface="SimSun"/>
                <a:cs typeface="SimSun"/>
              </a:rPr>
              <a:t>試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-150" dirty="0"/>
              <a:t>SS</a:t>
            </a:r>
            <a:r>
              <a:rPr spc="-175" dirty="0"/>
              <a:t>H</a:t>
            </a:r>
            <a:r>
              <a:rPr spc="-165" dirty="0"/>
              <a:t> </a:t>
            </a:r>
            <a:r>
              <a:rPr spc="229" dirty="0"/>
              <a:t>key</a:t>
            </a:r>
            <a:r>
              <a:rPr spc="-150" dirty="0"/>
              <a:t> </a:t>
            </a:r>
            <a:r>
              <a:rPr spc="-5" dirty="0">
                <a:latin typeface="SimSun"/>
                <a:cs typeface="SimSun"/>
              </a:rPr>
              <a:t>並連</a:t>
            </a:r>
            <a:r>
              <a:rPr dirty="0">
                <a:latin typeface="SimSun"/>
                <a:cs typeface="SimSun"/>
              </a:rPr>
              <a:t>上</a:t>
            </a:r>
            <a:r>
              <a:rPr spc="-940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275" y="1280160"/>
            <a:ext cx="11562715" cy="2794000"/>
            <a:chOff x="303275" y="1280160"/>
            <a:chExt cx="11562715" cy="279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684" y="1280160"/>
              <a:ext cx="11346180" cy="27934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7753" y="1898142"/>
              <a:ext cx="8914765" cy="1543685"/>
            </a:xfrm>
            <a:custGeom>
              <a:avLst/>
              <a:gdLst/>
              <a:ahLst/>
              <a:cxnLst/>
              <a:rect l="l" t="t" r="r" b="b"/>
              <a:pathLst>
                <a:path w="8914765" h="1543685">
                  <a:moveTo>
                    <a:pt x="0" y="10668"/>
                  </a:moveTo>
                  <a:lnTo>
                    <a:pt x="3735959" y="0"/>
                  </a:lnTo>
                </a:path>
                <a:path w="8914765" h="1543685">
                  <a:moveTo>
                    <a:pt x="0" y="779526"/>
                  </a:moveTo>
                  <a:lnTo>
                    <a:pt x="8211312" y="766572"/>
                  </a:lnTo>
                </a:path>
                <a:path w="8914765" h="1543685">
                  <a:moveTo>
                    <a:pt x="0" y="1543304"/>
                  </a:moveTo>
                  <a:lnTo>
                    <a:pt x="8914638" y="1531620"/>
                  </a:lnTo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931" y="1611629"/>
            <a:ext cx="17081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</a:pPr>
            <a:r>
              <a:rPr sz="1800" spc="10" dirty="0">
                <a:solidFill>
                  <a:srgbClr val="FFC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4353001"/>
            <a:ext cx="75482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輸入此行進行</a:t>
            </a:r>
            <a:r>
              <a:rPr sz="3200" spc="-7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/>
                <a:cs typeface="Tahoma"/>
              </a:rPr>
              <a:t>GitH</a:t>
            </a:r>
            <a:r>
              <a:rPr sz="3200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200" spc="4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連結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3200" spc="-7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ye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確定要連結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SzPct val="96875"/>
              <a:buFont typeface="Tahoma"/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輸入你當初設定的</a:t>
            </a:r>
            <a:r>
              <a:rPr sz="3200" spc="-7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200" spc="43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phrase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1758695"/>
            <a:ext cx="9026652" cy="41315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843" y="822401"/>
            <a:ext cx="8763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連結成功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800" spc="-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800" spc="-1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keys</a:t>
            </a:r>
            <a:r>
              <a:rPr sz="2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imSun"/>
                <a:cs typeface="SimSun"/>
              </a:rPr>
              <a:t>圖案會變成綠色的，反之為黑色。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12" y="321754"/>
            <a:ext cx="8827135" cy="149161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pc="85" dirty="0"/>
              <a:t>Push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上傳到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50" dirty="0"/>
              <a:t>GitHub</a:t>
            </a:r>
          </a:p>
          <a:p>
            <a:pPr marL="461645" marR="5080" indent="-343535">
              <a:lnSpc>
                <a:spcPct val="100000"/>
              </a:lnSpc>
              <a:spcBef>
                <a:spcPts val="555"/>
              </a:spcBef>
              <a:tabLst>
                <a:tab pos="46164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</a:rPr>
              <a:t>GitHub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上開新專案：要把檔案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上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傳到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</a:rPr>
              <a:t>GitHub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需要先在上面開一個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新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 專案，如圖：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408" y="1853183"/>
            <a:ext cx="8569960" cy="3716020"/>
            <a:chOff x="978408" y="1853183"/>
            <a:chExt cx="8569960" cy="371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408" y="1853183"/>
              <a:ext cx="8569452" cy="3715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34477" y="2350769"/>
              <a:ext cx="1371600" cy="340360"/>
            </a:xfrm>
            <a:custGeom>
              <a:avLst/>
              <a:gdLst/>
              <a:ahLst/>
              <a:cxnLst/>
              <a:rect l="l" t="t" r="r" b="b"/>
              <a:pathLst>
                <a:path w="1371600" h="340360">
                  <a:moveTo>
                    <a:pt x="0" y="339851"/>
                  </a:moveTo>
                  <a:lnTo>
                    <a:pt x="1371600" y="339851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914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新增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150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7681" y="1951456"/>
            <a:ext cx="3804285" cy="1629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160" dirty="0">
                <a:solidFill>
                  <a:srgbClr val="FFFFFF"/>
                </a:solidFill>
                <a:latin typeface="Tahoma"/>
                <a:cs typeface="Tahoma"/>
              </a:rPr>
              <a:t>Rep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ory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2000" spc="2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任意名稱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rip</a:t>
            </a:r>
            <a:r>
              <a:rPr sz="20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紀錄這個</a:t>
            </a: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rep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ory</a:t>
            </a:r>
            <a:r>
              <a:rPr sz="2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內容的描述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1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2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9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165" dirty="0">
                <a:solidFill>
                  <a:srgbClr val="FFFFFF"/>
                </a:solidFill>
                <a:latin typeface="Tahoma"/>
                <a:cs typeface="Tahoma"/>
              </a:rPr>
              <a:t>rce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Fr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459" y="1612391"/>
            <a:ext cx="6271260" cy="5092065"/>
            <a:chOff x="632459" y="1612391"/>
            <a:chExt cx="6271260" cy="5092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" y="1612391"/>
              <a:ext cx="6257544" cy="5076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6937" y="2754630"/>
              <a:ext cx="6158865" cy="3935095"/>
            </a:xfrm>
            <a:custGeom>
              <a:avLst/>
              <a:gdLst/>
              <a:ahLst/>
              <a:cxnLst/>
              <a:rect l="l" t="t" r="r" b="b"/>
              <a:pathLst>
                <a:path w="6158865" h="3935095">
                  <a:moveTo>
                    <a:pt x="1331976" y="393191"/>
                  </a:moveTo>
                  <a:lnTo>
                    <a:pt x="3521964" y="393191"/>
                  </a:lnTo>
                  <a:lnTo>
                    <a:pt x="3521964" y="0"/>
                  </a:lnTo>
                  <a:lnTo>
                    <a:pt x="1331976" y="0"/>
                  </a:lnTo>
                  <a:lnTo>
                    <a:pt x="1331976" y="393191"/>
                  </a:lnTo>
                  <a:close/>
                </a:path>
                <a:path w="6158865" h="3935095">
                  <a:moveTo>
                    <a:pt x="91440" y="1293875"/>
                  </a:moveTo>
                  <a:lnTo>
                    <a:pt x="6158484" y="1293875"/>
                  </a:lnTo>
                  <a:lnTo>
                    <a:pt x="6158484" y="900683"/>
                  </a:lnTo>
                  <a:lnTo>
                    <a:pt x="91440" y="900683"/>
                  </a:lnTo>
                  <a:lnTo>
                    <a:pt x="91440" y="1293875"/>
                  </a:lnTo>
                  <a:close/>
                </a:path>
                <a:path w="6158865" h="3935095">
                  <a:moveTo>
                    <a:pt x="0" y="3934967"/>
                  </a:moveTo>
                  <a:lnTo>
                    <a:pt x="1331976" y="3934967"/>
                  </a:lnTo>
                  <a:lnTo>
                    <a:pt x="1331976" y="3541776"/>
                  </a:lnTo>
                  <a:lnTo>
                    <a:pt x="0" y="3541776"/>
                  </a:lnTo>
                  <a:lnTo>
                    <a:pt x="0" y="39349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5075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上傳檔案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25" dirty="0"/>
              <a:t>/</a:t>
            </a:r>
            <a:r>
              <a:rPr spc="-150" dirty="0"/>
              <a:t> </a:t>
            </a:r>
            <a:r>
              <a:rPr spc="85" dirty="0"/>
              <a:t>Push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步驟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4829" y="1667078"/>
            <a:ext cx="4014470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29235" indent="-457834" algn="just">
              <a:lnSpc>
                <a:spcPct val="100299"/>
              </a:lnSpc>
              <a:spcBef>
                <a:spcPts val="100"/>
              </a:spcBef>
              <a:buClr>
                <a:srgbClr val="89D0D5"/>
              </a:buClr>
              <a:buSzPct val="80000"/>
              <a:buFont typeface="Tahoma"/>
              <a:buAutoNum type="arabicParenR"/>
              <a:tabLst>
                <a:tab pos="470534" algn="l"/>
              </a:tabLst>
            </a:pP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先點進你想要建立連結</a:t>
            </a:r>
            <a:r>
              <a:rPr sz="2000" spc="-10" dirty="0">
                <a:solidFill>
                  <a:srgbClr val="FFC000"/>
                </a:solidFill>
                <a:latin typeface="SimSun"/>
                <a:cs typeface="SimSun"/>
              </a:rPr>
              <a:t>的</a:t>
            </a: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資料 夾中，於空白處點擊滑</a:t>
            </a:r>
            <a:r>
              <a:rPr sz="2000" spc="-15" dirty="0">
                <a:solidFill>
                  <a:srgbClr val="FFC000"/>
                </a:solidFill>
                <a:latin typeface="SimSun"/>
                <a:cs typeface="SimSun"/>
              </a:rPr>
              <a:t>鼠</a:t>
            </a:r>
            <a:r>
              <a:rPr sz="2000" dirty="0">
                <a:solidFill>
                  <a:srgbClr val="FFC000"/>
                </a:solidFill>
                <a:latin typeface="SimSun"/>
                <a:cs typeface="SimSun"/>
              </a:rPr>
              <a:t>右鍵 開啟</a:t>
            </a:r>
            <a:r>
              <a:rPr sz="2000" spc="-459" dirty="0">
                <a:solidFill>
                  <a:srgbClr val="FFC000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C000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C000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C000"/>
                </a:solidFill>
                <a:latin typeface="Tahoma"/>
                <a:cs typeface="Tahoma"/>
              </a:rPr>
              <a:t>Bash</a:t>
            </a:r>
            <a:endParaRPr sz="2000">
              <a:latin typeface="Tahoma"/>
              <a:cs typeface="Tahoma"/>
            </a:endParaRPr>
          </a:p>
          <a:p>
            <a:pPr marL="469900" indent="-457834" algn="just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Tahoma"/>
              <a:buAutoNum type="arabicParenR"/>
              <a:tabLst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內依序輸入紅色框</a:t>
            </a:r>
            <a:endParaRPr sz="20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中的程式碼。</a:t>
            </a:r>
            <a:endParaRPr sz="2000">
              <a:latin typeface="SimSun"/>
              <a:cs typeface="SimSun"/>
            </a:endParaRPr>
          </a:p>
          <a:p>
            <a:pPr marL="469900" marR="1314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特別注意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rem</a:t>
            </a:r>
            <a:r>
              <a:rPr sz="20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那一行 每個人會依據其創建資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料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夾名 稱不同而不一樣。</a:t>
            </a:r>
            <a:endParaRPr sz="2000">
              <a:latin typeface="SimSun"/>
              <a:cs typeface="SimSun"/>
            </a:endParaRPr>
          </a:p>
          <a:p>
            <a:pPr marL="469900" marR="5080" indent="-457834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Tahoma"/>
              <a:buAutoNum type="arabicParenR" startAt="3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輸入到最後一行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時  會要求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ssh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的密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碼， 輸入完密碼鍵入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按鍵， 及完成將</a:t>
            </a:r>
            <a:r>
              <a:rPr sz="2000" spc="-4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REA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229" dirty="0">
                <a:solidFill>
                  <a:srgbClr val="FFFFFF"/>
                </a:solidFill>
                <a:latin typeface="Tahoma"/>
                <a:cs typeface="Tahoma"/>
              </a:rPr>
              <a:t>md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檔案上 傳的動作。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176" y="1644395"/>
            <a:ext cx="6573520" cy="5012690"/>
            <a:chOff x="646176" y="1644395"/>
            <a:chExt cx="6573520" cy="5012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6" y="1644395"/>
              <a:ext cx="6573011" cy="5012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4474" y="3434333"/>
              <a:ext cx="4551045" cy="1277620"/>
            </a:xfrm>
            <a:custGeom>
              <a:avLst/>
              <a:gdLst/>
              <a:ahLst/>
              <a:cxnLst/>
              <a:rect l="l" t="t" r="r" b="b"/>
              <a:pathLst>
                <a:path w="4551045" h="1277620">
                  <a:moveTo>
                    <a:pt x="0" y="212851"/>
                  </a:moveTo>
                  <a:lnTo>
                    <a:pt x="5621" y="164032"/>
                  </a:lnTo>
                  <a:lnTo>
                    <a:pt x="21635" y="119224"/>
                  </a:lnTo>
                  <a:lnTo>
                    <a:pt x="46762" y="79704"/>
                  </a:lnTo>
                  <a:lnTo>
                    <a:pt x="79725" y="46746"/>
                  </a:lnTo>
                  <a:lnTo>
                    <a:pt x="119246" y="21626"/>
                  </a:lnTo>
                  <a:lnTo>
                    <a:pt x="164048" y="5619"/>
                  </a:lnTo>
                  <a:lnTo>
                    <a:pt x="212851" y="0"/>
                  </a:lnTo>
                  <a:lnTo>
                    <a:pt x="4337812" y="0"/>
                  </a:lnTo>
                  <a:lnTo>
                    <a:pt x="4386631" y="5619"/>
                  </a:lnTo>
                  <a:lnTo>
                    <a:pt x="4431439" y="21626"/>
                  </a:lnTo>
                  <a:lnTo>
                    <a:pt x="4470959" y="46746"/>
                  </a:lnTo>
                  <a:lnTo>
                    <a:pt x="4503917" y="79704"/>
                  </a:lnTo>
                  <a:lnTo>
                    <a:pt x="4529037" y="119224"/>
                  </a:lnTo>
                  <a:lnTo>
                    <a:pt x="4545044" y="164032"/>
                  </a:lnTo>
                  <a:lnTo>
                    <a:pt x="4550664" y="212851"/>
                  </a:lnTo>
                  <a:lnTo>
                    <a:pt x="4550664" y="1064259"/>
                  </a:lnTo>
                  <a:lnTo>
                    <a:pt x="4545044" y="1113079"/>
                  </a:lnTo>
                  <a:lnTo>
                    <a:pt x="4529037" y="1157887"/>
                  </a:lnTo>
                  <a:lnTo>
                    <a:pt x="4503917" y="1197407"/>
                  </a:lnTo>
                  <a:lnTo>
                    <a:pt x="4470959" y="1230365"/>
                  </a:lnTo>
                  <a:lnTo>
                    <a:pt x="4431439" y="1255485"/>
                  </a:lnTo>
                  <a:lnTo>
                    <a:pt x="4386631" y="1271492"/>
                  </a:lnTo>
                  <a:lnTo>
                    <a:pt x="4337812" y="1277111"/>
                  </a:lnTo>
                  <a:lnTo>
                    <a:pt x="212851" y="1277111"/>
                  </a:lnTo>
                  <a:lnTo>
                    <a:pt x="164048" y="1271492"/>
                  </a:lnTo>
                  <a:lnTo>
                    <a:pt x="119246" y="1255485"/>
                  </a:lnTo>
                  <a:lnTo>
                    <a:pt x="79725" y="1230365"/>
                  </a:lnTo>
                  <a:lnTo>
                    <a:pt x="46762" y="1197407"/>
                  </a:lnTo>
                  <a:lnTo>
                    <a:pt x="21635" y="1157887"/>
                  </a:lnTo>
                  <a:lnTo>
                    <a:pt x="5621" y="1113079"/>
                  </a:lnTo>
                  <a:lnTo>
                    <a:pt x="0" y="1064259"/>
                  </a:lnTo>
                  <a:lnTo>
                    <a:pt x="0" y="21285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36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87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檢視是否有上傳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35" dirty="0"/>
              <a:t>(Push</a:t>
            </a:r>
            <a:r>
              <a:rPr spc="30" dirty="0"/>
              <a:t>)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成功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2154935"/>
            <a:ext cx="6137148" cy="40934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5100" y="1351788"/>
            <a:ext cx="5463540" cy="4896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76973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將檔案從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45" dirty="0"/>
              <a:t>GitHu</a:t>
            </a:r>
            <a:r>
              <a:rPr spc="280" dirty="0"/>
              <a:t>b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下載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60" dirty="0"/>
              <a:t>(pull)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至本機資料夾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61258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指令為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輸入完指令會要求輸入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你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pass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hras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2933700"/>
            <a:ext cx="7142988" cy="1694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38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7412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安裝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在</a:t>
            </a:r>
            <a:r>
              <a:rPr spc="-950" dirty="0">
                <a:latin typeface="SimSun"/>
                <a:cs typeface="SimSun"/>
              </a:rPr>
              <a:t> </a:t>
            </a:r>
            <a:r>
              <a:rPr spc="210" dirty="0"/>
              <a:t>Windows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作業系統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529308"/>
            <a:ext cx="8773795" cy="2615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至官方網站下載合適的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版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本，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網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址</a:t>
            </a:r>
            <a:r>
              <a:rPr sz="2000" spc="105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sz="2000" u="sng" spc="105" dirty="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ahoma"/>
                <a:cs typeface="Tahoma"/>
                <a:hlinkClick r:id="rId2"/>
              </a:rPr>
              <a:t>https://git-scm.com/download/win</a:t>
            </a:r>
            <a:endParaRPr sz="2000">
              <a:latin typeface="Tahoma"/>
              <a:cs typeface="Tahoma"/>
            </a:endParaRPr>
          </a:p>
          <a:p>
            <a:pPr marL="361950" marR="547370" indent="-349250">
              <a:lnSpc>
                <a:spcPts val="3400"/>
              </a:lnSpc>
              <a:spcBef>
                <a:spcPts val="2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我在安裝位置選擇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槽，優點是可以不用佔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</a:t>
            </a:r>
            <a:r>
              <a:rPr sz="2000" spc="-459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作業系統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的硬碟空 間，缺點是切換資料夾比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直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接從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槽麻煩，以上見仁見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智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補充：特別注意在操作</a:t>
            </a:r>
            <a:r>
              <a:rPr sz="2000" spc="-48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ahoma"/>
                <a:cs typeface="Tahoma"/>
              </a:rPr>
              <a:t>Gi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時，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指令要在正確的目錄下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才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能正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常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運作。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3438144"/>
            <a:ext cx="3877055" cy="30190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3710"/>
            <a:ext cx="91827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左</a:t>
            </a:r>
            <a:r>
              <a:rPr sz="2800" spc="-30" dirty="0">
                <a:solidFill>
                  <a:srgbClr val="EBEBEB"/>
                </a:solidFill>
                <a:latin typeface="Tahoma"/>
                <a:cs typeface="Tahoma"/>
              </a:rPr>
              <a:t>(</a:t>
            </a: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選擇文字編輯器，這邊推薦選</a:t>
            </a:r>
            <a:r>
              <a:rPr sz="2800" spc="-600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2800" spc="145" dirty="0">
                <a:solidFill>
                  <a:srgbClr val="EBEBEB"/>
                </a:solidFill>
                <a:latin typeface="Tahoma"/>
                <a:cs typeface="Tahoma"/>
              </a:rPr>
              <a:t>V</a:t>
            </a:r>
            <a:r>
              <a:rPr sz="2800" spc="7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114" dirty="0">
                <a:solidFill>
                  <a:srgbClr val="EBEBEB"/>
                </a:solidFill>
                <a:latin typeface="Tahoma"/>
                <a:cs typeface="Tahoma"/>
              </a:rPr>
              <a:t>m)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右</a:t>
            </a:r>
            <a:r>
              <a:rPr sz="2800" spc="-30" dirty="0">
                <a:solidFill>
                  <a:srgbClr val="EBEBEB"/>
                </a:solidFill>
                <a:latin typeface="Tahoma"/>
                <a:cs typeface="Tahoma"/>
              </a:rPr>
              <a:t>(</a:t>
            </a:r>
            <a:r>
              <a:rPr sz="2800" spc="-5" dirty="0">
                <a:solidFill>
                  <a:srgbClr val="EBEBEB"/>
                </a:solidFill>
                <a:latin typeface="SimSun"/>
                <a:cs typeface="SimSun"/>
              </a:rPr>
              <a:t>選擇</a:t>
            </a:r>
            <a:r>
              <a:rPr sz="2800" spc="-625" dirty="0">
                <a:solidFill>
                  <a:srgbClr val="EBEBEB"/>
                </a:solidFill>
                <a:latin typeface="SimSun"/>
                <a:cs typeface="SimSun"/>
              </a:rPr>
              <a:t> </a:t>
            </a:r>
            <a:r>
              <a:rPr sz="2800" spc="55" dirty="0">
                <a:solidFill>
                  <a:srgbClr val="EBEBEB"/>
                </a:solidFill>
                <a:latin typeface="Tahoma"/>
                <a:cs typeface="Tahoma"/>
              </a:rPr>
              <a:t>Use</a:t>
            </a:r>
            <a:r>
              <a:rPr sz="2800" spc="-9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355" dirty="0">
                <a:solidFill>
                  <a:srgbClr val="EBEBEB"/>
                </a:solidFill>
                <a:latin typeface="Tahoma"/>
                <a:cs typeface="Tahoma"/>
              </a:rPr>
              <a:t>G</a:t>
            </a:r>
            <a:r>
              <a:rPr sz="2800" spc="130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10" dirty="0">
                <a:solidFill>
                  <a:srgbClr val="EBEBEB"/>
                </a:solidFill>
                <a:latin typeface="Tahoma"/>
                <a:cs typeface="Tahoma"/>
              </a:rPr>
              <a:t>t</a:t>
            </a:r>
            <a:r>
              <a:rPr sz="28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EBEBEB"/>
                </a:solidFill>
                <a:latin typeface="Tahoma"/>
                <a:cs typeface="Tahoma"/>
              </a:rPr>
              <a:t>from</a:t>
            </a:r>
            <a:r>
              <a:rPr sz="2800" spc="-10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65" dirty="0">
                <a:solidFill>
                  <a:srgbClr val="EBEBEB"/>
                </a:solidFill>
                <a:latin typeface="Tahoma"/>
                <a:cs typeface="Tahoma"/>
              </a:rPr>
              <a:t>the</a:t>
            </a:r>
            <a:r>
              <a:rPr sz="2800" spc="-85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2800" spc="-75" dirty="0">
                <a:solidFill>
                  <a:srgbClr val="EBEBEB"/>
                </a:solidFill>
                <a:latin typeface="Tahoma"/>
                <a:cs typeface="Tahoma"/>
              </a:rPr>
              <a:t>i</a:t>
            </a:r>
            <a:r>
              <a:rPr sz="2800" spc="245" dirty="0">
                <a:solidFill>
                  <a:srgbClr val="EBEBEB"/>
                </a:solidFill>
                <a:latin typeface="Tahoma"/>
                <a:cs typeface="Tahoma"/>
              </a:rPr>
              <a:t>ndo</a:t>
            </a:r>
            <a:r>
              <a:rPr sz="2800" spc="335" dirty="0">
                <a:solidFill>
                  <a:srgbClr val="EBEBEB"/>
                </a:solidFill>
                <a:latin typeface="Tahoma"/>
                <a:cs typeface="Tahoma"/>
              </a:rPr>
              <a:t>w</a:t>
            </a:r>
            <a:r>
              <a:rPr sz="2800" spc="-165" dirty="0">
                <a:solidFill>
                  <a:srgbClr val="EBEBEB"/>
                </a:solidFill>
                <a:latin typeface="Tahoma"/>
                <a:cs typeface="Tahoma"/>
              </a:rPr>
              <a:t>s</a:t>
            </a:r>
            <a:r>
              <a:rPr sz="2800" spc="-4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335" dirty="0">
                <a:solidFill>
                  <a:srgbClr val="EBEBEB"/>
                </a:solidFill>
                <a:latin typeface="Tahoma"/>
                <a:cs typeface="Tahoma"/>
              </a:rPr>
              <a:t>Com</a:t>
            </a:r>
            <a:r>
              <a:rPr sz="2800" spc="430" dirty="0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sz="2800" spc="315" dirty="0">
                <a:solidFill>
                  <a:srgbClr val="EBEBEB"/>
                </a:solidFill>
                <a:latin typeface="Tahoma"/>
                <a:cs typeface="Tahoma"/>
              </a:rPr>
              <a:t>nad</a:t>
            </a:r>
            <a:r>
              <a:rPr sz="2800" spc="-9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EBEBEB"/>
                </a:solidFill>
                <a:latin typeface="Tahoma"/>
                <a:cs typeface="Tahoma"/>
              </a:rPr>
              <a:t>Pro</a:t>
            </a:r>
            <a:r>
              <a:rPr sz="2800" spc="195" dirty="0">
                <a:solidFill>
                  <a:srgbClr val="EBEBEB"/>
                </a:solidFill>
                <a:latin typeface="Tahoma"/>
                <a:cs typeface="Tahoma"/>
              </a:rPr>
              <a:t>m</a:t>
            </a:r>
            <a:r>
              <a:rPr sz="2800" spc="105" dirty="0">
                <a:solidFill>
                  <a:srgbClr val="EBEBEB"/>
                </a:solidFill>
                <a:latin typeface="Tahoma"/>
                <a:cs typeface="Tahoma"/>
              </a:rPr>
              <a:t>pt)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1937003"/>
            <a:ext cx="5428488" cy="4427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435" y="1937003"/>
            <a:ext cx="5297423" cy="4427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81" y="606932"/>
            <a:ext cx="9197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SimSun"/>
                <a:cs typeface="SimSun"/>
              </a:rPr>
              <a:t>選擇</a:t>
            </a:r>
            <a:r>
              <a:rPr sz="3200" spc="-725" dirty="0">
                <a:latin typeface="SimSun"/>
                <a:cs typeface="SimSun"/>
              </a:rPr>
              <a:t> </a:t>
            </a:r>
            <a:r>
              <a:rPr sz="3200" spc="70" dirty="0"/>
              <a:t>Use</a:t>
            </a:r>
            <a:r>
              <a:rPr sz="3200" spc="-130" dirty="0"/>
              <a:t> </a:t>
            </a:r>
            <a:r>
              <a:rPr sz="3200" spc="-70" dirty="0"/>
              <a:t>MinTTY</a:t>
            </a:r>
            <a:r>
              <a:rPr sz="3200" spc="-125" dirty="0"/>
              <a:t> </a:t>
            </a:r>
            <a:r>
              <a:rPr sz="3200" spc="120" dirty="0"/>
              <a:t>(th</a:t>
            </a:r>
            <a:r>
              <a:rPr sz="3200" spc="155" dirty="0"/>
              <a:t>e</a:t>
            </a:r>
            <a:r>
              <a:rPr sz="3200" spc="-114" dirty="0"/>
              <a:t> </a:t>
            </a:r>
            <a:r>
              <a:rPr sz="3200" spc="200" dirty="0"/>
              <a:t>defaul</a:t>
            </a:r>
            <a:r>
              <a:rPr sz="3200" spc="150" dirty="0"/>
              <a:t>t</a:t>
            </a:r>
            <a:r>
              <a:rPr sz="3200" spc="-145" dirty="0"/>
              <a:t> </a:t>
            </a:r>
            <a:r>
              <a:rPr sz="3200" spc="105" dirty="0"/>
              <a:t>ter</a:t>
            </a:r>
            <a:r>
              <a:rPr sz="3200" spc="210" dirty="0"/>
              <a:t>m</a:t>
            </a:r>
            <a:r>
              <a:rPr sz="3200" spc="135" dirty="0"/>
              <a:t>ina</a:t>
            </a:r>
            <a:r>
              <a:rPr sz="3200" spc="70" dirty="0"/>
              <a:t>l</a:t>
            </a:r>
            <a:r>
              <a:rPr sz="3200" spc="-130" dirty="0"/>
              <a:t> </a:t>
            </a:r>
            <a:r>
              <a:rPr sz="3200" spc="170" dirty="0"/>
              <a:t>of</a:t>
            </a:r>
            <a:r>
              <a:rPr sz="3200" spc="-114" dirty="0"/>
              <a:t> </a:t>
            </a:r>
            <a:r>
              <a:rPr sz="3200" spc="459" dirty="0"/>
              <a:t>M</a:t>
            </a:r>
            <a:r>
              <a:rPr sz="3200" spc="-75" dirty="0"/>
              <a:t>SYS2)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3" y="1549908"/>
            <a:ext cx="5428488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3343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開啟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135" dirty="0"/>
              <a:t>Bash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25" y="1620138"/>
            <a:ext cx="4489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安裝好之後，請至程式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集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找</a:t>
            </a:r>
            <a:r>
              <a:rPr sz="2000" spc="-484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0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Bash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859" y="326136"/>
            <a:ext cx="967739" cy="967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6815" y="763523"/>
            <a:ext cx="4547616" cy="29306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7979" y="4405121"/>
            <a:ext cx="3602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←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開啟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後，會看到像是左 邊黑色視窗，此作業視窗模擬</a:t>
            </a:r>
            <a:r>
              <a:rPr sz="1800" spc="-3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ux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系統的軟體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1800" spc="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572" y="2264664"/>
            <a:ext cx="4352544" cy="43616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669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檢查</a:t>
            </a:r>
            <a:r>
              <a:rPr spc="-935" dirty="0">
                <a:latin typeface="SimSun"/>
                <a:cs typeface="SimSun"/>
              </a:rPr>
              <a:t> </a:t>
            </a:r>
            <a:r>
              <a:rPr spc="270" dirty="0"/>
              <a:t>Gi</a:t>
            </a:r>
            <a:r>
              <a:rPr spc="204" dirty="0"/>
              <a:t>t</a:t>
            </a:r>
            <a:r>
              <a:rPr spc="-150" dirty="0"/>
              <a:t> </a:t>
            </a:r>
            <a:r>
              <a:rPr spc="135" dirty="0"/>
              <a:t>Bas</a:t>
            </a:r>
            <a:r>
              <a:rPr spc="150" dirty="0"/>
              <a:t>h</a:t>
            </a:r>
            <a:r>
              <a:rPr spc="-150" dirty="0"/>
              <a:t> </a:t>
            </a:r>
            <a:r>
              <a:rPr dirty="0">
                <a:latin typeface="SimSun"/>
                <a:cs typeface="SimSun"/>
              </a:rPr>
              <a:t>是否安裝成功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3314" y="2597657"/>
            <a:ext cx="4124325" cy="2032000"/>
          </a:xfrm>
          <a:prstGeom prst="rect">
            <a:avLst/>
          </a:prstGeom>
          <a:ln w="19811">
            <a:solidFill>
              <a:srgbClr val="EA621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8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驗證是否有安裝成功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91440" marR="2063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輸入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--</a:t>
            </a:r>
            <a:r>
              <a:rPr sz="1800" spc="1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2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14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檢查版本</a:t>
            </a:r>
            <a:r>
              <a:rPr sz="180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版本可能 會有所不同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SimSun"/>
              <a:cs typeface="SimSun"/>
            </a:endParaRPr>
          </a:p>
          <a:p>
            <a:pPr marL="91440" marR="138430">
              <a:lnSpc>
                <a:spcPct val="100600"/>
              </a:lnSpc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若看到如左圖的類似訊息，就代表安裝 成功拉！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1382267"/>
            <a:ext cx="5361432" cy="5338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614"/>
            <a:ext cx="85274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圖形化介面工</a:t>
            </a:r>
            <a:r>
              <a:rPr spc="5" dirty="0">
                <a:latin typeface="SimSun"/>
                <a:cs typeface="SimSun"/>
              </a:rPr>
              <a:t>具</a:t>
            </a:r>
            <a:r>
              <a:rPr spc="10" dirty="0"/>
              <a:t>(GUI,</a:t>
            </a:r>
            <a:r>
              <a:rPr spc="-190" dirty="0"/>
              <a:t> </a:t>
            </a:r>
            <a:r>
              <a:rPr spc="375" dirty="0"/>
              <a:t>Graphic</a:t>
            </a:r>
            <a:r>
              <a:rPr spc="-180" dirty="0"/>
              <a:t> </a:t>
            </a:r>
            <a:r>
              <a:rPr spc="5" dirty="0"/>
              <a:t>User </a:t>
            </a:r>
            <a:r>
              <a:rPr spc="-1300" dirty="0"/>
              <a:t> </a:t>
            </a:r>
            <a:r>
              <a:rPr spc="170" dirty="0"/>
              <a:t>Interface)</a:t>
            </a:r>
            <a:r>
              <a:rPr spc="-155" dirty="0"/>
              <a:t> </a:t>
            </a:r>
            <a:r>
              <a:rPr dirty="0">
                <a:latin typeface="SimSun"/>
                <a:cs typeface="SimSun"/>
              </a:rPr>
              <a:t>的輔助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7338"/>
            <a:ext cx="867537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有些使用者對終端機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或是命令提示字元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的操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作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不習慣，因</a:t>
            </a:r>
            <a:r>
              <a:rPr sz="2000" spc="-10" dirty="0">
                <a:solidFill>
                  <a:srgbClr val="FFFFFF"/>
                </a:solidFill>
                <a:latin typeface="SimSun"/>
                <a:cs typeface="SimSun"/>
              </a:rPr>
              <a:t>此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在懂得</a:t>
            </a:r>
            <a:r>
              <a:rPr sz="2000" spc="-5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的 系統運作及原理後，可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選擇</a:t>
            </a:r>
            <a:r>
              <a:rPr sz="2000" spc="-15" dirty="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否使用</a:t>
            </a:r>
            <a:r>
              <a:rPr sz="2000" spc="-49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409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來操作。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SimSun"/>
                <a:cs typeface="SimSun"/>
              </a:rPr>
              <a:t>這本書有推薦兩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款</a:t>
            </a:r>
            <a:r>
              <a:rPr sz="2000" spc="-49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2000" spc="-45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GUI: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(1) </a:t>
            </a:r>
            <a:r>
              <a:rPr sz="2000" spc="120" dirty="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Desktop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(2)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SourceTree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Macintosh PowerPoint</Application>
  <PresentationFormat>寬螢幕</PresentationFormat>
  <Paragraphs>179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SimSun</vt:lpstr>
      <vt:lpstr>Calibri</vt:lpstr>
      <vt:lpstr>Lucida Sans Unicode</vt:lpstr>
      <vt:lpstr>Tahoma</vt:lpstr>
      <vt:lpstr>Office Theme</vt:lpstr>
      <vt:lpstr>Git/GitHub 學習參考資料</vt:lpstr>
      <vt:lpstr>PowerPoint 簡報</vt:lpstr>
      <vt:lpstr>PowerPoint 簡報</vt:lpstr>
      <vt:lpstr>安裝 Git 在 Windows 作業系統</vt:lpstr>
      <vt:lpstr>PowerPoint 簡報</vt:lpstr>
      <vt:lpstr>選擇 Use MinTTY (the default terminal of MSYS2)</vt:lpstr>
      <vt:lpstr>開啟 Git Bash</vt:lpstr>
      <vt:lpstr>檢查 Git Bash 是否安裝成功</vt:lpstr>
      <vt:lpstr>圖形化介面工具(GUI, Graphic User  Interface) 的輔助</vt:lpstr>
      <vt:lpstr>設定 Git _使用者設定</vt:lpstr>
      <vt:lpstr>新增、初始 Repository</vt:lpstr>
      <vt:lpstr>PowerPoint 簡報</vt:lpstr>
      <vt:lpstr>PowerPoint 簡報</vt:lpstr>
      <vt:lpstr>把檔案交給 Git (儲存至暫存區)</vt:lpstr>
      <vt:lpstr>將暫存區內的檔案提交道倉庫存檔</vt:lpstr>
      <vt:lpstr>$git add &amp; $git commit 的關係</vt:lpstr>
      <vt:lpstr>檢視記錄 $ git log</vt:lpstr>
      <vt:lpstr>HEAD 是什麼？</vt:lpstr>
      <vt:lpstr>使用分支</vt:lpstr>
      <vt:lpstr>刪除、切換分支</vt:lpstr>
      <vt:lpstr>合併分支</vt:lpstr>
      <vt:lpstr>遠端共同協作 –使用 GitHub</vt:lpstr>
      <vt:lpstr>PowerPoint 簡報</vt:lpstr>
      <vt:lpstr>檢查是否有 SSH key</vt:lpstr>
      <vt:lpstr>製作 SSH key</vt:lpstr>
      <vt:lpstr>確認 SSH-agent 啟動/ 將SSH-key 加入 到 GitHub</vt:lpstr>
      <vt:lpstr>登入 GitHub，至 Settings 設定你的 SSH key</vt:lpstr>
      <vt:lpstr>選擇左方欄位 SSH and GPG keys</vt:lpstr>
      <vt:lpstr>點擊右上方 New SSH key</vt:lpstr>
      <vt:lpstr>新增 SSH keys 到你的 GitHub 帳號</vt:lpstr>
      <vt:lpstr>測試 SSH key 並連上 GitHub</vt:lpstr>
      <vt:lpstr>PowerPoint 簡報</vt:lpstr>
      <vt:lpstr>Push 上傳到 GitHub ▶ 在 GitHub 上開新專案：要把檔案上傳到 GitHub 需要先在上面開一個新的 專案，如圖：</vt:lpstr>
      <vt:lpstr>新增 Repository</vt:lpstr>
      <vt:lpstr>上傳檔案 / Push 步驟</vt:lpstr>
      <vt:lpstr>檢視是否有上傳 (Push) 成功</vt:lpstr>
      <vt:lpstr>將檔案從 GitHub 下載 (pull) 至本機資料夾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學習參考資料</dc:title>
  <dc:creator>Yao-Chung Chen</dc:creator>
  <cp:lastModifiedBy>丁俊恩</cp:lastModifiedBy>
  <cp:revision>1</cp:revision>
  <dcterms:created xsi:type="dcterms:W3CDTF">2023-05-01T10:07:51Z</dcterms:created>
  <dcterms:modified xsi:type="dcterms:W3CDTF">2023-05-01T10:11:30Z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2023-05-01T00:00:00Z</vt:filetime>
  </property>
</Properties>
</file>