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7"/>
  </p:notesMasterIdLst>
  <p:sldIdLst>
    <p:sldId id="272" r:id="rId2"/>
    <p:sldId id="274" r:id="rId3"/>
    <p:sldId id="279" r:id="rId4"/>
    <p:sldId id="276" r:id="rId5"/>
    <p:sldId id="27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8799B23B-EC83-4686-B30A-512413B5E67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BD4573-58E7-4156-A133-2731F5F8D1A6}" type="datetimeFigureOut">
              <a:rPr lang="en-US" smtClean="0"/>
              <a:t>1/28/2018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3B0CF2-7F87-4E02-A248-870047730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981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133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6208894"/>
            <a:ext cx="12192000" cy="649106"/>
            <a:chOff x="0" y="6208894"/>
            <a:chExt cx="12192000" cy="649106"/>
          </a:xfrm>
        </p:grpSpPr>
        <p:sp>
          <p:nvSpPr>
            <p:cNvPr id="2" name="Rectangle 1"/>
            <p:cNvSpPr/>
            <p:nvPr/>
          </p:nvSpPr>
          <p:spPr>
            <a:xfrm>
              <a:off x="3048" y="6220178"/>
              <a:ext cx="12188952" cy="637822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0" y="6208894"/>
              <a:ext cx="12192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" name="Straight Connector 4"/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A1D30-C0A0-4124-A783-34D9F15FA0FE}" type="datetime1">
              <a:rPr lang="en-US" smtClean="0"/>
              <a:t>1/28/2018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820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D5871-AB0F-4B3D-8861-97E78CB7B47E}" type="datetime1">
              <a:rPr lang="en-US" smtClean="0"/>
              <a:t>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777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18406-4C3F-4F3E-80BD-A22568EA37EB}" type="datetime1">
              <a:rPr lang="en-US" smtClean="0"/>
              <a:t>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754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8077-7188-48C5-8679-2287FAC952E9}" type="datetime1">
              <a:rPr lang="en-US" smtClean="0"/>
              <a:t>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682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CB740-6776-4EE9-99FD-96D592FA5A23}" type="datetime1">
              <a:rPr lang="en-US" smtClean="0"/>
              <a:t>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93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6BD99-6FFD-46C5-B5E2-43A34BDA2566}" type="datetime1">
              <a:rPr lang="en-US" smtClean="0"/>
              <a:t>1/28/2018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18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2678E-214C-4CF8-97C7-95015FB02960}" type="datetime1">
              <a:rPr lang="en-US" smtClean="0"/>
              <a:t>1/28/2018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188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660E0-FA77-4473-A859-74127B089143}" type="datetime1">
              <a:rPr lang="en-US" smtClean="0"/>
              <a:t>1/28/2018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814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8D7B8-9F07-4899-827D-5F3CFDDEB574}" type="datetime1">
              <a:rPr lang="en-US" smtClean="0"/>
              <a:t>1/28/2018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82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97C5C-1CD1-417D-A89C-14747F5222C7}" type="datetime1">
              <a:rPr lang="en-US" smtClean="0"/>
              <a:t>1/28/2018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926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EFBB-CFA1-4AA8-9123-F0B52DBD84FE}" type="datetime1">
              <a:rPr lang="en-US" smtClean="0"/>
              <a:t>1/28/2018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9624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-29028" y="-7144"/>
            <a:ext cx="12240731" cy="6879658"/>
            <a:chOff x="0" y="-21658"/>
            <a:chExt cx="12240731" cy="6879658"/>
          </a:xfrm>
        </p:grpSpPr>
        <p:sp>
          <p:nvSpPr>
            <p:cNvPr id="26" name="Rectangle 25"/>
            <p:cNvSpPr/>
            <p:nvPr/>
          </p:nvSpPr>
          <p:spPr>
            <a:xfrm>
              <a:off x="31633" y="0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0" y="-21658"/>
              <a:ext cx="12240731" cy="1041400"/>
              <a:chOff x="-25356" y="-7144"/>
              <a:chExt cx="12240731" cy="1041400"/>
            </a:xfrm>
          </p:grpSpPr>
          <p:sp>
            <p:nvSpPr>
              <p:cNvPr id="28" name="Freeform 27"/>
              <p:cNvSpPr>
                <a:spLocks/>
              </p:cNvSpPr>
              <p:nvPr/>
            </p:nvSpPr>
            <p:spPr bwMode="auto">
              <a:xfrm>
                <a:off x="-12700" y="-7144"/>
                <a:ext cx="12217400" cy="1041400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6" y="2"/>
                  </a:cxn>
                  <a:cxn ang="0">
                    <a:pos x="2542" y="0"/>
                  </a:cxn>
                  <a:cxn ang="0">
                    <a:pos x="4374" y="367"/>
                  </a:cxn>
                  <a:cxn ang="0">
                    <a:pos x="5766" y="55"/>
                  </a:cxn>
                  <a:cxn ang="0">
                    <a:pos x="5772" y="213"/>
                  </a:cxn>
                  <a:cxn ang="0">
                    <a:pos x="4302" y="439"/>
                  </a:cxn>
                  <a:cxn ang="0">
                    <a:pos x="1488" y="201"/>
                  </a:cxn>
                  <a:cxn ang="0">
                    <a:pos x="0" y="656"/>
                  </a:cxn>
                  <a:cxn ang="0">
                    <a:pos x="6" y="2"/>
                  </a:cxn>
                </a:cxnLst>
                <a:rect l="0" t="0" r="0" b="0"/>
                <a:pathLst>
                  <a:path w="5772" h="656">
                    <a:moveTo>
                      <a:pt x="6" y="2"/>
                    </a:moveTo>
                    <a:lnTo>
                      <a:pt x="2542" y="0"/>
                    </a:lnTo>
                    <a:cubicBezTo>
                      <a:pt x="2746" y="101"/>
                      <a:pt x="3828" y="367"/>
                      <a:pt x="4374" y="367"/>
                    </a:cubicBezTo>
                    <a:cubicBezTo>
                      <a:pt x="4920" y="367"/>
                      <a:pt x="5526" y="152"/>
                      <a:pt x="5766" y="55"/>
                    </a:cubicBezTo>
                    <a:lnTo>
                      <a:pt x="5772" y="213"/>
                    </a:lnTo>
                    <a:cubicBezTo>
                      <a:pt x="5670" y="257"/>
                      <a:pt x="5016" y="441"/>
                      <a:pt x="4302" y="439"/>
                    </a:cubicBezTo>
                    <a:cubicBezTo>
                      <a:pt x="3588" y="437"/>
                      <a:pt x="2205" y="165"/>
                      <a:pt x="1488" y="201"/>
                    </a:cubicBezTo>
                    <a:cubicBezTo>
                      <a:pt x="750" y="209"/>
                      <a:pt x="270" y="482"/>
                      <a:pt x="0" y="656"/>
                    </a:cubicBezTo>
                    <a:lnTo>
                      <a:pt x="6" y="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shade val="50000"/>
                      <a:alpha val="45000"/>
                      <a:satMod val="120000"/>
                    </a:schemeClr>
                  </a:gs>
                  <a:gs pos="100000">
                    <a:schemeClr val="accent3">
                      <a:shade val="80000"/>
                      <a:alpha val="55000"/>
                      <a:satMod val="155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marL="0" algn="l" rtl="0" eaLnBrk="1" latinLnBrk="0" hangingPunct="1"/>
                <a:endParaRPr kumimoji="0" 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9" name="Freeform 28"/>
              <p:cNvSpPr>
                <a:spLocks/>
              </p:cNvSpPr>
              <p:nvPr/>
            </p:nvSpPr>
            <p:spPr bwMode="auto">
              <a:xfrm>
                <a:off x="5842000" y="-7144"/>
                <a:ext cx="6350000" cy="638175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0" y="0"/>
                  </a:cxn>
                  <a:cxn ang="0">
                    <a:pos x="1668" y="564"/>
                  </a:cxn>
                  <a:cxn ang="0">
                    <a:pos x="3000" y="186"/>
                  </a:cxn>
                  <a:cxn ang="0">
                    <a:pos x="3000" y="6"/>
                  </a:cxn>
                  <a:cxn ang="0">
                    <a:pos x="0" y="0"/>
                  </a:cxn>
                </a:cxnLst>
                <a:rect l="0" t="0" r="0" b="0"/>
                <a:pathLst>
                  <a:path w="3000" h="595">
                    <a:moveTo>
                      <a:pt x="0" y="0"/>
                    </a:moveTo>
                    <a:cubicBezTo>
                      <a:pt x="174" y="102"/>
                      <a:pt x="1168" y="533"/>
                      <a:pt x="1668" y="564"/>
                    </a:cubicBezTo>
                    <a:cubicBezTo>
                      <a:pt x="2168" y="595"/>
                      <a:pt x="2778" y="279"/>
                      <a:pt x="3000" y="186"/>
                    </a:cubicBezTo>
                    <a:lnTo>
                      <a:pt x="3000" y="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>
                      <a:shade val="50000"/>
                      <a:alpha val="30000"/>
                      <a:satMod val="130000"/>
                    </a:schemeClr>
                  </a:gs>
                  <a:gs pos="80000">
                    <a:schemeClr val="accent2">
                      <a:shade val="75000"/>
                      <a:alpha val="45000"/>
                      <a:satMod val="140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marL="0" algn="l" rtl="0" eaLnBrk="1" latinLnBrk="0" hangingPunct="1"/>
                <a:endParaRPr kumimoji="0" 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grpSp>
            <p:nvGrpSpPr>
              <p:cNvPr id="31" name="Group 30"/>
              <p:cNvGrpSpPr/>
              <p:nvPr/>
            </p:nvGrpSpPr>
            <p:grpSpPr>
              <a:xfrm>
                <a:off x="-25356" y="202408"/>
                <a:ext cx="12240731" cy="649224"/>
                <a:chOff x="-19045" y="216550"/>
                <a:chExt cx="9180548" cy="649224"/>
              </a:xfrm>
            </p:grpSpPr>
            <p:sp>
              <p:nvSpPr>
                <p:cNvPr id="32" name="Freeform 31"/>
                <p:cNvSpPr>
                  <a:spLocks/>
                </p:cNvSpPr>
                <p:nvPr/>
              </p:nvSpPr>
              <p:spPr bwMode="auto">
                <a:xfrm rot="21435692">
                  <a:off x="-19045" y="216550"/>
                  <a:ext cx="9163050" cy="649224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966"/>
                    </a:cxn>
                    <a:cxn ang="0">
                      <a:pos x="1608" y="282"/>
                    </a:cxn>
                    <a:cxn ang="0">
                      <a:pos x="4110" y="1008"/>
                    </a:cxn>
                    <a:cxn ang="0">
                      <a:pos x="5772" y="0"/>
                    </a:cxn>
                  </a:cxnLst>
                  <a:rect l="0" t="0" r="0" b="0"/>
                  <a:pathLst>
                    <a:path w="5772" h="1055">
                      <a:moveTo>
                        <a:pt x="0" y="966"/>
                      </a:moveTo>
                      <a:cubicBezTo>
                        <a:pt x="282" y="738"/>
                        <a:pt x="923" y="275"/>
                        <a:pt x="1608" y="282"/>
                      </a:cubicBezTo>
                      <a:cubicBezTo>
                        <a:pt x="2293" y="289"/>
                        <a:pt x="3416" y="1055"/>
                        <a:pt x="4110" y="1008"/>
                      </a:cubicBezTo>
                      <a:cubicBezTo>
                        <a:pt x="4804" y="961"/>
                        <a:pt x="5426" y="210"/>
                        <a:pt x="5772" y="0"/>
                      </a:cubicBezTo>
                    </a:path>
                  </a:pathLst>
                </a:custGeom>
                <a:noFill/>
                <a:ln w="10795" cap="flat" cmpd="sng" algn="ctr">
                  <a:gradFill>
                    <a:gsLst>
                      <a:gs pos="74000">
                        <a:schemeClr val="accent3">
                          <a:shade val="75000"/>
                        </a:schemeClr>
                      </a:gs>
                      <a:gs pos="86000">
                        <a:schemeClr val="tx1">
                          <a:alpha val="29000"/>
                        </a:schemeClr>
                      </a:gs>
                      <a:gs pos="16000">
                        <a:schemeClr val="accent2">
                          <a:shade val="75000"/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anchor="t" compatLnSpc="1"/>
                <a:lstStyle/>
                <a:p>
                  <a:endParaRPr kumimoji="0" lang="en-US" sz="1800"/>
                </a:p>
              </p:txBody>
            </p:sp>
            <p:sp>
              <p:nvSpPr>
                <p:cNvPr id="33" name="Freeform 32"/>
                <p:cNvSpPr>
                  <a:spLocks/>
                </p:cNvSpPr>
                <p:nvPr/>
              </p:nvSpPr>
              <p:spPr bwMode="auto">
                <a:xfrm rot="21435692">
                  <a:off x="-14309" y="290003"/>
                  <a:ext cx="9175812" cy="530352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732"/>
                    </a:cxn>
                    <a:cxn ang="0">
                      <a:pos x="1638" y="228"/>
                    </a:cxn>
                    <a:cxn ang="0">
                      <a:pos x="4122" y="816"/>
                    </a:cxn>
                    <a:cxn ang="0">
                      <a:pos x="5766" y="0"/>
                    </a:cxn>
                  </a:cxnLst>
                  <a:rect l="0" t="0" r="0" b="0"/>
                  <a:pathLst>
                    <a:path w="5766" h="854">
                      <a:moveTo>
                        <a:pt x="0" y="732"/>
                      </a:moveTo>
                      <a:cubicBezTo>
                        <a:pt x="273" y="647"/>
                        <a:pt x="951" y="214"/>
                        <a:pt x="1638" y="228"/>
                      </a:cubicBezTo>
                      <a:cubicBezTo>
                        <a:pt x="2325" y="242"/>
                        <a:pt x="3434" y="854"/>
                        <a:pt x="4122" y="816"/>
                      </a:cubicBezTo>
                      <a:cubicBezTo>
                        <a:pt x="4810" y="778"/>
                        <a:pt x="5424" y="170"/>
                        <a:pt x="5766" y="0"/>
                      </a:cubicBezTo>
                    </a:path>
                  </a:pathLst>
                </a:custGeom>
                <a:noFill/>
                <a:ln w="9525" cap="flat" cmpd="sng" algn="ctr">
                  <a:gradFill>
                    <a:gsLst>
                      <a:gs pos="74000">
                        <a:schemeClr val="accent4"/>
                      </a:gs>
                      <a:gs pos="44000">
                        <a:schemeClr val="accent1"/>
                      </a:gs>
                      <a:gs pos="33000">
                        <a:schemeClr val="accent2"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anchor="t" compatLnSpc="1"/>
                <a:lstStyle/>
                <a:p>
                  <a:endParaRPr kumimoji="0" lang="en-US" sz="1800"/>
                </a:p>
              </p:txBody>
            </p:sp>
          </p:grpSp>
        </p:grpSp>
      </p:grp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  <a:endParaRPr kumimoji="0"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fld id="{61146459-E3C3-4969-9224-5ED50B492D17}" type="datetime1">
              <a:rPr lang="en-US" smtClean="0"/>
              <a:pPr/>
              <a:t>1/28/2018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85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>
            <a:lumMod val="50000"/>
          </a:schemeClr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>
            <a:lumMod val="50000"/>
          </a:schemeClr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>
            <a:lumMod val="75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>
            <a:lumMod val="50000"/>
          </a:schemeClr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>
            <a:lumMod val="75000"/>
          </a:schemeClr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0" algn="l" rtl="0" eaLnBrk="1" latinLnBrk="0" hangingPunct="1">
        <a:spcBef>
          <a:spcPct val="20000"/>
        </a:spcBef>
        <a:buClr>
          <a:schemeClr val="tx2"/>
        </a:buClr>
        <a:buFontTx/>
        <a:buNone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715264" y="790575"/>
            <a:ext cx="10468864" cy="2924175"/>
          </a:xfrm>
        </p:spPr>
        <p:txBody>
          <a:bodyPr>
            <a:normAutofit fontScale="90000"/>
          </a:bodyPr>
          <a:lstStyle/>
          <a:p>
            <a:pPr algn="ctr"/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Halcyon</a:t>
            </a:r>
            <a:br>
              <a:rPr lang="en-US" dirty="0"/>
            </a:br>
            <a:r>
              <a:rPr lang="en-US" sz="3600" dirty="0"/>
              <a:t>A Volunteer Organizing App to Improve Disaster Relief</a:t>
            </a:r>
            <a:br>
              <a:rPr lang="en-US" dirty="0"/>
            </a:b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u="sng" dirty="0"/>
          </a:p>
          <a:p>
            <a:r>
              <a:rPr lang="en-US" dirty="0"/>
              <a:t>Arvind Raghavan, Kushan Gupta, Brett Medina, Karen Ding</a:t>
            </a:r>
          </a:p>
        </p:txBody>
      </p:sp>
    </p:spTree>
    <p:extLst>
      <p:ext uri="{BB962C8B-B14F-4D97-AF65-F5344CB8AC3E}">
        <p14:creationId xmlns:p14="http://schemas.microsoft.com/office/powerpoint/2010/main" val="3549628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Groups frequently only ask members of their organization rather than communities as a whole</a:t>
            </a:r>
          </a:p>
          <a:p>
            <a:r>
              <a:rPr lang="en-US" dirty="0"/>
              <a:t>Many willing people are sent to oversaturated and high profile events, but smaller communities are overlooked</a:t>
            </a:r>
          </a:p>
          <a:p>
            <a:r>
              <a:rPr lang="en-US" dirty="0"/>
              <a:t>After the initial public fervor to help, many communities are stuck with months or years of work still undone</a:t>
            </a:r>
          </a:p>
        </p:txBody>
      </p:sp>
    </p:spTree>
    <p:extLst>
      <p:ext uri="{BB962C8B-B14F-4D97-AF65-F5344CB8AC3E}">
        <p14:creationId xmlns:p14="http://schemas.microsoft.com/office/powerpoint/2010/main" val="3339554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11821-DB7C-4938-A0DC-B73C4938A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51056D-5D24-42AE-AB98-36FC25F36A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Halcyon is an app that allows relief organizations to reach a wider audience and allocate resources and people where most needed</a:t>
            </a:r>
          </a:p>
          <a:p>
            <a:r>
              <a:rPr lang="en-US" dirty="0"/>
              <a:t>An easy user interface allows volunteers to quickly pick efforts they want to help out with</a:t>
            </a:r>
          </a:p>
          <a:p>
            <a:r>
              <a:rPr lang="en-US" dirty="0"/>
              <a:t>Organizers can describe the work, request a certain quantity of volunteers and post images of what exactly the work will be on</a:t>
            </a:r>
          </a:p>
        </p:txBody>
      </p:sp>
    </p:spTree>
    <p:extLst>
      <p:ext uri="{BB962C8B-B14F-4D97-AF65-F5344CB8AC3E}">
        <p14:creationId xmlns:p14="http://schemas.microsoft.com/office/powerpoint/2010/main" val="94635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be easily implemented in any size city, not limited to bigger cities like competitors</a:t>
            </a:r>
          </a:p>
          <a:p>
            <a:r>
              <a:rPr lang="en-US" dirty="0"/>
              <a:t>Goal is to place volunteers where they’re needed</a:t>
            </a:r>
          </a:p>
        </p:txBody>
      </p:sp>
    </p:spTree>
    <p:extLst>
      <p:ext uri="{BB962C8B-B14F-4D97-AF65-F5344CB8AC3E}">
        <p14:creationId xmlns:p14="http://schemas.microsoft.com/office/powerpoint/2010/main" val="3252008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Implementations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Location/Distance based sorting of volunteer activities</a:t>
            </a:r>
          </a:p>
          <a:p>
            <a:r>
              <a:rPr lang="en-US" dirty="0"/>
              <a:t>Autosuggest volunteer options</a:t>
            </a:r>
          </a:p>
          <a:p>
            <a:r>
              <a:rPr lang="en-US" dirty="0"/>
              <a:t>Flagging irrelevant posts</a:t>
            </a:r>
          </a:p>
          <a:p>
            <a:r>
              <a:rPr lang="en-US" dirty="0"/>
              <a:t>Donation options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453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esentation on brainstorming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brainstorming presentation.potx" id="{DE77CA07-3D7A-4CF2-AF02-587F794CB3CB}" vid="{13C2A94F-C0A1-4622-B71C-29A3B00D5E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brainstorming presentation</Template>
  <TotalTime>115</TotalTime>
  <Words>168</Words>
  <Application>Microsoft Office PowerPoint</Application>
  <PresentationFormat>Widescreen</PresentationFormat>
  <Paragraphs>20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Calibri</vt:lpstr>
      <vt:lpstr>Century Gothic</vt:lpstr>
      <vt:lpstr>Palatino Linotype</vt:lpstr>
      <vt:lpstr>Wingdings 2</vt:lpstr>
      <vt:lpstr>Presentation on brainstorming</vt:lpstr>
      <vt:lpstr>   Halcyon A Volunteer Organizing App to Improve Disaster Relief </vt:lpstr>
      <vt:lpstr>Problem</vt:lpstr>
      <vt:lpstr>Solution</vt:lpstr>
      <vt:lpstr>Features</vt:lpstr>
      <vt:lpstr>Future Implementations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Halcyon A Volunteer Organizing App to Improve Disaster Recovery</dc:title>
  <dc:creator>Karen Ding</dc:creator>
  <cp:lastModifiedBy>Ding, Karen L</cp:lastModifiedBy>
  <cp:revision>8</cp:revision>
  <dcterms:created xsi:type="dcterms:W3CDTF">2018-01-28T15:01:26Z</dcterms:created>
  <dcterms:modified xsi:type="dcterms:W3CDTF">2018-01-28T19:52:36Z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74069100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