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857250"/>
            <a:ext cx="9144000" cy="5143500"/>
            <a:chOff x="0" y="857250"/>
            <a:chExt cx="9144000" cy="5143500"/>
          </a:xfrm>
        </p:grpSpPr>
        <p:pic>
          <p:nvPicPr>
            <p:cNvPr id="4" name="图片 3" descr="3318案例1.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16200000" flipH="1">
              <a:off x="3821901" y="3178967"/>
              <a:ext cx="100013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2" y="2143116"/>
              <a:ext cx="1857388" cy="646331"/>
            </a:xfrm>
            <a:prstGeom prst="rect">
              <a:avLst/>
            </a:prstGeom>
            <a:noFill/>
          </p:spPr>
          <p:txBody>
            <a:bodyPr wrap="square" rtlCol="0">
              <a:spAutoFit/>
            </a:bodyPr>
            <a:lstStyle/>
            <a:p>
              <a:r>
                <a:rPr lang="zh-CN" altLang="en-US" dirty="0" smtClean="0"/>
                <a:t>设置好后点此处新建任务</a:t>
              </a:r>
              <a:endParaRPr lang="zh-CN" alt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23336" y="1271286"/>
            <a:ext cx="7897328" cy="4315428"/>
            <a:chOff x="623336" y="1271286"/>
            <a:chExt cx="7897328" cy="4315428"/>
          </a:xfrm>
        </p:grpSpPr>
        <p:pic>
          <p:nvPicPr>
            <p:cNvPr id="4" name="图片 3" descr="3318案例3.png"/>
            <p:cNvPicPr>
              <a:picLocks noChangeAspect="1"/>
            </p:cNvPicPr>
            <p:nvPr/>
          </p:nvPicPr>
          <p:blipFill>
            <a:blip r:embed="rId2"/>
            <a:stretch>
              <a:fillRect/>
            </a:stretch>
          </p:blipFill>
          <p:spPr>
            <a:xfrm>
              <a:off x="623336" y="1271286"/>
              <a:ext cx="7897328" cy="4315428"/>
            </a:xfrm>
            <a:prstGeom prst="rect">
              <a:avLst/>
            </a:prstGeom>
          </p:spPr>
        </p:pic>
        <p:cxnSp>
          <p:nvCxnSpPr>
            <p:cNvPr id="6" name="直接箭头连接符 5"/>
            <p:cNvCxnSpPr/>
            <p:nvPr/>
          </p:nvCxnSpPr>
          <p:spPr>
            <a:xfrm>
              <a:off x="4000496" y="3286124"/>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14810" y="4214818"/>
              <a:ext cx="1714512" cy="646331"/>
            </a:xfrm>
            <a:prstGeom prst="rect">
              <a:avLst/>
            </a:prstGeom>
            <a:noFill/>
          </p:spPr>
          <p:txBody>
            <a:bodyPr wrap="square" rtlCol="0">
              <a:spAutoFit/>
            </a:bodyPr>
            <a:lstStyle/>
            <a:p>
              <a:r>
                <a:rPr lang="zh-CN" altLang="en-US" dirty="0" smtClean="0"/>
                <a:t>选择我们新建的任务名称</a:t>
              </a:r>
              <a:endParaRPr lang="zh-CN" altLang="en-US" dirty="0"/>
            </a:p>
          </p:txBody>
        </p:sp>
        <p:cxnSp>
          <p:nvCxnSpPr>
            <p:cNvPr id="9" name="直接箭头连接符 8"/>
            <p:cNvCxnSpPr/>
            <p:nvPr/>
          </p:nvCxnSpPr>
          <p:spPr>
            <a:xfrm>
              <a:off x="2357422" y="1714488"/>
              <a:ext cx="114300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0430" y="1785926"/>
              <a:ext cx="2031325" cy="369332"/>
            </a:xfrm>
            <a:prstGeom prst="rect">
              <a:avLst/>
            </a:prstGeom>
            <a:noFill/>
          </p:spPr>
          <p:txBody>
            <a:bodyPr wrap="none" rtlCol="0">
              <a:spAutoFit/>
            </a:bodyPr>
            <a:lstStyle/>
            <a:p>
              <a:r>
                <a:rPr lang="zh-CN" altLang="en-US" dirty="0" smtClean="0"/>
                <a:t>点击此处选择方案</a:t>
              </a:r>
              <a:endParaRPr lang="zh-CN" alt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857250"/>
            <a:ext cx="9144000" cy="5143500"/>
            <a:chOff x="0" y="857250"/>
            <a:chExt cx="9144000" cy="5143500"/>
          </a:xfrm>
        </p:grpSpPr>
        <p:pic>
          <p:nvPicPr>
            <p:cNvPr id="5" name="图片 4"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7" name="直接箭头连接符 6"/>
            <p:cNvCxnSpPr/>
            <p:nvPr/>
          </p:nvCxnSpPr>
          <p:spPr>
            <a:xfrm rot="16200000" flipH="1">
              <a:off x="821505" y="2893215"/>
              <a:ext cx="128588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4414" y="3929066"/>
              <a:ext cx="2723823" cy="646331"/>
            </a:xfrm>
            <a:prstGeom prst="rect">
              <a:avLst/>
            </a:prstGeom>
            <a:noFill/>
          </p:spPr>
          <p:txBody>
            <a:bodyPr wrap="none" rtlCol="0">
              <a:spAutoFit/>
            </a:bodyPr>
            <a:lstStyle/>
            <a:p>
              <a:r>
                <a:rPr lang="en-US" altLang="zh-CN" dirty="0" smtClean="0"/>
                <a:t>COM8</a:t>
              </a:r>
              <a:r>
                <a:rPr lang="zh-CN" altLang="en-US" dirty="0" smtClean="0"/>
                <a:t>全部的运行信息，</a:t>
              </a:r>
              <a:endParaRPr lang="en-US" altLang="zh-CN" dirty="0" smtClean="0"/>
            </a:p>
            <a:p>
              <a:r>
                <a:rPr lang="zh-CN" altLang="en-US" dirty="0" smtClean="0"/>
                <a:t>最后为匹配说明设置成功</a:t>
              </a: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8" name="直接箭头连接符 7"/>
            <p:cNvCxnSpPr/>
            <p:nvPr/>
          </p:nvCxnSpPr>
          <p:spPr>
            <a:xfrm rot="5400000">
              <a:off x="7715272" y="3143248"/>
              <a:ext cx="121444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15074" y="4214818"/>
              <a:ext cx="2723823" cy="369332"/>
            </a:xfrm>
            <a:prstGeom prst="rect">
              <a:avLst/>
            </a:prstGeom>
            <a:noFill/>
          </p:spPr>
          <p:txBody>
            <a:bodyPr wrap="none" rtlCol="0">
              <a:spAutoFit/>
            </a:bodyPr>
            <a:lstStyle/>
            <a:p>
              <a:r>
                <a:rPr lang="zh-CN" altLang="en-US" dirty="0" smtClean="0"/>
                <a:t>在此处设置步骤执行序号</a:t>
              </a:r>
              <a:endParaRPr lang="zh-CN" alt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223390"/>
            <a:ext cx="8429652" cy="6411220"/>
            <a:chOff x="0" y="223390"/>
            <a:chExt cx="8429652" cy="6411220"/>
          </a:xfrm>
        </p:grpSpPr>
        <p:pic>
          <p:nvPicPr>
            <p:cNvPr id="4" name="图片 3" descr="3318案例3.png"/>
            <p:cNvPicPr>
              <a:picLocks noChangeAspect="1"/>
            </p:cNvPicPr>
            <p:nvPr/>
          </p:nvPicPr>
          <p:blipFill>
            <a:blip r:embed="rId2"/>
            <a:stretch>
              <a:fillRect/>
            </a:stretch>
          </p:blipFill>
          <p:spPr>
            <a:xfrm>
              <a:off x="737652" y="223390"/>
              <a:ext cx="7668696" cy="6411220"/>
            </a:xfrm>
            <a:prstGeom prst="rect">
              <a:avLst/>
            </a:prstGeom>
          </p:spPr>
        </p:pic>
        <p:cxnSp>
          <p:nvCxnSpPr>
            <p:cNvPr id="12" name="直接箭头连接符 11"/>
            <p:cNvCxnSpPr/>
            <p:nvPr/>
          </p:nvCxnSpPr>
          <p:spPr>
            <a:xfrm rot="5400000" flipH="1" flipV="1">
              <a:off x="2786050" y="571480"/>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43240" y="357166"/>
              <a:ext cx="2518638" cy="307777"/>
            </a:xfrm>
            <a:prstGeom prst="rect">
              <a:avLst/>
            </a:prstGeom>
            <a:noFill/>
          </p:spPr>
          <p:txBody>
            <a:bodyPr wrap="none" rtlCol="0">
              <a:spAutoFit/>
            </a:bodyPr>
            <a:lstStyle/>
            <a:p>
              <a:r>
                <a:rPr lang="zh-CN" altLang="en-US" sz="1400" b="1" dirty="0" smtClean="0">
                  <a:solidFill>
                    <a:srgbClr val="7030A0"/>
                  </a:solidFill>
                </a:rPr>
                <a:t>在创建新任务时名称不能重复</a:t>
              </a:r>
              <a:endParaRPr lang="zh-CN" altLang="en-US" sz="1400" b="1" dirty="0">
                <a:solidFill>
                  <a:srgbClr val="7030A0"/>
                </a:solidFill>
              </a:endParaRPr>
            </a:p>
          </p:txBody>
        </p:sp>
        <p:cxnSp>
          <p:nvCxnSpPr>
            <p:cNvPr id="15" name="肘形连接符 14"/>
            <p:cNvCxnSpPr/>
            <p:nvPr/>
          </p:nvCxnSpPr>
          <p:spPr>
            <a:xfrm rot="16200000" flipH="1">
              <a:off x="3714744" y="1785926"/>
              <a:ext cx="1857388" cy="1143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29058" y="3286124"/>
              <a:ext cx="3357586" cy="523220"/>
            </a:xfrm>
            <a:prstGeom prst="rect">
              <a:avLst/>
            </a:prstGeom>
            <a:noFill/>
          </p:spPr>
          <p:txBody>
            <a:bodyPr wrap="square" rtlCol="0">
              <a:spAutoFit/>
            </a:bodyPr>
            <a:lstStyle/>
            <a:p>
              <a:r>
                <a:rPr lang="zh-CN" altLang="en-US" sz="1400" b="1" dirty="0" smtClean="0">
                  <a:solidFill>
                    <a:srgbClr val="7030A0"/>
                  </a:solidFill>
                </a:rPr>
                <a:t>设置本步骤使用的地址，可以自定义，也可以使用上一步骤使用或设置的地址</a:t>
              </a:r>
              <a:endParaRPr lang="zh-CN" altLang="en-US" sz="1400" b="1" dirty="0">
                <a:solidFill>
                  <a:srgbClr val="7030A0"/>
                </a:solidFill>
              </a:endParaRPr>
            </a:p>
          </p:txBody>
        </p:sp>
        <p:sp>
          <p:nvSpPr>
            <p:cNvPr id="18" name="TextBox 17"/>
            <p:cNvSpPr txBox="1"/>
            <p:nvPr/>
          </p:nvSpPr>
          <p:spPr>
            <a:xfrm>
              <a:off x="4429124" y="4357694"/>
              <a:ext cx="2329484" cy="307777"/>
            </a:xfrm>
            <a:prstGeom prst="rect">
              <a:avLst/>
            </a:prstGeom>
            <a:noFill/>
          </p:spPr>
          <p:txBody>
            <a:bodyPr wrap="none" rtlCol="0">
              <a:spAutoFit/>
            </a:bodyPr>
            <a:lstStyle/>
            <a:p>
              <a:r>
                <a:rPr lang="zh-CN" altLang="en-US" sz="1400" b="1" dirty="0" smtClean="0">
                  <a:solidFill>
                    <a:srgbClr val="7030A0"/>
                  </a:solidFill>
                </a:rPr>
                <a:t>选择是否以使用</a:t>
              </a:r>
              <a:r>
                <a:rPr lang="en-US" altLang="zh-CN" sz="1400" b="1" dirty="0" smtClean="0">
                  <a:solidFill>
                    <a:srgbClr val="7030A0"/>
                  </a:solidFill>
                </a:rPr>
                <a:t>FE</a:t>
              </a:r>
              <a:r>
                <a:rPr lang="zh-CN" altLang="en-US" sz="1400" b="1" dirty="0" smtClean="0">
                  <a:solidFill>
                    <a:srgbClr val="7030A0"/>
                  </a:solidFill>
                </a:rPr>
                <a:t>引导字节</a:t>
              </a:r>
              <a:endParaRPr lang="zh-CN" altLang="en-US" sz="1400" b="1" dirty="0">
                <a:solidFill>
                  <a:srgbClr val="7030A0"/>
                </a:solidFill>
              </a:endParaRPr>
            </a:p>
          </p:txBody>
        </p:sp>
        <p:cxnSp>
          <p:nvCxnSpPr>
            <p:cNvPr id="20" name="肘形连接符 19"/>
            <p:cNvCxnSpPr/>
            <p:nvPr/>
          </p:nvCxnSpPr>
          <p:spPr>
            <a:xfrm rot="16200000" flipH="1">
              <a:off x="3393273" y="2607463"/>
              <a:ext cx="2071702" cy="1428760"/>
            </a:xfrm>
            <a:prstGeom prst="bentConnector3">
              <a:avLst>
                <a:gd name="adj1" fmla="val 767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a:off x="2214546" y="2571744"/>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2285992"/>
              <a:ext cx="4000528" cy="307777"/>
            </a:xfrm>
            <a:prstGeom prst="rect">
              <a:avLst/>
            </a:prstGeom>
            <a:noFill/>
          </p:spPr>
          <p:txBody>
            <a:bodyPr wrap="square" rtlCol="0">
              <a:spAutoFit/>
            </a:bodyPr>
            <a:lstStyle/>
            <a:p>
              <a:r>
                <a:rPr lang="zh-CN" altLang="en-US" sz="1400" b="1" dirty="0" smtClean="0">
                  <a:solidFill>
                    <a:srgbClr val="7030A0"/>
                  </a:solidFill>
                </a:rPr>
                <a:t>设置数据在发送后的延迟与接收数据后的延迟</a:t>
              </a:r>
              <a:endParaRPr lang="zh-CN" altLang="en-US" sz="1400" b="1" dirty="0">
                <a:solidFill>
                  <a:srgbClr val="7030A0"/>
                </a:solidFill>
              </a:endParaRPr>
            </a:p>
          </p:txBody>
        </p:sp>
        <p:sp>
          <p:nvSpPr>
            <p:cNvPr id="27" name="TextBox 26"/>
            <p:cNvSpPr txBox="1"/>
            <p:nvPr/>
          </p:nvSpPr>
          <p:spPr>
            <a:xfrm>
              <a:off x="1643042" y="3929066"/>
              <a:ext cx="2714644" cy="1477328"/>
            </a:xfrm>
            <a:prstGeom prst="rect">
              <a:avLst/>
            </a:prstGeom>
            <a:noFill/>
          </p:spPr>
          <p:txBody>
            <a:bodyPr wrap="square" rtlCol="0">
              <a:spAutoFit/>
            </a:bodyPr>
            <a:lstStyle/>
            <a:p>
              <a:r>
                <a:rPr lang="zh-CN" altLang="en-US" dirty="0" smtClean="0">
                  <a:solidFill>
                    <a:schemeClr val="accent6">
                      <a:lumMod val="50000"/>
                    </a:schemeClr>
                  </a:solidFill>
                </a:rPr>
                <a:t>此处为为本步骤添加的方法的信息，如果需要更换方法需要在右边的菜单栏里选择方法然后点添加当前动作即可</a:t>
              </a:r>
              <a:endParaRPr lang="zh-CN" altLang="en-US" dirty="0">
                <a:solidFill>
                  <a:schemeClr val="accent6">
                    <a:lumMod val="50000"/>
                  </a:schemeClr>
                </a:solidFill>
              </a:endParaRPr>
            </a:p>
          </p:txBody>
        </p:sp>
        <p:cxnSp>
          <p:nvCxnSpPr>
            <p:cNvPr id="29" name="直接箭头连接符 28"/>
            <p:cNvCxnSpPr/>
            <p:nvPr/>
          </p:nvCxnSpPr>
          <p:spPr>
            <a:xfrm>
              <a:off x="4286248" y="6215082"/>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86314" y="6072206"/>
              <a:ext cx="3236784" cy="307777"/>
            </a:xfrm>
            <a:prstGeom prst="rect">
              <a:avLst/>
            </a:prstGeom>
            <a:noFill/>
          </p:spPr>
          <p:txBody>
            <a:bodyPr wrap="none" rtlCol="0">
              <a:spAutoFit/>
            </a:bodyPr>
            <a:lstStyle/>
            <a:p>
              <a:r>
                <a:rPr lang="zh-CN" altLang="en-US" sz="1400" b="1" dirty="0" smtClean="0">
                  <a:solidFill>
                    <a:srgbClr val="7030A0"/>
                  </a:solidFill>
                </a:rPr>
                <a:t>显示信息为在客户端测试时显示的信息</a:t>
              </a:r>
              <a:endParaRPr lang="zh-CN" altLang="en-US" sz="1400" b="1" dirty="0">
                <a:solidFill>
                  <a:srgbClr val="7030A0"/>
                </a:solidFill>
              </a:endParaRPr>
            </a:p>
          </p:txBody>
        </p:sp>
        <p:cxnSp>
          <p:nvCxnSpPr>
            <p:cNvPr id="32" name="直接箭头连接符 31"/>
            <p:cNvCxnSpPr/>
            <p:nvPr/>
          </p:nvCxnSpPr>
          <p:spPr>
            <a:xfrm>
              <a:off x="6357950" y="1857364"/>
              <a:ext cx="1428760"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00892" y="2786058"/>
              <a:ext cx="1428760" cy="2308324"/>
            </a:xfrm>
            <a:prstGeom prst="rect">
              <a:avLst/>
            </a:prstGeom>
            <a:noFill/>
          </p:spPr>
          <p:txBody>
            <a:bodyPr wrap="square" rtlCol="0">
              <a:spAutoFit/>
            </a:bodyPr>
            <a:lstStyle/>
            <a:p>
              <a:r>
                <a:rPr lang="zh-CN" altLang="en-US" sz="1600" b="1" dirty="0" smtClean="0">
                  <a:solidFill>
                    <a:schemeClr val="accent3">
                      <a:lumMod val="50000"/>
                    </a:schemeClr>
                  </a:solidFill>
                </a:rPr>
                <a:t>每个</a:t>
              </a:r>
              <a:r>
                <a:rPr lang="en-US" altLang="zh-CN" sz="1600" b="1" dirty="0" err="1" smtClean="0">
                  <a:solidFill>
                    <a:schemeClr val="accent3">
                      <a:lumMod val="50000"/>
                    </a:schemeClr>
                  </a:solidFill>
                </a:rPr>
                <a:t>val</a:t>
              </a:r>
              <a:r>
                <a:rPr lang="zh-CN" altLang="en-US" sz="1600" b="1" dirty="0" smtClean="0">
                  <a:solidFill>
                    <a:schemeClr val="accent3">
                      <a:lumMod val="50000"/>
                    </a:schemeClr>
                  </a:solidFill>
                </a:rPr>
                <a:t>值所代表的含义由方法以及发送帧的</a:t>
              </a:r>
              <a:r>
                <a:rPr lang="en-US" altLang="zh-CN" sz="1600" b="1" dirty="0" err="1" smtClean="0">
                  <a:solidFill>
                    <a:schemeClr val="accent3">
                      <a:lumMod val="50000"/>
                    </a:schemeClr>
                  </a:solidFill>
                </a:rPr>
                <a:t>Faf</a:t>
              </a:r>
              <a:r>
                <a:rPr lang="en-US" altLang="zh-CN" sz="1600" b="1" dirty="0" smtClean="0">
                  <a:solidFill>
                    <a:schemeClr val="accent3">
                      <a:lumMod val="50000"/>
                    </a:schemeClr>
                  </a:solidFill>
                </a:rPr>
                <a:t>(</a:t>
              </a:r>
              <a:r>
                <a:rPr lang="zh-CN" altLang="en-US" sz="1600" b="1" dirty="0" smtClean="0">
                  <a:solidFill>
                    <a:schemeClr val="accent3">
                      <a:lumMod val="50000"/>
                    </a:schemeClr>
                  </a:solidFill>
                </a:rPr>
                <a:t>帧格式定义语言</a:t>
              </a:r>
              <a:r>
                <a:rPr lang="en-US" altLang="zh-CN" sz="1600" b="1" dirty="0" smtClean="0">
                  <a:solidFill>
                    <a:schemeClr val="accent3">
                      <a:lumMod val="50000"/>
                    </a:schemeClr>
                  </a:solidFill>
                </a:rPr>
                <a:t>)</a:t>
              </a:r>
              <a:r>
                <a:rPr lang="zh-CN" altLang="en-US" sz="1600" b="1" dirty="0" smtClean="0">
                  <a:solidFill>
                    <a:schemeClr val="accent3">
                      <a:lumMod val="50000"/>
                    </a:schemeClr>
                  </a:solidFill>
                </a:rPr>
                <a:t>定义，相同的</a:t>
              </a:r>
              <a:r>
                <a:rPr lang="en-US" altLang="zh-CN" sz="1600" b="1" dirty="0" err="1" smtClean="0">
                  <a:solidFill>
                    <a:schemeClr val="accent3">
                      <a:lumMod val="50000"/>
                    </a:schemeClr>
                  </a:solidFill>
                </a:rPr>
                <a:t>val</a:t>
              </a:r>
              <a:r>
                <a:rPr lang="zh-CN" altLang="en-US" sz="1600" b="1" dirty="0" smtClean="0">
                  <a:solidFill>
                    <a:schemeClr val="accent3">
                      <a:lumMod val="50000"/>
                    </a:schemeClr>
                  </a:solidFill>
                </a:rPr>
                <a:t>不同的方法所代表的含义不同</a:t>
              </a:r>
              <a:endParaRPr lang="zh-CN" altLang="en-US" sz="1600" b="1" dirty="0">
                <a:solidFill>
                  <a:schemeClr val="accent3">
                    <a:lumMod val="50000"/>
                  </a:schemeClr>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37652" y="1357023"/>
            <a:ext cx="7668696" cy="4143954"/>
            <a:chOff x="737652" y="1357023"/>
            <a:chExt cx="7668696" cy="4143954"/>
          </a:xfrm>
        </p:grpSpPr>
        <p:pic>
          <p:nvPicPr>
            <p:cNvPr id="4" name="图片 3" descr="3318案例3.png"/>
            <p:cNvPicPr>
              <a:picLocks noChangeAspect="1"/>
            </p:cNvPicPr>
            <p:nvPr/>
          </p:nvPicPr>
          <p:blipFill>
            <a:blip r:embed="rId2"/>
            <a:stretch>
              <a:fillRect/>
            </a:stretch>
          </p:blipFill>
          <p:spPr>
            <a:xfrm>
              <a:off x="737652" y="1357023"/>
              <a:ext cx="7668696" cy="4143954"/>
            </a:xfrm>
            <a:prstGeom prst="rect">
              <a:avLst/>
            </a:prstGeom>
          </p:spPr>
        </p:pic>
        <p:cxnSp>
          <p:nvCxnSpPr>
            <p:cNvPr id="6" name="直接箭头连接符 5"/>
            <p:cNvCxnSpPr/>
            <p:nvPr/>
          </p:nvCxnSpPr>
          <p:spPr>
            <a:xfrm>
              <a:off x="4357686" y="3071810"/>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00628" y="2928934"/>
              <a:ext cx="3057247" cy="307777"/>
            </a:xfrm>
            <a:prstGeom prst="rect">
              <a:avLst/>
            </a:prstGeom>
            <a:noFill/>
          </p:spPr>
          <p:txBody>
            <a:bodyPr wrap="none" rtlCol="0">
              <a:spAutoFit/>
            </a:bodyPr>
            <a:lstStyle/>
            <a:p>
              <a:r>
                <a:rPr lang="zh-CN" altLang="en-US" sz="1400" b="1" dirty="0" smtClean="0">
                  <a:solidFill>
                    <a:srgbClr val="7030A0"/>
                  </a:solidFill>
                </a:rPr>
                <a:t>客户端在执行是所要选取的执行逻辑</a:t>
              </a:r>
              <a:endParaRPr lang="zh-CN" altLang="en-US" sz="1400" b="1" dirty="0">
                <a:solidFill>
                  <a:srgbClr val="7030A0"/>
                </a:solidFill>
              </a:endParaRPr>
            </a:p>
          </p:txBody>
        </p:sp>
        <p:cxnSp>
          <p:nvCxnSpPr>
            <p:cNvPr id="9" name="直接箭头连接符 8"/>
            <p:cNvCxnSpPr/>
            <p:nvPr/>
          </p:nvCxnSpPr>
          <p:spPr>
            <a:xfrm>
              <a:off x="4357686" y="3786190"/>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57752" y="3643314"/>
              <a:ext cx="3277372" cy="307777"/>
            </a:xfrm>
            <a:prstGeom prst="rect">
              <a:avLst/>
            </a:prstGeom>
            <a:noFill/>
          </p:spPr>
          <p:txBody>
            <a:bodyPr wrap="none" rtlCol="0">
              <a:spAutoFit/>
            </a:bodyPr>
            <a:lstStyle/>
            <a:p>
              <a:r>
                <a:rPr lang="zh-CN" altLang="en-US" sz="1400" b="1" dirty="0" smtClean="0">
                  <a:solidFill>
                    <a:srgbClr val="7030A0"/>
                  </a:solidFill>
                </a:rPr>
                <a:t>使用</a:t>
              </a:r>
              <a:r>
                <a:rPr lang="en-US" altLang="zh-CN" sz="1400" b="1" dirty="0" err="1" smtClean="0">
                  <a:solidFill>
                    <a:srgbClr val="7030A0"/>
                  </a:solidFill>
                </a:rPr>
                <a:t>Faf</a:t>
              </a:r>
              <a:r>
                <a:rPr lang="zh-CN" altLang="en-US" sz="1400" b="1" dirty="0" smtClean="0">
                  <a:solidFill>
                    <a:srgbClr val="7030A0"/>
                  </a:solidFill>
                </a:rPr>
                <a:t>设置（帧格式语言）发送帧格式</a:t>
              </a:r>
              <a:endParaRPr lang="zh-CN" altLang="en-US" sz="1400" b="1" dirty="0">
                <a:solidFill>
                  <a:srgbClr val="7030A0"/>
                </a:solidFill>
              </a:endParaRPr>
            </a:p>
          </p:txBody>
        </p:sp>
        <p:cxnSp>
          <p:nvCxnSpPr>
            <p:cNvPr id="12" name="直接箭头连接符 11"/>
            <p:cNvCxnSpPr/>
            <p:nvPr/>
          </p:nvCxnSpPr>
          <p:spPr>
            <a:xfrm>
              <a:off x="4429124" y="485776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57752" y="4714884"/>
              <a:ext cx="1620957" cy="307777"/>
            </a:xfrm>
            <a:prstGeom prst="rect">
              <a:avLst/>
            </a:prstGeom>
            <a:noFill/>
          </p:spPr>
          <p:txBody>
            <a:bodyPr wrap="none" rtlCol="0">
              <a:spAutoFit/>
            </a:bodyPr>
            <a:lstStyle/>
            <a:p>
              <a:r>
                <a:rPr lang="zh-CN" altLang="en-US" sz="1400" b="1" dirty="0" smtClean="0">
                  <a:solidFill>
                    <a:srgbClr val="7030A0"/>
                  </a:solidFill>
                </a:rPr>
                <a:t>对当前动作的说明</a:t>
              </a:r>
              <a:endParaRPr lang="zh-CN" altLang="en-US" sz="1400" b="1" dirty="0">
                <a:solidFill>
                  <a:srgbClr val="7030A0"/>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928794" y="-857280"/>
            <a:ext cx="5929354" cy="7143800"/>
            <a:chOff x="1928794" y="-857280"/>
            <a:chExt cx="5929354" cy="7143800"/>
          </a:xfrm>
        </p:grpSpPr>
        <p:grpSp>
          <p:nvGrpSpPr>
            <p:cNvPr id="24" name="组合 23"/>
            <p:cNvGrpSpPr/>
            <p:nvPr/>
          </p:nvGrpSpPr>
          <p:grpSpPr>
            <a:xfrm>
              <a:off x="1928794" y="-857280"/>
              <a:ext cx="3500462" cy="7143800"/>
              <a:chOff x="1928794" y="-857280"/>
              <a:chExt cx="3500462" cy="7143800"/>
            </a:xfrm>
          </p:grpSpPr>
          <p:sp>
            <p:nvSpPr>
              <p:cNvPr id="4" name="矩形 3"/>
              <p:cNvSpPr/>
              <p:nvPr/>
            </p:nvSpPr>
            <p:spPr>
              <a:xfrm>
                <a:off x="2428860" y="-857280"/>
                <a:ext cx="2143140" cy="7143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j-ea"/>
                    <a:ea typeface="+mj-ea"/>
                  </a:rPr>
                  <a:t>在客户端显示正在执行的步骤名称</a:t>
                </a:r>
                <a:endParaRPr lang="zh-CN" altLang="en-US" sz="1600" b="1" dirty="0">
                  <a:solidFill>
                    <a:srgbClr val="C00000"/>
                  </a:solidFill>
                  <a:latin typeface="+mj-ea"/>
                  <a:ea typeface="+mj-ea"/>
                </a:endParaRPr>
              </a:p>
            </p:txBody>
          </p:sp>
          <p:sp>
            <p:nvSpPr>
              <p:cNvPr id="5" name="矩形 4"/>
              <p:cNvSpPr/>
              <p:nvPr/>
            </p:nvSpPr>
            <p:spPr>
              <a:xfrm>
                <a:off x="2357422" y="142852"/>
                <a:ext cx="2428892" cy="7858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读取</a:t>
                </a:r>
                <a:r>
                  <a:rPr lang="zh-CN" altLang="en-US" sz="1600" b="1" dirty="0" smtClean="0">
                    <a:solidFill>
                      <a:srgbClr val="C00000"/>
                    </a:solidFill>
                    <a:latin typeface="+mn-ea"/>
                  </a:rPr>
                  <a:t>步骤里设置的变量以及上一步骤保存的信息并将</a:t>
                </a:r>
                <a:r>
                  <a:rPr lang="en-US" altLang="zh-CN" sz="1600" b="1" dirty="0" err="1" smtClean="0">
                    <a:solidFill>
                      <a:srgbClr val="C00000"/>
                    </a:solidFill>
                    <a:latin typeface="+mn-ea"/>
                  </a:rPr>
                  <a:t>Faf</a:t>
                </a:r>
                <a:r>
                  <a:rPr lang="zh-CN" altLang="en-US" sz="1600" b="1" dirty="0" smtClean="0">
                    <a:solidFill>
                      <a:srgbClr val="C00000"/>
                    </a:solidFill>
                    <a:latin typeface="+mn-ea"/>
                  </a:rPr>
                  <a:t>的帧解析</a:t>
                </a:r>
                <a:endParaRPr lang="zh-CN" altLang="en-US" sz="1600" b="1" dirty="0">
                  <a:solidFill>
                    <a:srgbClr val="C00000"/>
                  </a:solidFill>
                  <a:latin typeface="+mn-ea"/>
                </a:endParaRPr>
              </a:p>
            </p:txBody>
          </p:sp>
          <p:sp>
            <p:nvSpPr>
              <p:cNvPr id="7" name="矩形 6"/>
              <p:cNvSpPr/>
              <p:nvPr/>
            </p:nvSpPr>
            <p:spPr>
              <a:xfrm>
                <a:off x="1928794" y="1428736"/>
                <a:ext cx="3357586" cy="107157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按照步骤里设置的发送参数（发送延迟，地址设置，引导字节）将帧发送给电表（能读取地址的帧）</a:t>
                </a:r>
                <a:endParaRPr lang="zh-CN" altLang="en-US" sz="1600" b="1" dirty="0">
                  <a:solidFill>
                    <a:srgbClr val="C00000"/>
                  </a:solidFill>
                  <a:latin typeface="+mn-ea"/>
                </a:endParaRPr>
              </a:p>
            </p:txBody>
          </p:sp>
          <p:sp>
            <p:nvSpPr>
              <p:cNvPr id="12" name="下箭头 11"/>
              <p:cNvSpPr/>
              <p:nvPr/>
            </p:nvSpPr>
            <p:spPr>
              <a:xfrm>
                <a:off x="3428992" y="-142864"/>
                <a:ext cx="214314" cy="2857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3428992" y="1000108"/>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85984" y="2928934"/>
                <a:ext cx="2428892" cy="85725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按照步骤里设置的接收参数（接收延迟）从电表读取数据</a:t>
                </a:r>
                <a:endParaRPr lang="zh-CN" altLang="en-US" sz="1600" b="1" dirty="0">
                  <a:solidFill>
                    <a:srgbClr val="C00000"/>
                  </a:solidFill>
                  <a:latin typeface="+mn-ea"/>
                </a:endParaRPr>
              </a:p>
            </p:txBody>
          </p:sp>
          <p:sp>
            <p:nvSpPr>
              <p:cNvPr id="15" name="下箭头 14"/>
              <p:cNvSpPr/>
              <p:nvPr/>
            </p:nvSpPr>
            <p:spPr>
              <a:xfrm>
                <a:off x="3428992" y="2500306"/>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决策 15"/>
              <p:cNvSpPr/>
              <p:nvPr/>
            </p:nvSpPr>
            <p:spPr>
              <a:xfrm>
                <a:off x="2357422" y="4143380"/>
                <a:ext cx="2357454" cy="928694"/>
              </a:xfrm>
              <a:prstGeom prst="flowChartDecision">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rPr>
                  <a:t>是否接收成功</a:t>
                </a:r>
                <a:endParaRPr lang="zh-CN" altLang="en-US" sz="1600" b="1" dirty="0">
                  <a:solidFill>
                    <a:srgbClr val="C00000"/>
                  </a:solidFill>
                </a:endParaRPr>
              </a:p>
            </p:txBody>
          </p:sp>
          <p:sp>
            <p:nvSpPr>
              <p:cNvPr id="17" name="下箭头 16"/>
              <p:cNvSpPr/>
              <p:nvPr/>
            </p:nvSpPr>
            <p:spPr>
              <a:xfrm>
                <a:off x="3428992" y="5072074"/>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3428992" y="3786190"/>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714876" y="4500570"/>
                <a:ext cx="714380" cy="1988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714744" y="5143512"/>
                <a:ext cx="415498" cy="369332"/>
              </a:xfrm>
              <a:prstGeom prst="rect">
                <a:avLst/>
              </a:prstGeom>
              <a:noFill/>
            </p:spPr>
            <p:txBody>
              <a:bodyPr wrap="none" rtlCol="0">
                <a:spAutoFit/>
              </a:bodyPr>
              <a:lstStyle/>
              <a:p>
                <a:r>
                  <a:rPr lang="zh-CN" altLang="en-US" dirty="0" smtClean="0"/>
                  <a:t>是</a:t>
                </a:r>
                <a:endParaRPr lang="zh-CN" altLang="en-US" dirty="0"/>
              </a:p>
            </p:txBody>
          </p:sp>
          <p:sp>
            <p:nvSpPr>
              <p:cNvPr id="21" name="TextBox 20"/>
              <p:cNvSpPr txBox="1"/>
              <p:nvPr/>
            </p:nvSpPr>
            <p:spPr>
              <a:xfrm>
                <a:off x="4857752" y="4071942"/>
                <a:ext cx="415498" cy="369332"/>
              </a:xfrm>
              <a:prstGeom prst="rect">
                <a:avLst/>
              </a:prstGeom>
              <a:noFill/>
            </p:spPr>
            <p:txBody>
              <a:bodyPr wrap="none" rtlCol="0">
                <a:spAutoFit/>
              </a:bodyPr>
              <a:lstStyle/>
              <a:p>
                <a:r>
                  <a:rPr lang="zh-CN" altLang="en-US" dirty="0" smtClean="0"/>
                  <a:t>否</a:t>
                </a:r>
                <a:endParaRPr lang="zh-CN" altLang="en-US" dirty="0"/>
              </a:p>
            </p:txBody>
          </p:sp>
          <p:sp>
            <p:nvSpPr>
              <p:cNvPr id="23" name="矩形 22"/>
              <p:cNvSpPr/>
              <p:nvPr/>
            </p:nvSpPr>
            <p:spPr>
              <a:xfrm>
                <a:off x="2285984" y="5500702"/>
                <a:ext cx="2428892" cy="7858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保存次步骤的执行状态，以及地址，以供下个步骤使用</a:t>
                </a:r>
                <a:endParaRPr lang="zh-CN" altLang="en-US" sz="1600" b="1" dirty="0">
                  <a:solidFill>
                    <a:srgbClr val="C00000"/>
                  </a:solidFill>
                  <a:latin typeface="+mn-ea"/>
                </a:endParaRPr>
              </a:p>
            </p:txBody>
          </p:sp>
        </p:grpSp>
        <p:sp>
          <p:nvSpPr>
            <p:cNvPr id="25" name="矩形 24"/>
            <p:cNvSpPr/>
            <p:nvPr/>
          </p:nvSpPr>
          <p:spPr>
            <a:xfrm>
              <a:off x="5429256" y="4286256"/>
              <a:ext cx="2428892" cy="64294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显示失败信息并终止任务</a:t>
              </a:r>
              <a:endParaRPr lang="zh-CN" altLang="en-US" sz="1600" b="1" dirty="0">
                <a:solidFill>
                  <a:srgbClr val="C00000"/>
                </a:solidFill>
                <a:latin typeface="+mn-e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28794" y="-857280"/>
            <a:ext cx="5929354" cy="7358114"/>
            <a:chOff x="1928794" y="-857280"/>
            <a:chExt cx="5929354" cy="7358114"/>
          </a:xfrm>
        </p:grpSpPr>
        <p:grpSp>
          <p:nvGrpSpPr>
            <p:cNvPr id="6" name="组合 5"/>
            <p:cNvGrpSpPr/>
            <p:nvPr/>
          </p:nvGrpSpPr>
          <p:grpSpPr>
            <a:xfrm>
              <a:off x="1928794" y="-857280"/>
              <a:ext cx="3500462" cy="7358114"/>
              <a:chOff x="1928794" y="-857280"/>
              <a:chExt cx="3500462" cy="7358114"/>
            </a:xfrm>
          </p:grpSpPr>
          <p:sp>
            <p:nvSpPr>
              <p:cNvPr id="7" name="矩形 6"/>
              <p:cNvSpPr/>
              <p:nvPr/>
            </p:nvSpPr>
            <p:spPr>
              <a:xfrm>
                <a:off x="2428860" y="-857280"/>
                <a:ext cx="2143140" cy="7143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j-ea"/>
                    <a:ea typeface="+mj-ea"/>
                  </a:rPr>
                  <a:t>在客户端显示正在执行的步骤名称</a:t>
                </a:r>
                <a:endParaRPr lang="zh-CN" altLang="en-US" sz="1600" b="1" dirty="0">
                  <a:solidFill>
                    <a:srgbClr val="C00000"/>
                  </a:solidFill>
                  <a:latin typeface="+mj-ea"/>
                  <a:ea typeface="+mj-ea"/>
                </a:endParaRPr>
              </a:p>
            </p:txBody>
          </p:sp>
          <p:sp>
            <p:nvSpPr>
              <p:cNvPr id="8" name="矩形 7"/>
              <p:cNvSpPr/>
              <p:nvPr/>
            </p:nvSpPr>
            <p:spPr>
              <a:xfrm>
                <a:off x="2357422" y="142852"/>
                <a:ext cx="2428892" cy="7858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读取</a:t>
                </a:r>
                <a:r>
                  <a:rPr lang="zh-CN" altLang="en-US" sz="1600" b="1" dirty="0" smtClean="0">
                    <a:solidFill>
                      <a:srgbClr val="C00000"/>
                    </a:solidFill>
                    <a:latin typeface="+mn-ea"/>
                  </a:rPr>
                  <a:t>步骤里设置的变量以及上一步骤保存的信息并将</a:t>
                </a:r>
                <a:r>
                  <a:rPr lang="en-US" altLang="zh-CN" sz="1600" b="1" dirty="0" err="1" smtClean="0">
                    <a:solidFill>
                      <a:srgbClr val="C00000"/>
                    </a:solidFill>
                    <a:latin typeface="+mn-ea"/>
                  </a:rPr>
                  <a:t>Faf</a:t>
                </a:r>
                <a:r>
                  <a:rPr lang="zh-CN" altLang="en-US" sz="1600" b="1" dirty="0" smtClean="0">
                    <a:solidFill>
                      <a:srgbClr val="C00000"/>
                    </a:solidFill>
                    <a:latin typeface="+mn-ea"/>
                  </a:rPr>
                  <a:t>的帧解析</a:t>
                </a:r>
                <a:endParaRPr lang="zh-CN" altLang="en-US" sz="1600" b="1" dirty="0">
                  <a:solidFill>
                    <a:srgbClr val="C00000"/>
                  </a:solidFill>
                  <a:latin typeface="+mn-ea"/>
                </a:endParaRPr>
              </a:p>
            </p:txBody>
          </p:sp>
          <p:sp>
            <p:nvSpPr>
              <p:cNvPr id="9" name="矩形 8"/>
              <p:cNvSpPr/>
              <p:nvPr/>
            </p:nvSpPr>
            <p:spPr>
              <a:xfrm>
                <a:off x="1928794" y="1428736"/>
                <a:ext cx="3357586" cy="107157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按照步骤里设置的发送参数（发送延迟，地址设置，引导字节）将帧发送给电表</a:t>
                </a:r>
                <a:endParaRPr lang="zh-CN" altLang="en-US" sz="1600" b="1" dirty="0">
                  <a:solidFill>
                    <a:srgbClr val="C00000"/>
                  </a:solidFill>
                  <a:latin typeface="+mn-ea"/>
                </a:endParaRPr>
              </a:p>
            </p:txBody>
          </p:sp>
          <p:sp>
            <p:nvSpPr>
              <p:cNvPr id="10" name="下箭头 9"/>
              <p:cNvSpPr/>
              <p:nvPr/>
            </p:nvSpPr>
            <p:spPr>
              <a:xfrm>
                <a:off x="3428992" y="-142864"/>
                <a:ext cx="214314" cy="2857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3428992" y="1000108"/>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85984" y="2928934"/>
                <a:ext cx="2428892" cy="85725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按照步骤里设置的接收参数（接收延迟）从电表读取数据</a:t>
                </a:r>
                <a:endParaRPr lang="zh-CN" altLang="en-US" sz="1600" b="1" dirty="0">
                  <a:solidFill>
                    <a:srgbClr val="C00000"/>
                  </a:solidFill>
                  <a:latin typeface="+mn-ea"/>
                </a:endParaRPr>
              </a:p>
            </p:txBody>
          </p:sp>
          <p:sp>
            <p:nvSpPr>
              <p:cNvPr id="13" name="下箭头 12"/>
              <p:cNvSpPr/>
              <p:nvPr/>
            </p:nvSpPr>
            <p:spPr>
              <a:xfrm>
                <a:off x="3428992" y="2500306"/>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决策 13"/>
              <p:cNvSpPr/>
              <p:nvPr/>
            </p:nvSpPr>
            <p:spPr>
              <a:xfrm>
                <a:off x="2357422" y="4143380"/>
                <a:ext cx="2357454" cy="928694"/>
              </a:xfrm>
              <a:prstGeom prst="flowChartDecision">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rPr>
                  <a:t>是否接收成功</a:t>
                </a:r>
                <a:endParaRPr lang="zh-CN" altLang="en-US" sz="1600" b="1" dirty="0">
                  <a:solidFill>
                    <a:srgbClr val="C00000"/>
                  </a:solidFill>
                </a:endParaRPr>
              </a:p>
            </p:txBody>
          </p:sp>
          <p:sp>
            <p:nvSpPr>
              <p:cNvPr id="15" name="下箭头 14"/>
              <p:cNvSpPr/>
              <p:nvPr/>
            </p:nvSpPr>
            <p:spPr>
              <a:xfrm>
                <a:off x="3428992" y="5072074"/>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3428992" y="3786190"/>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714876" y="4500570"/>
                <a:ext cx="714380" cy="1988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714744" y="5143512"/>
                <a:ext cx="415498" cy="369332"/>
              </a:xfrm>
              <a:prstGeom prst="rect">
                <a:avLst/>
              </a:prstGeom>
              <a:noFill/>
            </p:spPr>
            <p:txBody>
              <a:bodyPr wrap="none" rtlCol="0">
                <a:spAutoFit/>
              </a:bodyPr>
              <a:lstStyle/>
              <a:p>
                <a:r>
                  <a:rPr lang="zh-CN" altLang="en-US" dirty="0" smtClean="0"/>
                  <a:t>是</a:t>
                </a:r>
                <a:endParaRPr lang="zh-CN" altLang="en-US" dirty="0"/>
              </a:p>
            </p:txBody>
          </p:sp>
          <p:sp>
            <p:nvSpPr>
              <p:cNvPr id="19" name="TextBox 18"/>
              <p:cNvSpPr txBox="1"/>
              <p:nvPr/>
            </p:nvSpPr>
            <p:spPr>
              <a:xfrm>
                <a:off x="4857752" y="4071942"/>
                <a:ext cx="415498" cy="369332"/>
              </a:xfrm>
              <a:prstGeom prst="rect">
                <a:avLst/>
              </a:prstGeom>
              <a:noFill/>
            </p:spPr>
            <p:txBody>
              <a:bodyPr wrap="none" rtlCol="0">
                <a:spAutoFit/>
              </a:bodyPr>
              <a:lstStyle/>
              <a:p>
                <a:r>
                  <a:rPr lang="zh-CN" altLang="en-US" dirty="0" smtClean="0"/>
                  <a:t>否</a:t>
                </a:r>
                <a:endParaRPr lang="zh-CN" altLang="en-US" dirty="0"/>
              </a:p>
            </p:txBody>
          </p:sp>
          <p:sp>
            <p:nvSpPr>
              <p:cNvPr id="21" name="矩形 20"/>
              <p:cNvSpPr/>
              <p:nvPr/>
            </p:nvSpPr>
            <p:spPr>
              <a:xfrm>
                <a:off x="2285984" y="5572140"/>
                <a:ext cx="2500330" cy="92869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保存此次步骤的执行状态，并将地址设置为此次读到的地址以供下个步骤使用</a:t>
                </a:r>
                <a:endParaRPr lang="zh-CN" altLang="en-US" sz="1600" b="1" dirty="0">
                  <a:solidFill>
                    <a:srgbClr val="C00000"/>
                  </a:solidFill>
                  <a:latin typeface="+mn-ea"/>
                </a:endParaRPr>
              </a:p>
            </p:txBody>
          </p:sp>
        </p:grpSp>
        <p:sp>
          <p:nvSpPr>
            <p:cNvPr id="22" name="矩形 21"/>
            <p:cNvSpPr/>
            <p:nvPr/>
          </p:nvSpPr>
          <p:spPr>
            <a:xfrm>
              <a:off x="5429256" y="4286256"/>
              <a:ext cx="2428892" cy="64294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显示失败信息并终止任务</a:t>
              </a:r>
              <a:endParaRPr lang="zh-CN" altLang="en-US" sz="1600" b="1" dirty="0">
                <a:solidFill>
                  <a:srgbClr val="C00000"/>
                </a:solidFill>
                <a:latin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928794" y="-857280"/>
            <a:ext cx="5929354" cy="10001320"/>
            <a:chOff x="1928794" y="-857280"/>
            <a:chExt cx="5929354" cy="10001320"/>
          </a:xfrm>
        </p:grpSpPr>
        <p:grpSp>
          <p:nvGrpSpPr>
            <p:cNvPr id="4" name="组合 3"/>
            <p:cNvGrpSpPr/>
            <p:nvPr/>
          </p:nvGrpSpPr>
          <p:grpSpPr>
            <a:xfrm>
              <a:off x="1928794" y="-857280"/>
              <a:ext cx="3500462" cy="10001320"/>
              <a:chOff x="1928794" y="-857280"/>
              <a:chExt cx="3500462" cy="10001320"/>
            </a:xfrm>
          </p:grpSpPr>
          <p:sp>
            <p:nvSpPr>
              <p:cNvPr id="5" name="矩形 4"/>
              <p:cNvSpPr/>
              <p:nvPr/>
            </p:nvSpPr>
            <p:spPr>
              <a:xfrm>
                <a:off x="2428860" y="-857280"/>
                <a:ext cx="2143140" cy="7143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j-ea"/>
                    <a:ea typeface="+mj-ea"/>
                  </a:rPr>
                  <a:t>在客户端显示正在执行的步骤名称</a:t>
                </a:r>
                <a:endParaRPr lang="zh-CN" altLang="en-US" sz="1600" b="1" dirty="0">
                  <a:solidFill>
                    <a:srgbClr val="C00000"/>
                  </a:solidFill>
                  <a:latin typeface="+mj-ea"/>
                  <a:ea typeface="+mj-ea"/>
                </a:endParaRPr>
              </a:p>
            </p:txBody>
          </p:sp>
          <p:sp>
            <p:nvSpPr>
              <p:cNvPr id="6" name="矩形 5"/>
              <p:cNvSpPr/>
              <p:nvPr/>
            </p:nvSpPr>
            <p:spPr>
              <a:xfrm>
                <a:off x="2357422" y="142852"/>
                <a:ext cx="2428892" cy="7858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读取</a:t>
                </a:r>
                <a:r>
                  <a:rPr lang="zh-CN" altLang="en-US" sz="1600" b="1" dirty="0" smtClean="0">
                    <a:solidFill>
                      <a:srgbClr val="C00000"/>
                    </a:solidFill>
                    <a:latin typeface="+mn-ea"/>
                  </a:rPr>
                  <a:t>步骤里设置的变量以及上一步骤保存的信息并将</a:t>
                </a:r>
                <a:r>
                  <a:rPr lang="en-US" altLang="zh-CN" sz="1600" b="1" dirty="0" err="1" smtClean="0">
                    <a:solidFill>
                      <a:srgbClr val="C00000"/>
                    </a:solidFill>
                    <a:latin typeface="+mn-ea"/>
                  </a:rPr>
                  <a:t>Faf</a:t>
                </a:r>
                <a:r>
                  <a:rPr lang="zh-CN" altLang="en-US" sz="1600" b="1" dirty="0" smtClean="0">
                    <a:solidFill>
                      <a:srgbClr val="C00000"/>
                    </a:solidFill>
                    <a:latin typeface="+mn-ea"/>
                  </a:rPr>
                  <a:t>的帧解析</a:t>
                </a:r>
                <a:endParaRPr lang="zh-CN" altLang="en-US" sz="1600" b="1" dirty="0">
                  <a:solidFill>
                    <a:srgbClr val="C00000"/>
                  </a:solidFill>
                  <a:latin typeface="+mn-ea"/>
                </a:endParaRPr>
              </a:p>
            </p:txBody>
          </p:sp>
          <p:sp>
            <p:nvSpPr>
              <p:cNvPr id="7" name="矩形 6"/>
              <p:cNvSpPr/>
              <p:nvPr/>
            </p:nvSpPr>
            <p:spPr>
              <a:xfrm>
                <a:off x="1928794" y="1428736"/>
                <a:ext cx="3357586" cy="107157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按照步骤里设置的发送参数（发送延迟，地址设置，引导字节）将帧发送给电表</a:t>
                </a:r>
                <a:endParaRPr lang="zh-CN" altLang="en-US" sz="1600" b="1" dirty="0">
                  <a:solidFill>
                    <a:srgbClr val="C00000"/>
                  </a:solidFill>
                  <a:latin typeface="+mn-ea"/>
                </a:endParaRPr>
              </a:p>
            </p:txBody>
          </p:sp>
          <p:sp>
            <p:nvSpPr>
              <p:cNvPr id="8" name="下箭头 7"/>
              <p:cNvSpPr/>
              <p:nvPr/>
            </p:nvSpPr>
            <p:spPr>
              <a:xfrm>
                <a:off x="3428992" y="-142864"/>
                <a:ext cx="214314" cy="2857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3428992" y="1000108"/>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85984" y="2928934"/>
                <a:ext cx="2428892" cy="85725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按照步骤里设置的接收参数（接收延迟）从电表读取数据</a:t>
                </a:r>
                <a:endParaRPr lang="zh-CN" altLang="en-US" sz="1600" b="1" dirty="0">
                  <a:solidFill>
                    <a:srgbClr val="C00000"/>
                  </a:solidFill>
                  <a:latin typeface="+mn-ea"/>
                </a:endParaRPr>
              </a:p>
            </p:txBody>
          </p:sp>
          <p:sp>
            <p:nvSpPr>
              <p:cNvPr id="11" name="下箭头 10"/>
              <p:cNvSpPr/>
              <p:nvPr/>
            </p:nvSpPr>
            <p:spPr>
              <a:xfrm>
                <a:off x="3428992" y="2500306"/>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决策 11"/>
              <p:cNvSpPr/>
              <p:nvPr/>
            </p:nvSpPr>
            <p:spPr>
              <a:xfrm>
                <a:off x="2357422" y="4143380"/>
                <a:ext cx="2357454" cy="928694"/>
              </a:xfrm>
              <a:prstGeom prst="flowChartDecision">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rPr>
                  <a:t>是否接收成功</a:t>
                </a:r>
                <a:endParaRPr lang="zh-CN" altLang="en-US" sz="1600" b="1" dirty="0">
                  <a:solidFill>
                    <a:srgbClr val="C00000"/>
                  </a:solidFill>
                </a:endParaRPr>
              </a:p>
            </p:txBody>
          </p:sp>
          <p:sp>
            <p:nvSpPr>
              <p:cNvPr id="13" name="下箭头 12"/>
              <p:cNvSpPr/>
              <p:nvPr/>
            </p:nvSpPr>
            <p:spPr>
              <a:xfrm>
                <a:off x="3428992" y="5072074"/>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3428992" y="3786190"/>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4714876" y="4500570"/>
                <a:ext cx="714380" cy="1988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714744" y="5143512"/>
                <a:ext cx="415498" cy="369332"/>
              </a:xfrm>
              <a:prstGeom prst="rect">
                <a:avLst/>
              </a:prstGeom>
              <a:noFill/>
            </p:spPr>
            <p:txBody>
              <a:bodyPr wrap="none" rtlCol="0">
                <a:spAutoFit/>
              </a:bodyPr>
              <a:lstStyle/>
              <a:p>
                <a:r>
                  <a:rPr lang="zh-CN" altLang="en-US" dirty="0" smtClean="0"/>
                  <a:t>是</a:t>
                </a:r>
                <a:endParaRPr lang="zh-CN" altLang="en-US" dirty="0"/>
              </a:p>
            </p:txBody>
          </p:sp>
          <p:sp>
            <p:nvSpPr>
              <p:cNvPr id="17" name="TextBox 16"/>
              <p:cNvSpPr txBox="1"/>
              <p:nvPr/>
            </p:nvSpPr>
            <p:spPr>
              <a:xfrm>
                <a:off x="4857752" y="4071942"/>
                <a:ext cx="415498" cy="369332"/>
              </a:xfrm>
              <a:prstGeom prst="rect">
                <a:avLst/>
              </a:prstGeom>
              <a:noFill/>
            </p:spPr>
            <p:txBody>
              <a:bodyPr wrap="none" rtlCol="0">
                <a:spAutoFit/>
              </a:bodyPr>
              <a:lstStyle/>
              <a:p>
                <a:r>
                  <a:rPr lang="zh-CN" altLang="en-US" dirty="0" smtClean="0"/>
                  <a:t>否</a:t>
                </a:r>
                <a:endParaRPr lang="zh-CN" altLang="en-US" dirty="0"/>
              </a:p>
            </p:txBody>
          </p:sp>
          <p:sp>
            <p:nvSpPr>
              <p:cNvPr id="19" name="矩形 18"/>
              <p:cNvSpPr/>
              <p:nvPr/>
            </p:nvSpPr>
            <p:spPr>
              <a:xfrm>
                <a:off x="2285984" y="8215346"/>
                <a:ext cx="2500330" cy="92869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保存此次步骤的执行状态，并将地址设置为此次读到的地址以供下个步骤使用</a:t>
                </a:r>
                <a:endParaRPr lang="zh-CN" altLang="en-US" sz="1600" b="1" dirty="0">
                  <a:solidFill>
                    <a:srgbClr val="C00000"/>
                  </a:solidFill>
                  <a:latin typeface="+mn-ea"/>
                </a:endParaRPr>
              </a:p>
            </p:txBody>
          </p:sp>
        </p:grpSp>
        <p:sp>
          <p:nvSpPr>
            <p:cNvPr id="20" name="矩形 19"/>
            <p:cNvSpPr/>
            <p:nvPr/>
          </p:nvSpPr>
          <p:spPr>
            <a:xfrm>
              <a:off x="2285984" y="5500702"/>
              <a:ext cx="2500330" cy="92869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将接收到的数据与本步骤中的</a:t>
              </a:r>
              <a:r>
                <a:rPr lang="en-US" altLang="zh-CN" sz="1600" b="1" dirty="0" smtClean="0">
                  <a:solidFill>
                    <a:srgbClr val="C00000"/>
                  </a:solidFill>
                  <a:latin typeface="+mn-ea"/>
                </a:rPr>
                <a:t>val1</a:t>
              </a:r>
              <a:r>
                <a:rPr lang="zh-CN" altLang="en-US" sz="1600" b="1" dirty="0" smtClean="0">
                  <a:solidFill>
                    <a:srgbClr val="C00000"/>
                  </a:solidFill>
                  <a:latin typeface="+mn-ea"/>
                </a:rPr>
                <a:t>变量里的值作比对</a:t>
              </a:r>
              <a:endParaRPr lang="zh-CN" altLang="en-US" sz="1600" b="1" dirty="0">
                <a:solidFill>
                  <a:srgbClr val="C00000"/>
                </a:solidFill>
                <a:latin typeface="+mn-ea"/>
              </a:endParaRPr>
            </a:p>
          </p:txBody>
        </p:sp>
        <p:sp>
          <p:nvSpPr>
            <p:cNvPr id="27" name="流程图: 决策 26"/>
            <p:cNvSpPr/>
            <p:nvPr/>
          </p:nvSpPr>
          <p:spPr>
            <a:xfrm>
              <a:off x="2357422" y="6858000"/>
              <a:ext cx="2357454" cy="928694"/>
            </a:xfrm>
            <a:prstGeom prst="flowChartDecision">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rPr>
                <a:t>是否比对成功</a:t>
              </a:r>
              <a:endParaRPr lang="zh-CN" altLang="en-US" sz="1600" b="1" dirty="0">
                <a:solidFill>
                  <a:srgbClr val="C00000"/>
                </a:solidFill>
              </a:endParaRPr>
            </a:p>
          </p:txBody>
        </p:sp>
        <p:sp>
          <p:nvSpPr>
            <p:cNvPr id="28" name="下箭头 27"/>
            <p:cNvSpPr/>
            <p:nvPr/>
          </p:nvSpPr>
          <p:spPr>
            <a:xfrm>
              <a:off x="3428992" y="7786694"/>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4714876" y="7215190"/>
              <a:ext cx="714380" cy="1988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714744" y="7858132"/>
              <a:ext cx="415498" cy="369332"/>
            </a:xfrm>
            <a:prstGeom prst="rect">
              <a:avLst/>
            </a:prstGeom>
            <a:noFill/>
          </p:spPr>
          <p:txBody>
            <a:bodyPr wrap="none" rtlCol="0">
              <a:spAutoFit/>
            </a:bodyPr>
            <a:lstStyle/>
            <a:p>
              <a:r>
                <a:rPr lang="zh-CN" altLang="en-US" dirty="0" smtClean="0"/>
                <a:t>是</a:t>
              </a:r>
              <a:endParaRPr lang="zh-CN" altLang="en-US" dirty="0"/>
            </a:p>
          </p:txBody>
        </p:sp>
        <p:sp>
          <p:nvSpPr>
            <p:cNvPr id="31" name="TextBox 30"/>
            <p:cNvSpPr txBox="1"/>
            <p:nvPr/>
          </p:nvSpPr>
          <p:spPr>
            <a:xfrm>
              <a:off x="4857752" y="6786562"/>
              <a:ext cx="415498" cy="369332"/>
            </a:xfrm>
            <a:prstGeom prst="rect">
              <a:avLst/>
            </a:prstGeom>
            <a:noFill/>
          </p:spPr>
          <p:txBody>
            <a:bodyPr wrap="none" rtlCol="0">
              <a:spAutoFit/>
            </a:bodyPr>
            <a:lstStyle/>
            <a:p>
              <a:r>
                <a:rPr lang="zh-CN" altLang="en-US" dirty="0" smtClean="0"/>
                <a:t>否</a:t>
              </a:r>
              <a:endParaRPr lang="zh-CN" altLang="en-US" dirty="0"/>
            </a:p>
          </p:txBody>
        </p:sp>
        <p:sp>
          <p:nvSpPr>
            <p:cNvPr id="32" name="矩形 31"/>
            <p:cNvSpPr/>
            <p:nvPr/>
          </p:nvSpPr>
          <p:spPr>
            <a:xfrm>
              <a:off x="5429256" y="7072314"/>
              <a:ext cx="2428892" cy="64294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显示不匹配信息并终止任务</a:t>
              </a:r>
              <a:endParaRPr lang="zh-CN" altLang="en-US" sz="1600" b="1" dirty="0">
                <a:solidFill>
                  <a:srgbClr val="C00000"/>
                </a:solidFill>
                <a:latin typeface="+mn-ea"/>
              </a:endParaRPr>
            </a:p>
          </p:txBody>
        </p:sp>
        <p:sp>
          <p:nvSpPr>
            <p:cNvPr id="33" name="下箭头 32"/>
            <p:cNvSpPr/>
            <p:nvPr/>
          </p:nvSpPr>
          <p:spPr>
            <a:xfrm>
              <a:off x="3428992" y="6429372"/>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29256" y="4286256"/>
              <a:ext cx="2428892" cy="64294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显示失败信息并终止任务</a:t>
              </a:r>
              <a:endParaRPr lang="zh-CN" altLang="en-US" sz="1600" b="1" dirty="0">
                <a:solidFill>
                  <a:srgbClr val="C00000"/>
                </a:solidFill>
                <a:latin typeface="+mn-e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28794" y="-857280"/>
            <a:ext cx="5929354" cy="7358114"/>
            <a:chOff x="1928794" y="-857280"/>
            <a:chExt cx="5929354" cy="7358114"/>
          </a:xfrm>
        </p:grpSpPr>
        <p:grpSp>
          <p:nvGrpSpPr>
            <p:cNvPr id="5" name="组合 5"/>
            <p:cNvGrpSpPr/>
            <p:nvPr/>
          </p:nvGrpSpPr>
          <p:grpSpPr>
            <a:xfrm>
              <a:off x="1928794" y="-857280"/>
              <a:ext cx="3500462" cy="7358114"/>
              <a:chOff x="1928794" y="-857280"/>
              <a:chExt cx="3500462" cy="7358114"/>
            </a:xfrm>
          </p:grpSpPr>
          <p:sp>
            <p:nvSpPr>
              <p:cNvPr id="7" name="矩形 6"/>
              <p:cNvSpPr/>
              <p:nvPr/>
            </p:nvSpPr>
            <p:spPr>
              <a:xfrm>
                <a:off x="2428860" y="-857280"/>
                <a:ext cx="2143140" cy="7143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j-ea"/>
                    <a:ea typeface="+mj-ea"/>
                  </a:rPr>
                  <a:t>在客户端显示正在执行的步骤名称</a:t>
                </a:r>
                <a:endParaRPr lang="zh-CN" altLang="en-US" sz="1600" b="1" dirty="0">
                  <a:solidFill>
                    <a:srgbClr val="C00000"/>
                  </a:solidFill>
                  <a:latin typeface="+mj-ea"/>
                  <a:ea typeface="+mj-ea"/>
                </a:endParaRPr>
              </a:p>
            </p:txBody>
          </p:sp>
          <p:sp>
            <p:nvSpPr>
              <p:cNvPr id="8" name="矩形 7"/>
              <p:cNvSpPr/>
              <p:nvPr/>
            </p:nvSpPr>
            <p:spPr>
              <a:xfrm>
                <a:off x="2357422" y="142852"/>
                <a:ext cx="2428892" cy="7858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读取</a:t>
                </a:r>
                <a:r>
                  <a:rPr lang="zh-CN" altLang="en-US" sz="1600" b="1" dirty="0" smtClean="0">
                    <a:solidFill>
                      <a:srgbClr val="C00000"/>
                    </a:solidFill>
                    <a:latin typeface="+mn-ea"/>
                  </a:rPr>
                  <a:t>步骤里设置的变量以及上一步骤保存的信息并将</a:t>
                </a:r>
                <a:r>
                  <a:rPr lang="en-US" altLang="zh-CN" sz="1600" b="1" dirty="0" err="1" smtClean="0">
                    <a:solidFill>
                      <a:srgbClr val="C00000"/>
                    </a:solidFill>
                    <a:latin typeface="+mn-ea"/>
                  </a:rPr>
                  <a:t>Faf</a:t>
                </a:r>
                <a:r>
                  <a:rPr lang="zh-CN" altLang="en-US" sz="1600" b="1" dirty="0" smtClean="0">
                    <a:solidFill>
                      <a:srgbClr val="C00000"/>
                    </a:solidFill>
                    <a:latin typeface="+mn-ea"/>
                  </a:rPr>
                  <a:t>的帧解析</a:t>
                </a:r>
                <a:endParaRPr lang="zh-CN" altLang="en-US" sz="1600" b="1" dirty="0">
                  <a:solidFill>
                    <a:srgbClr val="C00000"/>
                  </a:solidFill>
                  <a:latin typeface="+mn-ea"/>
                </a:endParaRPr>
              </a:p>
            </p:txBody>
          </p:sp>
          <p:sp>
            <p:nvSpPr>
              <p:cNvPr id="9" name="矩形 8"/>
              <p:cNvSpPr/>
              <p:nvPr/>
            </p:nvSpPr>
            <p:spPr>
              <a:xfrm>
                <a:off x="1928794" y="1428736"/>
                <a:ext cx="3357586" cy="107157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按照步骤里设置的发送参数（发送延迟，地址设置，引导字节）将帧发送给电表</a:t>
                </a:r>
                <a:endParaRPr lang="zh-CN" altLang="en-US" sz="1600" b="1" dirty="0">
                  <a:solidFill>
                    <a:srgbClr val="C00000"/>
                  </a:solidFill>
                  <a:latin typeface="+mn-ea"/>
                </a:endParaRPr>
              </a:p>
            </p:txBody>
          </p:sp>
          <p:sp>
            <p:nvSpPr>
              <p:cNvPr id="10" name="下箭头 9"/>
              <p:cNvSpPr/>
              <p:nvPr/>
            </p:nvSpPr>
            <p:spPr>
              <a:xfrm>
                <a:off x="3428992" y="-142864"/>
                <a:ext cx="214314" cy="2857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3428992" y="1000108"/>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85984" y="2928934"/>
                <a:ext cx="2428892" cy="85725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按照步骤里设置的接收参数（接收延迟）从电表读取设置的状态字</a:t>
                </a:r>
                <a:endParaRPr lang="zh-CN" altLang="en-US" sz="1600" b="1" dirty="0">
                  <a:solidFill>
                    <a:srgbClr val="C00000"/>
                  </a:solidFill>
                  <a:latin typeface="+mn-ea"/>
                </a:endParaRPr>
              </a:p>
            </p:txBody>
          </p:sp>
          <p:sp>
            <p:nvSpPr>
              <p:cNvPr id="13" name="下箭头 12"/>
              <p:cNvSpPr/>
              <p:nvPr/>
            </p:nvSpPr>
            <p:spPr>
              <a:xfrm>
                <a:off x="3428992" y="2500306"/>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决策 13"/>
              <p:cNvSpPr/>
              <p:nvPr/>
            </p:nvSpPr>
            <p:spPr>
              <a:xfrm>
                <a:off x="2357422" y="4143380"/>
                <a:ext cx="2357454" cy="928694"/>
              </a:xfrm>
              <a:prstGeom prst="flowChartDecision">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rPr>
                  <a:t>是否设置成功成功</a:t>
                </a:r>
                <a:endParaRPr lang="zh-CN" altLang="en-US" sz="1600" b="1" dirty="0">
                  <a:solidFill>
                    <a:srgbClr val="C00000"/>
                  </a:solidFill>
                </a:endParaRPr>
              </a:p>
            </p:txBody>
          </p:sp>
          <p:sp>
            <p:nvSpPr>
              <p:cNvPr id="15" name="下箭头 14"/>
              <p:cNvSpPr/>
              <p:nvPr/>
            </p:nvSpPr>
            <p:spPr>
              <a:xfrm>
                <a:off x="3428992" y="5072074"/>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3428992" y="3786190"/>
                <a:ext cx="214314" cy="42862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714876" y="4500570"/>
                <a:ext cx="714380" cy="1988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714744" y="5143512"/>
                <a:ext cx="415498" cy="369332"/>
              </a:xfrm>
              <a:prstGeom prst="rect">
                <a:avLst/>
              </a:prstGeom>
              <a:noFill/>
            </p:spPr>
            <p:txBody>
              <a:bodyPr wrap="none" rtlCol="0">
                <a:spAutoFit/>
              </a:bodyPr>
              <a:lstStyle/>
              <a:p>
                <a:r>
                  <a:rPr lang="zh-CN" altLang="en-US" dirty="0" smtClean="0"/>
                  <a:t>是</a:t>
                </a:r>
                <a:endParaRPr lang="zh-CN" altLang="en-US" dirty="0"/>
              </a:p>
            </p:txBody>
          </p:sp>
          <p:sp>
            <p:nvSpPr>
              <p:cNvPr id="19" name="TextBox 18"/>
              <p:cNvSpPr txBox="1"/>
              <p:nvPr/>
            </p:nvSpPr>
            <p:spPr>
              <a:xfrm>
                <a:off x="4857752" y="4071942"/>
                <a:ext cx="415498" cy="369332"/>
              </a:xfrm>
              <a:prstGeom prst="rect">
                <a:avLst/>
              </a:prstGeom>
              <a:noFill/>
            </p:spPr>
            <p:txBody>
              <a:bodyPr wrap="none" rtlCol="0">
                <a:spAutoFit/>
              </a:bodyPr>
              <a:lstStyle/>
              <a:p>
                <a:r>
                  <a:rPr lang="zh-CN" altLang="en-US" dirty="0" smtClean="0"/>
                  <a:t>否</a:t>
                </a:r>
                <a:endParaRPr lang="zh-CN" altLang="en-US" dirty="0"/>
              </a:p>
            </p:txBody>
          </p:sp>
          <p:sp>
            <p:nvSpPr>
              <p:cNvPr id="20" name="矩形 19"/>
              <p:cNvSpPr/>
              <p:nvPr/>
            </p:nvSpPr>
            <p:spPr>
              <a:xfrm>
                <a:off x="2285984" y="5572140"/>
                <a:ext cx="2500330" cy="92869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保存此次步骤的执行状态，并将地址设置为此次读到的地址以供下个步骤使用</a:t>
                </a:r>
                <a:endParaRPr lang="zh-CN" altLang="en-US" sz="1600" b="1" dirty="0">
                  <a:solidFill>
                    <a:srgbClr val="C00000"/>
                  </a:solidFill>
                  <a:latin typeface="+mn-ea"/>
                </a:endParaRPr>
              </a:p>
            </p:txBody>
          </p:sp>
        </p:grpSp>
        <p:sp>
          <p:nvSpPr>
            <p:cNvPr id="6" name="矩形 5"/>
            <p:cNvSpPr/>
            <p:nvPr/>
          </p:nvSpPr>
          <p:spPr>
            <a:xfrm>
              <a:off x="5429256" y="4286256"/>
              <a:ext cx="2428892" cy="64294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C00000"/>
                  </a:solidFill>
                  <a:latin typeface="+mn-ea"/>
                </a:rPr>
                <a:t>显示失败信息并终止任务</a:t>
              </a:r>
              <a:endParaRPr lang="zh-CN" altLang="en-US" sz="1600" b="1" dirty="0">
                <a:solidFill>
                  <a:srgbClr val="C00000"/>
                </a:solidFill>
                <a:latin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7232"/>
            <a:ext cx="9144000" cy="5143500"/>
            <a:chOff x="0" y="857232"/>
            <a:chExt cx="9144000" cy="5143500"/>
          </a:xfrm>
        </p:grpSpPr>
        <p:pic>
          <p:nvPicPr>
            <p:cNvPr id="6" name="图片 5" descr="3318案例2.png"/>
            <p:cNvPicPr>
              <a:picLocks noChangeAspect="1"/>
            </p:cNvPicPr>
            <p:nvPr/>
          </p:nvPicPr>
          <p:blipFill>
            <a:blip r:embed="rId2"/>
            <a:stretch>
              <a:fillRect/>
            </a:stretch>
          </p:blipFill>
          <p:spPr>
            <a:xfrm>
              <a:off x="0" y="857232"/>
              <a:ext cx="9144000" cy="5143500"/>
            </a:xfrm>
            <a:prstGeom prst="rect">
              <a:avLst/>
            </a:prstGeom>
          </p:spPr>
        </p:pic>
        <p:cxnSp>
          <p:nvCxnSpPr>
            <p:cNvPr id="8" name="直接箭头连接符 7"/>
            <p:cNvCxnSpPr/>
            <p:nvPr/>
          </p:nvCxnSpPr>
          <p:spPr>
            <a:xfrm rot="16200000" flipH="1">
              <a:off x="3893339" y="2750339"/>
              <a:ext cx="92869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57686" y="2357430"/>
              <a:ext cx="2031325" cy="369332"/>
            </a:xfrm>
            <a:prstGeom prst="rect">
              <a:avLst/>
            </a:prstGeom>
            <a:noFill/>
          </p:spPr>
          <p:txBody>
            <a:bodyPr wrap="none" rtlCol="0">
              <a:spAutoFit/>
            </a:bodyPr>
            <a:lstStyle/>
            <a:p>
              <a:r>
                <a:rPr lang="zh-CN" altLang="en-US" dirty="0" smtClean="0"/>
                <a:t>设置当前步骤序号</a:t>
              </a:r>
              <a:endParaRPr lang="zh-CN" altLang="en-US" dirty="0"/>
            </a:p>
          </p:txBody>
        </p:sp>
        <p:cxnSp>
          <p:nvCxnSpPr>
            <p:cNvPr id="11" name="直接箭头连接符 10"/>
            <p:cNvCxnSpPr/>
            <p:nvPr/>
          </p:nvCxnSpPr>
          <p:spPr>
            <a:xfrm rot="5400000" flipH="1" flipV="1">
              <a:off x="-35751" y="3464719"/>
              <a:ext cx="107157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 y="4071942"/>
              <a:ext cx="1357290" cy="923330"/>
            </a:xfrm>
            <a:prstGeom prst="rect">
              <a:avLst/>
            </a:prstGeom>
            <a:noFill/>
          </p:spPr>
          <p:txBody>
            <a:bodyPr wrap="square" rtlCol="0">
              <a:spAutoFit/>
            </a:bodyPr>
            <a:lstStyle/>
            <a:p>
              <a:r>
                <a:rPr lang="zh-CN" altLang="en-US" dirty="0" smtClean="0"/>
                <a:t>在步骤里选择需要添加的步骤</a:t>
              </a:r>
              <a:endParaRPr lang="zh-CN" altLang="en-US" dirty="0"/>
            </a:p>
          </p:txBody>
        </p:sp>
        <p:cxnSp>
          <p:nvCxnSpPr>
            <p:cNvPr id="16" name="直接箭头连接符 15"/>
            <p:cNvCxnSpPr/>
            <p:nvPr/>
          </p:nvCxnSpPr>
          <p:spPr>
            <a:xfrm rot="16200000" flipV="1">
              <a:off x="5393537" y="3821909"/>
              <a:ext cx="64294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43504" y="4214818"/>
              <a:ext cx="1571636" cy="923330"/>
            </a:xfrm>
            <a:prstGeom prst="rect">
              <a:avLst/>
            </a:prstGeom>
            <a:noFill/>
          </p:spPr>
          <p:txBody>
            <a:bodyPr wrap="square" rtlCol="0">
              <a:spAutoFit/>
            </a:bodyPr>
            <a:lstStyle/>
            <a:p>
              <a:r>
                <a:rPr lang="zh-CN" altLang="en-US" dirty="0" smtClean="0"/>
                <a:t>选择设置好步骤后点击添加步骤</a:t>
              </a:r>
              <a:endParaRPr lang="zh-CN" alt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5400000" flipH="1" flipV="1">
              <a:off x="6215074" y="2786058"/>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15074" y="3429000"/>
              <a:ext cx="2000264" cy="923330"/>
            </a:xfrm>
            <a:prstGeom prst="rect">
              <a:avLst/>
            </a:prstGeom>
            <a:noFill/>
          </p:spPr>
          <p:txBody>
            <a:bodyPr wrap="square" rtlCol="0">
              <a:spAutoFit/>
            </a:bodyPr>
            <a:lstStyle/>
            <a:p>
              <a:r>
                <a:rPr lang="zh-CN" altLang="en-US" dirty="0" smtClean="0"/>
                <a:t>添加好步骤后任务步骤栏会出现新添加的步骤</a:t>
              </a:r>
              <a:endParaRPr lang="zh-CN" alt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16200000" flipH="1">
              <a:off x="142844" y="4071942"/>
              <a:ext cx="100013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4282" y="4643446"/>
              <a:ext cx="1357322" cy="923330"/>
            </a:xfrm>
            <a:prstGeom prst="rect">
              <a:avLst/>
            </a:prstGeom>
            <a:noFill/>
          </p:spPr>
          <p:txBody>
            <a:bodyPr wrap="square" rtlCol="0">
              <a:spAutoFit/>
            </a:bodyPr>
            <a:lstStyle/>
            <a:p>
              <a:r>
                <a:rPr lang="zh-CN" altLang="en-US" dirty="0" smtClean="0"/>
                <a:t>选择</a:t>
              </a:r>
              <a:r>
                <a:rPr lang="en-US" altLang="zh-CN" dirty="0" smtClean="0"/>
                <a:t>3318</a:t>
              </a:r>
              <a:r>
                <a:rPr lang="zh-CN" altLang="en-US" dirty="0" smtClean="0"/>
                <a:t>进入厂内步骤并添加</a:t>
              </a:r>
              <a:endParaRPr lang="zh-CN" altLang="en-US" dirty="0"/>
            </a:p>
          </p:txBody>
        </p:sp>
        <p:cxnSp>
          <p:nvCxnSpPr>
            <p:cNvPr id="9" name="直接箭头连接符 8"/>
            <p:cNvCxnSpPr/>
            <p:nvPr/>
          </p:nvCxnSpPr>
          <p:spPr>
            <a:xfrm rot="16200000" flipV="1">
              <a:off x="4107653" y="289321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43240" y="2071678"/>
              <a:ext cx="1857388" cy="923330"/>
            </a:xfrm>
            <a:prstGeom prst="rect">
              <a:avLst/>
            </a:prstGeom>
            <a:noFill/>
          </p:spPr>
          <p:txBody>
            <a:bodyPr wrap="square" rtlCol="0">
              <a:spAutoFit/>
            </a:bodyPr>
            <a:lstStyle/>
            <a:p>
              <a:r>
                <a:rPr lang="zh-CN" altLang="en-US" dirty="0" smtClean="0"/>
                <a:t>设置步骤序号为 </a:t>
              </a:r>
              <a:r>
                <a:rPr lang="en-US" altLang="zh-CN" dirty="0" smtClean="0"/>
                <a:t>2</a:t>
              </a:r>
              <a:r>
                <a:rPr lang="zh-CN" altLang="en-US" dirty="0" smtClean="0"/>
                <a:t>（执行顺序为第</a:t>
              </a:r>
              <a:r>
                <a:rPr lang="en-US" altLang="zh-CN" dirty="0" smtClean="0"/>
                <a:t>2</a:t>
              </a:r>
              <a:r>
                <a:rPr lang="zh-CN" altLang="en-US" dirty="0" smtClean="0"/>
                <a:t>步）</a:t>
              </a:r>
              <a:endParaRPr lang="zh-CN" alt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16200000" flipH="1">
              <a:off x="6607983" y="2893215"/>
              <a:ext cx="8572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86512" y="3357562"/>
              <a:ext cx="1857388" cy="923330"/>
            </a:xfrm>
            <a:prstGeom prst="rect">
              <a:avLst/>
            </a:prstGeom>
            <a:noFill/>
          </p:spPr>
          <p:txBody>
            <a:bodyPr wrap="square" rtlCol="0">
              <a:spAutoFit/>
            </a:bodyPr>
            <a:lstStyle/>
            <a:p>
              <a:r>
                <a:rPr lang="zh-CN" altLang="en-US" dirty="0" smtClean="0"/>
                <a:t>在此任务里新添加的进入场内步骤</a:t>
              </a: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857250"/>
            <a:ext cx="9144000" cy="5143500"/>
            <a:chOff x="0" y="857250"/>
            <a:chExt cx="9144000" cy="5143500"/>
          </a:xfrm>
        </p:grpSpPr>
        <p:pic>
          <p:nvPicPr>
            <p:cNvPr id="5" name="图片 4"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7" name="直接箭头连接符 6"/>
            <p:cNvCxnSpPr/>
            <p:nvPr/>
          </p:nvCxnSpPr>
          <p:spPr>
            <a:xfrm>
              <a:off x="2357422" y="2143116"/>
              <a:ext cx="78581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14678" y="2071678"/>
              <a:ext cx="2143140" cy="646331"/>
            </a:xfrm>
            <a:prstGeom prst="rect">
              <a:avLst/>
            </a:prstGeom>
            <a:noFill/>
          </p:spPr>
          <p:txBody>
            <a:bodyPr wrap="square" rtlCol="0">
              <a:spAutoFit/>
            </a:bodyPr>
            <a:lstStyle/>
            <a:p>
              <a:r>
                <a:rPr lang="zh-CN" altLang="en-US" dirty="0" smtClean="0"/>
                <a:t>选</a:t>
              </a:r>
              <a:r>
                <a:rPr lang="zh-CN" altLang="en-US" dirty="0" smtClean="0"/>
                <a:t>好步骤后，点击设置步骤下拉菜单</a:t>
              </a:r>
              <a:endParaRPr lang="zh-CN" altLang="en-US" dirty="0"/>
            </a:p>
          </p:txBody>
        </p:sp>
        <p:cxnSp>
          <p:nvCxnSpPr>
            <p:cNvPr id="10" name="直接箭头连接符 9"/>
            <p:cNvCxnSpPr/>
            <p:nvPr/>
          </p:nvCxnSpPr>
          <p:spPr>
            <a:xfrm>
              <a:off x="5357818" y="3071810"/>
              <a:ext cx="92869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57950" y="3429000"/>
              <a:ext cx="2643206" cy="923330"/>
            </a:xfrm>
            <a:prstGeom prst="rect">
              <a:avLst/>
            </a:prstGeom>
            <a:noFill/>
          </p:spPr>
          <p:txBody>
            <a:bodyPr wrap="square" rtlCol="0">
              <a:spAutoFit/>
            </a:bodyPr>
            <a:lstStyle/>
            <a:p>
              <a:r>
                <a:rPr lang="zh-CN" altLang="en-US" dirty="0" smtClean="0"/>
                <a:t>此步骤</a:t>
              </a:r>
              <a:r>
                <a:rPr lang="zh-CN" altLang="en-US" dirty="0" smtClean="0"/>
                <a:t>的</a:t>
              </a:r>
              <a:r>
                <a:rPr lang="en-US" altLang="zh-CN" dirty="0" smtClean="0"/>
                <a:t>VAL3</a:t>
              </a:r>
              <a:r>
                <a:rPr lang="zh-CN" altLang="en-US" dirty="0" smtClean="0"/>
                <a:t>为要设置的表号我们将设置表号为</a:t>
              </a:r>
              <a:r>
                <a:rPr lang="en-US" altLang="zh-CN" dirty="0" smtClean="0"/>
                <a:t>222222222222222222</a:t>
              </a:r>
              <a:endParaRPr lang="zh-CN" altLang="en-US" dirty="0"/>
            </a:p>
          </p:txBody>
        </p:sp>
        <p:cxnSp>
          <p:nvCxnSpPr>
            <p:cNvPr id="13" name="直接箭头连接符 12"/>
            <p:cNvCxnSpPr/>
            <p:nvPr/>
          </p:nvCxnSpPr>
          <p:spPr>
            <a:xfrm rot="10800000" flipV="1">
              <a:off x="4214810" y="3929066"/>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8992" y="4429132"/>
              <a:ext cx="2031325" cy="369332"/>
            </a:xfrm>
            <a:prstGeom prst="rect">
              <a:avLst/>
            </a:prstGeom>
            <a:noFill/>
          </p:spPr>
          <p:txBody>
            <a:bodyPr wrap="none" rtlCol="0">
              <a:spAutoFit/>
            </a:bodyPr>
            <a:lstStyle/>
            <a:p>
              <a:r>
                <a:rPr lang="zh-CN" altLang="en-US" dirty="0" smtClean="0"/>
                <a:t>设置好后点击修改</a:t>
              </a:r>
              <a:endParaRPr lang="zh-CN" alt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5400000">
              <a:off x="7036611" y="3178967"/>
              <a:ext cx="92869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16" y="3857628"/>
              <a:ext cx="1569660" cy="369332"/>
            </a:xfrm>
            <a:prstGeom prst="rect">
              <a:avLst/>
            </a:prstGeom>
            <a:noFill/>
          </p:spPr>
          <p:txBody>
            <a:bodyPr wrap="none" rtlCol="0">
              <a:spAutoFit/>
            </a:bodyPr>
            <a:lstStyle/>
            <a:p>
              <a:r>
                <a:rPr lang="zh-CN" altLang="en-US" dirty="0" smtClean="0"/>
                <a:t>新添加的步骤</a:t>
              </a:r>
              <a:endParaRPr lang="zh-CN" alt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16200000" flipH="1">
              <a:off x="5322099" y="3107529"/>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14942" y="3714752"/>
              <a:ext cx="2000264" cy="642942"/>
            </a:xfrm>
            <a:prstGeom prst="rect">
              <a:avLst/>
            </a:prstGeom>
            <a:noFill/>
          </p:spPr>
          <p:txBody>
            <a:bodyPr wrap="square" rtlCol="0">
              <a:spAutoFit/>
            </a:bodyPr>
            <a:lstStyle/>
            <a:p>
              <a:r>
                <a:rPr lang="zh-CN" altLang="en-US" dirty="0" smtClean="0"/>
                <a:t>在此处设置要比    对的备案号</a:t>
              </a:r>
              <a:endParaRPr lang="zh-CN" altLang="en-US" dirty="0"/>
            </a:p>
          </p:txBody>
        </p:sp>
        <p:cxnSp>
          <p:nvCxnSpPr>
            <p:cNvPr id="9" name="直接箭头连接符 8"/>
            <p:cNvCxnSpPr/>
            <p:nvPr/>
          </p:nvCxnSpPr>
          <p:spPr>
            <a:xfrm rot="5400000">
              <a:off x="4393405" y="4250537"/>
              <a:ext cx="64294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4714884"/>
              <a:ext cx="1785950" cy="923330"/>
            </a:xfrm>
            <a:prstGeom prst="rect">
              <a:avLst/>
            </a:prstGeom>
            <a:noFill/>
          </p:spPr>
          <p:txBody>
            <a:bodyPr wrap="square" rtlCol="0">
              <a:spAutoFit/>
            </a:bodyPr>
            <a:lstStyle/>
            <a:p>
              <a:r>
                <a:rPr lang="zh-CN" altLang="en-US" dirty="0" smtClean="0"/>
                <a:t>设置完成后点击修改（建议新建一个步骤）</a:t>
              </a: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857250"/>
            <a:ext cx="9144000" cy="5143500"/>
            <a:chOff x="0" y="857250"/>
            <a:chExt cx="9144000" cy="5143500"/>
          </a:xfrm>
        </p:grpSpPr>
        <p:pic>
          <p:nvPicPr>
            <p:cNvPr id="4" name="图片 3" descr="3318案例3.png"/>
            <p:cNvPicPr>
              <a:picLocks noChangeAspect="1"/>
            </p:cNvPicPr>
            <p:nvPr/>
          </p:nvPicPr>
          <p:blipFill>
            <a:blip r:embed="rId2"/>
            <a:stretch>
              <a:fillRect/>
            </a:stretch>
          </p:blipFill>
          <p:spPr>
            <a:xfrm>
              <a:off x="0" y="857250"/>
              <a:ext cx="9144000" cy="5143500"/>
            </a:xfrm>
            <a:prstGeom prst="rect">
              <a:avLst/>
            </a:prstGeom>
          </p:spPr>
        </p:pic>
        <p:cxnSp>
          <p:nvCxnSpPr>
            <p:cNvPr id="6" name="直接箭头连接符 5"/>
            <p:cNvCxnSpPr/>
            <p:nvPr/>
          </p:nvCxnSpPr>
          <p:spPr>
            <a:xfrm rot="5400000">
              <a:off x="6786578" y="3429000"/>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15075" y="4071942"/>
              <a:ext cx="2071702" cy="646331"/>
            </a:xfrm>
            <a:prstGeom prst="rect">
              <a:avLst/>
            </a:prstGeom>
            <a:noFill/>
          </p:spPr>
          <p:txBody>
            <a:bodyPr wrap="square" rtlCol="0">
              <a:spAutoFit/>
            </a:bodyPr>
            <a:lstStyle/>
            <a:p>
              <a:r>
                <a:rPr lang="zh-CN" altLang="en-US" dirty="0" smtClean="0"/>
                <a:t>刚刚添加好的比对备案号步骤</a:t>
              </a:r>
              <a:endParaRPr lang="zh-CN" altLang="en-US" dirty="0"/>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TotalTime>
  <Words>736</Words>
  <PresentationFormat>全屏显示(4:3)</PresentationFormat>
  <Paragraphs>71</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Hp</cp:lastModifiedBy>
  <cp:revision>164</cp:revision>
  <dcterms:created xsi:type="dcterms:W3CDTF">2017-12-25T06:00:38Z</dcterms:created>
  <dcterms:modified xsi:type="dcterms:W3CDTF">2017-12-26T07:57:57Z</dcterms:modified>
</cp:coreProperties>
</file>