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1" r:id="rId2"/>
    <p:sldMasterId id="2147483694" r:id="rId3"/>
  </p:sldMasterIdLst>
  <p:notesMasterIdLst>
    <p:notesMasterId r:id="rId28"/>
  </p:notesMasterIdLst>
  <p:sldIdLst>
    <p:sldId id="308" r:id="rId4"/>
    <p:sldId id="257" r:id="rId5"/>
    <p:sldId id="531" r:id="rId6"/>
    <p:sldId id="536" r:id="rId7"/>
    <p:sldId id="480" r:id="rId8"/>
    <p:sldId id="533" r:id="rId9"/>
    <p:sldId id="538" r:id="rId10"/>
    <p:sldId id="543" r:id="rId11"/>
    <p:sldId id="263" r:id="rId12"/>
    <p:sldId id="539" r:id="rId13"/>
    <p:sldId id="551" r:id="rId14"/>
    <p:sldId id="553" r:id="rId15"/>
    <p:sldId id="547" r:id="rId16"/>
    <p:sldId id="549" r:id="rId17"/>
    <p:sldId id="550" r:id="rId18"/>
    <p:sldId id="513" r:id="rId19"/>
    <p:sldId id="552" r:id="rId20"/>
    <p:sldId id="525" r:id="rId21"/>
    <p:sldId id="492" r:id="rId22"/>
    <p:sldId id="537" r:id="rId23"/>
    <p:sldId id="508" r:id="rId24"/>
    <p:sldId id="509" r:id="rId25"/>
    <p:sldId id="510" r:id="rId26"/>
    <p:sldId id="54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3001" userDrawn="1">
          <p15:clr>
            <a:srgbClr val="A4A3A4"/>
          </p15:clr>
        </p15:guide>
        <p15:guide id="3" pos="531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3770" userDrawn="1">
          <p15:clr>
            <a:srgbClr val="A4A3A4"/>
          </p15:clr>
        </p15:guide>
        <p15:guide id="7" pos="98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9ny5X04RffqqXc54blDC4kzsO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怡蓁 陳" initials="怡蓁" lastIdx="3" clrIdx="0">
    <p:extLst>
      <p:ext uri="{19B8F6BF-5375-455C-9EA6-DF929625EA0E}">
        <p15:presenceInfo xmlns:p15="http://schemas.microsoft.com/office/powerpoint/2012/main" userId="8127804b567f8f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D0D"/>
    <a:srgbClr val="FFB9B9"/>
    <a:srgbClr val="FFFFFF"/>
    <a:srgbClr val="F3F3F3"/>
    <a:srgbClr val="FFABAB"/>
    <a:srgbClr val="EFD9FF"/>
    <a:srgbClr val="F32D2D"/>
    <a:srgbClr val="FF4040"/>
    <a:srgbClr val="C77CFF"/>
    <a:srgbClr val="D9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4B477C-5279-4A3A-A5FE-7E4C0808C765}">
  <a:tblStyle styleId="{284B477C-5279-4A3A-A5FE-7E4C0808C765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69134" autoAdjust="0"/>
  </p:normalViewPr>
  <p:slideViewPr>
    <p:cSldViewPr snapToGrid="0">
      <p:cViewPr varScale="1">
        <p:scale>
          <a:sx n="59" d="100"/>
          <a:sy n="59" d="100"/>
        </p:scale>
        <p:origin x="158" y="62"/>
      </p:cViewPr>
      <p:guideLst>
        <p:guide orient="horz" pos="2931"/>
        <p:guide pos="3001"/>
        <p:guide pos="5314"/>
        <p:guide orient="horz" pos="913"/>
        <p:guide orient="horz" pos="2160"/>
        <p:guide orient="horz" pos="3770"/>
        <p:guide pos="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3" Type="http://customschemas.google.com/relationships/presentationmetadata" Target="metadata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045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7" name="Google Shape;1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520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36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68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74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96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25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2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09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1800"/>
            </a:pPr>
            <a:endParaRPr lang="en-US" altLang="zh-TW" sz="1200" b="0" i="0" u="none" strike="noStrike" cap="none" dirty="0">
              <a:solidFill>
                <a:schemeClr val="dk1"/>
              </a:solidFill>
              <a:latin typeface="Arial"/>
              <a:ea typeface="Microsoft JhengHei"/>
              <a:cs typeface="Arial"/>
              <a:sym typeface="Microsoft JhengHe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21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86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741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00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942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zh-TW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66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2" name="Google Shape;382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2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>
  <p:cSld name="竖排标题与文本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节标题">
  <p:cSld name="2_节标题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两栏内容">
  <p:cSld name="1_两栏内容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仅标题">
  <p:cSld name="1_仅标题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内容与标题">
  <p:cSld name="1_内容与标题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图片与标题">
  <p:cSld name="1_图片与标题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竖排文字">
  <p:cSld name="1_标题和竖排文字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>
  <p:cSld name="垂直排列标题与&#10;文本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>
  <p:cSld name="内容与标题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>
  <p:cSld name="标题和竖排文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>
  <p:cSld name="竖排标题与文本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节标题">
  <p:cSld name="2_节标题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两栏内容">
  <p:cSld name="1_两栏内容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仅标题">
  <p:cSld name="1_仅标题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内容与标题">
  <p:cSld name="1_内容与标题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图片与标题">
  <p:cSld name="1_图片与标题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竖排文字">
  <p:cSld name="1_标题和竖排文字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>
  <p:cSld name="垂直排列标题与&#10;文本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8"/>
          <p:cNvSpPr txBox="1">
            <a:spLocks noGrp="1"/>
          </p:cNvSpPr>
          <p:nvPr>
            <p:ph type="sldNum" idx="12"/>
          </p:nvPr>
        </p:nvSpPr>
        <p:spPr>
          <a:xfrm>
            <a:off x="9144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973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69228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722500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15173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35835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386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31915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595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56066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71456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64299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8705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ldNum" idx="12"/>
          </p:nvPr>
        </p:nvSpPr>
        <p:spPr>
          <a:xfrm>
            <a:off x="9144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712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4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>
  <p:cSld name="内容与标题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>
  <p:cSld name="标题和竖排文字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9321800" y="63246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9" r:id="rId4"/>
    <p:sldLayoutId id="2147483680" r:id="rId5"/>
    <p:sldLayoutId id="2147483681" r:id="rId6"/>
    <p:sldLayoutId id="2147483682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70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8" r:id="rId12"/>
    <p:sldLayoutId id="214748371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6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/>
          <p:nvPr/>
        </p:nvSpPr>
        <p:spPr>
          <a:xfrm rot="2700000">
            <a:off x="8375150" y="1740308"/>
            <a:ext cx="1765071" cy="1765071"/>
          </a:xfrm>
          <a:prstGeom prst="roundRect">
            <a:avLst>
              <a:gd name="adj" fmla="val 4810"/>
            </a:avLst>
          </a:prstGeom>
          <a:solidFill>
            <a:srgbClr val="EDEDED"/>
          </a:soli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0" name="Google Shape;190;p1"/>
          <p:cNvSpPr/>
          <p:nvPr/>
        </p:nvSpPr>
        <p:spPr>
          <a:xfrm rot="2700000">
            <a:off x="7853057" y="4187060"/>
            <a:ext cx="1628911" cy="1628911"/>
          </a:xfrm>
          <a:prstGeom prst="roundRect">
            <a:avLst>
              <a:gd name="adj" fmla="val 4810"/>
            </a:avLst>
          </a:prstGeom>
          <a:solidFill>
            <a:srgbClr val="212A39"/>
          </a:soli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1" name="Google Shape;191;p1"/>
          <p:cNvSpPr/>
          <p:nvPr/>
        </p:nvSpPr>
        <p:spPr>
          <a:xfrm rot="2700000">
            <a:off x="9653677" y="3549617"/>
            <a:ext cx="1120793" cy="1120793"/>
          </a:xfrm>
          <a:prstGeom prst="roundRect">
            <a:avLst>
              <a:gd name="adj" fmla="val 4810"/>
            </a:avLst>
          </a:prstGeom>
          <a:solidFill>
            <a:srgbClr val="7F7F7F"/>
          </a:soli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2" name="Google Shape;192;p1"/>
          <p:cNvSpPr/>
          <p:nvPr/>
        </p:nvSpPr>
        <p:spPr>
          <a:xfrm rot="2700000">
            <a:off x="10831485" y="2775381"/>
            <a:ext cx="848575" cy="848575"/>
          </a:xfrm>
          <a:prstGeom prst="roundRect">
            <a:avLst>
              <a:gd name="adj" fmla="val 4810"/>
            </a:avLst>
          </a:prstGeom>
          <a:solidFill>
            <a:srgbClr val="212A39"/>
          </a:soli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3" name="Google Shape;193;p1"/>
          <p:cNvSpPr/>
          <p:nvPr/>
        </p:nvSpPr>
        <p:spPr>
          <a:xfrm rot="2700000">
            <a:off x="10589393" y="973015"/>
            <a:ext cx="709356" cy="709356"/>
          </a:xfrm>
          <a:prstGeom prst="roundRect">
            <a:avLst>
              <a:gd name="adj" fmla="val 4810"/>
            </a:avLst>
          </a:prstGeom>
          <a:solidFill>
            <a:srgbClr val="A5A5A5"/>
          </a:soli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4" name="Google Shape;194;p1"/>
          <p:cNvSpPr/>
          <p:nvPr/>
        </p:nvSpPr>
        <p:spPr>
          <a:xfrm rot="2700000">
            <a:off x="7543315" y="492881"/>
            <a:ext cx="719269" cy="719269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5" name="Google Shape;195;p1"/>
          <p:cNvSpPr/>
          <p:nvPr/>
        </p:nvSpPr>
        <p:spPr>
          <a:xfrm rot="2700000">
            <a:off x="10835426" y="2487827"/>
            <a:ext cx="791997" cy="79199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p1"/>
          <p:cNvSpPr/>
          <p:nvPr/>
        </p:nvSpPr>
        <p:spPr>
          <a:xfrm rot="2700000">
            <a:off x="8375921" y="1175837"/>
            <a:ext cx="1872000" cy="1872000"/>
          </a:xfrm>
          <a:prstGeom prst="roundRect">
            <a:avLst>
              <a:gd name="adj" fmla="val 4810"/>
            </a:avLst>
          </a:prstGeom>
          <a:solidFill>
            <a:srgbClr val="D90D19"/>
          </a:soli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D70C1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1"/>
          <p:cNvSpPr/>
          <p:nvPr/>
        </p:nvSpPr>
        <p:spPr>
          <a:xfrm rot="2700000">
            <a:off x="10030422" y="3622459"/>
            <a:ext cx="1075433" cy="107543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p1"/>
          <p:cNvSpPr/>
          <p:nvPr/>
        </p:nvSpPr>
        <p:spPr>
          <a:xfrm rot="2700000">
            <a:off x="7855340" y="4611526"/>
            <a:ext cx="1576131" cy="1576131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9" name="Google Shape;199;p1"/>
          <p:cNvSpPr/>
          <p:nvPr/>
        </p:nvSpPr>
        <p:spPr>
          <a:xfrm rot="2700000">
            <a:off x="10903737" y="5493417"/>
            <a:ext cx="849696" cy="849696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0" name="Google Shape;200;p1"/>
          <p:cNvSpPr/>
          <p:nvPr/>
        </p:nvSpPr>
        <p:spPr>
          <a:xfrm rot="2700000">
            <a:off x="7296183" y="5989220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1"/>
          <p:cNvSpPr/>
          <p:nvPr/>
        </p:nvSpPr>
        <p:spPr>
          <a:xfrm rot="2700000">
            <a:off x="10901042" y="4903884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2" name="Google Shape;202;p1"/>
          <p:cNvSpPr/>
          <p:nvPr/>
        </p:nvSpPr>
        <p:spPr>
          <a:xfrm rot="2700000">
            <a:off x="11084473" y="1477480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3" name="Google Shape;203;p1"/>
          <p:cNvSpPr/>
          <p:nvPr/>
        </p:nvSpPr>
        <p:spPr>
          <a:xfrm rot="2700000">
            <a:off x="9153973" y="4290222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3587956" y="4257340"/>
            <a:ext cx="3297698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資管碩　陳怡蓁　M084020015</a:t>
            </a:r>
            <a:endParaRPr sz="16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應數碩　黃鼎勳　M092040011</a:t>
            </a:r>
            <a:endParaRPr sz="16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財管碩　孫亦農　M094030040　</a:t>
            </a:r>
            <a:endParaRPr sz="16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2079664" y="4621300"/>
            <a:ext cx="1250022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33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Group 2</a:t>
            </a:r>
            <a:endParaRPr sz="2133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1381642" y="1793880"/>
            <a:ext cx="9793088" cy="77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700" tIns="60850" rIns="121700" bIns="60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67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台新銀行專案_</a:t>
            </a:r>
            <a:r>
              <a:rPr lang="zh-TW" altLang="en-US" sz="4267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期末報告</a:t>
            </a:r>
            <a:endParaRPr sz="4267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07" name="Google Shape;207;p1"/>
          <p:cNvCxnSpPr/>
          <p:nvPr/>
        </p:nvCxnSpPr>
        <p:spPr>
          <a:xfrm rot="10800000">
            <a:off x="1457931" y="2814842"/>
            <a:ext cx="5879001" cy="0"/>
          </a:xfrm>
          <a:prstGeom prst="straightConnector1">
            <a:avLst/>
          </a:prstGeom>
          <a:noFill/>
          <a:ln w="28575" cap="flat" cmpd="sng">
            <a:solidFill>
              <a:srgbClr val="212A3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8" name="Google Shape;208;p1"/>
          <p:cNvGrpSpPr/>
          <p:nvPr/>
        </p:nvGrpSpPr>
        <p:grpSpPr>
          <a:xfrm>
            <a:off x="1653482" y="4697399"/>
            <a:ext cx="347080" cy="299207"/>
            <a:chOff x="1646159" y="2559732"/>
            <a:chExt cx="260310" cy="224405"/>
          </a:xfrm>
        </p:grpSpPr>
        <p:sp>
          <p:nvSpPr>
            <p:cNvPr id="209" name="Google Shape;209;p1"/>
            <p:cNvSpPr/>
            <p:nvPr/>
          </p:nvSpPr>
          <p:spPr>
            <a:xfrm>
              <a:off x="1646159" y="2559732"/>
              <a:ext cx="260310" cy="22440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70C1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712109" y="2610072"/>
              <a:ext cx="128411" cy="123724"/>
            </a:xfrm>
            <a:custGeom>
              <a:avLst/>
              <a:gdLst/>
              <a:ahLst/>
              <a:cxnLst/>
              <a:rect l="l" t="t" r="r" b="b"/>
              <a:pathLst>
                <a:path w="602" h="580" extrusionOk="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22850" rIns="45700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12" name="Google Shape;212;p1"/>
          <p:cNvSpPr txBox="1"/>
          <p:nvPr/>
        </p:nvSpPr>
        <p:spPr>
          <a:xfrm>
            <a:off x="1457931" y="3119771"/>
            <a:ext cx="705519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Microsoft JhengHei"/>
                <a:ea typeface="Microsoft JhengHei"/>
                <a:sym typeface="Microsoft JhengHei"/>
              </a:rPr>
              <a:t>預測目標：新申購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/>
                <a:ea typeface="Microsoft JhengHei"/>
                <a:sym typeface="Microsoft JhengHei"/>
              </a:rPr>
              <a:t>基金型商品</a:t>
            </a:r>
            <a:endParaRPr sz="2400" b="1" dirty="0">
              <a:solidFill>
                <a:srgbClr val="C00000"/>
              </a:solidFill>
              <a:latin typeface="Microsoft JhengHei"/>
              <a:ea typeface="Microsoft JhengHei"/>
              <a:sym typeface="Microsoft JhengHei"/>
            </a:endParaRPr>
          </a:p>
        </p:txBody>
      </p:sp>
      <p:pic>
        <p:nvPicPr>
          <p:cNvPr id="1026" name="Picture 2" descr="誠翔運通旅行社- 銀行專區">
            <a:extLst>
              <a:ext uri="{FF2B5EF4-FFF2-40B4-BE49-F238E27FC236}">
                <a16:creationId xmlns:a16="http://schemas.microsoft.com/office/drawing/2014/main" id="{2C57AE25-954D-462D-BCA0-82C33C4CE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6" b="28301"/>
          <a:stretch/>
        </p:blipFill>
        <p:spPr bwMode="auto">
          <a:xfrm>
            <a:off x="8339957" y="1819088"/>
            <a:ext cx="1992906" cy="5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400;p75"/>
          <p:cNvGrpSpPr/>
          <p:nvPr/>
        </p:nvGrpSpPr>
        <p:grpSpPr>
          <a:xfrm>
            <a:off x="144374" y="162876"/>
            <a:ext cx="11616255" cy="1018234"/>
            <a:chOff x="108279" y="122156"/>
            <a:chExt cx="8712193" cy="763675"/>
          </a:xfrm>
        </p:grpSpPr>
        <p:cxnSp>
          <p:nvCxnSpPr>
            <p:cNvPr id="91" name="Google Shape;401;p75"/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grpSp>
          <p:nvGrpSpPr>
            <p:cNvPr id="92" name="Google Shape;403;p75"/>
            <p:cNvGrpSpPr/>
            <p:nvPr/>
          </p:nvGrpSpPr>
          <p:grpSpPr>
            <a:xfrm>
              <a:off x="108279" y="122156"/>
              <a:ext cx="1071043" cy="763675"/>
              <a:chOff x="186814" y="339504"/>
              <a:chExt cx="2801221" cy="1997328"/>
            </a:xfrm>
          </p:grpSpPr>
          <p:sp>
            <p:nvSpPr>
              <p:cNvPr id="93" name="Google Shape;404;p75"/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4" name="Google Shape;405;p75"/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5" name="Google Shape;406;p75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6" name="Google Shape;407;p75"/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7" name="Google Shape;408;p7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8" name="Google Shape;409;p75"/>
              <p:cNvSpPr txBox="1"/>
              <p:nvPr/>
            </p:nvSpPr>
            <p:spPr>
              <a:xfrm>
                <a:off x="881238" y="766811"/>
                <a:ext cx="1355861" cy="1147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zh-TW" sz="3200" b="1" i="0" u="none" strike="noStrike" cap="none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i="0" u="none" strike="noStrike" cap="none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i="0" u="none" strike="noStrike" cap="none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C5252F14-CE4A-4444-8FB2-6757CAD1A816}"/>
              </a:ext>
            </a:extLst>
          </p:cNvPr>
          <p:cNvSpPr/>
          <p:nvPr/>
        </p:nvSpPr>
        <p:spPr>
          <a:xfrm>
            <a:off x="4228581" y="-122792"/>
            <a:ext cx="7465029" cy="136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E080569-2D65-497E-8059-52A8237D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93" y="1013742"/>
            <a:ext cx="7235227" cy="5240901"/>
          </a:xfrm>
          <a:prstGeom prst="rect">
            <a:avLst/>
          </a:prstGeom>
        </p:spPr>
      </p:pic>
      <p:sp>
        <p:nvSpPr>
          <p:cNvPr id="57" name="Google Shape;595;p81">
            <a:extLst>
              <a:ext uri="{FF2B5EF4-FFF2-40B4-BE49-F238E27FC236}">
                <a16:creationId xmlns:a16="http://schemas.microsoft.com/office/drawing/2014/main" id="{87917D76-9720-44B1-BE91-7C9F5805AC89}"/>
              </a:ext>
            </a:extLst>
          </p:cNvPr>
          <p:cNvSpPr txBox="1"/>
          <p:nvPr/>
        </p:nvSpPr>
        <p:spPr>
          <a:xfrm>
            <a:off x="4228581" y="6390706"/>
            <a:ext cx="2305654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altLang="en-US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平均</a:t>
            </a:r>
            <a:r>
              <a:rPr 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客戶年收入</a:t>
            </a:r>
            <a:endParaRPr sz="20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B6FF83-9493-4492-B707-607F6CFA3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902ECD1-84BA-4D07-8DDE-BC22B8ED9A3D}"/>
              </a:ext>
            </a:extLst>
          </p:cNvPr>
          <p:cNvSpPr txBox="1"/>
          <p:nvPr/>
        </p:nvSpPr>
        <p:spPr>
          <a:xfrm>
            <a:off x="2175001" y="5140298"/>
            <a:ext cx="330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99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9908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3CCEF91-4C75-40A0-A6B6-C279E3479585}"/>
              </a:ext>
            </a:extLst>
          </p:cNvPr>
          <p:cNvSpPr txBox="1"/>
          <p:nvPr/>
        </p:nvSpPr>
        <p:spPr>
          <a:xfrm>
            <a:off x="6792835" y="4920722"/>
            <a:ext cx="39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4CCF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8992AF7-A418-4806-9CFC-833BEA08FEB1}"/>
              </a:ext>
            </a:extLst>
          </p:cNvPr>
          <p:cNvSpPr txBox="1"/>
          <p:nvPr/>
        </p:nvSpPr>
        <p:spPr>
          <a:xfrm>
            <a:off x="7248574" y="1181452"/>
            <a:ext cx="30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90BA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90BA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D7D5494-4BD6-402F-BDFA-CB70573B49FA}"/>
              </a:ext>
            </a:extLst>
          </p:cNvPr>
          <p:cNvSpPr txBox="1"/>
          <p:nvPr/>
        </p:nvSpPr>
        <p:spPr>
          <a:xfrm>
            <a:off x="5625296" y="643168"/>
            <a:ext cx="247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泡泡大小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該群人數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Google Shape;770;p87">
            <a:extLst>
              <a:ext uri="{FF2B5EF4-FFF2-40B4-BE49-F238E27FC236}">
                <a16:creationId xmlns:a16="http://schemas.microsoft.com/office/drawing/2014/main" id="{0497D0BD-61E5-4203-9677-93377DAFE931}"/>
              </a:ext>
            </a:extLst>
          </p:cNvPr>
          <p:cNvSpPr/>
          <p:nvPr/>
        </p:nvSpPr>
        <p:spPr>
          <a:xfrm>
            <a:off x="1990499" y="4564201"/>
            <a:ext cx="2473511" cy="499542"/>
          </a:xfrm>
          <a:prstGeom prst="roundRect">
            <a:avLst>
              <a:gd name="adj" fmla="val 16667"/>
            </a:avLst>
          </a:prstGeom>
          <a:solidFill>
            <a:srgbClr val="FCA8A6">
              <a:alpha val="74902"/>
            </a:srgbClr>
          </a:solidFill>
          <a:ln w="38100" cap="flat" cmpd="sng">
            <a:solidFill>
              <a:srgbClr val="F990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772;p87">
            <a:extLst>
              <a:ext uri="{FF2B5EF4-FFF2-40B4-BE49-F238E27FC236}">
                <a16:creationId xmlns:a16="http://schemas.microsoft.com/office/drawing/2014/main" id="{E1644E10-7CB1-42F0-BAF4-9435B60C7EC2}"/>
              </a:ext>
            </a:extLst>
          </p:cNvPr>
          <p:cNvCxnSpPr>
            <a:cxnSpLocks/>
          </p:cNvCxnSpPr>
          <p:nvPr/>
        </p:nvCxnSpPr>
        <p:spPr>
          <a:xfrm>
            <a:off x="3609435" y="4551236"/>
            <a:ext cx="0" cy="514800"/>
          </a:xfrm>
          <a:prstGeom prst="straightConnector1">
            <a:avLst/>
          </a:prstGeom>
          <a:noFill/>
          <a:ln w="38100" cap="flat" cmpd="sng">
            <a:solidFill>
              <a:srgbClr val="F9908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774;p87">
            <a:extLst>
              <a:ext uri="{FF2B5EF4-FFF2-40B4-BE49-F238E27FC236}">
                <a16:creationId xmlns:a16="http://schemas.microsoft.com/office/drawing/2014/main" id="{81DC0B17-E628-488B-8E65-AAD582BA0319}"/>
              </a:ext>
            </a:extLst>
          </p:cNvPr>
          <p:cNvSpPr txBox="1"/>
          <p:nvPr/>
        </p:nvSpPr>
        <p:spPr>
          <a:xfrm>
            <a:off x="1936014" y="4575585"/>
            <a:ext cx="178277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3200"/>
            </a:pP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450 / 10.5</a:t>
            </a:r>
            <a:r>
              <a:rPr lang="zh-TW" altLang="en-US" sz="1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萬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人</a:t>
            </a:r>
            <a:endParaRPr lang="zh-TW" altLang="en-US" sz="18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sp>
        <p:nvSpPr>
          <p:cNvPr id="31" name="Google Shape;775;p87">
            <a:extLst>
              <a:ext uri="{FF2B5EF4-FFF2-40B4-BE49-F238E27FC236}">
                <a16:creationId xmlns:a16="http://schemas.microsoft.com/office/drawing/2014/main" id="{89F67D47-8A38-46F2-8B55-45FE1D3DE442}"/>
              </a:ext>
            </a:extLst>
          </p:cNvPr>
          <p:cNvSpPr txBox="1"/>
          <p:nvPr/>
        </p:nvSpPr>
        <p:spPr>
          <a:xfrm>
            <a:off x="3550361" y="4658086"/>
            <a:ext cx="102281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</a:rPr>
              <a:t>0.42</a:t>
            </a:r>
            <a:r>
              <a:rPr lang="zh-TW" sz="1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18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3" name="Google Shape;770;p87">
            <a:extLst>
              <a:ext uri="{FF2B5EF4-FFF2-40B4-BE49-F238E27FC236}">
                <a16:creationId xmlns:a16="http://schemas.microsoft.com/office/drawing/2014/main" id="{D75BED07-694B-4B78-97E8-4458BBDCDE10}"/>
              </a:ext>
            </a:extLst>
          </p:cNvPr>
          <p:cNvSpPr/>
          <p:nvPr/>
        </p:nvSpPr>
        <p:spPr>
          <a:xfrm>
            <a:off x="5486402" y="1700447"/>
            <a:ext cx="2473511" cy="499542"/>
          </a:xfrm>
          <a:prstGeom prst="roundRect">
            <a:avLst>
              <a:gd name="adj" fmla="val 16667"/>
            </a:avLst>
          </a:prstGeom>
          <a:solidFill>
            <a:srgbClr val="A7C9FF">
              <a:alpha val="69804"/>
            </a:srgbClr>
          </a:solidFill>
          <a:ln w="38100" cap="flat" cmpd="sng">
            <a:solidFill>
              <a:srgbClr val="90BA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772;p87">
            <a:extLst>
              <a:ext uri="{FF2B5EF4-FFF2-40B4-BE49-F238E27FC236}">
                <a16:creationId xmlns:a16="http://schemas.microsoft.com/office/drawing/2014/main" id="{89A93531-8DFA-42C7-8B28-491753ACA95F}"/>
              </a:ext>
            </a:extLst>
          </p:cNvPr>
          <p:cNvCxnSpPr>
            <a:cxnSpLocks/>
          </p:cNvCxnSpPr>
          <p:nvPr/>
        </p:nvCxnSpPr>
        <p:spPr>
          <a:xfrm>
            <a:off x="7068789" y="1696322"/>
            <a:ext cx="0" cy="514800"/>
          </a:xfrm>
          <a:prstGeom prst="straightConnector1">
            <a:avLst/>
          </a:prstGeom>
          <a:noFill/>
          <a:ln w="38100" cap="flat" cmpd="sng">
            <a:solidFill>
              <a:srgbClr val="90BA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774;p87">
            <a:extLst>
              <a:ext uri="{FF2B5EF4-FFF2-40B4-BE49-F238E27FC236}">
                <a16:creationId xmlns:a16="http://schemas.microsoft.com/office/drawing/2014/main" id="{D1F31A6B-85C5-4E8A-9940-A6B09872D487}"/>
              </a:ext>
            </a:extLst>
          </p:cNvPr>
          <p:cNvSpPr txBox="1"/>
          <p:nvPr/>
        </p:nvSpPr>
        <p:spPr>
          <a:xfrm>
            <a:off x="5488164" y="1696322"/>
            <a:ext cx="163100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3200"/>
            </a:pP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582 / 5026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人</a:t>
            </a:r>
          </a:p>
        </p:txBody>
      </p:sp>
      <p:sp>
        <p:nvSpPr>
          <p:cNvPr id="66" name="Google Shape;775;p87">
            <a:extLst>
              <a:ext uri="{FF2B5EF4-FFF2-40B4-BE49-F238E27FC236}">
                <a16:creationId xmlns:a16="http://schemas.microsoft.com/office/drawing/2014/main" id="{C1595B26-61C1-40BF-99A4-8A51B80B2A93}"/>
              </a:ext>
            </a:extLst>
          </p:cNvPr>
          <p:cNvSpPr txBox="1"/>
          <p:nvPr/>
        </p:nvSpPr>
        <p:spPr>
          <a:xfrm>
            <a:off x="7019875" y="1765571"/>
            <a:ext cx="102281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</a:rPr>
              <a:t>10.3</a:t>
            </a: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sym typeface="Microsoft JhengHei"/>
              </a:rPr>
              <a:t>%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3DD434F-F4AC-43B4-9143-8B2DCB69778C}"/>
              </a:ext>
            </a:extLst>
          </p:cNvPr>
          <p:cNvSpPr/>
          <p:nvPr/>
        </p:nvSpPr>
        <p:spPr>
          <a:xfrm>
            <a:off x="5397815" y="4249269"/>
            <a:ext cx="2616988" cy="584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D63E0A4-C117-4F31-ADBF-C6469BE341F0}"/>
              </a:ext>
            </a:extLst>
          </p:cNvPr>
          <p:cNvSpPr/>
          <p:nvPr/>
        </p:nvSpPr>
        <p:spPr>
          <a:xfrm flipV="1">
            <a:off x="702358" y="2690887"/>
            <a:ext cx="300005" cy="1485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AFE40E8-00A5-4D45-97AC-188ED8616AC4}"/>
              </a:ext>
            </a:extLst>
          </p:cNvPr>
          <p:cNvSpPr txBox="1"/>
          <p:nvPr/>
        </p:nvSpPr>
        <p:spPr>
          <a:xfrm>
            <a:off x="370320" y="2814893"/>
            <a:ext cx="451945" cy="163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ym typeface="Microsoft JhengHei"/>
              </a:rPr>
              <a:t>平均總資產</a:t>
            </a:r>
            <a:endParaRPr lang="zh-TW" altLang="en-US" sz="2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770;p87">
            <a:extLst>
              <a:ext uri="{FF2B5EF4-FFF2-40B4-BE49-F238E27FC236}">
                <a16:creationId xmlns:a16="http://schemas.microsoft.com/office/drawing/2014/main" id="{4713A516-99D5-4AD5-AEFA-6689357912F9}"/>
              </a:ext>
            </a:extLst>
          </p:cNvPr>
          <p:cNvSpPr/>
          <p:nvPr/>
        </p:nvSpPr>
        <p:spPr>
          <a:xfrm>
            <a:off x="5496768" y="4299250"/>
            <a:ext cx="2473511" cy="499542"/>
          </a:xfrm>
          <a:prstGeom prst="roundRect">
            <a:avLst>
              <a:gd name="adj" fmla="val 16667"/>
            </a:avLst>
          </a:prstGeom>
          <a:solidFill>
            <a:srgbClr val="81DF81">
              <a:alpha val="65098"/>
            </a:srgbClr>
          </a:solidFill>
          <a:ln w="38100" cap="flat" cmpd="sng">
            <a:solidFill>
              <a:srgbClr val="4CCF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772;p87">
            <a:extLst>
              <a:ext uri="{FF2B5EF4-FFF2-40B4-BE49-F238E27FC236}">
                <a16:creationId xmlns:a16="http://schemas.microsoft.com/office/drawing/2014/main" id="{97FA675A-429D-4484-AC45-68EB581656F9}"/>
              </a:ext>
            </a:extLst>
          </p:cNvPr>
          <p:cNvCxnSpPr>
            <a:cxnSpLocks/>
          </p:cNvCxnSpPr>
          <p:nvPr/>
        </p:nvCxnSpPr>
        <p:spPr>
          <a:xfrm>
            <a:off x="7052651" y="4295125"/>
            <a:ext cx="0" cy="514800"/>
          </a:xfrm>
          <a:prstGeom prst="straightConnector1">
            <a:avLst/>
          </a:prstGeom>
          <a:noFill/>
          <a:ln w="38100" cap="flat" cmpd="sng">
            <a:solidFill>
              <a:srgbClr val="4CCF7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774;p87">
            <a:extLst>
              <a:ext uri="{FF2B5EF4-FFF2-40B4-BE49-F238E27FC236}">
                <a16:creationId xmlns:a16="http://schemas.microsoft.com/office/drawing/2014/main" id="{169F47E3-0BC5-4FA7-9ED8-A433092149BA}"/>
              </a:ext>
            </a:extLst>
          </p:cNvPr>
          <p:cNvSpPr txBox="1"/>
          <p:nvPr/>
        </p:nvSpPr>
        <p:spPr>
          <a:xfrm>
            <a:off x="5472026" y="4295125"/>
            <a:ext cx="1849648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3200"/>
            </a:pP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556 </a:t>
            </a: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3.6</a:t>
            </a:r>
            <a:r>
              <a:rPr lang="zh-TW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萬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人</a:t>
            </a:r>
          </a:p>
        </p:txBody>
      </p:sp>
      <p:sp>
        <p:nvSpPr>
          <p:cNvPr id="56" name="Google Shape;775;p87">
            <a:extLst>
              <a:ext uri="{FF2B5EF4-FFF2-40B4-BE49-F238E27FC236}">
                <a16:creationId xmlns:a16="http://schemas.microsoft.com/office/drawing/2014/main" id="{4CDD774C-CABB-44ED-8786-60918258218C}"/>
              </a:ext>
            </a:extLst>
          </p:cNvPr>
          <p:cNvSpPr txBox="1"/>
          <p:nvPr/>
        </p:nvSpPr>
        <p:spPr>
          <a:xfrm>
            <a:off x="7000060" y="4373338"/>
            <a:ext cx="102281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</a:rPr>
              <a:t>1.52</a:t>
            </a:r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sym typeface="Microsoft JhengHei"/>
              </a:rPr>
              <a:t>%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66773FF-FB28-42ED-A3CA-128BDC8CECD1}"/>
              </a:ext>
            </a:extLst>
          </p:cNvPr>
          <p:cNvSpPr txBox="1"/>
          <p:nvPr/>
        </p:nvSpPr>
        <p:spPr>
          <a:xfrm>
            <a:off x="8867218" y="1766882"/>
            <a:ext cx="273312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𝑲𝑴𝒓𝒂𝒕𝒊𝒐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P.25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660991" y="5460758"/>
            <a:ext cx="596760" cy="568325"/>
          </a:xfrm>
          <a:custGeom>
            <a:avLst/>
            <a:gdLst>
              <a:gd name="connsiteX0" fmla="*/ 0 w 619037"/>
              <a:gd name="connsiteY0" fmla="*/ 295528 h 591056"/>
              <a:gd name="connsiteX1" fmla="*/ 309519 w 619037"/>
              <a:gd name="connsiteY1" fmla="*/ 0 h 591056"/>
              <a:gd name="connsiteX2" fmla="*/ 619038 w 619037"/>
              <a:gd name="connsiteY2" fmla="*/ 295528 h 591056"/>
              <a:gd name="connsiteX3" fmla="*/ 309519 w 619037"/>
              <a:gd name="connsiteY3" fmla="*/ 591056 h 591056"/>
              <a:gd name="connsiteX4" fmla="*/ 0 w 619037"/>
              <a:gd name="connsiteY4" fmla="*/ 295528 h 591056"/>
              <a:gd name="connsiteX0" fmla="*/ 1199 w 620237"/>
              <a:gd name="connsiteY0" fmla="*/ 295528 h 600021"/>
              <a:gd name="connsiteX1" fmla="*/ 310718 w 620237"/>
              <a:gd name="connsiteY1" fmla="*/ 0 h 600021"/>
              <a:gd name="connsiteX2" fmla="*/ 620237 w 620237"/>
              <a:gd name="connsiteY2" fmla="*/ 295528 h 600021"/>
              <a:gd name="connsiteX3" fmla="*/ 409330 w 620237"/>
              <a:gd name="connsiteY3" fmla="*/ 600021 h 600021"/>
              <a:gd name="connsiteX4" fmla="*/ 1199 w 620237"/>
              <a:gd name="connsiteY4" fmla="*/ 295528 h 60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237" h="600021">
                <a:moveTo>
                  <a:pt x="1199" y="295528"/>
                </a:moveTo>
                <a:cubicBezTo>
                  <a:pt x="-15236" y="195525"/>
                  <a:pt x="139775" y="0"/>
                  <a:pt x="310718" y="0"/>
                </a:cubicBezTo>
                <a:cubicBezTo>
                  <a:pt x="481661" y="0"/>
                  <a:pt x="620237" y="132312"/>
                  <a:pt x="620237" y="295528"/>
                </a:cubicBezTo>
                <a:cubicBezTo>
                  <a:pt x="620237" y="458744"/>
                  <a:pt x="580273" y="600021"/>
                  <a:pt x="409330" y="600021"/>
                </a:cubicBezTo>
                <a:cubicBezTo>
                  <a:pt x="238387" y="600021"/>
                  <a:pt x="17634" y="395531"/>
                  <a:pt x="1199" y="295528"/>
                </a:cubicBezTo>
                <a:close/>
              </a:path>
            </a:pathLst>
          </a:custGeom>
          <a:solidFill>
            <a:srgbClr val="FA9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130954" y="5372329"/>
            <a:ext cx="422482" cy="439690"/>
          </a:xfrm>
          <a:prstGeom prst="ellipse">
            <a:avLst/>
          </a:prstGeom>
          <a:solidFill>
            <a:srgbClr val="4C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648920" y="1201868"/>
            <a:ext cx="216835" cy="220105"/>
          </a:xfrm>
          <a:prstGeom prst="ellipse">
            <a:avLst/>
          </a:prstGeom>
          <a:solidFill>
            <a:srgbClr val="9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718142" y="337028"/>
            <a:ext cx="34031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客戶分群</a:t>
            </a:r>
            <a:endParaRPr lang="en-US" altLang="zh-TW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Google Shape;770;p87">
            <a:extLst>
              <a:ext uri="{FF2B5EF4-FFF2-40B4-BE49-F238E27FC236}">
                <a16:creationId xmlns:a16="http://schemas.microsoft.com/office/drawing/2014/main" id="{C669D887-F1E3-4CA6-9F0C-7F74B6D56731}"/>
              </a:ext>
            </a:extLst>
          </p:cNvPr>
          <p:cNvSpPr/>
          <p:nvPr/>
        </p:nvSpPr>
        <p:spPr>
          <a:xfrm>
            <a:off x="8740615" y="3600037"/>
            <a:ext cx="2473512" cy="2371557"/>
          </a:xfrm>
          <a:prstGeom prst="roundRect">
            <a:avLst>
              <a:gd name="adj" fmla="val 16667"/>
            </a:avLst>
          </a:prstGeom>
          <a:solidFill>
            <a:srgbClr val="ECDDB6">
              <a:alpha val="74902"/>
            </a:srgb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9AD45BF-6992-40EA-8EBD-CFB472D353C9}"/>
              </a:ext>
            </a:extLst>
          </p:cNvPr>
          <p:cNvCxnSpPr/>
          <p:nvPr/>
        </p:nvCxnSpPr>
        <p:spPr>
          <a:xfrm>
            <a:off x="8758254" y="4236443"/>
            <a:ext cx="2430716" cy="0"/>
          </a:xfrm>
          <a:prstGeom prst="line">
            <a:avLst/>
          </a:prstGeom>
          <a:ln w="38100">
            <a:solidFill>
              <a:srgbClr val="F4B18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56F2D26-AD73-4EE4-949D-7DE8704C5D15}"/>
              </a:ext>
            </a:extLst>
          </p:cNvPr>
          <p:cNvCxnSpPr/>
          <p:nvPr/>
        </p:nvCxnSpPr>
        <p:spPr>
          <a:xfrm>
            <a:off x="8758254" y="4802614"/>
            <a:ext cx="2433153" cy="0"/>
          </a:xfrm>
          <a:prstGeom prst="line">
            <a:avLst/>
          </a:prstGeom>
          <a:ln w="38100">
            <a:solidFill>
              <a:srgbClr val="F4B18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9274E25-C792-4AD2-B441-51204D44427C}"/>
              </a:ext>
            </a:extLst>
          </p:cNvPr>
          <p:cNvCxnSpPr/>
          <p:nvPr/>
        </p:nvCxnSpPr>
        <p:spPr>
          <a:xfrm>
            <a:off x="8758254" y="5362464"/>
            <a:ext cx="2433153" cy="0"/>
          </a:xfrm>
          <a:prstGeom prst="line">
            <a:avLst/>
          </a:prstGeom>
          <a:ln w="38100">
            <a:solidFill>
              <a:srgbClr val="F4B18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4F61B5A-A89F-43E7-B6C9-BA87C3C0A2BD}"/>
              </a:ext>
            </a:extLst>
          </p:cNvPr>
          <p:cNvCxnSpPr/>
          <p:nvPr/>
        </p:nvCxnSpPr>
        <p:spPr>
          <a:xfrm flipH="1">
            <a:off x="9558584" y="3621674"/>
            <a:ext cx="2813" cy="2328346"/>
          </a:xfrm>
          <a:prstGeom prst="line">
            <a:avLst/>
          </a:prstGeom>
          <a:ln w="38100">
            <a:solidFill>
              <a:srgbClr val="F4B18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A45123F-3062-448C-A544-9EC5FEAA203A}"/>
              </a:ext>
            </a:extLst>
          </p:cNvPr>
          <p:cNvCxnSpPr/>
          <p:nvPr/>
        </p:nvCxnSpPr>
        <p:spPr>
          <a:xfrm flipH="1">
            <a:off x="10373929" y="3621674"/>
            <a:ext cx="5437" cy="2332229"/>
          </a:xfrm>
          <a:prstGeom prst="line">
            <a:avLst/>
          </a:prstGeom>
          <a:ln w="38100">
            <a:solidFill>
              <a:srgbClr val="F4B18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8508071-4102-49EC-B79B-0889F7638CBC}"/>
              </a:ext>
            </a:extLst>
          </p:cNvPr>
          <p:cNvSpPr txBox="1"/>
          <p:nvPr/>
        </p:nvSpPr>
        <p:spPr>
          <a:xfrm>
            <a:off x="8991486" y="4217839"/>
            <a:ext cx="33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99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b="1" dirty="0">
              <a:solidFill>
                <a:srgbClr val="F9908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7614C50-C397-4D90-9774-D3FE8AB4F66E}"/>
              </a:ext>
            </a:extLst>
          </p:cNvPr>
          <p:cNvSpPr txBox="1"/>
          <p:nvPr/>
        </p:nvSpPr>
        <p:spPr>
          <a:xfrm>
            <a:off x="8957383" y="4802614"/>
            <a:ext cx="39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4CCF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CC2FC0B-99F7-439C-A239-A9C4FB526319}"/>
              </a:ext>
            </a:extLst>
          </p:cNvPr>
          <p:cNvSpPr txBox="1"/>
          <p:nvPr/>
        </p:nvSpPr>
        <p:spPr>
          <a:xfrm>
            <a:off x="8943630" y="5411916"/>
            <a:ext cx="30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90BA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b="1" dirty="0">
              <a:solidFill>
                <a:srgbClr val="90BA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Google Shape;774;p87">
            <a:extLst>
              <a:ext uri="{FF2B5EF4-FFF2-40B4-BE49-F238E27FC236}">
                <a16:creationId xmlns:a16="http://schemas.microsoft.com/office/drawing/2014/main" id="{D62556E0-3B64-4434-99E1-8145DED07B44}"/>
              </a:ext>
            </a:extLst>
          </p:cNvPr>
          <p:cNvSpPr txBox="1"/>
          <p:nvPr/>
        </p:nvSpPr>
        <p:spPr>
          <a:xfrm>
            <a:off x="9682286" y="3634193"/>
            <a:ext cx="7063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數位互動</a:t>
            </a:r>
            <a:endParaRPr lang="zh-TW" altLang="en-US" sz="16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sp>
        <p:nvSpPr>
          <p:cNvPr id="61" name="Google Shape;774;p87">
            <a:extLst>
              <a:ext uri="{FF2B5EF4-FFF2-40B4-BE49-F238E27FC236}">
                <a16:creationId xmlns:a16="http://schemas.microsoft.com/office/drawing/2014/main" id="{1F34CFAF-B9BD-46B5-A535-200FB9555378}"/>
              </a:ext>
            </a:extLst>
          </p:cNvPr>
          <p:cNvSpPr txBox="1"/>
          <p:nvPr/>
        </p:nvSpPr>
        <p:spPr>
          <a:xfrm>
            <a:off x="10443577" y="3641753"/>
            <a:ext cx="7063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理財顧問</a:t>
            </a:r>
            <a:endParaRPr lang="zh-TW" altLang="en-US" sz="16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48016AC-B449-41DE-B11F-9273893AD03F}"/>
              </a:ext>
            </a:extLst>
          </p:cNvPr>
          <p:cNvSpPr txBox="1"/>
          <p:nvPr/>
        </p:nvSpPr>
        <p:spPr>
          <a:xfrm>
            <a:off x="9730853" y="4283410"/>
            <a:ext cx="1657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      低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79181C3-1EB2-4140-B78F-E46339830FA7}"/>
              </a:ext>
            </a:extLst>
          </p:cNvPr>
          <p:cNvSpPr txBox="1"/>
          <p:nvPr/>
        </p:nvSpPr>
        <p:spPr>
          <a:xfrm>
            <a:off x="9755383" y="4851348"/>
            <a:ext cx="1657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0B9DEDE5-F54B-4CC7-A0FD-FC19898DC825}"/>
              </a:ext>
            </a:extLst>
          </p:cNvPr>
          <p:cNvSpPr txBox="1"/>
          <p:nvPr/>
        </p:nvSpPr>
        <p:spPr>
          <a:xfrm>
            <a:off x="9755383" y="5421326"/>
            <a:ext cx="1657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13959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投影片編號版面配置區 1">
            <a:extLst>
              <a:ext uri="{FF2B5EF4-FFF2-40B4-BE49-F238E27FC236}">
                <a16:creationId xmlns:a16="http://schemas.microsoft.com/office/drawing/2014/main" id="{D1BA881A-7FA9-4328-B768-6F60E68325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16923" y="1557210"/>
            <a:ext cx="7631552" cy="4462112"/>
            <a:chOff x="378973" y="1557210"/>
            <a:chExt cx="7631552" cy="446211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73" y="1557210"/>
              <a:ext cx="7163942" cy="4462112"/>
            </a:xfrm>
            <a:prstGeom prst="rect">
              <a:avLst/>
            </a:prstGeom>
          </p:spPr>
        </p:pic>
        <p:grpSp>
          <p:nvGrpSpPr>
            <p:cNvPr id="4" name="群組 3"/>
            <p:cNvGrpSpPr/>
            <p:nvPr/>
          </p:nvGrpSpPr>
          <p:grpSpPr>
            <a:xfrm>
              <a:off x="470655" y="3061739"/>
              <a:ext cx="7539870" cy="2878891"/>
              <a:chOff x="498390" y="3137817"/>
              <a:chExt cx="7539870" cy="287889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529842" y="5696288"/>
                <a:ext cx="869622" cy="320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Precision</a:t>
                </a:r>
                <a:endPara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48044" y="5696289"/>
                <a:ext cx="797908" cy="320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Recall</a:t>
                </a:r>
                <a:endParaRPr lang="zh-TW" altLang="en-US" sz="1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18413" y="5696288"/>
                <a:ext cx="874027" cy="3204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F1-score</a:t>
                </a:r>
                <a:endParaRPr lang="zh-TW" altLang="en-US" sz="1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234823" y="3421399"/>
                <a:ext cx="744516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盲猜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234822" y="3650414"/>
                <a:ext cx="744517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原始變數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234820" y="3861157"/>
                <a:ext cx="803439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增加變數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34821" y="3391678"/>
                <a:ext cx="744516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盲猜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234821" y="3397218"/>
                <a:ext cx="744516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盲猜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234822" y="3646435"/>
                <a:ext cx="744517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原始變數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34821" y="3393239"/>
                <a:ext cx="744516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盲猜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234820" y="3623647"/>
                <a:ext cx="803440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原始變數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234819" y="4086193"/>
                <a:ext cx="803439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分群整合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830007" y="3137817"/>
                <a:ext cx="744518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1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8390" y="3584511"/>
                <a:ext cx="186612" cy="348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1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55" name="Google Shape;400;p75"/>
          <p:cNvGrpSpPr/>
          <p:nvPr/>
        </p:nvGrpSpPr>
        <p:grpSpPr>
          <a:xfrm>
            <a:off x="218769" y="311994"/>
            <a:ext cx="11541860" cy="729434"/>
            <a:chOff x="164075" y="233994"/>
            <a:chExt cx="8656397" cy="547075"/>
          </a:xfrm>
        </p:grpSpPr>
        <p:cxnSp>
          <p:nvCxnSpPr>
            <p:cNvPr id="56" name="Google Shape;401;p75"/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grpSp>
          <p:nvGrpSpPr>
            <p:cNvPr id="57" name="Google Shape;403;p75"/>
            <p:cNvGrpSpPr/>
            <p:nvPr/>
          </p:nvGrpSpPr>
          <p:grpSpPr>
            <a:xfrm>
              <a:off x="164075" y="233994"/>
              <a:ext cx="938683" cy="547075"/>
              <a:chOff x="332743" y="632006"/>
              <a:chExt cx="2455045" cy="1430828"/>
            </a:xfrm>
          </p:grpSpPr>
          <p:sp>
            <p:nvSpPr>
              <p:cNvPr id="58" name="Google Shape;404;p75"/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9" name="Google Shape;405;p75"/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1" name="Google Shape;407;p75"/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2" name="Google Shape;408;p7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3" name="Google Shape;409;p75"/>
              <p:cNvSpPr txBox="1"/>
              <p:nvPr/>
            </p:nvSpPr>
            <p:spPr>
              <a:xfrm>
                <a:off x="881238" y="766811"/>
                <a:ext cx="1355861" cy="1147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zh-TW" sz="3200" b="1" i="0" u="none" strike="noStrike" cap="none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i="0" u="none" strike="noStrike" cap="none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i="0" u="none" strike="noStrike" cap="none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64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32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模型比較</a:t>
            </a:r>
          </a:p>
        </p:txBody>
      </p:sp>
      <p:sp>
        <p:nvSpPr>
          <p:cNvPr id="65" name="Google Shape;406;p75"/>
          <p:cNvSpPr/>
          <p:nvPr/>
        </p:nvSpPr>
        <p:spPr>
          <a:xfrm rot="2700000">
            <a:off x="1265587" y="260650"/>
            <a:ext cx="254198" cy="254198"/>
          </a:xfrm>
          <a:prstGeom prst="roundRect">
            <a:avLst>
              <a:gd name="adj" fmla="val 4810"/>
            </a:avLst>
          </a:prstGeom>
          <a:solidFill>
            <a:srgbClr val="A8ABAF"/>
          </a:solidFill>
          <a:ln>
            <a:noFill/>
          </a:ln>
          <a:effectLst>
            <a:outerShdw blurRad="63500" dist="63500" dir="5400000" algn="t" rotWithShape="0">
              <a:srgbClr val="595959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D1C26F8-1323-4F4E-B42C-FEC77C60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18391"/>
              </p:ext>
            </p:extLst>
          </p:nvPr>
        </p:nvGraphicFramePr>
        <p:xfrm>
          <a:off x="8362770" y="3390484"/>
          <a:ext cx="3154027" cy="195985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72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0.0007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247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0.0017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210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0.0014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147620 (0.9962)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09F5E67-6103-4341-B7AB-136C333F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11697"/>
              </p:ext>
            </p:extLst>
          </p:nvPr>
        </p:nvGraphicFramePr>
        <p:xfrm>
          <a:off x="8408636" y="1736943"/>
          <a:ext cx="3062296" cy="1463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4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0.9969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0.3042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0.3396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A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0.3209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178FA279-4A50-4209-A529-3FF133764AA0}"/>
              </a:ext>
            </a:extLst>
          </p:cNvPr>
          <p:cNvSpPr txBox="1"/>
          <p:nvPr/>
        </p:nvSpPr>
        <p:spPr>
          <a:xfrm>
            <a:off x="9157015" y="5513328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 = 0.944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71D757F-C9C7-4E2A-A721-70D8AF7FDF92}"/>
              </a:ext>
            </a:extLst>
          </p:cNvPr>
          <p:cNvSpPr/>
          <p:nvPr/>
        </p:nvSpPr>
        <p:spPr>
          <a:xfrm>
            <a:off x="10351820" y="2844399"/>
            <a:ext cx="941458" cy="3555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F14AF2E3-1F3E-40B1-ACE9-93B2799B3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9804">
            <a:off x="10038171" y="2858303"/>
            <a:ext cx="475057" cy="47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0B37E992-833E-48B0-8016-290A26A19F54}"/>
              </a:ext>
            </a:extLst>
          </p:cNvPr>
          <p:cNvSpPr txBox="1"/>
          <p:nvPr/>
        </p:nvSpPr>
        <p:spPr>
          <a:xfrm>
            <a:off x="9157015" y="1123808"/>
            <a:ext cx="19111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分群整合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50A730-BEB2-46EA-8CB1-E547906E24EF}"/>
              </a:ext>
            </a:extLst>
          </p:cNvPr>
          <p:cNvSpPr/>
          <p:nvPr/>
        </p:nvSpPr>
        <p:spPr>
          <a:xfrm>
            <a:off x="8151783" y="936608"/>
            <a:ext cx="3541825" cy="5138985"/>
          </a:xfrm>
          <a:prstGeom prst="rect">
            <a:avLst/>
          </a:prstGeom>
          <a:noFill/>
          <a:ln w="38100">
            <a:solidFill>
              <a:srgbClr val="C77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AD0838C-009F-4BD7-A91B-A1B423B04CA0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7789552" y="3785079"/>
            <a:ext cx="303308" cy="305735"/>
          </a:xfrm>
          <a:prstGeom prst="line">
            <a:avLst/>
          </a:prstGeom>
          <a:ln w="28575">
            <a:solidFill>
              <a:srgbClr val="C77C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E47DE65-D6DC-4470-9EAA-647B02DA2EA0}"/>
              </a:ext>
            </a:extLst>
          </p:cNvPr>
          <p:cNvSpPr/>
          <p:nvPr/>
        </p:nvSpPr>
        <p:spPr>
          <a:xfrm>
            <a:off x="7083937" y="3969393"/>
            <a:ext cx="705615" cy="242842"/>
          </a:xfrm>
          <a:prstGeom prst="rect">
            <a:avLst/>
          </a:prstGeom>
          <a:noFill/>
          <a:ln w="19050">
            <a:solidFill>
              <a:srgbClr val="C77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rown free icon">
            <a:extLst>
              <a:ext uri="{FF2B5EF4-FFF2-40B4-BE49-F238E27FC236}">
                <a16:creationId xmlns:a16="http://schemas.microsoft.com/office/drawing/2014/main" id="{216E35B6-73A5-43F9-B788-002900DA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7927">
            <a:off x="6025062" y="1646318"/>
            <a:ext cx="556887" cy="5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4;p4">
            <a:extLst>
              <a:ext uri="{FF2B5EF4-FFF2-40B4-BE49-F238E27FC236}">
                <a16:creationId xmlns:a16="http://schemas.microsoft.com/office/drawing/2014/main" id="{6326A901-9FC5-44CF-A17C-520735FC3607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4" name="Google Shape;255;p4">
              <a:extLst>
                <a:ext uri="{FF2B5EF4-FFF2-40B4-BE49-F238E27FC236}">
                  <a16:creationId xmlns:a16="http://schemas.microsoft.com/office/drawing/2014/main" id="{5814E143-9AA7-4E3B-A43D-698E4F922C3F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56;p4">
              <a:extLst>
                <a:ext uri="{FF2B5EF4-FFF2-40B4-BE49-F238E27FC236}">
                  <a16:creationId xmlns:a16="http://schemas.microsoft.com/office/drawing/2014/main" id="{366E7BA1-8069-4843-8A84-47FBC3FA8547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6" name="Google Shape;257;p4">
              <a:extLst>
                <a:ext uri="{FF2B5EF4-FFF2-40B4-BE49-F238E27FC236}">
                  <a16:creationId xmlns:a16="http://schemas.microsoft.com/office/drawing/2014/main" id="{4D8C37EF-9C3F-4818-AE8B-BE5D51049B31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7" name="Google Shape;258;p4">
                <a:extLst>
                  <a:ext uri="{FF2B5EF4-FFF2-40B4-BE49-F238E27FC236}">
                    <a16:creationId xmlns:a16="http://schemas.microsoft.com/office/drawing/2014/main" id="{A9FF790C-0B03-4A53-9CAE-454FBE201E74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" name="Google Shape;259;p4">
                <a:extLst>
                  <a:ext uri="{FF2B5EF4-FFF2-40B4-BE49-F238E27FC236}">
                    <a16:creationId xmlns:a16="http://schemas.microsoft.com/office/drawing/2014/main" id="{8953B1DD-9E96-4F08-BF59-5AA4CE8B15B1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" name="Google Shape;260;p4">
                <a:extLst>
                  <a:ext uri="{FF2B5EF4-FFF2-40B4-BE49-F238E27FC236}">
                    <a16:creationId xmlns:a16="http://schemas.microsoft.com/office/drawing/2014/main" id="{29BBA763-BE53-40AC-BB56-EEB84DD7ADA2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61;p4">
                <a:extLst>
                  <a:ext uri="{FF2B5EF4-FFF2-40B4-BE49-F238E27FC236}">
                    <a16:creationId xmlns:a16="http://schemas.microsoft.com/office/drawing/2014/main" id="{7DF4C3E3-7165-4A4D-8A7F-4142B3260244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2;p4">
                <a:extLst>
                  <a:ext uri="{FF2B5EF4-FFF2-40B4-BE49-F238E27FC236}">
                    <a16:creationId xmlns:a16="http://schemas.microsoft.com/office/drawing/2014/main" id="{E7D44908-71FF-4DD6-9BFB-5541282DA174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3;p4">
                <a:extLst>
                  <a:ext uri="{FF2B5EF4-FFF2-40B4-BE49-F238E27FC236}">
                    <a16:creationId xmlns:a16="http://schemas.microsoft.com/office/drawing/2014/main" id="{B855305E-7911-4094-8856-EABECFB60B39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4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13" name="Google Shape;563;p16" descr="個人金融- 台新銀行">
            <a:extLst>
              <a:ext uri="{FF2B5EF4-FFF2-40B4-BE49-F238E27FC236}">
                <a16:creationId xmlns:a16="http://schemas.microsoft.com/office/drawing/2014/main" id="{F839A84E-66FE-463E-9DA9-DCA6503CCE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BA534F16-FF09-49D7-8E66-DB5681B81FF2}"/>
              </a:ext>
            </a:extLst>
          </p:cNvPr>
          <p:cNvSpPr txBox="1"/>
          <p:nvPr/>
        </p:nvSpPr>
        <p:spPr>
          <a:xfrm>
            <a:off x="3781097" y="868605"/>
            <a:ext cx="821597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：被動 </a:t>
            </a:r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缺一個機會了解基金 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：維持聯繫、協助跨越門檻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階段性任務獎勵機制：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1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閱讀網站上的基金教學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試算，完成小測驗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填寫好風險屬性問券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申購第一筆基金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Podcasts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等管道投放廣告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B6FF83-9493-4492-B707-607F6CFA3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8D3281F-6D5D-4709-85F6-937F5DE6FF7E}"/>
              </a:ext>
            </a:extLst>
          </p:cNvPr>
          <p:cNvGrpSpPr/>
          <p:nvPr/>
        </p:nvGrpSpPr>
        <p:grpSpPr>
          <a:xfrm>
            <a:off x="495231" y="1842586"/>
            <a:ext cx="2962422" cy="3945007"/>
            <a:chOff x="317023" y="1352923"/>
            <a:chExt cx="2896153" cy="2831541"/>
          </a:xfrm>
        </p:grpSpPr>
        <p:sp>
          <p:nvSpPr>
            <p:cNvPr id="23" name="文字方塊 22"/>
            <p:cNvSpPr txBox="1"/>
            <p:nvPr/>
          </p:nvSpPr>
          <p:spPr>
            <a:xfrm>
              <a:off x="1036744" y="1424243"/>
              <a:ext cx="12250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 </a:t>
              </a:r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群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786312" y="1959918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理財恐龍小資族</a:t>
              </a: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87349" y="2363133"/>
              <a:ext cx="2825827" cy="16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收入低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資產少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消費低、帳務低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網路、顧問都不使用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zh-TW" altLang="en-US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申購比例：</a:t>
              </a:r>
              <a:r>
                <a:rPr lang="en-US" altLang="zh-TW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0.42%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A9E617F-1004-483A-88B7-913E59E955C7}"/>
                </a:ext>
              </a:extLst>
            </p:cNvPr>
            <p:cNvSpPr/>
            <p:nvPr/>
          </p:nvSpPr>
          <p:spPr>
            <a:xfrm>
              <a:off x="317023" y="1352923"/>
              <a:ext cx="2896153" cy="2831541"/>
            </a:xfrm>
            <a:prstGeom prst="rect">
              <a:avLst/>
            </a:prstGeom>
            <a:noFill/>
            <a:ln w="38100">
              <a:solidFill>
                <a:srgbClr val="FCA8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/>
          <a:srcRect l="39692" t="33959" r="35008" b="19374"/>
          <a:stretch/>
        </p:blipFill>
        <p:spPr>
          <a:xfrm>
            <a:off x="10058446" y="4880435"/>
            <a:ext cx="1335124" cy="138457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84" y="5082356"/>
            <a:ext cx="2581813" cy="103720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33B5955-43ED-4B4E-9395-D707DEFAE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137" y="1975280"/>
            <a:ext cx="634517" cy="634517"/>
          </a:xfrm>
          <a:prstGeom prst="rect">
            <a:avLst/>
          </a:prstGeom>
        </p:spPr>
      </p:pic>
      <p:sp>
        <p:nvSpPr>
          <p:cNvPr id="25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3200" b="1" dirty="0"/>
              <a:t>行銷策略</a:t>
            </a:r>
            <a:endParaRPr lang="zh-TW" altLang="en-US" sz="32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2C2691-E91B-4C6E-BF86-287101C91A66}"/>
              </a:ext>
            </a:extLst>
          </p:cNvPr>
          <p:cNvSpPr/>
          <p:nvPr/>
        </p:nvSpPr>
        <p:spPr>
          <a:xfrm>
            <a:off x="7166766" y="4786201"/>
            <a:ext cx="4327806" cy="1589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4568440-A700-4BAF-8285-3119A1730964}"/>
              </a:ext>
            </a:extLst>
          </p:cNvPr>
          <p:cNvSpPr txBox="1"/>
          <p:nvPr/>
        </p:nvSpPr>
        <p:spPr>
          <a:xfrm>
            <a:off x="9055737" y="6432851"/>
            <a:ext cx="2118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accent1"/>
                </a:solidFill>
              </a:rPr>
              <a:t>Podcasts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3048C3-FDBD-4257-AFC9-24865699443F}"/>
              </a:ext>
            </a:extLst>
          </p:cNvPr>
          <p:cNvSpPr/>
          <p:nvPr/>
        </p:nvSpPr>
        <p:spPr>
          <a:xfrm>
            <a:off x="3824891" y="4291403"/>
            <a:ext cx="3159375" cy="20766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6290F5C-AE7E-4171-B7C1-20E22369E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657" y="4392785"/>
            <a:ext cx="3007715" cy="908853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06AFC9BF-07FD-46D6-BCFD-CC384735D535}"/>
              </a:ext>
            </a:extLst>
          </p:cNvPr>
          <p:cNvSpPr txBox="1"/>
          <p:nvPr/>
        </p:nvSpPr>
        <p:spPr>
          <a:xfrm>
            <a:off x="5067604" y="6439539"/>
            <a:ext cx="1051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accent1"/>
                </a:solidFill>
              </a:rPr>
              <a:t>Youtube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DEB08A2-C8CD-4917-8345-B0819D6ED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250" y="5414077"/>
            <a:ext cx="3030166" cy="8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4;p4">
            <a:extLst>
              <a:ext uri="{FF2B5EF4-FFF2-40B4-BE49-F238E27FC236}">
                <a16:creationId xmlns:a16="http://schemas.microsoft.com/office/drawing/2014/main" id="{6326A901-9FC5-44CF-A17C-520735FC3607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4" name="Google Shape;255;p4">
              <a:extLst>
                <a:ext uri="{FF2B5EF4-FFF2-40B4-BE49-F238E27FC236}">
                  <a16:creationId xmlns:a16="http://schemas.microsoft.com/office/drawing/2014/main" id="{5814E143-9AA7-4E3B-A43D-698E4F922C3F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56;p4">
              <a:extLst>
                <a:ext uri="{FF2B5EF4-FFF2-40B4-BE49-F238E27FC236}">
                  <a16:creationId xmlns:a16="http://schemas.microsoft.com/office/drawing/2014/main" id="{366E7BA1-8069-4843-8A84-47FBC3FA8547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6" name="Google Shape;257;p4">
              <a:extLst>
                <a:ext uri="{FF2B5EF4-FFF2-40B4-BE49-F238E27FC236}">
                  <a16:creationId xmlns:a16="http://schemas.microsoft.com/office/drawing/2014/main" id="{4D8C37EF-9C3F-4818-AE8B-BE5D51049B31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7" name="Google Shape;258;p4">
                <a:extLst>
                  <a:ext uri="{FF2B5EF4-FFF2-40B4-BE49-F238E27FC236}">
                    <a16:creationId xmlns:a16="http://schemas.microsoft.com/office/drawing/2014/main" id="{A9FF790C-0B03-4A53-9CAE-454FBE201E74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" name="Google Shape;259;p4">
                <a:extLst>
                  <a:ext uri="{FF2B5EF4-FFF2-40B4-BE49-F238E27FC236}">
                    <a16:creationId xmlns:a16="http://schemas.microsoft.com/office/drawing/2014/main" id="{8953B1DD-9E96-4F08-BF59-5AA4CE8B15B1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" name="Google Shape;260;p4">
                <a:extLst>
                  <a:ext uri="{FF2B5EF4-FFF2-40B4-BE49-F238E27FC236}">
                    <a16:creationId xmlns:a16="http://schemas.microsoft.com/office/drawing/2014/main" id="{29BBA763-BE53-40AC-BB56-EEB84DD7ADA2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61;p4">
                <a:extLst>
                  <a:ext uri="{FF2B5EF4-FFF2-40B4-BE49-F238E27FC236}">
                    <a16:creationId xmlns:a16="http://schemas.microsoft.com/office/drawing/2014/main" id="{7DF4C3E3-7165-4A4D-8A7F-4142B3260244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2;p4">
                <a:extLst>
                  <a:ext uri="{FF2B5EF4-FFF2-40B4-BE49-F238E27FC236}">
                    <a16:creationId xmlns:a16="http://schemas.microsoft.com/office/drawing/2014/main" id="{E7D44908-71FF-4DD6-9BFB-5541282DA174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3;p4">
                <a:extLst>
                  <a:ext uri="{FF2B5EF4-FFF2-40B4-BE49-F238E27FC236}">
                    <a16:creationId xmlns:a16="http://schemas.microsoft.com/office/drawing/2014/main" id="{B855305E-7911-4094-8856-EABECFB60B39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4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13" name="Google Shape;563;p16" descr="個人金融- 台新銀行">
            <a:extLst>
              <a:ext uri="{FF2B5EF4-FFF2-40B4-BE49-F238E27FC236}">
                <a16:creationId xmlns:a16="http://schemas.microsoft.com/office/drawing/2014/main" id="{F839A84E-66FE-463E-9DA9-DCA6503CCE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B6FF83-9493-4492-B707-607F6CFA3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081418" y="4912788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幣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56" y="4200587"/>
            <a:ext cx="2441574" cy="2441574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F1AD1E1E-6336-4964-B1F3-40B23D7F7059}"/>
              </a:ext>
            </a:extLst>
          </p:cNvPr>
          <p:cNvSpPr txBox="1"/>
          <p:nvPr/>
        </p:nvSpPr>
        <p:spPr>
          <a:xfrm>
            <a:off x="4101570" y="1335541"/>
            <a:ext cx="8542995" cy="447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特性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不排斥 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信用卡消費、頻繁使用網路管道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：交叉行銷、</a:t>
            </a:r>
            <a:r>
              <a:rPr lang="zh-TW" altLang="en-US" sz="3200" b="1" dirty="0"/>
              <a:t>黏著度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9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基金知識王</a:t>
            </a:r>
            <a:endParaRPr lang="en-US" altLang="zh-TW" sz="24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帳單中推播基金廣告</a:t>
            </a:r>
            <a:endParaRPr lang="en-US" altLang="zh-TW" sz="24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刷卡滿額，給予折抵基金手續費</a:t>
            </a:r>
            <a:endParaRPr lang="en-US" altLang="zh-TW" sz="24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sz="2400" b="1" dirty="0"/>
              <a:t>R</a:t>
            </a:r>
            <a:r>
              <a:rPr lang="zh-TW" altLang="en-US" sz="2400" b="1" dirty="0"/>
              <a:t>幣使用機制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r>
              <a:rPr lang="zh-TW" altLang="en-US" sz="2400" b="1" dirty="0"/>
              <a:t>           抵換申購手續費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r>
              <a:rPr lang="zh-TW" altLang="en-US" sz="2400" b="1" dirty="0"/>
              <a:t>           匯率更改</a:t>
            </a:r>
            <a:r>
              <a:rPr lang="en-US" altLang="zh-TW" sz="2400" b="1" dirty="0"/>
              <a:t>1NTD</a:t>
            </a:r>
            <a:r>
              <a:rPr lang="zh-TW" altLang="en-US" sz="2400" b="1" dirty="0"/>
              <a:t>：</a:t>
            </a:r>
            <a:r>
              <a:rPr lang="en-US" altLang="zh-TW" sz="2400" b="1" dirty="0"/>
              <a:t>2.5R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963EC66-4822-4287-9C12-8090B51B16AB}"/>
              </a:ext>
            </a:extLst>
          </p:cNvPr>
          <p:cNvCxnSpPr>
            <a:cxnSpLocks/>
          </p:cNvCxnSpPr>
          <p:nvPr/>
        </p:nvCxnSpPr>
        <p:spPr>
          <a:xfrm>
            <a:off x="4679261" y="4987921"/>
            <a:ext cx="3240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02BD36A6-999D-4517-8FE3-E3ED5C95138E}"/>
              </a:ext>
            </a:extLst>
          </p:cNvPr>
          <p:cNvCxnSpPr>
            <a:cxnSpLocks/>
          </p:cNvCxnSpPr>
          <p:nvPr/>
        </p:nvCxnSpPr>
        <p:spPr>
          <a:xfrm>
            <a:off x="4679260" y="5504577"/>
            <a:ext cx="3240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oogle Shape;563;p16" descr="個人金融- 台新銀行">
            <a:extLst>
              <a:ext uri="{FF2B5EF4-FFF2-40B4-BE49-F238E27FC236}">
                <a16:creationId xmlns:a16="http://schemas.microsoft.com/office/drawing/2014/main" id="{BA953525-BC7C-4A7C-9B54-89D36DEC4A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群組 18"/>
          <p:cNvGrpSpPr/>
          <p:nvPr/>
        </p:nvGrpSpPr>
        <p:grpSpPr>
          <a:xfrm>
            <a:off x="853204" y="1757542"/>
            <a:ext cx="2907905" cy="3965964"/>
            <a:chOff x="337319" y="1398950"/>
            <a:chExt cx="2838974" cy="4037057"/>
          </a:xfrm>
        </p:grpSpPr>
        <p:sp>
          <p:nvSpPr>
            <p:cNvPr id="24" name="文字方塊 23"/>
            <p:cNvSpPr txBox="1"/>
            <p:nvPr/>
          </p:nvSpPr>
          <p:spPr>
            <a:xfrm>
              <a:off x="1096058" y="1528906"/>
              <a:ext cx="121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群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9709" y="2238237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中產階級網路新貴</a:t>
              </a: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464396" y="2815332"/>
              <a:ext cx="2541080" cy="2443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收入高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資產低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消費高、帳務高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偏好網路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申購比例：</a:t>
              </a:r>
              <a:r>
                <a:rPr lang="en-US" altLang="zh-TW" sz="2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1.52%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6D24779-400C-4D2A-AA0B-35EFEFF5607A}"/>
                </a:ext>
              </a:extLst>
            </p:cNvPr>
            <p:cNvSpPr txBox="1"/>
            <p:nvPr/>
          </p:nvSpPr>
          <p:spPr>
            <a:xfrm>
              <a:off x="1137088" y="2392093"/>
              <a:ext cx="400110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934688-99FF-4F2F-8F36-EAA563DBDEDF}"/>
                </a:ext>
              </a:extLst>
            </p:cNvPr>
            <p:cNvSpPr/>
            <p:nvPr/>
          </p:nvSpPr>
          <p:spPr>
            <a:xfrm>
              <a:off x="337319" y="1398950"/>
              <a:ext cx="2838974" cy="4037057"/>
            </a:xfrm>
            <a:prstGeom prst="rect">
              <a:avLst/>
            </a:prstGeom>
            <a:noFill/>
            <a:ln w="38100">
              <a:solidFill>
                <a:srgbClr val="59D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0" name="圖片 59">
            <a:extLst>
              <a:ext uri="{FF2B5EF4-FFF2-40B4-BE49-F238E27FC236}">
                <a16:creationId xmlns:a16="http://schemas.microsoft.com/office/drawing/2014/main" id="{A1DD37DA-5B46-464D-AA3D-E5BA02524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284" y="1866677"/>
            <a:ext cx="699865" cy="699865"/>
          </a:xfrm>
          <a:prstGeom prst="rect">
            <a:avLst/>
          </a:prstGeom>
        </p:spPr>
      </p:pic>
      <p:sp>
        <p:nvSpPr>
          <p:cNvPr id="61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3200" b="1" dirty="0"/>
              <a:t>行銷策略</a:t>
            </a:r>
            <a:endParaRPr lang="zh-TW" altLang="en-US" sz="32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700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4;p4">
            <a:extLst>
              <a:ext uri="{FF2B5EF4-FFF2-40B4-BE49-F238E27FC236}">
                <a16:creationId xmlns:a16="http://schemas.microsoft.com/office/drawing/2014/main" id="{6326A901-9FC5-44CF-A17C-520735FC3607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4" name="Google Shape;255;p4">
              <a:extLst>
                <a:ext uri="{FF2B5EF4-FFF2-40B4-BE49-F238E27FC236}">
                  <a16:creationId xmlns:a16="http://schemas.microsoft.com/office/drawing/2014/main" id="{5814E143-9AA7-4E3B-A43D-698E4F922C3F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56;p4">
              <a:extLst>
                <a:ext uri="{FF2B5EF4-FFF2-40B4-BE49-F238E27FC236}">
                  <a16:creationId xmlns:a16="http://schemas.microsoft.com/office/drawing/2014/main" id="{366E7BA1-8069-4843-8A84-47FBC3FA8547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6" name="Google Shape;257;p4">
              <a:extLst>
                <a:ext uri="{FF2B5EF4-FFF2-40B4-BE49-F238E27FC236}">
                  <a16:creationId xmlns:a16="http://schemas.microsoft.com/office/drawing/2014/main" id="{4D8C37EF-9C3F-4818-AE8B-BE5D51049B31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7" name="Google Shape;258;p4">
                <a:extLst>
                  <a:ext uri="{FF2B5EF4-FFF2-40B4-BE49-F238E27FC236}">
                    <a16:creationId xmlns:a16="http://schemas.microsoft.com/office/drawing/2014/main" id="{A9FF790C-0B03-4A53-9CAE-454FBE201E74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" name="Google Shape;259;p4">
                <a:extLst>
                  <a:ext uri="{FF2B5EF4-FFF2-40B4-BE49-F238E27FC236}">
                    <a16:creationId xmlns:a16="http://schemas.microsoft.com/office/drawing/2014/main" id="{8953B1DD-9E96-4F08-BF59-5AA4CE8B15B1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" name="Google Shape;260;p4">
                <a:extLst>
                  <a:ext uri="{FF2B5EF4-FFF2-40B4-BE49-F238E27FC236}">
                    <a16:creationId xmlns:a16="http://schemas.microsoft.com/office/drawing/2014/main" id="{29BBA763-BE53-40AC-BB56-EEB84DD7ADA2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61;p4">
                <a:extLst>
                  <a:ext uri="{FF2B5EF4-FFF2-40B4-BE49-F238E27FC236}">
                    <a16:creationId xmlns:a16="http://schemas.microsoft.com/office/drawing/2014/main" id="{7DF4C3E3-7165-4A4D-8A7F-4142B3260244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2;p4">
                <a:extLst>
                  <a:ext uri="{FF2B5EF4-FFF2-40B4-BE49-F238E27FC236}">
                    <a16:creationId xmlns:a16="http://schemas.microsoft.com/office/drawing/2014/main" id="{E7D44908-71FF-4DD6-9BFB-5541282DA174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3;p4">
                <a:extLst>
                  <a:ext uri="{FF2B5EF4-FFF2-40B4-BE49-F238E27FC236}">
                    <a16:creationId xmlns:a16="http://schemas.microsoft.com/office/drawing/2014/main" id="{B855305E-7911-4094-8856-EABECFB60B39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4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B6FF83-9493-4492-B707-607F6CFA3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D24779-400C-4D2A-AA0B-35EFEFF5607A}"/>
              </a:ext>
            </a:extLst>
          </p:cNvPr>
          <p:cNvSpPr txBox="1"/>
          <p:nvPr/>
        </p:nvSpPr>
        <p:spPr>
          <a:xfrm>
            <a:off x="2619072" y="1820819"/>
            <a:ext cx="400110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6" b="30645"/>
          <a:stretch/>
        </p:blipFill>
        <p:spPr>
          <a:xfrm>
            <a:off x="1493095" y="1064553"/>
            <a:ext cx="4790659" cy="2230137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79637"/>
              </p:ext>
            </p:extLst>
          </p:nvPr>
        </p:nvGraphicFramePr>
        <p:xfrm>
          <a:off x="1663229" y="3563311"/>
          <a:ext cx="473757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04967">
                  <a:extLst>
                    <a:ext uri="{9D8B030D-6E8A-4147-A177-3AD203B41FA5}">
                      <a16:colId xmlns:a16="http://schemas.microsoft.com/office/drawing/2014/main" val="2390709659"/>
                    </a:ext>
                  </a:extLst>
                </a:gridCol>
                <a:gridCol w="2353413">
                  <a:extLst>
                    <a:ext uri="{9D8B030D-6E8A-4147-A177-3AD203B41FA5}">
                      <a16:colId xmlns:a16="http://schemas.microsoft.com/office/drawing/2014/main" val="3409641922"/>
                    </a:ext>
                  </a:extLst>
                </a:gridCol>
                <a:gridCol w="1579190">
                  <a:extLst>
                    <a:ext uri="{9D8B030D-6E8A-4147-A177-3AD203B41FA5}">
                      <a16:colId xmlns:a16="http://schemas.microsoft.com/office/drawing/2014/main" val="249082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排名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匿名</a:t>
                      </a:r>
                      <a:r>
                        <a:rPr lang="en-US" altLang="zh-TW" dirty="0"/>
                        <a:t>ID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積分</a:t>
                      </a:r>
                      <a:r>
                        <a:rPr lang="en-US" altLang="zh-TW" dirty="0"/>
                        <a:t>/R</a:t>
                      </a:r>
                      <a:r>
                        <a:rPr lang="zh-TW" altLang="en-US" dirty="0"/>
                        <a:t>幣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9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台北陳先生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650/1000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7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南部粽萬歲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646/900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1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早餐店阿姨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644/800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QQ</a:t>
                      </a:r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ㄋㄟㄋㄟ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638/700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7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買先生</a:t>
                      </a:r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正確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634/600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蜂蜜檸檬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632/500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5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是在哈樓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628/400</a:t>
                      </a:r>
                      <a:endParaRPr lang="zh-TW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572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682916" y="32792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4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基金知識王</a:t>
            </a:r>
            <a:endParaRPr lang="en-US" altLang="zh-TW" sz="3200" b="1" dirty="0">
              <a:solidFill>
                <a:srgbClr val="C4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43" y="1064553"/>
            <a:ext cx="3933441" cy="556693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919426" y="467948"/>
            <a:ext cx="947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題目設計：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基金的原理  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基金相關詞彙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3.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台新熱銷的基金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7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4;p4">
            <a:extLst>
              <a:ext uri="{FF2B5EF4-FFF2-40B4-BE49-F238E27FC236}">
                <a16:creationId xmlns:a16="http://schemas.microsoft.com/office/drawing/2014/main" id="{6326A901-9FC5-44CF-A17C-520735FC3607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4" name="Google Shape;255;p4">
              <a:extLst>
                <a:ext uri="{FF2B5EF4-FFF2-40B4-BE49-F238E27FC236}">
                  <a16:creationId xmlns:a16="http://schemas.microsoft.com/office/drawing/2014/main" id="{5814E143-9AA7-4E3B-A43D-698E4F922C3F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" name="Google Shape;256;p4">
              <a:extLst>
                <a:ext uri="{FF2B5EF4-FFF2-40B4-BE49-F238E27FC236}">
                  <a16:creationId xmlns:a16="http://schemas.microsoft.com/office/drawing/2014/main" id="{366E7BA1-8069-4843-8A84-47FBC3FA8547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6" name="Google Shape;257;p4">
              <a:extLst>
                <a:ext uri="{FF2B5EF4-FFF2-40B4-BE49-F238E27FC236}">
                  <a16:creationId xmlns:a16="http://schemas.microsoft.com/office/drawing/2014/main" id="{4D8C37EF-9C3F-4818-AE8B-BE5D51049B31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7" name="Google Shape;258;p4">
                <a:extLst>
                  <a:ext uri="{FF2B5EF4-FFF2-40B4-BE49-F238E27FC236}">
                    <a16:creationId xmlns:a16="http://schemas.microsoft.com/office/drawing/2014/main" id="{A9FF790C-0B03-4A53-9CAE-454FBE201E74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" name="Google Shape;259;p4">
                <a:extLst>
                  <a:ext uri="{FF2B5EF4-FFF2-40B4-BE49-F238E27FC236}">
                    <a16:creationId xmlns:a16="http://schemas.microsoft.com/office/drawing/2014/main" id="{8953B1DD-9E96-4F08-BF59-5AA4CE8B15B1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" name="Google Shape;260;p4">
                <a:extLst>
                  <a:ext uri="{FF2B5EF4-FFF2-40B4-BE49-F238E27FC236}">
                    <a16:creationId xmlns:a16="http://schemas.microsoft.com/office/drawing/2014/main" id="{29BBA763-BE53-40AC-BB56-EEB84DD7ADA2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61;p4">
                <a:extLst>
                  <a:ext uri="{FF2B5EF4-FFF2-40B4-BE49-F238E27FC236}">
                    <a16:creationId xmlns:a16="http://schemas.microsoft.com/office/drawing/2014/main" id="{7DF4C3E3-7165-4A4D-8A7F-4142B3260244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2;p4">
                <a:extLst>
                  <a:ext uri="{FF2B5EF4-FFF2-40B4-BE49-F238E27FC236}">
                    <a16:creationId xmlns:a16="http://schemas.microsoft.com/office/drawing/2014/main" id="{E7D44908-71FF-4DD6-9BFB-5541282DA174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3;p4">
                <a:extLst>
                  <a:ext uri="{FF2B5EF4-FFF2-40B4-BE49-F238E27FC236}">
                    <a16:creationId xmlns:a16="http://schemas.microsoft.com/office/drawing/2014/main" id="{B855305E-7911-4094-8856-EABECFB60B39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4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13" name="Google Shape;563;p16" descr="個人金融- 台新銀行">
            <a:extLst>
              <a:ext uri="{FF2B5EF4-FFF2-40B4-BE49-F238E27FC236}">
                <a16:creationId xmlns:a16="http://schemas.microsoft.com/office/drawing/2014/main" id="{F839A84E-66FE-463E-9DA9-DCA6503CCE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文字方塊 24"/>
          <p:cNvSpPr txBox="1"/>
          <p:nvPr/>
        </p:nvSpPr>
        <p:spPr>
          <a:xfrm>
            <a:off x="1057567" y="1943894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844368" y="2544836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VIP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鑲金顧客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519898" y="3163757"/>
            <a:ext cx="25827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收入高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資產增加高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消費高、帳務不高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網路、顧問皆使用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申購比例：</a:t>
            </a:r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10.3%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B6FF83-9493-4492-B707-607F6CFA3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986AE65-EC43-4E40-8103-46DAA308A338}"/>
              </a:ext>
            </a:extLst>
          </p:cNvPr>
          <p:cNvSpPr/>
          <p:nvPr/>
        </p:nvSpPr>
        <p:spPr>
          <a:xfrm>
            <a:off x="491585" y="1757542"/>
            <a:ext cx="2919114" cy="3953125"/>
          </a:xfrm>
          <a:prstGeom prst="rect">
            <a:avLst/>
          </a:prstGeom>
          <a:noFill/>
          <a:ln w="38100">
            <a:solidFill>
              <a:srgbClr val="A7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7148267" y="2948098"/>
            <a:ext cx="4157337" cy="3773377"/>
            <a:chOff x="6532658" y="3048000"/>
            <a:chExt cx="4157337" cy="377337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105" y="3048000"/>
              <a:ext cx="3355080" cy="3355080"/>
            </a:xfrm>
            <a:prstGeom prst="rect">
              <a:avLst/>
            </a:prstGeom>
          </p:spPr>
        </p:pic>
        <p:cxnSp>
          <p:nvCxnSpPr>
            <p:cNvPr id="17" name="直線單箭頭接點 16"/>
            <p:cNvCxnSpPr/>
            <p:nvPr/>
          </p:nvCxnSpPr>
          <p:spPr>
            <a:xfrm flipV="1">
              <a:off x="7015050" y="3185160"/>
              <a:ext cx="0" cy="322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7015050" y="6395985"/>
              <a:ext cx="3674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 flipH="1">
              <a:off x="8305800" y="6421267"/>
              <a:ext cx="1062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/>
                <a:t>夏普值</a:t>
              </a:r>
            </a:p>
          </p:txBody>
        </p:sp>
        <p:sp>
          <p:nvSpPr>
            <p:cNvPr id="27" name="文字方塊 26"/>
            <p:cNvSpPr txBox="1"/>
            <p:nvPr/>
          </p:nvSpPr>
          <p:spPr>
            <a:xfrm flipH="1">
              <a:off x="6532658" y="4156630"/>
              <a:ext cx="312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/>
                <a:t>費用率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608066" y="1009016"/>
            <a:ext cx="8315295" cy="3508653"/>
            <a:chOff x="3593091" y="831621"/>
            <a:chExt cx="8315295" cy="3508653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A534F16-FF09-49D7-8E66-DB5681B81FF2}"/>
                </a:ext>
              </a:extLst>
            </p:cNvPr>
            <p:cNvSpPr txBox="1"/>
            <p:nvPr/>
          </p:nvSpPr>
          <p:spPr>
            <a:xfrm>
              <a:off x="3593091" y="831621"/>
              <a:ext cx="8315295" cy="3508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TW" dirty="0"/>
            </a:p>
            <a:p>
              <a:r>
                <a:rPr lang="zh-TW" altLang="en-US" sz="3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特性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：主動  </a:t>
              </a:r>
              <a:r>
                <a:rPr lang="en-US" altLang="zh-TW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申購意願高、收入高、資產高</a:t>
              </a:r>
              <a:endParaRPr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b="1" dirty="0">
                  <a:solidFill>
                    <a:srgbClr val="C00000"/>
                  </a:solidFill>
                </a:rPr>
                <a:t>策略</a:t>
              </a:r>
              <a:r>
                <a:rPr lang="zh-TW" altLang="en-US" sz="3200" b="1" dirty="0"/>
                <a:t>：病毒式擴散、客製化服務</a:t>
              </a:r>
              <a:endParaRPr lang="en-US" altLang="zh-TW" sz="3200" b="1" dirty="0"/>
            </a:p>
            <a:p>
              <a:endParaRPr lang="en-US" altLang="zh-TW" sz="1600" b="1" dirty="0"/>
            </a:p>
            <a:p>
              <a:pPr marL="514350" indent="-514350">
                <a:buAutoNum type="arabicPeriod"/>
              </a:pPr>
              <a:r>
                <a:rPr lang="zh-TW" altLang="en-US" sz="2400" b="1" dirty="0"/>
                <a:t>推薦碼優惠      手續費折抵優惠</a:t>
              </a:r>
              <a:endParaRPr lang="en-US" altLang="zh-TW" sz="2400" b="1" dirty="0"/>
            </a:p>
            <a:p>
              <a:pPr marL="514350" indent="-514350">
                <a:buAutoNum type="arabicPeriod"/>
              </a:pPr>
              <a:endParaRPr lang="en-US" altLang="zh-TW" sz="1600" b="1" dirty="0"/>
            </a:p>
            <a:p>
              <a:pPr marL="457200" indent="-457200">
                <a:buAutoNum type="arabicPeriod" startAt="2"/>
              </a:pPr>
              <a:r>
                <a:rPr lang="zh-TW" altLang="en-US" sz="2400" b="1" dirty="0"/>
                <a:t> 基金泡泡圖</a:t>
              </a:r>
              <a:endParaRPr lang="en-US" altLang="zh-TW" sz="2400" b="1" dirty="0"/>
            </a:p>
            <a:p>
              <a:pPr marL="514350" indent="-514350">
                <a:buAutoNum type="arabicPeriod"/>
              </a:pPr>
              <a:endParaRPr lang="en-US" altLang="zh-TW" sz="3200" b="1" dirty="0"/>
            </a:p>
            <a:p>
              <a:pPr marL="514350" indent="-514350">
                <a:buAutoNum type="arabicPeriod"/>
              </a:pPr>
              <a:endParaRPr lang="en-US" altLang="zh-TW" sz="3200" b="1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963EC66-4822-4287-9C12-8090B51B16A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313" y="2491034"/>
              <a:ext cx="32405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19DED52B-BA34-4C41-9EF0-F0F698BEF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34" y="1860588"/>
            <a:ext cx="806342" cy="806342"/>
          </a:xfrm>
          <a:prstGeom prst="rect">
            <a:avLst/>
          </a:prstGeom>
        </p:spPr>
      </p:pic>
      <p:sp>
        <p:nvSpPr>
          <p:cNvPr id="49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3200" b="1" dirty="0"/>
              <a:t>行銷策略</a:t>
            </a:r>
            <a:endParaRPr lang="zh-TW" altLang="en-US" sz="32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1C2367-B04A-42A2-841F-D21127B4AC15}"/>
              </a:ext>
            </a:extLst>
          </p:cNvPr>
          <p:cNvSpPr txBox="1"/>
          <p:nvPr/>
        </p:nvSpPr>
        <p:spPr>
          <a:xfrm>
            <a:off x="4143202" y="3563210"/>
            <a:ext cx="6097656" cy="80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 dirty="0"/>
              <a:t> 依照風險偏好挑選基金</a:t>
            </a:r>
            <a:endParaRPr lang="en-US" altLang="zh-TW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1" dirty="0"/>
              <a:t> 方便檢視所有的基金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" y="-1587"/>
            <a:ext cx="1217417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19;p2">
            <a:extLst>
              <a:ext uri="{FF2B5EF4-FFF2-40B4-BE49-F238E27FC236}">
                <a16:creationId xmlns:a16="http://schemas.microsoft.com/office/drawing/2014/main" id="{A261FE81-3075-41EE-A985-0CF601780E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0604" y="0"/>
            <a:ext cx="49473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/>
          <p:nvPr/>
        </p:nvSpPr>
        <p:spPr>
          <a:xfrm>
            <a:off x="2750937" y="3253384"/>
            <a:ext cx="87191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 sz="4000" b="1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THANKS FOR YOUR ATTENTION</a:t>
            </a:r>
            <a:r>
              <a:rPr lang="en-US" altLang="zh-TW" sz="4000" b="1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!</a:t>
            </a:r>
            <a:endParaRPr sz="4000" b="1" i="0" u="none" strike="noStrike" cap="none" dirty="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968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9FE3DC-CDDB-471B-85D7-9E05008F3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3" name="Google Shape;766;p87">
            <a:extLst>
              <a:ext uri="{FF2B5EF4-FFF2-40B4-BE49-F238E27FC236}">
                <a16:creationId xmlns:a16="http://schemas.microsoft.com/office/drawing/2014/main" id="{46871753-C35B-44BD-8E8E-14877A80F342}"/>
              </a:ext>
            </a:extLst>
          </p:cNvPr>
          <p:cNvSpPr/>
          <p:nvPr/>
        </p:nvSpPr>
        <p:spPr>
          <a:xfrm>
            <a:off x="5823320" y="3417458"/>
            <a:ext cx="396346" cy="20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70;p87">
            <a:extLst>
              <a:ext uri="{FF2B5EF4-FFF2-40B4-BE49-F238E27FC236}">
                <a16:creationId xmlns:a16="http://schemas.microsoft.com/office/drawing/2014/main" id="{533808A1-01F4-4A00-82AB-15991048248A}"/>
              </a:ext>
            </a:extLst>
          </p:cNvPr>
          <p:cNvSpPr/>
          <p:nvPr/>
        </p:nvSpPr>
        <p:spPr>
          <a:xfrm>
            <a:off x="3066439" y="3192613"/>
            <a:ext cx="2344879" cy="6417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772;p87">
            <a:extLst>
              <a:ext uri="{FF2B5EF4-FFF2-40B4-BE49-F238E27FC236}">
                <a16:creationId xmlns:a16="http://schemas.microsoft.com/office/drawing/2014/main" id="{E6BC54D2-3315-4BC2-A44B-844D39E02F84}"/>
              </a:ext>
            </a:extLst>
          </p:cNvPr>
          <p:cNvCxnSpPr>
            <a:cxnSpLocks/>
          </p:cNvCxnSpPr>
          <p:nvPr/>
        </p:nvCxnSpPr>
        <p:spPr>
          <a:xfrm>
            <a:off x="4468910" y="3187409"/>
            <a:ext cx="0" cy="6480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774;p87">
            <a:extLst>
              <a:ext uri="{FF2B5EF4-FFF2-40B4-BE49-F238E27FC236}">
                <a16:creationId xmlns:a16="http://schemas.microsoft.com/office/drawing/2014/main" id="{56976D3C-B915-497F-B919-6658D7F83668}"/>
              </a:ext>
            </a:extLst>
          </p:cNvPr>
          <p:cNvSpPr txBox="1"/>
          <p:nvPr/>
        </p:nvSpPr>
        <p:spPr>
          <a:xfrm>
            <a:off x="3124823" y="3103723"/>
            <a:ext cx="1313852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zh-TW" sz="22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en-US" altLang="zh-TW" sz="22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sz="22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0萬筆</a:t>
            </a:r>
            <a:endParaRPr sz="2200" b="1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775;p87">
            <a:extLst>
              <a:ext uri="{FF2B5EF4-FFF2-40B4-BE49-F238E27FC236}">
                <a16:creationId xmlns:a16="http://schemas.microsoft.com/office/drawing/2014/main" id="{9E77DA35-57FA-434C-9F78-505B5F61F81A}"/>
              </a:ext>
            </a:extLst>
          </p:cNvPr>
          <p:cNvSpPr txBox="1"/>
          <p:nvPr/>
        </p:nvSpPr>
        <p:spPr>
          <a:xfrm>
            <a:off x="4463851" y="3315584"/>
            <a:ext cx="9474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</a:t>
            </a:r>
            <a:r>
              <a:rPr 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alt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20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52FB51-474D-4F0B-BF24-33585F64CEA9}"/>
              </a:ext>
            </a:extLst>
          </p:cNvPr>
          <p:cNvSpPr txBox="1"/>
          <p:nvPr/>
        </p:nvSpPr>
        <p:spPr>
          <a:xfrm>
            <a:off x="3605984" y="3515644"/>
            <a:ext cx="1283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3503</a:t>
            </a:r>
            <a:r>
              <a:rPr lang="zh-TW" altLang="en-US" sz="1600" b="1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人</a:t>
            </a:r>
            <a:endParaRPr lang="zh-TW" altLang="en-US" sz="1600" b="1" dirty="0"/>
          </a:p>
        </p:txBody>
      </p:sp>
      <p:sp>
        <p:nvSpPr>
          <p:cNvPr id="9" name="Google Shape;770;p87">
            <a:extLst>
              <a:ext uri="{FF2B5EF4-FFF2-40B4-BE49-F238E27FC236}">
                <a16:creationId xmlns:a16="http://schemas.microsoft.com/office/drawing/2014/main" id="{BC1A91D4-8CBB-409E-AE11-A16D42433479}"/>
              </a:ext>
            </a:extLst>
          </p:cNvPr>
          <p:cNvSpPr/>
          <p:nvPr/>
        </p:nvSpPr>
        <p:spPr>
          <a:xfrm>
            <a:off x="6717141" y="3202666"/>
            <a:ext cx="2344879" cy="64178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772;p87">
            <a:extLst>
              <a:ext uri="{FF2B5EF4-FFF2-40B4-BE49-F238E27FC236}">
                <a16:creationId xmlns:a16="http://schemas.microsoft.com/office/drawing/2014/main" id="{FC472757-F8DB-4719-9F6F-C64C887E2A70}"/>
              </a:ext>
            </a:extLst>
          </p:cNvPr>
          <p:cNvCxnSpPr>
            <a:cxnSpLocks/>
          </p:cNvCxnSpPr>
          <p:nvPr/>
        </p:nvCxnSpPr>
        <p:spPr>
          <a:xfrm>
            <a:off x="8119612" y="3197462"/>
            <a:ext cx="0" cy="648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774;p87">
            <a:extLst>
              <a:ext uri="{FF2B5EF4-FFF2-40B4-BE49-F238E27FC236}">
                <a16:creationId xmlns:a16="http://schemas.microsoft.com/office/drawing/2014/main" id="{E798AB0C-8613-4CC5-B02D-2C0F300AD707}"/>
              </a:ext>
            </a:extLst>
          </p:cNvPr>
          <p:cNvSpPr txBox="1"/>
          <p:nvPr/>
        </p:nvSpPr>
        <p:spPr>
          <a:xfrm>
            <a:off x="6733161" y="3103723"/>
            <a:ext cx="1313852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altLang="zh-TW" sz="22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</a:t>
            </a:r>
            <a:r>
              <a:rPr lang="zh-TW" sz="22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0萬筆</a:t>
            </a:r>
            <a:endParaRPr sz="2200" b="1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775;p87">
            <a:extLst>
              <a:ext uri="{FF2B5EF4-FFF2-40B4-BE49-F238E27FC236}">
                <a16:creationId xmlns:a16="http://schemas.microsoft.com/office/drawing/2014/main" id="{D5DF205F-4B25-4ABA-8990-B201BDEBC08C}"/>
              </a:ext>
            </a:extLst>
          </p:cNvPr>
          <p:cNvSpPr txBox="1"/>
          <p:nvPr/>
        </p:nvSpPr>
        <p:spPr>
          <a:xfrm>
            <a:off x="8114553" y="3325637"/>
            <a:ext cx="9474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TW" sz="2000" b="1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</a:t>
            </a:r>
            <a:r>
              <a:rPr lang="zh-TW" sz="2000" b="1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altLang="zh-TW" sz="2000" b="1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r>
              <a:rPr lang="zh-TW" sz="2000" b="1" i="0" u="none" strike="noStrike" cap="none" dirty="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2000" b="1" i="0" u="none" strike="noStrike" cap="none" dirty="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D2D6E1-F170-4898-8A3E-6C0034264016}"/>
              </a:ext>
            </a:extLst>
          </p:cNvPr>
          <p:cNvSpPr txBox="1"/>
          <p:nvPr/>
        </p:nvSpPr>
        <p:spPr>
          <a:xfrm>
            <a:off x="7256686" y="3534575"/>
            <a:ext cx="1283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Lucida Sans" panose="020B0602030504020204" pitchFamily="34" charset="0"/>
              </a:rPr>
              <a:t>2885</a:t>
            </a:r>
            <a:r>
              <a:rPr lang="zh-TW" altLang="en-US" sz="1600" b="1" dirty="0">
                <a:latin typeface="Lucida Sans" panose="020B0602030504020204" pitchFamily="34" charset="0"/>
              </a:rPr>
              <a:t>人</a:t>
            </a:r>
          </a:p>
        </p:txBody>
      </p:sp>
      <p:grpSp>
        <p:nvGrpSpPr>
          <p:cNvPr id="14" name="Google Shape;254;p4">
            <a:extLst>
              <a:ext uri="{FF2B5EF4-FFF2-40B4-BE49-F238E27FC236}">
                <a16:creationId xmlns:a16="http://schemas.microsoft.com/office/drawing/2014/main" id="{A1E7CF92-FCD5-4ACF-BEB3-6E1FA091E96F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15" name="Google Shape;255;p4">
              <a:extLst>
                <a:ext uri="{FF2B5EF4-FFF2-40B4-BE49-F238E27FC236}">
                  <a16:creationId xmlns:a16="http://schemas.microsoft.com/office/drawing/2014/main" id="{19D0F77F-749A-4A1F-8565-658E989540E6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6" name="Google Shape;256;p4">
              <a:extLst>
                <a:ext uri="{FF2B5EF4-FFF2-40B4-BE49-F238E27FC236}">
                  <a16:creationId xmlns:a16="http://schemas.microsoft.com/office/drawing/2014/main" id="{2650BC3F-8A51-4854-B1A6-198C8634B5CE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7" name="Google Shape;257;p4">
              <a:extLst>
                <a:ext uri="{FF2B5EF4-FFF2-40B4-BE49-F238E27FC236}">
                  <a16:creationId xmlns:a16="http://schemas.microsoft.com/office/drawing/2014/main" id="{09133B97-6BB7-4BB7-BE18-AF67633D5A84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18" name="Google Shape;258;p4">
                <a:extLst>
                  <a:ext uri="{FF2B5EF4-FFF2-40B4-BE49-F238E27FC236}">
                    <a16:creationId xmlns:a16="http://schemas.microsoft.com/office/drawing/2014/main" id="{FF5DE156-8680-4061-8EB4-0CE0F33A4410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" name="Google Shape;259;p4">
                <a:extLst>
                  <a:ext uri="{FF2B5EF4-FFF2-40B4-BE49-F238E27FC236}">
                    <a16:creationId xmlns:a16="http://schemas.microsoft.com/office/drawing/2014/main" id="{4771CB0A-33B2-45B3-8AC2-F82338B317B0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" name="Google Shape;260;p4">
                <a:extLst>
                  <a:ext uri="{FF2B5EF4-FFF2-40B4-BE49-F238E27FC236}">
                    <a16:creationId xmlns:a16="http://schemas.microsoft.com/office/drawing/2014/main" id="{473ED8A4-4153-43E9-B028-C92245AD52F5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1" name="Google Shape;261;p4">
                <a:extLst>
                  <a:ext uri="{FF2B5EF4-FFF2-40B4-BE49-F238E27FC236}">
                    <a16:creationId xmlns:a16="http://schemas.microsoft.com/office/drawing/2014/main" id="{0C9FEF1C-8336-4D30-A81B-DC04F7870226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2" name="Google Shape;262;p4">
                <a:extLst>
                  <a:ext uri="{FF2B5EF4-FFF2-40B4-BE49-F238E27FC236}">
                    <a16:creationId xmlns:a16="http://schemas.microsoft.com/office/drawing/2014/main" id="{88010ED9-9A33-4DF2-84B7-03E669D2AFAB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" name="Google Shape;263;p4">
                <a:extLst>
                  <a:ext uri="{FF2B5EF4-FFF2-40B4-BE49-F238E27FC236}">
                    <a16:creationId xmlns:a16="http://schemas.microsoft.com/office/drawing/2014/main" id="{84018F2C-0DEA-40C2-85BA-E541717AF434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2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4" name="Google Shape;555;p16">
            <a:extLst>
              <a:ext uri="{FF2B5EF4-FFF2-40B4-BE49-F238E27FC236}">
                <a16:creationId xmlns:a16="http://schemas.microsoft.com/office/drawing/2014/main" id="{6B4EA5DA-A18A-43B7-9281-466DE9C5A2C0}"/>
              </a:ext>
            </a:extLst>
          </p:cNvPr>
          <p:cNvSpPr/>
          <p:nvPr/>
        </p:nvSpPr>
        <p:spPr>
          <a:xfrm>
            <a:off x="1661926" y="357953"/>
            <a:ext cx="41063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備註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_</a:t>
            </a:r>
            <a:r>
              <a:rPr lang="zh-TW" altLang="en-US" sz="1800" b="1" dirty="0">
                <a:solidFill>
                  <a:srgbClr val="262626"/>
                </a:solidFill>
                <a:latin typeface="Microsoft JhengHei"/>
                <a:ea typeface="Microsoft JhengHei"/>
                <a:sym typeface="Microsoft JhengHei"/>
              </a:rPr>
              <a:t>縮小樣本</a:t>
            </a:r>
            <a:endParaRPr lang="zh-TW" altLang="en-US" sz="28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77919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BA881A-7FA9-4328-B768-6F60E68325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grpSp>
        <p:nvGrpSpPr>
          <p:cNvPr id="14" name="Google Shape;552;p16">
            <a:extLst>
              <a:ext uri="{FF2B5EF4-FFF2-40B4-BE49-F238E27FC236}">
                <a16:creationId xmlns:a16="http://schemas.microsoft.com/office/drawing/2014/main" id="{3761C0A2-DAA7-4330-81DA-1348D532199D}"/>
              </a:ext>
            </a:extLst>
          </p:cNvPr>
          <p:cNvGrpSpPr/>
          <p:nvPr/>
        </p:nvGrpSpPr>
        <p:grpSpPr>
          <a:xfrm>
            <a:off x="218769" y="218448"/>
            <a:ext cx="11668431" cy="780776"/>
            <a:chOff x="218769" y="260651"/>
            <a:chExt cx="11668431" cy="780776"/>
          </a:xfrm>
        </p:grpSpPr>
        <p:grpSp>
          <p:nvGrpSpPr>
            <p:cNvPr id="15" name="Google Shape;553;p16">
              <a:extLst>
                <a:ext uri="{FF2B5EF4-FFF2-40B4-BE49-F238E27FC236}">
                  <a16:creationId xmlns:a16="http://schemas.microsoft.com/office/drawing/2014/main" id="{983FAFEE-F9EC-4251-B47A-6228877BA0B4}"/>
                </a:ext>
              </a:extLst>
            </p:cNvPr>
            <p:cNvGrpSpPr/>
            <p:nvPr/>
          </p:nvGrpSpPr>
          <p:grpSpPr>
            <a:xfrm>
              <a:off x="218769" y="260651"/>
              <a:ext cx="11541861" cy="780776"/>
              <a:chOff x="164075" y="195487"/>
              <a:chExt cx="8656397" cy="585582"/>
            </a:xfrm>
          </p:grpSpPr>
          <p:cxnSp>
            <p:nvCxnSpPr>
              <p:cNvPr id="17" name="Google Shape;554;p16">
                <a:extLst>
                  <a:ext uri="{FF2B5EF4-FFF2-40B4-BE49-F238E27FC236}">
                    <a16:creationId xmlns:a16="http://schemas.microsoft.com/office/drawing/2014/main" id="{65C3B175-9828-49CB-AD51-AC436F3DE5ED}"/>
                  </a:ext>
                </a:extLst>
              </p:cNvPr>
              <p:cNvCxnSpPr/>
              <p:nvPr/>
            </p:nvCxnSpPr>
            <p:spPr>
              <a:xfrm rot="10800000">
                <a:off x="1208857" y="684095"/>
                <a:ext cx="76116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7F7F7F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9" name="Google Shape;556;p16">
                <a:extLst>
                  <a:ext uri="{FF2B5EF4-FFF2-40B4-BE49-F238E27FC236}">
                    <a16:creationId xmlns:a16="http://schemas.microsoft.com/office/drawing/2014/main" id="{043CBA7B-4C46-470B-BA20-A96FF26A1D53}"/>
                  </a:ext>
                </a:extLst>
              </p:cNvPr>
              <p:cNvGrpSpPr/>
              <p:nvPr/>
            </p:nvGrpSpPr>
            <p:grpSpPr>
              <a:xfrm>
                <a:off x="164075" y="195487"/>
                <a:ext cx="975763" cy="585582"/>
                <a:chOff x="332743" y="531294"/>
                <a:chExt cx="2552024" cy="1531540"/>
              </a:xfrm>
            </p:grpSpPr>
            <p:sp>
              <p:nvSpPr>
                <p:cNvPr id="20" name="Google Shape;557;p16">
                  <a:extLst>
                    <a:ext uri="{FF2B5EF4-FFF2-40B4-BE49-F238E27FC236}">
                      <a16:creationId xmlns:a16="http://schemas.microsoft.com/office/drawing/2014/main" id="{9152C3C0-3C72-4A68-9745-A10B4562F71F}"/>
                    </a:ext>
                  </a:extLst>
                </p:cNvPr>
                <p:cNvSpPr/>
                <p:nvPr/>
              </p:nvSpPr>
              <p:spPr>
                <a:xfrm rot="2700000">
                  <a:off x="332744" y="848119"/>
                  <a:ext cx="704610" cy="704611"/>
                </a:xfrm>
                <a:prstGeom prst="roundRect">
                  <a:avLst>
                    <a:gd name="adj" fmla="val 4810"/>
                  </a:avLst>
                </a:prstGeom>
                <a:gradFill>
                  <a:gsLst>
                    <a:gs pos="0">
                      <a:srgbClr val="F2F2F2"/>
                    </a:gs>
                    <a:gs pos="100000">
                      <a:srgbClr val="DBDBDB"/>
                    </a:gs>
                  </a:gsLst>
                  <a:lin ang="16800000" scaled="0"/>
                </a:gra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1" name="Google Shape;558;p16">
                  <a:extLst>
                    <a:ext uri="{FF2B5EF4-FFF2-40B4-BE49-F238E27FC236}">
                      <a16:creationId xmlns:a16="http://schemas.microsoft.com/office/drawing/2014/main" id="{82DAEB3C-DE66-4714-98DF-B56F66A19057}"/>
                    </a:ext>
                  </a:extLst>
                </p:cNvPr>
                <p:cNvSpPr/>
                <p:nvPr/>
              </p:nvSpPr>
              <p:spPr>
                <a:xfrm rot="2700000">
                  <a:off x="857787" y="632006"/>
                  <a:ext cx="1412324" cy="141232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2" name="Google Shape;559;p16">
                  <a:extLst>
                    <a:ext uri="{FF2B5EF4-FFF2-40B4-BE49-F238E27FC236}">
                      <a16:creationId xmlns:a16="http://schemas.microsoft.com/office/drawing/2014/main" id="{F4348383-3517-4F77-AB2A-283C09A4CAB5}"/>
                    </a:ext>
                  </a:extLst>
                </p:cNvPr>
                <p:cNvSpPr/>
                <p:nvPr/>
              </p:nvSpPr>
              <p:spPr>
                <a:xfrm rot="2700000">
                  <a:off x="2386142" y="531294"/>
                  <a:ext cx="498625" cy="498625"/>
                </a:xfrm>
                <a:prstGeom prst="roundRect">
                  <a:avLst>
                    <a:gd name="adj" fmla="val 4810"/>
                  </a:avLst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3" name="Google Shape;560;p16">
                  <a:extLst>
                    <a:ext uri="{FF2B5EF4-FFF2-40B4-BE49-F238E27FC236}">
                      <a16:creationId xmlns:a16="http://schemas.microsoft.com/office/drawing/2014/main" id="{F17524CD-7619-4D3E-8832-03D7D7B053F4}"/>
                    </a:ext>
                  </a:extLst>
                </p:cNvPr>
                <p:cNvSpPr/>
                <p:nvPr/>
              </p:nvSpPr>
              <p:spPr>
                <a:xfrm rot="2700000">
                  <a:off x="2355302" y="1559780"/>
                  <a:ext cx="432485" cy="432487"/>
                </a:xfrm>
                <a:prstGeom prst="roundRect">
                  <a:avLst>
                    <a:gd name="adj" fmla="val 4810"/>
                  </a:avLst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C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4" name="Google Shape;561;p16">
                  <a:extLst>
                    <a:ext uri="{FF2B5EF4-FFF2-40B4-BE49-F238E27FC236}">
                      <a16:creationId xmlns:a16="http://schemas.microsoft.com/office/drawing/2014/main" id="{2A944E05-33DB-4FAF-8ED1-0B50A6288E27}"/>
                    </a:ext>
                  </a:extLst>
                </p:cNvPr>
                <p:cNvSpPr/>
                <p:nvPr/>
              </p:nvSpPr>
              <p:spPr>
                <a:xfrm rot="2700000">
                  <a:off x="562441" y="1843807"/>
                  <a:ext cx="219027" cy="219027"/>
                </a:xfrm>
                <a:prstGeom prst="roundRect">
                  <a:avLst>
                    <a:gd name="adj" fmla="val 4810"/>
                  </a:avLst>
                </a:prstGeom>
                <a:solidFill>
                  <a:srgbClr val="A6A7A7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5" name="Google Shape;562;p16">
                  <a:extLst>
                    <a:ext uri="{FF2B5EF4-FFF2-40B4-BE49-F238E27FC236}">
                      <a16:creationId xmlns:a16="http://schemas.microsoft.com/office/drawing/2014/main" id="{08CC0017-05D4-4E12-821E-8BF0BC24AC41}"/>
                    </a:ext>
                  </a:extLst>
                </p:cNvPr>
                <p:cNvSpPr txBox="1"/>
                <p:nvPr/>
              </p:nvSpPr>
              <p:spPr>
                <a:xfrm>
                  <a:off x="881241" y="766811"/>
                  <a:ext cx="1355860" cy="11469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3200" b="1" dirty="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0</a:t>
                  </a:r>
                  <a:r>
                    <a:rPr lang="en-US" altLang="zh-TW" sz="3200" b="1" dirty="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2</a:t>
                  </a:r>
                  <a:endParaRPr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</p:grpSp>
        <p:pic>
          <p:nvPicPr>
            <p:cNvPr id="16" name="Google Shape;563;p16" descr="個人金融- 台新銀行">
              <a:extLst>
                <a:ext uri="{FF2B5EF4-FFF2-40B4-BE49-F238E27FC236}">
                  <a16:creationId xmlns:a16="http://schemas.microsoft.com/office/drawing/2014/main" id="{30BB47F6-452A-4E19-BE2D-3D856B07335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105630" y="467482"/>
              <a:ext cx="781570" cy="409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0;p4">
            <a:extLst>
              <a:ext uri="{FF2B5EF4-FFF2-40B4-BE49-F238E27FC236}">
                <a16:creationId xmlns:a16="http://schemas.microsoft.com/office/drawing/2014/main" id="{3BE9CF02-5690-442F-8B93-C977A9FE253F}"/>
              </a:ext>
            </a:extLst>
          </p:cNvPr>
          <p:cNvSpPr/>
          <p:nvPr/>
        </p:nvSpPr>
        <p:spPr>
          <a:xfrm rot="2700000">
            <a:off x="1265586" y="218449"/>
            <a:ext cx="254198" cy="254198"/>
          </a:xfrm>
          <a:prstGeom prst="roundRect">
            <a:avLst>
              <a:gd name="adj" fmla="val 4810"/>
            </a:avLst>
          </a:prstGeom>
          <a:solidFill>
            <a:srgbClr val="A8ABAF"/>
          </a:solidFill>
          <a:ln>
            <a:noFill/>
          </a:ln>
          <a:effectLst>
            <a:outerShdw blurRad="63500" dist="635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2A2AE5-CA33-40DA-B85F-9DA318842336}"/>
              </a:ext>
            </a:extLst>
          </p:cNvPr>
          <p:cNvSpPr txBox="1"/>
          <p:nvPr/>
        </p:nvSpPr>
        <p:spPr>
          <a:xfrm>
            <a:off x="7128806" y="766394"/>
            <a:ext cx="209371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91972"/>
              </p:ext>
            </p:extLst>
          </p:nvPr>
        </p:nvGraphicFramePr>
        <p:xfrm>
          <a:off x="431370" y="4126900"/>
          <a:ext cx="3240001" cy="18000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4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18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18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(0.0006)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(0.0013)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238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(0.0016)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147666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(0.9965)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8F4B484-FB26-4140-B99F-570ED2AF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57729"/>
              </p:ext>
            </p:extLst>
          </p:nvPr>
        </p:nvGraphicFramePr>
        <p:xfrm>
          <a:off x="4463840" y="3955583"/>
          <a:ext cx="3240000" cy="18000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74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158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752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0.0051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0.0011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147115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(0.9927)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30FE045-271E-4FBD-B31E-AC6A67D91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86340"/>
              </p:ext>
            </p:extLst>
          </p:nvPr>
        </p:nvGraphicFramePr>
        <p:xfrm>
          <a:off x="4741939" y="2106834"/>
          <a:ext cx="2743201" cy="1478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0.9938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0.1736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0.2573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1C6AE3AB-5476-49F3-9A56-61C14AEE80D0}"/>
              </a:ext>
            </a:extLst>
          </p:cNvPr>
          <p:cNvSpPr txBox="1"/>
          <p:nvPr/>
        </p:nvSpPr>
        <p:spPr>
          <a:xfrm>
            <a:off x="5514365" y="6264078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 = 0.949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7466"/>
              </p:ext>
            </p:extLst>
          </p:nvPr>
        </p:nvGraphicFramePr>
        <p:xfrm>
          <a:off x="596460" y="2192601"/>
          <a:ext cx="2743201" cy="1478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0.9971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0.2846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0.2515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320789A4-E947-4017-A378-4D52B56F4635}"/>
              </a:ext>
            </a:extLst>
          </p:cNvPr>
          <p:cNvSpPr txBox="1"/>
          <p:nvPr/>
        </p:nvSpPr>
        <p:spPr>
          <a:xfrm>
            <a:off x="5208962" y="5817055"/>
            <a:ext cx="2564610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Cutoff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0.06</a:t>
            </a:r>
          </a:p>
        </p:txBody>
      </p:sp>
      <p:sp>
        <p:nvSpPr>
          <p:cNvPr id="37" name="橢圓 36"/>
          <p:cNvSpPr/>
          <p:nvPr/>
        </p:nvSpPr>
        <p:spPr>
          <a:xfrm>
            <a:off x="6453456" y="3212174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225109" y="3293622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3C0B116-0146-4FB4-9D65-16FD95C59E0E}"/>
              </a:ext>
            </a:extLst>
          </p:cNvPr>
          <p:cNvSpPr txBox="1"/>
          <p:nvPr/>
        </p:nvSpPr>
        <p:spPr>
          <a:xfrm>
            <a:off x="1384032" y="1044189"/>
            <a:ext cx="1187960" cy="74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盲猜 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400BF4D8-58DD-4E2C-BE5C-B748F35D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2587">
            <a:off x="6030555" y="3164740"/>
            <a:ext cx="529571" cy="5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36D3BE7-7FD6-4E89-BC01-52B1B55C1A03}"/>
              </a:ext>
            </a:extLst>
          </p:cNvPr>
          <p:cNvCxnSpPr>
            <a:cxnSpLocks/>
          </p:cNvCxnSpPr>
          <p:nvPr/>
        </p:nvCxnSpPr>
        <p:spPr>
          <a:xfrm>
            <a:off x="6154693" y="6117321"/>
            <a:ext cx="5382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42E1ED-E3BB-4F9D-9263-619CDBF078AB}"/>
              </a:ext>
            </a:extLst>
          </p:cNvPr>
          <p:cNvSpPr txBox="1"/>
          <p:nvPr/>
        </p:nvSpPr>
        <p:spPr>
          <a:xfrm>
            <a:off x="5408439" y="1522798"/>
            <a:ext cx="19111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原始變數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A563589-C32A-403D-BFDB-F7D57DEB8D4E}"/>
              </a:ext>
            </a:extLst>
          </p:cNvPr>
          <p:cNvSpPr txBox="1"/>
          <p:nvPr/>
        </p:nvSpPr>
        <p:spPr>
          <a:xfrm>
            <a:off x="9069564" y="5832450"/>
            <a:ext cx="260197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Cutoff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0.13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A9881BB-F2C7-4C3B-81E2-E4FF9132A476}"/>
              </a:ext>
            </a:extLst>
          </p:cNvPr>
          <p:cNvCxnSpPr>
            <a:cxnSpLocks/>
          </p:cNvCxnSpPr>
          <p:nvPr/>
        </p:nvCxnSpPr>
        <p:spPr>
          <a:xfrm>
            <a:off x="10030387" y="6141908"/>
            <a:ext cx="5382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549223D-7165-4A14-B551-A85C6871C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49196"/>
              </p:ext>
            </p:extLst>
          </p:nvPr>
        </p:nvGraphicFramePr>
        <p:xfrm>
          <a:off x="8489453" y="3955583"/>
          <a:ext cx="3240000" cy="18000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74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0.0007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254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0.0017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216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0.0015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147613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(0.9961)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EB6AD4B6-D6C8-4295-9805-B4AF5DC30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45953"/>
              </p:ext>
            </p:extLst>
          </p:nvPr>
        </p:nvGraphicFramePr>
        <p:xfrm>
          <a:off x="8837335" y="2117506"/>
          <a:ext cx="2743201" cy="1478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0.9968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0.2865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0.3207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0.3026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文字方塊 40">
            <a:extLst>
              <a:ext uri="{FF2B5EF4-FFF2-40B4-BE49-F238E27FC236}">
                <a16:creationId xmlns:a16="http://schemas.microsoft.com/office/drawing/2014/main" id="{BC9D2083-A817-41B4-AD84-28613779730B}"/>
              </a:ext>
            </a:extLst>
          </p:cNvPr>
          <p:cNvSpPr txBox="1"/>
          <p:nvPr/>
        </p:nvSpPr>
        <p:spPr>
          <a:xfrm>
            <a:off x="9325757" y="6281521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 = 0.983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1CC0EA50-3EFA-4360-BDA8-F5D6AC50D88A}"/>
              </a:ext>
            </a:extLst>
          </p:cNvPr>
          <p:cNvSpPr/>
          <p:nvPr/>
        </p:nvSpPr>
        <p:spPr>
          <a:xfrm>
            <a:off x="10548852" y="3247741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011C9AA8-47FF-43C6-92D8-DE40C86B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9804">
            <a:off x="10124676" y="3112215"/>
            <a:ext cx="572962" cy="5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58AEF83D-0BE6-4DB5-A8F7-ED55C2246DA1}"/>
              </a:ext>
            </a:extLst>
          </p:cNvPr>
          <p:cNvSpPr txBox="1"/>
          <p:nvPr/>
        </p:nvSpPr>
        <p:spPr>
          <a:xfrm>
            <a:off x="9283452" y="1553856"/>
            <a:ext cx="19111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增加變數後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029550-28DB-4DA5-B72B-CFE2AA476687}"/>
              </a:ext>
            </a:extLst>
          </p:cNvPr>
          <p:cNvCxnSpPr>
            <a:cxnSpLocks/>
          </p:cNvCxnSpPr>
          <p:nvPr/>
        </p:nvCxnSpPr>
        <p:spPr>
          <a:xfrm>
            <a:off x="3950029" y="1459737"/>
            <a:ext cx="0" cy="48096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28144CA-7149-46F0-ADD9-9483D9D73E03}"/>
              </a:ext>
            </a:extLst>
          </p:cNvPr>
          <p:cNvCxnSpPr>
            <a:cxnSpLocks/>
          </p:cNvCxnSpPr>
          <p:nvPr/>
        </p:nvCxnSpPr>
        <p:spPr>
          <a:xfrm>
            <a:off x="8061870" y="1607696"/>
            <a:ext cx="0" cy="48096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AF25166-42E9-49F5-A6C2-8F2EC7BAF885}"/>
              </a:ext>
            </a:extLst>
          </p:cNvPr>
          <p:cNvSpPr txBox="1"/>
          <p:nvPr/>
        </p:nvSpPr>
        <p:spPr>
          <a:xfrm>
            <a:off x="3697691" y="2499513"/>
            <a:ext cx="67222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vs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0EBB668-4BD6-4FAD-82AC-AD03927B7721}"/>
              </a:ext>
            </a:extLst>
          </p:cNvPr>
          <p:cNvSpPr txBox="1"/>
          <p:nvPr/>
        </p:nvSpPr>
        <p:spPr>
          <a:xfrm>
            <a:off x="7801369" y="2514260"/>
            <a:ext cx="67222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vs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Google Shape;555;p16">
            <a:extLst>
              <a:ext uri="{FF2B5EF4-FFF2-40B4-BE49-F238E27FC236}">
                <a16:creationId xmlns:a16="http://schemas.microsoft.com/office/drawing/2014/main" id="{4C87C20F-3203-49CB-A9BB-A443C8655956}"/>
              </a:ext>
            </a:extLst>
          </p:cNvPr>
          <p:cNvSpPr/>
          <p:nvPr/>
        </p:nvSpPr>
        <p:spPr>
          <a:xfrm>
            <a:off x="1661926" y="357953"/>
            <a:ext cx="41063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備註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_</a:t>
            </a:r>
            <a:r>
              <a:rPr lang="zh-TW" altLang="en-US" sz="18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模型預測</a:t>
            </a:r>
            <a:endParaRPr lang="zh-TW" altLang="en-US" sz="28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9262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0BBDAC0-7FBD-4C62-A376-959B9D3E9663}"/>
              </a:ext>
            </a:extLst>
          </p:cNvPr>
          <p:cNvSpPr/>
          <p:nvPr/>
        </p:nvSpPr>
        <p:spPr>
          <a:xfrm>
            <a:off x="7501006" y="2763247"/>
            <a:ext cx="4244829" cy="3267858"/>
          </a:xfrm>
          <a:prstGeom prst="roundRect">
            <a:avLst/>
          </a:prstGeom>
          <a:solidFill>
            <a:srgbClr val="FE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C62A57-0A28-427E-B060-08A6500B81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084524-BC92-4C1B-9EEA-DDA0B4F1C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3" t="27108" r="8989" b="3651"/>
          <a:stretch/>
        </p:blipFill>
        <p:spPr>
          <a:xfrm>
            <a:off x="498390" y="1313343"/>
            <a:ext cx="6920358" cy="4748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22361" y="3249967"/>
                <a:ext cx="4002121" cy="768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𝑲𝑴𝒓𝒂𝒕𝒊𝒐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1" i="1" dirty="0" smtClean="0">
                              <a:solidFill>
                                <a:srgbClr val="303233"/>
                              </a:solidFill>
                              <a:latin typeface="Cambria Math" panose="02040503050406030204" pitchFamily="18" charset="0"/>
                            </a:rPr>
                            <m:t>組內距離平方和</m:t>
                          </m:r>
                          <m:r>
                            <m:rPr>
                              <m:nor/>
                            </m:rPr>
                            <a:rPr lang="en-US" altLang="zh-TW" sz="2400" b="1" dirty="0">
                              <a:solidFill>
                                <a:srgbClr val="30323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1" i="1" dirty="0" smtClean="0">
                              <a:latin typeface="Cambria Math" panose="02040503050406030204" pitchFamily="18" charset="0"/>
                            </a:rPr>
                            <m:t>總離均差平方和</m:t>
                          </m:r>
                          <m:r>
                            <m:rPr>
                              <m:nor/>
                            </m:rPr>
                            <a:rPr lang="zh-TW" altLang="en-US" sz="2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61" y="3249967"/>
                <a:ext cx="4002121" cy="768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7833059" y="4505531"/>
            <a:ext cx="3791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Kmratio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越小且分群越少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距離原點最近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152908" y="5105696"/>
            <a:ext cx="1405288" cy="6545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oogle Shape;563;p16" descr="個人金融- 台新銀行">
            <a:extLst>
              <a:ext uri="{FF2B5EF4-FFF2-40B4-BE49-F238E27FC236}">
                <a16:creationId xmlns:a16="http://schemas.microsoft.com/office/drawing/2014/main" id="{459451E5-1089-4441-93B0-691DC82C43B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02;p13">
            <a:extLst>
              <a:ext uri="{FF2B5EF4-FFF2-40B4-BE49-F238E27FC236}">
                <a16:creationId xmlns:a16="http://schemas.microsoft.com/office/drawing/2014/main" id="{D86147BE-0EC2-440A-93A8-BCF92E26B468}"/>
              </a:ext>
            </a:extLst>
          </p:cNvPr>
          <p:cNvSpPr txBox="1"/>
          <p:nvPr/>
        </p:nvSpPr>
        <p:spPr>
          <a:xfrm>
            <a:off x="1568636" y="318114"/>
            <a:ext cx="43484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備註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_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客戶分群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𝑲𝑴𝒓𝒂𝒕𝒊𝒐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31324A7-E9B3-4AAE-8F59-9E6FA2AAF1C3}"/>
              </a:ext>
            </a:extLst>
          </p:cNvPr>
          <p:cNvSpPr/>
          <p:nvPr/>
        </p:nvSpPr>
        <p:spPr>
          <a:xfrm rot="549906">
            <a:off x="3251246" y="4543171"/>
            <a:ext cx="352999" cy="3805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alpha val="73000"/>
                </a:schemeClr>
              </a:gs>
              <a:gs pos="21000">
                <a:srgbClr val="FEF2D0"/>
              </a:gs>
              <a:gs pos="68000">
                <a:srgbClr val="F0E57F"/>
              </a:gs>
              <a:gs pos="51000">
                <a:srgbClr val="F0E5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0E9C159-D9E5-4656-8E09-8872E50DAE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65625" l="9961" r="89844">
                        <a14:foregroundMark x1="15234" y1="6055" x2="26563" y2="8203"/>
                        <a14:foregroundMark x1="15234" y1="1172" x2="29102" y2="0"/>
                        <a14:backgroundMark x1="49805" y1="41992" x2="79297" y2="64844"/>
                        <a14:backgroundMark x1="50195" y1="43164" x2="35547" y2="66211"/>
                        <a14:backgroundMark x1="57813" y1="41602" x2="68750" y2="55859"/>
                        <a14:backgroundMark x1="45313" y1="43555" x2="38867" y2="58008"/>
                        <a14:backgroundMark x1="35742" y1="56055" x2="45117" y2="50391"/>
                      </a14:backgroundRemoval>
                    </a14:imgEffect>
                  </a14:imgLayer>
                </a14:imgProps>
              </a:ext>
            </a:extLst>
          </a:blip>
          <a:srcRect b="26830"/>
          <a:stretch/>
        </p:blipFill>
        <p:spPr>
          <a:xfrm rot="1003116" flipH="1">
            <a:off x="2142305" y="4355722"/>
            <a:ext cx="1244336" cy="896657"/>
          </a:xfrm>
          <a:prstGeom prst="rect">
            <a:avLst/>
          </a:prstGeom>
        </p:spPr>
      </p:pic>
      <p:grpSp>
        <p:nvGrpSpPr>
          <p:cNvPr id="23" name="Google Shape;254;p4">
            <a:extLst>
              <a:ext uri="{FF2B5EF4-FFF2-40B4-BE49-F238E27FC236}">
                <a16:creationId xmlns:a16="http://schemas.microsoft.com/office/drawing/2014/main" id="{BAF8E2E2-A016-4F80-8C65-92686ACC71AF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26" name="Google Shape;255;p4">
              <a:extLst>
                <a:ext uri="{FF2B5EF4-FFF2-40B4-BE49-F238E27FC236}">
                  <a16:creationId xmlns:a16="http://schemas.microsoft.com/office/drawing/2014/main" id="{05B319FA-A9F8-48B7-8E2F-E69557339C74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27" name="Google Shape;256;p4">
              <a:extLst>
                <a:ext uri="{FF2B5EF4-FFF2-40B4-BE49-F238E27FC236}">
                  <a16:creationId xmlns:a16="http://schemas.microsoft.com/office/drawing/2014/main" id="{976F4E0A-E894-4787-8531-6642820A0C14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28" name="Google Shape;257;p4">
              <a:extLst>
                <a:ext uri="{FF2B5EF4-FFF2-40B4-BE49-F238E27FC236}">
                  <a16:creationId xmlns:a16="http://schemas.microsoft.com/office/drawing/2014/main" id="{D4BA0E7D-D694-43A8-93EB-02F14BB27D1C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29" name="Google Shape;258;p4">
                <a:extLst>
                  <a:ext uri="{FF2B5EF4-FFF2-40B4-BE49-F238E27FC236}">
                    <a16:creationId xmlns:a16="http://schemas.microsoft.com/office/drawing/2014/main" id="{71BBFA2E-239D-414E-99C4-075E28407735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0" name="Google Shape;259;p4">
                <a:extLst>
                  <a:ext uri="{FF2B5EF4-FFF2-40B4-BE49-F238E27FC236}">
                    <a16:creationId xmlns:a16="http://schemas.microsoft.com/office/drawing/2014/main" id="{376EB771-C3E9-4888-9F0A-506FE216ACC8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1" name="Google Shape;260;p4">
                <a:extLst>
                  <a:ext uri="{FF2B5EF4-FFF2-40B4-BE49-F238E27FC236}">
                    <a16:creationId xmlns:a16="http://schemas.microsoft.com/office/drawing/2014/main" id="{3E8908BD-39C8-4E06-AC32-A3FFBE3CB41E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2" name="Google Shape;261;p4">
                <a:extLst>
                  <a:ext uri="{FF2B5EF4-FFF2-40B4-BE49-F238E27FC236}">
                    <a16:creationId xmlns:a16="http://schemas.microsoft.com/office/drawing/2014/main" id="{863459C7-E11A-4B2E-9050-A709511B0876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3" name="Google Shape;262;p4">
                <a:extLst>
                  <a:ext uri="{FF2B5EF4-FFF2-40B4-BE49-F238E27FC236}">
                    <a16:creationId xmlns:a16="http://schemas.microsoft.com/office/drawing/2014/main" id="{8BC7287F-E443-47DA-86F0-260267B2E236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4" name="Google Shape;263;p4">
                <a:extLst>
                  <a:ext uri="{FF2B5EF4-FFF2-40B4-BE49-F238E27FC236}">
                    <a16:creationId xmlns:a16="http://schemas.microsoft.com/office/drawing/2014/main" id="{65FDE2AA-A113-4558-8A37-0BDFD8674AF7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1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1" y="17070"/>
            <a:ext cx="1217417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0604" y="0"/>
            <a:ext cx="494733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"/>
          <p:cNvGrpSpPr/>
          <p:nvPr/>
        </p:nvGrpSpPr>
        <p:grpSpPr>
          <a:xfrm>
            <a:off x="-110604" y="2615289"/>
            <a:ext cx="4294208" cy="1426486"/>
            <a:chOff x="721519" y="924567"/>
            <a:chExt cx="2958243" cy="651419"/>
          </a:xfrm>
        </p:grpSpPr>
        <p:sp>
          <p:nvSpPr>
            <p:cNvPr id="221" name="Google Shape;221;p2"/>
            <p:cNvSpPr/>
            <p:nvPr/>
          </p:nvSpPr>
          <p:spPr>
            <a:xfrm>
              <a:off x="947352" y="1004486"/>
              <a:ext cx="2732410" cy="571500"/>
            </a:xfrm>
            <a:prstGeom prst="homePlate">
              <a:avLst>
                <a:gd name="adj" fmla="val 50000"/>
              </a:avLst>
            </a:prstGeom>
            <a:solidFill>
              <a:srgbClr val="0C0C0C">
                <a:alpha val="1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21519" y="924567"/>
              <a:ext cx="2732410" cy="571500"/>
            </a:xfrm>
            <a:prstGeom prst="homePlate">
              <a:avLst>
                <a:gd name="adj" fmla="val 50000"/>
              </a:avLst>
            </a:prstGeom>
            <a:solidFill>
              <a:srgbClr val="212A39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目錄</a:t>
              </a:r>
              <a:endParaRPr dirty="0"/>
            </a:p>
          </p:txBody>
        </p:sp>
      </p:grpSp>
      <p:sp>
        <p:nvSpPr>
          <p:cNvPr id="223" name="Google Shape;223;p2"/>
          <p:cNvSpPr/>
          <p:nvPr/>
        </p:nvSpPr>
        <p:spPr>
          <a:xfrm>
            <a:off x="5721828" y="3917686"/>
            <a:ext cx="926944" cy="926944"/>
          </a:xfrm>
          <a:prstGeom prst="diamond">
            <a:avLst/>
          </a:prstGeom>
          <a:solidFill>
            <a:srgbClr val="D70C18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</a:t>
            </a:r>
            <a:endParaRPr dirty="0"/>
          </a:p>
        </p:txBody>
      </p:sp>
      <p:sp>
        <p:nvSpPr>
          <p:cNvPr id="224" name="Google Shape;224;p2"/>
          <p:cNvSpPr/>
          <p:nvPr/>
        </p:nvSpPr>
        <p:spPr>
          <a:xfrm>
            <a:off x="5721828" y="817920"/>
            <a:ext cx="926944" cy="926944"/>
          </a:xfrm>
          <a:prstGeom prst="diamond">
            <a:avLst/>
          </a:prstGeom>
          <a:solidFill>
            <a:srgbClr val="D70C18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endParaRPr dirty="0"/>
          </a:p>
        </p:txBody>
      </p:sp>
      <p:sp>
        <p:nvSpPr>
          <p:cNvPr id="225" name="Google Shape;225;p2"/>
          <p:cNvSpPr txBox="1"/>
          <p:nvPr/>
        </p:nvSpPr>
        <p:spPr>
          <a:xfrm>
            <a:off x="7009147" y="5660970"/>
            <a:ext cx="3789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/>
              <a:t> 行銷策略</a:t>
            </a:r>
            <a:endParaRPr sz="24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5706176" y="2278505"/>
            <a:ext cx="926944" cy="926944"/>
          </a:xfrm>
          <a:prstGeom prst="diamond">
            <a:avLst/>
          </a:prstGeom>
          <a:solidFill>
            <a:srgbClr val="D70C18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02</a:t>
            </a:r>
            <a:endParaRPr sz="24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226;p2">
            <a:extLst>
              <a:ext uri="{FF2B5EF4-FFF2-40B4-BE49-F238E27FC236}">
                <a16:creationId xmlns:a16="http://schemas.microsoft.com/office/drawing/2014/main" id="{2F344F4F-CC05-4FF9-943E-56081BD62BF9}"/>
              </a:ext>
            </a:extLst>
          </p:cNvPr>
          <p:cNvSpPr txBox="1"/>
          <p:nvPr/>
        </p:nvSpPr>
        <p:spPr>
          <a:xfrm>
            <a:off x="7020583" y="913908"/>
            <a:ext cx="46543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流程架構</a:t>
            </a:r>
          </a:p>
          <a:p>
            <a:r>
              <a:rPr lang="zh-TW" altLang="en-US" sz="24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增加內部 </a:t>
            </a:r>
            <a:r>
              <a:rPr lang="en-US" altLang="zh-TW" sz="24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sz="24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外部特徵</a:t>
            </a:r>
            <a:endParaRPr lang="en-US" altLang="zh-TW" sz="24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" name="Google Shape;226;p2">
            <a:extLst>
              <a:ext uri="{FF2B5EF4-FFF2-40B4-BE49-F238E27FC236}">
                <a16:creationId xmlns:a16="http://schemas.microsoft.com/office/drawing/2014/main" id="{951C0BE0-06F6-4046-B927-0B3E0265C131}"/>
              </a:ext>
            </a:extLst>
          </p:cNvPr>
          <p:cNvSpPr txBox="1"/>
          <p:nvPr/>
        </p:nvSpPr>
        <p:spPr>
          <a:xfrm>
            <a:off x="7043420" y="3986496"/>
            <a:ext cx="46543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400" b="1" dirty="0"/>
              <a:t>顧客分群</a:t>
            </a:r>
            <a:endParaRPr lang="zh-TW" altLang="en-US" sz="24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229;p2">
            <a:extLst>
              <a:ext uri="{FF2B5EF4-FFF2-40B4-BE49-F238E27FC236}">
                <a16:creationId xmlns:a16="http://schemas.microsoft.com/office/drawing/2014/main" id="{0B9AF886-AB3A-4883-9787-9FB28D6E25C1}"/>
              </a:ext>
            </a:extLst>
          </p:cNvPr>
          <p:cNvSpPr/>
          <p:nvPr/>
        </p:nvSpPr>
        <p:spPr>
          <a:xfrm>
            <a:off x="5749197" y="5396378"/>
            <a:ext cx="926944" cy="926944"/>
          </a:xfrm>
          <a:prstGeom prst="diamond">
            <a:avLst/>
          </a:prstGeom>
          <a:solidFill>
            <a:srgbClr val="D70C18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lang="en-US" alt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sz="24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" name="Google Shape;226;p2">
            <a:extLst>
              <a:ext uri="{FF2B5EF4-FFF2-40B4-BE49-F238E27FC236}">
                <a16:creationId xmlns:a16="http://schemas.microsoft.com/office/drawing/2014/main" id="{58D7AC75-080B-438E-9DBB-76AE56439BE8}"/>
              </a:ext>
            </a:extLst>
          </p:cNvPr>
          <p:cNvSpPr txBox="1"/>
          <p:nvPr/>
        </p:nvSpPr>
        <p:spPr>
          <a:xfrm>
            <a:off x="7043420" y="2335078"/>
            <a:ext cx="46543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縮小樣本</a:t>
            </a:r>
            <a:endParaRPr lang="en-US" altLang="zh-TW" sz="24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初步模型比較</a:t>
            </a:r>
            <a:endParaRPr lang="en-US" altLang="zh-TW" sz="24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" name="Google Shape;226;p2">
            <a:extLst>
              <a:ext uri="{FF2B5EF4-FFF2-40B4-BE49-F238E27FC236}">
                <a16:creationId xmlns:a16="http://schemas.microsoft.com/office/drawing/2014/main" id="{0ED5BD5F-BB92-4326-BF01-8595DC5B7D48}"/>
              </a:ext>
            </a:extLst>
          </p:cNvPr>
          <p:cNvSpPr txBox="1"/>
          <p:nvPr/>
        </p:nvSpPr>
        <p:spPr>
          <a:xfrm>
            <a:off x="7031985" y="4383006"/>
            <a:ext cx="46543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總結模型比較</a:t>
            </a:r>
            <a:endParaRPr sz="24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>
            <a:extLst>
              <a:ext uri="{FF2B5EF4-FFF2-40B4-BE49-F238E27FC236}">
                <a16:creationId xmlns:a16="http://schemas.microsoft.com/office/drawing/2014/main" id="{D958CD05-31D0-4594-8DBA-077DC136E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3" r="24075"/>
          <a:stretch/>
        </p:blipFill>
        <p:spPr>
          <a:xfrm>
            <a:off x="6988279" y="1723753"/>
            <a:ext cx="2389549" cy="432674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B21EAD-DB1A-4674-A3FA-C540E229A5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15" name="Google Shape;502;p13">
            <a:extLst>
              <a:ext uri="{FF2B5EF4-FFF2-40B4-BE49-F238E27FC236}">
                <a16:creationId xmlns:a16="http://schemas.microsoft.com/office/drawing/2014/main" id="{9AC8FEF4-A7E7-4825-BDF7-FD2A36198DC4}"/>
              </a:ext>
            </a:extLst>
          </p:cNvPr>
          <p:cNvSpPr txBox="1"/>
          <p:nvPr/>
        </p:nvSpPr>
        <p:spPr>
          <a:xfrm>
            <a:off x="1568635" y="318114"/>
            <a:ext cx="494791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備註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_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分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3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群之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項差異比對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Google Shape;254;p4">
            <a:extLst>
              <a:ext uri="{FF2B5EF4-FFF2-40B4-BE49-F238E27FC236}">
                <a16:creationId xmlns:a16="http://schemas.microsoft.com/office/drawing/2014/main" id="{EF842F61-584D-45DC-82F5-650FFE3536C0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17" name="Google Shape;255;p4">
              <a:extLst>
                <a:ext uri="{FF2B5EF4-FFF2-40B4-BE49-F238E27FC236}">
                  <a16:creationId xmlns:a16="http://schemas.microsoft.com/office/drawing/2014/main" id="{0E021F07-A97F-46AE-8FBB-CFCDDDF00A31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18" name="Google Shape;256;p4">
              <a:extLst>
                <a:ext uri="{FF2B5EF4-FFF2-40B4-BE49-F238E27FC236}">
                  <a16:creationId xmlns:a16="http://schemas.microsoft.com/office/drawing/2014/main" id="{6CA8A178-C421-4EDE-BFCF-5FEA0AEB7144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9" name="Google Shape;257;p4">
              <a:extLst>
                <a:ext uri="{FF2B5EF4-FFF2-40B4-BE49-F238E27FC236}">
                  <a16:creationId xmlns:a16="http://schemas.microsoft.com/office/drawing/2014/main" id="{1B66D5E3-F624-4868-B45C-B4C184CA7E89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20" name="Google Shape;258;p4">
                <a:extLst>
                  <a:ext uri="{FF2B5EF4-FFF2-40B4-BE49-F238E27FC236}">
                    <a16:creationId xmlns:a16="http://schemas.microsoft.com/office/drawing/2014/main" id="{335B2FBA-FB9A-48D7-BC6C-5623D369A8D8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1" name="Google Shape;259;p4">
                <a:extLst>
                  <a:ext uri="{FF2B5EF4-FFF2-40B4-BE49-F238E27FC236}">
                    <a16:creationId xmlns:a16="http://schemas.microsoft.com/office/drawing/2014/main" id="{AFCED676-864E-47A8-A2D0-E45BB47BD8C2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2" name="Google Shape;260;p4">
                <a:extLst>
                  <a:ext uri="{FF2B5EF4-FFF2-40B4-BE49-F238E27FC236}">
                    <a16:creationId xmlns:a16="http://schemas.microsoft.com/office/drawing/2014/main" id="{BEA707E6-DD08-4DDC-9B23-F61A8271164F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" name="Google Shape;261;p4">
                <a:extLst>
                  <a:ext uri="{FF2B5EF4-FFF2-40B4-BE49-F238E27FC236}">
                    <a16:creationId xmlns:a16="http://schemas.microsoft.com/office/drawing/2014/main" id="{29A489F0-CC34-442F-A152-B06DC0078572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4" name="Google Shape;262;p4">
                <a:extLst>
                  <a:ext uri="{FF2B5EF4-FFF2-40B4-BE49-F238E27FC236}">
                    <a16:creationId xmlns:a16="http://schemas.microsoft.com/office/drawing/2014/main" id="{FD85E661-8EBD-423B-A384-5414CDA6802E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5" name="Google Shape;263;p4">
                <a:extLst>
                  <a:ext uri="{FF2B5EF4-FFF2-40B4-BE49-F238E27FC236}">
                    <a16:creationId xmlns:a16="http://schemas.microsoft.com/office/drawing/2014/main" id="{C7658527-205A-495C-B6AB-22AF7B735650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8977A187-ACC8-48A6-B267-DC52FA45C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" r="74603"/>
          <a:stretch/>
        </p:blipFill>
        <p:spPr>
          <a:xfrm>
            <a:off x="1612884" y="1723753"/>
            <a:ext cx="2214085" cy="4326745"/>
          </a:xfrm>
          <a:prstGeom prst="rect">
            <a:avLst/>
          </a:prstGeom>
        </p:spPr>
      </p:pic>
      <p:grpSp>
        <p:nvGrpSpPr>
          <p:cNvPr id="54" name="群組 53">
            <a:extLst>
              <a:ext uri="{FF2B5EF4-FFF2-40B4-BE49-F238E27FC236}">
                <a16:creationId xmlns:a16="http://schemas.microsoft.com/office/drawing/2014/main" id="{B989FE96-3E5F-46BA-947A-767BF1D6AB83}"/>
              </a:ext>
            </a:extLst>
          </p:cNvPr>
          <p:cNvGrpSpPr/>
          <p:nvPr/>
        </p:nvGrpSpPr>
        <p:grpSpPr>
          <a:xfrm>
            <a:off x="9935111" y="964404"/>
            <a:ext cx="2294174" cy="4326745"/>
            <a:chOff x="9148391" y="1998418"/>
            <a:chExt cx="2294174" cy="4326745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EEE67A57-9433-4818-AB62-9C7C01CC5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145"/>
            <a:stretch/>
          </p:blipFill>
          <p:spPr>
            <a:xfrm>
              <a:off x="9148391" y="1998418"/>
              <a:ext cx="2142000" cy="4326745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E5AACE6-1BC0-436F-B42D-AEF8C8961CF9}"/>
                </a:ext>
              </a:extLst>
            </p:cNvPr>
            <p:cNvSpPr/>
            <p:nvPr/>
          </p:nvSpPr>
          <p:spPr>
            <a:xfrm>
              <a:off x="9172634" y="3010763"/>
              <a:ext cx="885308" cy="435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5537F13-273D-4D69-AF0F-8D50CEC1EF35}"/>
                </a:ext>
              </a:extLst>
            </p:cNvPr>
            <p:cNvSpPr/>
            <p:nvPr/>
          </p:nvSpPr>
          <p:spPr>
            <a:xfrm>
              <a:off x="9715152" y="3397794"/>
              <a:ext cx="1727413" cy="2591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E1A946A-999C-4677-A81B-2D0149768D67}"/>
                </a:ext>
              </a:extLst>
            </p:cNvPr>
            <p:cNvSpPr txBox="1"/>
            <p:nvPr/>
          </p:nvSpPr>
          <p:spPr>
            <a:xfrm>
              <a:off x="9750934" y="4834396"/>
              <a:ext cx="1298487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1600" b="1" dirty="0"/>
                <a:t>收入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FB01658-62AD-4721-AE99-4CB8FB6B32E1}"/>
                </a:ext>
              </a:extLst>
            </p:cNvPr>
            <p:cNvSpPr txBox="1"/>
            <p:nvPr/>
          </p:nvSpPr>
          <p:spPr>
            <a:xfrm>
              <a:off x="9720289" y="3497215"/>
              <a:ext cx="1005403" cy="33855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TW" altLang="en-US" sz="1600" b="1" dirty="0"/>
                <a:t>資產增加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5F55AF4C-BF4F-494E-A839-63A0781054DC}"/>
                </a:ext>
              </a:extLst>
            </p:cNvPr>
            <p:cNvSpPr txBox="1"/>
            <p:nvPr/>
          </p:nvSpPr>
          <p:spPr>
            <a:xfrm>
              <a:off x="9750934" y="5174824"/>
              <a:ext cx="1298487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1600" b="1" dirty="0"/>
                <a:t>消費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1C10704-310B-41D2-9F81-DF329C61E29A}"/>
                </a:ext>
              </a:extLst>
            </p:cNvPr>
            <p:cNvSpPr txBox="1"/>
            <p:nvPr/>
          </p:nvSpPr>
          <p:spPr>
            <a:xfrm>
              <a:off x="9715152" y="3842858"/>
              <a:ext cx="1005403" cy="33855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TW" altLang="en-US" sz="1600" b="1" dirty="0"/>
                <a:t>支付帳務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F7D2EA0-B539-47AA-87E0-F0B72DABC99E}"/>
                </a:ext>
              </a:extLst>
            </p:cNvPr>
            <p:cNvSpPr txBox="1"/>
            <p:nvPr/>
          </p:nvSpPr>
          <p:spPr>
            <a:xfrm>
              <a:off x="9746209" y="4161791"/>
              <a:ext cx="1005403" cy="33855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TW" altLang="en-US" sz="1600" b="1" dirty="0"/>
                <a:t>數位互動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4EA19FC-3526-4721-931C-DAC36F395062}"/>
                </a:ext>
              </a:extLst>
            </p:cNvPr>
            <p:cNvSpPr txBox="1"/>
            <p:nvPr/>
          </p:nvSpPr>
          <p:spPr>
            <a:xfrm>
              <a:off x="9750934" y="4490851"/>
              <a:ext cx="1005403" cy="33855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TW" altLang="en-US" sz="1600" b="1" dirty="0"/>
                <a:t>理財顧問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0BEB6590-E501-4EE6-9F7D-F461085E3916}"/>
              </a:ext>
            </a:extLst>
          </p:cNvPr>
          <p:cNvSpPr/>
          <p:nvPr/>
        </p:nvSpPr>
        <p:spPr>
          <a:xfrm>
            <a:off x="1611811" y="1515244"/>
            <a:ext cx="2106000" cy="5661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F5246D50-7F1D-4DC9-9704-7DDC4E308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r="49887"/>
          <a:stretch/>
        </p:blipFill>
        <p:spPr>
          <a:xfrm>
            <a:off x="4249390" y="1726563"/>
            <a:ext cx="2233915" cy="4326745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B55F80C-8B5A-4798-8118-B5DB2C5B01DF}"/>
              </a:ext>
            </a:extLst>
          </p:cNvPr>
          <p:cNvSpPr txBox="1"/>
          <p:nvPr/>
        </p:nvSpPr>
        <p:spPr>
          <a:xfrm>
            <a:off x="2058243" y="1534329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C6DB028-7D05-41E4-957C-7924FD3A8F1E}"/>
              </a:ext>
            </a:extLst>
          </p:cNvPr>
          <p:cNvSpPr/>
          <p:nvPr/>
        </p:nvSpPr>
        <p:spPr>
          <a:xfrm>
            <a:off x="4272024" y="1523815"/>
            <a:ext cx="2138400" cy="5661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9BD7A9C-1BC9-450A-981B-82193C974FE6}"/>
              </a:ext>
            </a:extLst>
          </p:cNvPr>
          <p:cNvSpPr txBox="1"/>
          <p:nvPr/>
        </p:nvSpPr>
        <p:spPr>
          <a:xfrm>
            <a:off x="4754364" y="1523815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DE3241C-E8B2-40A2-AE72-6DD86E20DA45}"/>
              </a:ext>
            </a:extLst>
          </p:cNvPr>
          <p:cNvSpPr/>
          <p:nvPr/>
        </p:nvSpPr>
        <p:spPr>
          <a:xfrm>
            <a:off x="7084393" y="1524089"/>
            <a:ext cx="2160000" cy="5661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BE6D2C4-0EEA-49E3-B9F1-920A69A0F89A}"/>
              </a:ext>
            </a:extLst>
          </p:cNvPr>
          <p:cNvSpPr txBox="1"/>
          <p:nvPr/>
        </p:nvSpPr>
        <p:spPr>
          <a:xfrm>
            <a:off x="7545562" y="1524089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5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973F7F-6C43-4440-9C13-5446CFF77CEE}"/>
              </a:ext>
            </a:extLst>
          </p:cNvPr>
          <p:cNvSpPr txBox="1"/>
          <p:nvPr/>
        </p:nvSpPr>
        <p:spPr>
          <a:xfrm>
            <a:off x="218269" y="359897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vs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30" name="投影片編號版面配置區 1">
            <a:extLst>
              <a:ext uri="{FF2B5EF4-FFF2-40B4-BE49-F238E27FC236}">
                <a16:creationId xmlns:a16="http://schemas.microsoft.com/office/drawing/2014/main" id="{D1BA881A-7FA9-4328-B768-6F60E68325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8F4B484-FB26-4140-B99F-570ED2AF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57383"/>
              </p:ext>
            </p:extLst>
          </p:nvPr>
        </p:nvGraphicFramePr>
        <p:xfrm>
          <a:off x="5620137" y="4541841"/>
          <a:ext cx="5949061" cy="165295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35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0.0002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0.0003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0.0007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105604 (0.9988)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30FE045-271E-4FBD-B31E-AC6A67D9158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41416"/>
          <a:ext cx="3781221" cy="1478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5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0.9990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0.3913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0.1875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0.2535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5A5C4EE-DED6-45AA-89C6-1A36FFC9E770}"/>
              </a:ext>
            </a:extLst>
          </p:cNvPr>
          <p:cNvCxnSpPr>
            <a:cxnSpLocks/>
          </p:cNvCxnSpPr>
          <p:nvPr/>
        </p:nvCxnSpPr>
        <p:spPr>
          <a:xfrm>
            <a:off x="866741" y="3956672"/>
            <a:ext cx="108804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4A3AC5B-4AB0-43F8-8795-C4060D2EB0CF}"/>
              </a:ext>
            </a:extLst>
          </p:cNvPr>
          <p:cNvSpPr txBox="1"/>
          <p:nvPr/>
        </p:nvSpPr>
        <p:spPr>
          <a:xfrm>
            <a:off x="252264" y="2382560"/>
            <a:ext cx="80021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盲猜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C6AE3AB-5476-49F3-9A56-61C14AEE80D0}"/>
              </a:ext>
            </a:extLst>
          </p:cNvPr>
          <p:cNvSpPr txBox="1"/>
          <p:nvPr/>
        </p:nvSpPr>
        <p:spPr>
          <a:xfrm>
            <a:off x="4584192" y="632136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 = 0.987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75050"/>
              </p:ext>
            </p:extLst>
          </p:nvPr>
        </p:nvGraphicFramePr>
        <p:xfrm>
          <a:off x="5620138" y="1776047"/>
          <a:ext cx="5949061" cy="165295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35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r>
                        <a:rPr lang="zh-TW" alt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(0.0002)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 (0.0005)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 (0.0007)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105575 (0.9986)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516010" y="1929002"/>
          <a:ext cx="3774616" cy="1478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0.9988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0.2692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0.2187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0.2413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橢圓 44"/>
          <p:cNvSpPr/>
          <p:nvPr/>
        </p:nvSpPr>
        <p:spPr>
          <a:xfrm>
            <a:off x="4005532" y="5748993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971665" y="3034606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C2CD266-FDC4-47BB-9421-B83C39647AED}"/>
              </a:ext>
            </a:extLst>
          </p:cNvPr>
          <p:cNvSpPr txBox="1"/>
          <p:nvPr/>
        </p:nvSpPr>
        <p:spPr>
          <a:xfrm>
            <a:off x="1661926" y="925533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594FB46-C2AC-41A4-A9A7-C8035E1A5DA4}"/>
              </a:ext>
            </a:extLst>
          </p:cNvPr>
          <p:cNvSpPr txBox="1"/>
          <p:nvPr/>
        </p:nvSpPr>
        <p:spPr>
          <a:xfrm>
            <a:off x="-6364" y="4988127"/>
            <a:ext cx="887485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8A451FE-83B1-4B24-BAB1-22C63EBCF30C}"/>
              </a:ext>
            </a:extLst>
          </p:cNvPr>
          <p:cNvSpPr txBox="1"/>
          <p:nvPr/>
        </p:nvSpPr>
        <p:spPr>
          <a:xfrm>
            <a:off x="1707362" y="4034366"/>
            <a:ext cx="552602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Cutoff         0.12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23C0C-EFE7-4313-BBB9-73F785C9D27B}"/>
              </a:ext>
            </a:extLst>
          </p:cNvPr>
          <p:cNvCxnSpPr>
            <a:cxnSpLocks/>
          </p:cNvCxnSpPr>
          <p:nvPr/>
        </p:nvCxnSpPr>
        <p:spPr>
          <a:xfrm>
            <a:off x="2657331" y="4327560"/>
            <a:ext cx="406400" cy="56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85EEEBB1-5F64-41E0-8B46-D8E57966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9804">
            <a:off x="3385708" y="5674975"/>
            <a:ext cx="572962" cy="5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555;p16">
            <a:extLst>
              <a:ext uri="{FF2B5EF4-FFF2-40B4-BE49-F238E27FC236}">
                <a16:creationId xmlns:a16="http://schemas.microsoft.com/office/drawing/2014/main" id="{D2B0A910-262E-41F0-90C7-02D27F1B2F7A}"/>
              </a:ext>
            </a:extLst>
          </p:cNvPr>
          <p:cNvSpPr/>
          <p:nvPr/>
        </p:nvSpPr>
        <p:spPr>
          <a:xfrm>
            <a:off x="1661926" y="357953"/>
            <a:ext cx="41063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備註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_</a:t>
            </a:r>
            <a:r>
              <a:rPr lang="zh-TW" altLang="en-US" sz="18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模型預測</a:t>
            </a:r>
            <a:endParaRPr lang="zh-TW" altLang="en-US" sz="28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6" name="Google Shape;254;p4">
            <a:extLst>
              <a:ext uri="{FF2B5EF4-FFF2-40B4-BE49-F238E27FC236}">
                <a16:creationId xmlns:a16="http://schemas.microsoft.com/office/drawing/2014/main" id="{A82D055B-2151-4668-AF2C-90CD03A4909F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57" name="Google Shape;255;p4">
              <a:extLst>
                <a:ext uri="{FF2B5EF4-FFF2-40B4-BE49-F238E27FC236}">
                  <a16:creationId xmlns:a16="http://schemas.microsoft.com/office/drawing/2014/main" id="{16AC51F1-9EDD-4DF2-BB07-7AD6941E26FF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8" name="Google Shape;256;p4">
              <a:extLst>
                <a:ext uri="{FF2B5EF4-FFF2-40B4-BE49-F238E27FC236}">
                  <a16:creationId xmlns:a16="http://schemas.microsoft.com/office/drawing/2014/main" id="{D85F5A8C-2EFF-4F42-9BB8-3115EEAA05A5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59" name="Google Shape;257;p4">
              <a:extLst>
                <a:ext uri="{FF2B5EF4-FFF2-40B4-BE49-F238E27FC236}">
                  <a16:creationId xmlns:a16="http://schemas.microsoft.com/office/drawing/2014/main" id="{13967533-358C-49CD-8982-33686740E661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60" name="Google Shape;258;p4">
                <a:extLst>
                  <a:ext uri="{FF2B5EF4-FFF2-40B4-BE49-F238E27FC236}">
                    <a16:creationId xmlns:a16="http://schemas.microsoft.com/office/drawing/2014/main" id="{AEAB7712-912E-4798-82B3-6A620C42F754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1" name="Google Shape;259;p4">
                <a:extLst>
                  <a:ext uri="{FF2B5EF4-FFF2-40B4-BE49-F238E27FC236}">
                    <a16:creationId xmlns:a16="http://schemas.microsoft.com/office/drawing/2014/main" id="{A9E96C68-5A69-4EA6-AB2B-F8EC510719D5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2" name="Google Shape;260;p4">
                <a:extLst>
                  <a:ext uri="{FF2B5EF4-FFF2-40B4-BE49-F238E27FC236}">
                    <a16:creationId xmlns:a16="http://schemas.microsoft.com/office/drawing/2014/main" id="{854BF111-DC6F-4F64-A5A5-0C1098B4883D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3" name="Google Shape;261;p4">
                <a:extLst>
                  <a:ext uri="{FF2B5EF4-FFF2-40B4-BE49-F238E27FC236}">
                    <a16:creationId xmlns:a16="http://schemas.microsoft.com/office/drawing/2014/main" id="{D9141623-66D6-42B3-9684-B014E03ECDE4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4" name="Google Shape;262;p4">
                <a:extLst>
                  <a:ext uri="{FF2B5EF4-FFF2-40B4-BE49-F238E27FC236}">
                    <a16:creationId xmlns:a16="http://schemas.microsoft.com/office/drawing/2014/main" id="{B2E72FD2-A239-466C-97FD-15BE2DC5CABE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5" name="Google Shape;263;p4">
                <a:extLst>
                  <a:ext uri="{FF2B5EF4-FFF2-40B4-BE49-F238E27FC236}">
                    <a16:creationId xmlns:a16="http://schemas.microsoft.com/office/drawing/2014/main" id="{00938026-4FBC-4F71-B833-AF22A5631524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66" name="Google Shape;563;p16" descr="個人金融- 台新銀行">
            <a:extLst>
              <a:ext uri="{FF2B5EF4-FFF2-40B4-BE49-F238E27FC236}">
                <a16:creationId xmlns:a16="http://schemas.microsoft.com/office/drawing/2014/main" id="{F67757F6-332C-4ADA-9F8D-6A6C35B0C0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7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973F7F-6C43-4440-9C13-5446CFF77CEE}"/>
              </a:ext>
            </a:extLst>
          </p:cNvPr>
          <p:cNvSpPr txBox="1"/>
          <p:nvPr/>
        </p:nvSpPr>
        <p:spPr>
          <a:xfrm>
            <a:off x="218269" y="359897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vs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30" name="投影片編號版面配置區 1">
            <a:extLst>
              <a:ext uri="{FF2B5EF4-FFF2-40B4-BE49-F238E27FC236}">
                <a16:creationId xmlns:a16="http://schemas.microsoft.com/office/drawing/2014/main" id="{D1BA881A-7FA9-4328-B768-6F60E68325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8F4B484-FB26-4140-B99F-570ED2AF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81354"/>
              </p:ext>
            </p:extLst>
          </p:nvPr>
        </p:nvGraphicFramePr>
        <p:xfrm>
          <a:off x="5620137" y="4541841"/>
          <a:ext cx="5949061" cy="165295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35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0.0008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0.0028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0.0017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36653 (0.9947)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30FE045-271E-4FBD-B31E-AC6A67D9158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41416"/>
          <a:ext cx="3781221" cy="1478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5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0.9955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0.2731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5A5C4EE-DED6-45AA-89C6-1A36FFC9E770}"/>
              </a:ext>
            </a:extLst>
          </p:cNvPr>
          <p:cNvCxnSpPr>
            <a:cxnSpLocks/>
          </p:cNvCxnSpPr>
          <p:nvPr/>
        </p:nvCxnSpPr>
        <p:spPr>
          <a:xfrm>
            <a:off x="866741" y="3956672"/>
            <a:ext cx="108804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C6AE3AB-5476-49F3-9A56-61C14AEE80D0}"/>
              </a:ext>
            </a:extLst>
          </p:cNvPr>
          <p:cNvSpPr txBox="1"/>
          <p:nvPr/>
        </p:nvSpPr>
        <p:spPr>
          <a:xfrm>
            <a:off x="4584192" y="632136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 = 0.991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620138" y="1776047"/>
          <a:ext cx="5949061" cy="165295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35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 (0.0008)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 (0.0017)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 (0.0017)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36692 (0.9958)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524000" y="1929002"/>
          <a:ext cx="3766626" cy="1478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4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0.9966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0.3225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0.3208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0789A4-E947-4017-A378-4D52B56F4635}"/>
              </a:ext>
            </a:extLst>
          </p:cNvPr>
          <p:cNvSpPr txBox="1"/>
          <p:nvPr/>
        </p:nvSpPr>
        <p:spPr>
          <a:xfrm>
            <a:off x="1661926" y="4048785"/>
            <a:ext cx="552602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Cutoff         0.1</a:t>
            </a:r>
          </a:p>
        </p:txBody>
      </p:sp>
      <p:sp>
        <p:nvSpPr>
          <p:cNvPr id="29" name="橢圓 28"/>
          <p:cNvSpPr/>
          <p:nvPr/>
        </p:nvSpPr>
        <p:spPr>
          <a:xfrm>
            <a:off x="3915220" y="5760282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949087" y="3034606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 descr="Directional, move, navigation, pointer, sign, up, upper right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2587">
            <a:off x="3385708" y="5674975"/>
            <a:ext cx="572962" cy="5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6C693F80-4870-47FC-832F-21F92DDD5B70}"/>
              </a:ext>
            </a:extLst>
          </p:cNvPr>
          <p:cNvSpPr txBox="1"/>
          <p:nvPr/>
        </p:nvSpPr>
        <p:spPr>
          <a:xfrm>
            <a:off x="1661926" y="925533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4AB626E-6E25-4852-BA8D-F66D1C867821}"/>
              </a:ext>
            </a:extLst>
          </p:cNvPr>
          <p:cNvCxnSpPr>
            <a:cxnSpLocks/>
          </p:cNvCxnSpPr>
          <p:nvPr/>
        </p:nvCxnSpPr>
        <p:spPr>
          <a:xfrm>
            <a:off x="2601956" y="4322101"/>
            <a:ext cx="406400" cy="56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27C6C74-6E42-4FA2-9ADC-C31857A37894}"/>
              </a:ext>
            </a:extLst>
          </p:cNvPr>
          <p:cNvSpPr txBox="1"/>
          <p:nvPr/>
        </p:nvSpPr>
        <p:spPr>
          <a:xfrm>
            <a:off x="252264" y="2382560"/>
            <a:ext cx="80021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盲猜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CF5A39D-6FBA-4C4A-97C7-EFC2829B9A54}"/>
              </a:ext>
            </a:extLst>
          </p:cNvPr>
          <p:cNvSpPr txBox="1"/>
          <p:nvPr/>
        </p:nvSpPr>
        <p:spPr>
          <a:xfrm>
            <a:off x="-6364" y="4988127"/>
            <a:ext cx="1950911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B0AFEF2-48AC-4696-917C-CED31B573DFC}"/>
              </a:ext>
            </a:extLst>
          </p:cNvPr>
          <p:cNvSpPr/>
          <p:nvPr/>
        </p:nvSpPr>
        <p:spPr>
          <a:xfrm>
            <a:off x="7187948" y="5038836"/>
            <a:ext cx="4270989" cy="4313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Google Shape;555;p16">
            <a:extLst>
              <a:ext uri="{FF2B5EF4-FFF2-40B4-BE49-F238E27FC236}">
                <a16:creationId xmlns:a16="http://schemas.microsoft.com/office/drawing/2014/main" id="{AAE4F2C5-AA91-4EFE-A75C-E42BBAFC8CC6}"/>
              </a:ext>
            </a:extLst>
          </p:cNvPr>
          <p:cNvSpPr/>
          <p:nvPr/>
        </p:nvSpPr>
        <p:spPr>
          <a:xfrm>
            <a:off x="1661926" y="357953"/>
            <a:ext cx="41063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備註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_</a:t>
            </a:r>
            <a:r>
              <a:rPr lang="zh-TW" altLang="en-US" sz="20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模型預測</a:t>
            </a:r>
            <a:endParaRPr lang="zh-TW" altLang="en-US" sz="28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9" name="Google Shape;254;p4">
            <a:extLst>
              <a:ext uri="{FF2B5EF4-FFF2-40B4-BE49-F238E27FC236}">
                <a16:creationId xmlns:a16="http://schemas.microsoft.com/office/drawing/2014/main" id="{4CA45F86-5AE1-490D-ADFD-EC96CE273493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44" name="Google Shape;255;p4">
              <a:extLst>
                <a:ext uri="{FF2B5EF4-FFF2-40B4-BE49-F238E27FC236}">
                  <a16:creationId xmlns:a16="http://schemas.microsoft.com/office/drawing/2014/main" id="{519EA199-03F5-423B-8E2D-63BC8B243BA3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45" name="Google Shape;256;p4">
              <a:extLst>
                <a:ext uri="{FF2B5EF4-FFF2-40B4-BE49-F238E27FC236}">
                  <a16:creationId xmlns:a16="http://schemas.microsoft.com/office/drawing/2014/main" id="{3644278D-C59C-414B-83A6-A3D77B30DFE5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48" name="Google Shape;257;p4">
              <a:extLst>
                <a:ext uri="{FF2B5EF4-FFF2-40B4-BE49-F238E27FC236}">
                  <a16:creationId xmlns:a16="http://schemas.microsoft.com/office/drawing/2014/main" id="{DB477475-A9A1-4CBE-B5E0-E873EC6E3EF3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49" name="Google Shape;258;p4">
                <a:extLst>
                  <a:ext uri="{FF2B5EF4-FFF2-40B4-BE49-F238E27FC236}">
                    <a16:creationId xmlns:a16="http://schemas.microsoft.com/office/drawing/2014/main" id="{7C0F80FA-CA18-43E4-BC35-D8FC3E7849D1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0" name="Google Shape;259;p4">
                <a:extLst>
                  <a:ext uri="{FF2B5EF4-FFF2-40B4-BE49-F238E27FC236}">
                    <a16:creationId xmlns:a16="http://schemas.microsoft.com/office/drawing/2014/main" id="{20F13C8B-6E83-40B8-B441-E093BA6C0B13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1" name="Google Shape;260;p4">
                <a:extLst>
                  <a:ext uri="{FF2B5EF4-FFF2-40B4-BE49-F238E27FC236}">
                    <a16:creationId xmlns:a16="http://schemas.microsoft.com/office/drawing/2014/main" id="{5BF0D91C-2B4A-48E9-B69A-A522AD695D49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2" name="Google Shape;261;p4">
                <a:extLst>
                  <a:ext uri="{FF2B5EF4-FFF2-40B4-BE49-F238E27FC236}">
                    <a16:creationId xmlns:a16="http://schemas.microsoft.com/office/drawing/2014/main" id="{89A71721-F862-45E6-BA32-265E36EFD0D8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3" name="Google Shape;262;p4">
                <a:extLst>
                  <a:ext uri="{FF2B5EF4-FFF2-40B4-BE49-F238E27FC236}">
                    <a16:creationId xmlns:a16="http://schemas.microsoft.com/office/drawing/2014/main" id="{2A35C895-A663-41E1-AA54-203736C95691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4" name="Google Shape;263;p4">
                <a:extLst>
                  <a:ext uri="{FF2B5EF4-FFF2-40B4-BE49-F238E27FC236}">
                    <a16:creationId xmlns:a16="http://schemas.microsoft.com/office/drawing/2014/main" id="{09DB865B-EADA-4D76-AA11-77184F74CCB3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55" name="Google Shape;563;p16" descr="個人金融- 台新銀行">
            <a:extLst>
              <a:ext uri="{FF2B5EF4-FFF2-40B4-BE49-F238E27FC236}">
                <a16:creationId xmlns:a16="http://schemas.microsoft.com/office/drawing/2014/main" id="{F1665B6D-EB7F-4D69-BF61-423C55FB2D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973F7F-6C43-4440-9C13-5446CFF77CEE}"/>
              </a:ext>
            </a:extLst>
          </p:cNvPr>
          <p:cNvSpPr txBox="1"/>
          <p:nvPr/>
        </p:nvSpPr>
        <p:spPr>
          <a:xfrm>
            <a:off x="218269" y="359897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vs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30" name="投影片編號版面配置區 1">
            <a:extLst>
              <a:ext uri="{FF2B5EF4-FFF2-40B4-BE49-F238E27FC236}">
                <a16:creationId xmlns:a16="http://schemas.microsoft.com/office/drawing/2014/main" id="{D1BA881A-7FA9-4328-B768-6F60E68325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8F4B484-FB26-4140-B99F-570ED2AFFD9E}"/>
              </a:ext>
            </a:extLst>
          </p:cNvPr>
          <p:cNvGraphicFramePr>
            <a:graphicFrameLocks noGrp="1"/>
          </p:cNvGraphicFramePr>
          <p:nvPr/>
        </p:nvGraphicFramePr>
        <p:xfrm>
          <a:off x="5620137" y="4541841"/>
          <a:ext cx="5949061" cy="165295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35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0.0105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117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0.0209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 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0.0123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5363 (0.9563)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30FE045-271E-4FBD-B31E-AC6A67D91585}"/>
              </a:ext>
            </a:extLst>
          </p:cNvPr>
          <p:cNvGraphicFramePr>
            <a:graphicFrameLocks noGrp="1"/>
          </p:cNvGraphicFramePr>
          <p:nvPr/>
        </p:nvGraphicFramePr>
        <p:xfrm>
          <a:off x="1516010" y="4641416"/>
          <a:ext cx="3789211" cy="1478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0.9668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0.3352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0.4609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0.3881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5A5C4EE-DED6-45AA-89C6-1A36FFC9E770}"/>
              </a:ext>
            </a:extLst>
          </p:cNvPr>
          <p:cNvCxnSpPr>
            <a:cxnSpLocks/>
          </p:cNvCxnSpPr>
          <p:nvPr/>
        </p:nvCxnSpPr>
        <p:spPr>
          <a:xfrm>
            <a:off x="866741" y="3956672"/>
            <a:ext cx="108804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C6AE3AB-5476-49F3-9A56-61C14AEE80D0}"/>
              </a:ext>
            </a:extLst>
          </p:cNvPr>
          <p:cNvSpPr txBox="1"/>
          <p:nvPr/>
        </p:nvSpPr>
        <p:spPr>
          <a:xfrm>
            <a:off x="4584192" y="632136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 = 0.996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620138" y="1776047"/>
          <a:ext cx="5949061" cy="165295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35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預測有買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 (0.0052)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 (0.0144)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預測沒買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 (0.0177)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5399 (0.9627)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524000" y="1929002"/>
          <a:ext cx="3766626" cy="1478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41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0.9679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0.2437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橢圓 30"/>
          <p:cNvSpPr/>
          <p:nvPr/>
        </p:nvSpPr>
        <p:spPr>
          <a:xfrm>
            <a:off x="3915220" y="3034606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3962747" y="5753936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A8342E0-6367-4D5E-B13C-0FF9C5F31CAC}"/>
              </a:ext>
            </a:extLst>
          </p:cNvPr>
          <p:cNvSpPr txBox="1"/>
          <p:nvPr/>
        </p:nvSpPr>
        <p:spPr>
          <a:xfrm>
            <a:off x="1661926" y="925533"/>
            <a:ext cx="138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9C35000-A815-4A6F-A1DB-5EE685A33794}"/>
              </a:ext>
            </a:extLst>
          </p:cNvPr>
          <p:cNvSpPr txBox="1"/>
          <p:nvPr/>
        </p:nvSpPr>
        <p:spPr>
          <a:xfrm>
            <a:off x="1703719" y="4051907"/>
            <a:ext cx="552602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Cutoff         0.12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CD8DD9D-2F9A-470C-B712-3CA075CD1338}"/>
              </a:ext>
            </a:extLst>
          </p:cNvPr>
          <p:cNvCxnSpPr>
            <a:cxnSpLocks/>
          </p:cNvCxnSpPr>
          <p:nvPr/>
        </p:nvCxnSpPr>
        <p:spPr>
          <a:xfrm>
            <a:off x="2668678" y="4363478"/>
            <a:ext cx="406400" cy="56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C5F3CCB-29E3-47B3-8EC2-9082FFB876AE}"/>
              </a:ext>
            </a:extLst>
          </p:cNvPr>
          <p:cNvSpPr txBox="1"/>
          <p:nvPr/>
        </p:nvSpPr>
        <p:spPr>
          <a:xfrm>
            <a:off x="252264" y="2382560"/>
            <a:ext cx="80021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盲猜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C7E2026-4F4A-4118-B1B1-9DA7EA29AA3C}"/>
              </a:ext>
            </a:extLst>
          </p:cNvPr>
          <p:cNvSpPr txBox="1"/>
          <p:nvPr/>
        </p:nvSpPr>
        <p:spPr>
          <a:xfrm>
            <a:off x="-6364" y="4988127"/>
            <a:ext cx="887485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7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889C802E-A2AA-4D29-B854-520293B3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9804">
            <a:off x="3385708" y="5674975"/>
            <a:ext cx="572962" cy="5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555;p16">
            <a:extLst>
              <a:ext uri="{FF2B5EF4-FFF2-40B4-BE49-F238E27FC236}">
                <a16:creationId xmlns:a16="http://schemas.microsoft.com/office/drawing/2014/main" id="{6793F8A4-76DE-4CCF-962F-FC4C38982D7C}"/>
              </a:ext>
            </a:extLst>
          </p:cNvPr>
          <p:cNvSpPr/>
          <p:nvPr/>
        </p:nvSpPr>
        <p:spPr>
          <a:xfrm>
            <a:off x="1661926" y="357953"/>
            <a:ext cx="41063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備註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Yahei"/>
              </a:rPr>
              <a:t>_</a:t>
            </a:r>
            <a:r>
              <a:rPr lang="zh-TW" altLang="en-US" sz="20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模型預測</a:t>
            </a:r>
            <a:endParaRPr lang="zh-TW" altLang="en-US" sz="28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4" name="Google Shape;254;p4">
            <a:extLst>
              <a:ext uri="{FF2B5EF4-FFF2-40B4-BE49-F238E27FC236}">
                <a16:creationId xmlns:a16="http://schemas.microsoft.com/office/drawing/2014/main" id="{1D6B4669-FA59-4B4B-9917-EA275AF02272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48" name="Google Shape;255;p4">
              <a:extLst>
                <a:ext uri="{FF2B5EF4-FFF2-40B4-BE49-F238E27FC236}">
                  <a16:creationId xmlns:a16="http://schemas.microsoft.com/office/drawing/2014/main" id="{0C58F056-7B59-412E-8E03-A1BE26673FD6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49" name="Google Shape;256;p4">
              <a:extLst>
                <a:ext uri="{FF2B5EF4-FFF2-40B4-BE49-F238E27FC236}">
                  <a16:creationId xmlns:a16="http://schemas.microsoft.com/office/drawing/2014/main" id="{E2B927FA-199D-436A-809F-00D2E378FEED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50" name="Google Shape;257;p4">
              <a:extLst>
                <a:ext uri="{FF2B5EF4-FFF2-40B4-BE49-F238E27FC236}">
                  <a16:creationId xmlns:a16="http://schemas.microsoft.com/office/drawing/2014/main" id="{DCE1305D-5617-49A0-8066-B53F9B5A2113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51" name="Google Shape;258;p4">
                <a:extLst>
                  <a:ext uri="{FF2B5EF4-FFF2-40B4-BE49-F238E27FC236}">
                    <a16:creationId xmlns:a16="http://schemas.microsoft.com/office/drawing/2014/main" id="{53684D38-DEEC-46ED-824D-C3BC0AE6F874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2" name="Google Shape;259;p4">
                <a:extLst>
                  <a:ext uri="{FF2B5EF4-FFF2-40B4-BE49-F238E27FC236}">
                    <a16:creationId xmlns:a16="http://schemas.microsoft.com/office/drawing/2014/main" id="{D3BC94F5-C672-4E3E-A1EE-F98DD50C4CC9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3" name="Google Shape;260;p4">
                <a:extLst>
                  <a:ext uri="{FF2B5EF4-FFF2-40B4-BE49-F238E27FC236}">
                    <a16:creationId xmlns:a16="http://schemas.microsoft.com/office/drawing/2014/main" id="{8825EC96-5602-4A51-AC9A-158002CA3467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4" name="Google Shape;261;p4">
                <a:extLst>
                  <a:ext uri="{FF2B5EF4-FFF2-40B4-BE49-F238E27FC236}">
                    <a16:creationId xmlns:a16="http://schemas.microsoft.com/office/drawing/2014/main" id="{D9D28D2A-F9E1-4EB0-8112-C36ABE364E3E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5" name="Google Shape;262;p4">
                <a:extLst>
                  <a:ext uri="{FF2B5EF4-FFF2-40B4-BE49-F238E27FC236}">
                    <a16:creationId xmlns:a16="http://schemas.microsoft.com/office/drawing/2014/main" id="{63BFE539-F7A1-4B6E-827D-A90E76812734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6" name="Google Shape;263;p4">
                <a:extLst>
                  <a:ext uri="{FF2B5EF4-FFF2-40B4-BE49-F238E27FC236}">
                    <a16:creationId xmlns:a16="http://schemas.microsoft.com/office/drawing/2014/main" id="{3B6D5AAC-0076-4E7A-A7D5-87821F6F49C9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57" name="Google Shape;563;p16" descr="個人金融- 台新銀行">
            <a:extLst>
              <a:ext uri="{FF2B5EF4-FFF2-40B4-BE49-F238E27FC236}">
                <a16:creationId xmlns:a16="http://schemas.microsoft.com/office/drawing/2014/main" id="{4F93CE11-F1B4-44F6-8227-8302BC3994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5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552;p16">
            <a:extLst>
              <a:ext uri="{FF2B5EF4-FFF2-40B4-BE49-F238E27FC236}">
                <a16:creationId xmlns:a16="http://schemas.microsoft.com/office/drawing/2014/main" id="{3761C0A2-DAA7-4330-81DA-1348D532199D}"/>
              </a:ext>
            </a:extLst>
          </p:cNvPr>
          <p:cNvGrpSpPr/>
          <p:nvPr/>
        </p:nvGrpSpPr>
        <p:grpSpPr>
          <a:xfrm>
            <a:off x="218769" y="218448"/>
            <a:ext cx="11668431" cy="780776"/>
            <a:chOff x="218769" y="260651"/>
            <a:chExt cx="11668431" cy="780776"/>
          </a:xfrm>
        </p:grpSpPr>
        <p:grpSp>
          <p:nvGrpSpPr>
            <p:cNvPr id="15" name="Google Shape;553;p16">
              <a:extLst>
                <a:ext uri="{FF2B5EF4-FFF2-40B4-BE49-F238E27FC236}">
                  <a16:creationId xmlns:a16="http://schemas.microsoft.com/office/drawing/2014/main" id="{983FAFEE-F9EC-4251-B47A-6228877BA0B4}"/>
                </a:ext>
              </a:extLst>
            </p:cNvPr>
            <p:cNvGrpSpPr/>
            <p:nvPr/>
          </p:nvGrpSpPr>
          <p:grpSpPr>
            <a:xfrm>
              <a:off x="218769" y="260651"/>
              <a:ext cx="11541861" cy="780776"/>
              <a:chOff x="164075" y="195487"/>
              <a:chExt cx="8656397" cy="585582"/>
            </a:xfrm>
          </p:grpSpPr>
          <p:cxnSp>
            <p:nvCxnSpPr>
              <p:cNvPr id="17" name="Google Shape;554;p16">
                <a:extLst>
                  <a:ext uri="{FF2B5EF4-FFF2-40B4-BE49-F238E27FC236}">
                    <a16:creationId xmlns:a16="http://schemas.microsoft.com/office/drawing/2014/main" id="{65C3B175-9828-49CB-AD51-AC436F3DE5ED}"/>
                  </a:ext>
                </a:extLst>
              </p:cNvPr>
              <p:cNvCxnSpPr/>
              <p:nvPr/>
            </p:nvCxnSpPr>
            <p:spPr>
              <a:xfrm rot="10800000">
                <a:off x="1208857" y="684095"/>
                <a:ext cx="76116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7F7F7F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" name="Google Shape;555;p16">
                <a:extLst>
                  <a:ext uri="{FF2B5EF4-FFF2-40B4-BE49-F238E27FC236}">
                    <a16:creationId xmlns:a16="http://schemas.microsoft.com/office/drawing/2014/main" id="{718B40CE-9200-42B3-BA1F-BEE0B1A0F90F}"/>
                  </a:ext>
                </a:extLst>
              </p:cNvPr>
              <p:cNvSpPr/>
              <p:nvPr/>
            </p:nvSpPr>
            <p:spPr>
              <a:xfrm>
                <a:off x="1208857" y="278351"/>
                <a:ext cx="2105716" cy="392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>
                  <a:buFont typeface="Arial"/>
                  <a:buNone/>
                </a:pPr>
                <a:r>
                  <a:rPr lang="zh-TW" altLang="en-US" sz="2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備註</a:t>
                </a:r>
                <a:r>
                  <a:rPr lang="en-US" altLang="zh-TW" sz="2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sz="2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Microsoft JhengHei"/>
                  </a:rPr>
                  <a:t>模型比較</a:t>
                </a:r>
                <a:endPara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JhengHei"/>
                </a:endParaRPr>
              </a:p>
            </p:txBody>
          </p:sp>
          <p:grpSp>
            <p:nvGrpSpPr>
              <p:cNvPr id="19" name="Google Shape;556;p16">
                <a:extLst>
                  <a:ext uri="{FF2B5EF4-FFF2-40B4-BE49-F238E27FC236}">
                    <a16:creationId xmlns:a16="http://schemas.microsoft.com/office/drawing/2014/main" id="{043CBA7B-4C46-470B-BA20-A96FF26A1D53}"/>
                  </a:ext>
                </a:extLst>
              </p:cNvPr>
              <p:cNvGrpSpPr/>
              <p:nvPr/>
            </p:nvGrpSpPr>
            <p:grpSpPr>
              <a:xfrm>
                <a:off x="164075" y="195487"/>
                <a:ext cx="975763" cy="585582"/>
                <a:chOff x="332743" y="531294"/>
                <a:chExt cx="2552024" cy="1531540"/>
              </a:xfrm>
            </p:grpSpPr>
            <p:sp>
              <p:nvSpPr>
                <p:cNvPr id="20" name="Google Shape;557;p16">
                  <a:extLst>
                    <a:ext uri="{FF2B5EF4-FFF2-40B4-BE49-F238E27FC236}">
                      <a16:creationId xmlns:a16="http://schemas.microsoft.com/office/drawing/2014/main" id="{9152C3C0-3C72-4A68-9745-A10B4562F71F}"/>
                    </a:ext>
                  </a:extLst>
                </p:cNvPr>
                <p:cNvSpPr/>
                <p:nvPr/>
              </p:nvSpPr>
              <p:spPr>
                <a:xfrm rot="2700000">
                  <a:off x="332744" y="848119"/>
                  <a:ext cx="704610" cy="704611"/>
                </a:xfrm>
                <a:prstGeom prst="roundRect">
                  <a:avLst>
                    <a:gd name="adj" fmla="val 4810"/>
                  </a:avLst>
                </a:prstGeom>
                <a:gradFill>
                  <a:gsLst>
                    <a:gs pos="0">
                      <a:srgbClr val="F2F2F2"/>
                    </a:gs>
                    <a:gs pos="100000">
                      <a:srgbClr val="DBDBDB"/>
                    </a:gs>
                  </a:gsLst>
                  <a:lin ang="16800000" scaled="0"/>
                </a:gra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1" name="Google Shape;558;p16">
                  <a:extLst>
                    <a:ext uri="{FF2B5EF4-FFF2-40B4-BE49-F238E27FC236}">
                      <a16:creationId xmlns:a16="http://schemas.microsoft.com/office/drawing/2014/main" id="{82DAEB3C-DE66-4714-98DF-B56F66A19057}"/>
                    </a:ext>
                  </a:extLst>
                </p:cNvPr>
                <p:cNvSpPr/>
                <p:nvPr/>
              </p:nvSpPr>
              <p:spPr>
                <a:xfrm rot="2700000">
                  <a:off x="857787" y="632006"/>
                  <a:ext cx="1412324" cy="141232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2" name="Google Shape;559;p16">
                  <a:extLst>
                    <a:ext uri="{FF2B5EF4-FFF2-40B4-BE49-F238E27FC236}">
                      <a16:creationId xmlns:a16="http://schemas.microsoft.com/office/drawing/2014/main" id="{F4348383-3517-4F77-AB2A-283C09A4CAB5}"/>
                    </a:ext>
                  </a:extLst>
                </p:cNvPr>
                <p:cNvSpPr/>
                <p:nvPr/>
              </p:nvSpPr>
              <p:spPr>
                <a:xfrm rot="2700000">
                  <a:off x="2386142" y="531294"/>
                  <a:ext cx="498625" cy="498625"/>
                </a:xfrm>
                <a:prstGeom prst="roundRect">
                  <a:avLst>
                    <a:gd name="adj" fmla="val 4810"/>
                  </a:avLst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3" name="Google Shape;560;p16">
                  <a:extLst>
                    <a:ext uri="{FF2B5EF4-FFF2-40B4-BE49-F238E27FC236}">
                      <a16:creationId xmlns:a16="http://schemas.microsoft.com/office/drawing/2014/main" id="{F17524CD-7619-4D3E-8832-03D7D7B053F4}"/>
                    </a:ext>
                  </a:extLst>
                </p:cNvPr>
                <p:cNvSpPr/>
                <p:nvPr/>
              </p:nvSpPr>
              <p:spPr>
                <a:xfrm rot="2700000">
                  <a:off x="2355302" y="1559780"/>
                  <a:ext cx="432485" cy="432487"/>
                </a:xfrm>
                <a:prstGeom prst="roundRect">
                  <a:avLst>
                    <a:gd name="adj" fmla="val 4810"/>
                  </a:avLst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C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4" name="Google Shape;561;p16">
                  <a:extLst>
                    <a:ext uri="{FF2B5EF4-FFF2-40B4-BE49-F238E27FC236}">
                      <a16:creationId xmlns:a16="http://schemas.microsoft.com/office/drawing/2014/main" id="{2A944E05-33DB-4FAF-8ED1-0B50A6288E27}"/>
                    </a:ext>
                  </a:extLst>
                </p:cNvPr>
                <p:cNvSpPr/>
                <p:nvPr/>
              </p:nvSpPr>
              <p:spPr>
                <a:xfrm rot="2700000">
                  <a:off x="562441" y="1843807"/>
                  <a:ext cx="219027" cy="219027"/>
                </a:xfrm>
                <a:prstGeom prst="roundRect">
                  <a:avLst>
                    <a:gd name="adj" fmla="val 4810"/>
                  </a:avLst>
                </a:prstGeom>
                <a:solidFill>
                  <a:srgbClr val="A6A7A7"/>
                </a:solidFill>
                <a:ln>
                  <a:noFill/>
                </a:ln>
                <a:effectLst>
                  <a:outerShdw blurRad="63500" dist="63500" dir="5400000" algn="t" rotWithShape="0">
                    <a:srgbClr val="595959">
                      <a:alpha val="2470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  <p:sp>
              <p:nvSpPr>
                <p:cNvPr id="25" name="Google Shape;562;p16">
                  <a:extLst>
                    <a:ext uri="{FF2B5EF4-FFF2-40B4-BE49-F238E27FC236}">
                      <a16:creationId xmlns:a16="http://schemas.microsoft.com/office/drawing/2014/main" id="{08CC0017-05D4-4E12-821E-8BF0BC24AC41}"/>
                    </a:ext>
                  </a:extLst>
                </p:cNvPr>
                <p:cNvSpPr txBox="1"/>
                <p:nvPr/>
              </p:nvSpPr>
              <p:spPr>
                <a:xfrm>
                  <a:off x="881241" y="766811"/>
                  <a:ext cx="1355860" cy="11469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3200" b="1" dirty="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0</a:t>
                  </a:r>
                  <a:r>
                    <a:rPr lang="en-US" altLang="zh-TW" sz="3200" b="1" dirty="0">
                      <a:solidFill>
                        <a:srgbClr val="FFFFFF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3</a:t>
                  </a:r>
                  <a:endParaRPr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</p:txBody>
            </p:sp>
          </p:grpSp>
        </p:grpSp>
        <p:pic>
          <p:nvPicPr>
            <p:cNvPr id="16" name="Google Shape;563;p16" descr="個人金融- 台新銀行">
              <a:extLst>
                <a:ext uri="{FF2B5EF4-FFF2-40B4-BE49-F238E27FC236}">
                  <a16:creationId xmlns:a16="http://schemas.microsoft.com/office/drawing/2014/main" id="{30BB47F6-452A-4E19-BE2D-3D856B07335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105630" y="467482"/>
              <a:ext cx="781570" cy="4090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0;p4">
            <a:extLst>
              <a:ext uri="{FF2B5EF4-FFF2-40B4-BE49-F238E27FC236}">
                <a16:creationId xmlns:a16="http://schemas.microsoft.com/office/drawing/2014/main" id="{3BE9CF02-5690-442F-8B93-C977A9FE253F}"/>
              </a:ext>
            </a:extLst>
          </p:cNvPr>
          <p:cNvSpPr/>
          <p:nvPr/>
        </p:nvSpPr>
        <p:spPr>
          <a:xfrm rot="2700000">
            <a:off x="1265586" y="218449"/>
            <a:ext cx="254198" cy="254198"/>
          </a:xfrm>
          <a:prstGeom prst="roundRect">
            <a:avLst>
              <a:gd name="adj" fmla="val 4810"/>
            </a:avLst>
          </a:prstGeom>
          <a:solidFill>
            <a:srgbClr val="A8ABAF"/>
          </a:solidFill>
          <a:ln>
            <a:noFill/>
          </a:ln>
          <a:effectLst>
            <a:outerShdw blurRad="63500" dist="63500" dir="5400000" algn="t" rotWithShape="0">
              <a:srgbClr val="595959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" name="投影片編號版面配置區 1">
            <a:extLst>
              <a:ext uri="{FF2B5EF4-FFF2-40B4-BE49-F238E27FC236}">
                <a16:creationId xmlns:a16="http://schemas.microsoft.com/office/drawing/2014/main" id="{D1BA881A-7FA9-4328-B768-6F60E68325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66616" y="2100258"/>
          <a:ext cx="7557170" cy="27276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4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盲猜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原始變數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增加變數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/>
                        <a:t>分群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/>
                        <a:t>0.9971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0.9957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0.9968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0.9969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0.2846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0.2007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0.2865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0.3042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0.2515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0.3301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0.3207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0.3396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0.2671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0.2497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0.3026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0.3209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D6689B5D-9FBC-48E9-9C89-C5B3945D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9804">
            <a:off x="6682714" y="4645679"/>
            <a:ext cx="416816" cy="4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41D5C9F4-7813-454D-B032-9B1EEA6E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9804">
            <a:off x="7894866" y="4239574"/>
            <a:ext cx="714964" cy="7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50A37D54-0247-4C2D-BEFE-44A4B5DC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2587">
            <a:off x="5116552" y="4589336"/>
            <a:ext cx="435024" cy="4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圖: 磁碟 55">
            <a:extLst>
              <a:ext uri="{FF2B5EF4-FFF2-40B4-BE49-F238E27FC236}">
                <a16:creationId xmlns:a16="http://schemas.microsoft.com/office/drawing/2014/main" id="{D0E05E2A-2FD9-40A3-90E0-755B182229BC}"/>
              </a:ext>
            </a:extLst>
          </p:cNvPr>
          <p:cNvSpPr/>
          <p:nvPr/>
        </p:nvSpPr>
        <p:spPr>
          <a:xfrm>
            <a:off x="8788251" y="5194003"/>
            <a:ext cx="1496418" cy="1070486"/>
          </a:xfrm>
          <a:prstGeom prst="flowChartMagneticDisk">
            <a:avLst/>
          </a:prstGeom>
          <a:solidFill>
            <a:srgbClr val="FCA8A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磁碟 50">
            <a:extLst>
              <a:ext uri="{FF2B5EF4-FFF2-40B4-BE49-F238E27FC236}">
                <a16:creationId xmlns:a16="http://schemas.microsoft.com/office/drawing/2014/main" id="{E0DC2B9F-E038-48C7-86D8-DA14C245888A}"/>
              </a:ext>
            </a:extLst>
          </p:cNvPr>
          <p:cNvSpPr/>
          <p:nvPr/>
        </p:nvSpPr>
        <p:spPr>
          <a:xfrm>
            <a:off x="6520632" y="5214568"/>
            <a:ext cx="1496418" cy="1070486"/>
          </a:xfrm>
          <a:prstGeom prst="flowChartMagneticDisk">
            <a:avLst/>
          </a:prstGeom>
          <a:solidFill>
            <a:srgbClr val="FCA8A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下 37">
            <a:extLst>
              <a:ext uri="{FF2B5EF4-FFF2-40B4-BE49-F238E27FC236}">
                <a16:creationId xmlns:a16="http://schemas.microsoft.com/office/drawing/2014/main" id="{C89CA20E-720F-4193-A8CE-A1F89664534F}"/>
              </a:ext>
            </a:extLst>
          </p:cNvPr>
          <p:cNvSpPr/>
          <p:nvPr/>
        </p:nvSpPr>
        <p:spPr>
          <a:xfrm>
            <a:off x="6995018" y="3146807"/>
            <a:ext cx="376670" cy="1643350"/>
          </a:xfrm>
          <a:prstGeom prst="down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3930F4-60DC-4EDE-B500-A1E5A0C2F3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5464" y="6356351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grpSp>
        <p:nvGrpSpPr>
          <p:cNvPr id="4" name="Google Shape;254;p4">
            <a:extLst>
              <a:ext uri="{FF2B5EF4-FFF2-40B4-BE49-F238E27FC236}">
                <a16:creationId xmlns:a16="http://schemas.microsoft.com/office/drawing/2014/main" id="{91154B95-CC41-4A58-A9C6-FCDD78A60537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5" name="Google Shape;255;p4">
              <a:extLst>
                <a:ext uri="{FF2B5EF4-FFF2-40B4-BE49-F238E27FC236}">
                  <a16:creationId xmlns:a16="http://schemas.microsoft.com/office/drawing/2014/main" id="{8DB6A725-8591-4992-8D97-3CA94DA23C53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6" name="Google Shape;256;p4">
              <a:extLst>
                <a:ext uri="{FF2B5EF4-FFF2-40B4-BE49-F238E27FC236}">
                  <a16:creationId xmlns:a16="http://schemas.microsoft.com/office/drawing/2014/main" id="{22668974-0B19-4C9E-9A15-FCF1CD381A13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7" name="Google Shape;257;p4">
              <a:extLst>
                <a:ext uri="{FF2B5EF4-FFF2-40B4-BE49-F238E27FC236}">
                  <a16:creationId xmlns:a16="http://schemas.microsoft.com/office/drawing/2014/main" id="{F0021E4E-EF7F-41D9-B5E2-E8596A374B1E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8" name="Google Shape;258;p4">
                <a:extLst>
                  <a:ext uri="{FF2B5EF4-FFF2-40B4-BE49-F238E27FC236}">
                    <a16:creationId xmlns:a16="http://schemas.microsoft.com/office/drawing/2014/main" id="{3488C3A2-C979-46A2-8B4F-C2D51EED857E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" name="Google Shape;259;p4">
                <a:extLst>
                  <a:ext uri="{FF2B5EF4-FFF2-40B4-BE49-F238E27FC236}">
                    <a16:creationId xmlns:a16="http://schemas.microsoft.com/office/drawing/2014/main" id="{31078FCD-A0F4-4B3F-9D69-1874614640AD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60;p4">
                <a:extLst>
                  <a:ext uri="{FF2B5EF4-FFF2-40B4-BE49-F238E27FC236}">
                    <a16:creationId xmlns:a16="http://schemas.microsoft.com/office/drawing/2014/main" id="{D43291E0-D2F7-439A-8ED8-99CDA3C285BE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1;p4">
                <a:extLst>
                  <a:ext uri="{FF2B5EF4-FFF2-40B4-BE49-F238E27FC236}">
                    <a16:creationId xmlns:a16="http://schemas.microsoft.com/office/drawing/2014/main" id="{53828736-6A5A-49AB-9B61-7AF85D39F4AD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2;p4">
                <a:extLst>
                  <a:ext uri="{FF2B5EF4-FFF2-40B4-BE49-F238E27FC236}">
                    <a16:creationId xmlns:a16="http://schemas.microsoft.com/office/drawing/2014/main" id="{58734DEF-D41E-44E2-ACBC-2D7DC5CE0334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" name="Google Shape;263;p4">
                <a:extLst>
                  <a:ext uri="{FF2B5EF4-FFF2-40B4-BE49-F238E27FC236}">
                    <a16:creationId xmlns:a16="http://schemas.microsoft.com/office/drawing/2014/main" id="{15AC40E3-E401-43E5-8FA0-A245D68E3A93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5" name="Google Shape;502;p13">
            <a:extLst>
              <a:ext uri="{FF2B5EF4-FFF2-40B4-BE49-F238E27FC236}">
                <a16:creationId xmlns:a16="http://schemas.microsoft.com/office/drawing/2014/main" id="{6A482DB1-C6FF-48D6-A5F9-3CFC60D7C0A0}"/>
              </a:ext>
            </a:extLst>
          </p:cNvPr>
          <p:cNvSpPr txBox="1"/>
          <p:nvPr/>
        </p:nvSpPr>
        <p:spPr>
          <a:xfrm>
            <a:off x="1572433" y="329399"/>
            <a:ext cx="51764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流程架構</a:t>
            </a:r>
            <a:endParaRPr lang="en-US" altLang="zh-TW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流程圖: 磁碟 40">
            <a:extLst>
              <a:ext uri="{FF2B5EF4-FFF2-40B4-BE49-F238E27FC236}">
                <a16:creationId xmlns:a16="http://schemas.microsoft.com/office/drawing/2014/main" id="{7E210D76-45B2-4956-BB2B-C0971C4AECB3}"/>
              </a:ext>
            </a:extLst>
          </p:cNvPr>
          <p:cNvSpPr/>
          <p:nvPr/>
        </p:nvSpPr>
        <p:spPr>
          <a:xfrm>
            <a:off x="4324381" y="5182185"/>
            <a:ext cx="1496418" cy="1070486"/>
          </a:xfrm>
          <a:prstGeom prst="flowChartMagneticDisk">
            <a:avLst/>
          </a:prstGeom>
          <a:solidFill>
            <a:srgbClr val="FCA8A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磁碟 39">
            <a:extLst>
              <a:ext uri="{FF2B5EF4-FFF2-40B4-BE49-F238E27FC236}">
                <a16:creationId xmlns:a16="http://schemas.microsoft.com/office/drawing/2014/main" id="{96DE939E-6586-4AB0-B7EE-F77CE430AC32}"/>
              </a:ext>
            </a:extLst>
          </p:cNvPr>
          <p:cNvSpPr/>
          <p:nvPr/>
        </p:nvSpPr>
        <p:spPr>
          <a:xfrm>
            <a:off x="5317289" y="2309573"/>
            <a:ext cx="3839575" cy="1116820"/>
          </a:xfrm>
          <a:prstGeom prst="flowChartMagneticDisk">
            <a:avLst/>
          </a:prstGeom>
          <a:solidFill>
            <a:srgbClr val="FCA8A6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3DD984-8DB1-4A67-A2B0-E4925E300362}"/>
              </a:ext>
            </a:extLst>
          </p:cNvPr>
          <p:cNvSpPr txBox="1"/>
          <p:nvPr/>
        </p:nvSpPr>
        <p:spPr>
          <a:xfrm>
            <a:off x="6600501" y="2824154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萬人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DD64F47-04D2-4673-A521-83F8EB3BAC42}"/>
              </a:ext>
            </a:extLst>
          </p:cNvPr>
          <p:cNvCxnSpPr/>
          <p:nvPr/>
        </p:nvCxnSpPr>
        <p:spPr>
          <a:xfrm flipH="1">
            <a:off x="4569535" y="2074321"/>
            <a:ext cx="24765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644AE1-B73A-49C1-979B-F06668B8026A}"/>
              </a:ext>
            </a:extLst>
          </p:cNvPr>
          <p:cNvSpPr txBox="1"/>
          <p:nvPr/>
        </p:nvSpPr>
        <p:spPr>
          <a:xfrm>
            <a:off x="3284152" y="18489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縮小樣本</a:t>
            </a:r>
          </a:p>
        </p:txBody>
      </p:sp>
      <p:sp>
        <p:nvSpPr>
          <p:cNvPr id="53" name="箭號: 向下 52">
            <a:extLst>
              <a:ext uri="{FF2B5EF4-FFF2-40B4-BE49-F238E27FC236}">
                <a16:creationId xmlns:a16="http://schemas.microsoft.com/office/drawing/2014/main" id="{B901006C-D948-4F92-938B-3DF67284D5BE}"/>
              </a:ext>
            </a:extLst>
          </p:cNvPr>
          <p:cNvSpPr/>
          <p:nvPr/>
        </p:nvSpPr>
        <p:spPr>
          <a:xfrm>
            <a:off x="4845760" y="3978038"/>
            <a:ext cx="376670" cy="801729"/>
          </a:xfrm>
          <a:prstGeom prst="down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0FD15A26-2E61-4371-B804-9889906A643A}"/>
              </a:ext>
            </a:extLst>
          </p:cNvPr>
          <p:cNvSpPr/>
          <p:nvPr/>
        </p:nvSpPr>
        <p:spPr>
          <a:xfrm>
            <a:off x="9301110" y="3978037"/>
            <a:ext cx="376670" cy="801729"/>
          </a:xfrm>
          <a:prstGeom prst="downArrow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0FC52D-42CE-42E0-B850-F383110AF960}"/>
              </a:ext>
            </a:extLst>
          </p:cNvPr>
          <p:cNvSpPr/>
          <p:nvPr/>
        </p:nvSpPr>
        <p:spPr>
          <a:xfrm>
            <a:off x="5003607" y="3978037"/>
            <a:ext cx="4572000" cy="174026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662E7A70-9C7E-4195-9497-75EC6785B956}"/>
              </a:ext>
            </a:extLst>
          </p:cNvPr>
          <p:cNvSpPr/>
          <p:nvPr/>
        </p:nvSpPr>
        <p:spPr>
          <a:xfrm>
            <a:off x="6475671" y="3805932"/>
            <a:ext cx="1460802" cy="46953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23E8650-4BE7-43E2-AD2B-FBFC463D5BB0}"/>
              </a:ext>
            </a:extLst>
          </p:cNvPr>
          <p:cNvSpPr txBox="1"/>
          <p:nvPr/>
        </p:nvSpPr>
        <p:spPr>
          <a:xfrm>
            <a:off x="6520547" y="3836830"/>
            <a:ext cx="143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  <a:latin typeface="Microsoft JhengHei"/>
                <a:ea typeface="Microsoft JhengHei"/>
              </a:rPr>
              <a:t>K-means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3B25B5B-2417-444E-9935-7AF700209843}"/>
              </a:ext>
            </a:extLst>
          </p:cNvPr>
          <p:cNvSpPr txBox="1"/>
          <p:nvPr/>
        </p:nvSpPr>
        <p:spPr>
          <a:xfrm>
            <a:off x="4507754" y="55850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理財恐龍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小資族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6752777-439A-49E5-9D36-178B6C19EBDB}"/>
              </a:ext>
            </a:extLst>
          </p:cNvPr>
          <p:cNvSpPr txBox="1"/>
          <p:nvPr/>
        </p:nvSpPr>
        <p:spPr>
          <a:xfrm>
            <a:off x="6713489" y="56063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中產階級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網路新貴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B766AD0-9F43-446B-8D0E-A9FEDD9C08C4}"/>
              </a:ext>
            </a:extLst>
          </p:cNvPr>
          <p:cNvSpPr txBox="1"/>
          <p:nvPr/>
        </p:nvSpPr>
        <p:spPr>
          <a:xfrm>
            <a:off x="8969845" y="5585062"/>
            <a:ext cx="1133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VIP</a:t>
            </a:r>
          </a:p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鑲金顧客</a:t>
            </a: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FC40E2C-15EB-4739-85D8-65AFBE68B523}"/>
              </a:ext>
            </a:extLst>
          </p:cNvPr>
          <p:cNvCxnSpPr>
            <a:cxnSpLocks/>
          </p:cNvCxnSpPr>
          <p:nvPr/>
        </p:nvCxnSpPr>
        <p:spPr>
          <a:xfrm flipH="1">
            <a:off x="693380" y="6468644"/>
            <a:ext cx="10673199" cy="8103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8F0C9C5D-FC73-410E-8ADF-FEF365055449}"/>
              </a:ext>
            </a:extLst>
          </p:cNvPr>
          <p:cNvSpPr txBox="1"/>
          <p:nvPr/>
        </p:nvSpPr>
        <p:spPr>
          <a:xfrm>
            <a:off x="693379" y="5687903"/>
            <a:ext cx="25907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分開建模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&amp;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 查看效益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為各群擬行銷策略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EAE9A48-E0D1-40F4-B6C5-52BEA475385D}"/>
              </a:ext>
            </a:extLst>
          </p:cNvPr>
          <p:cNvSpPr/>
          <p:nvPr/>
        </p:nvSpPr>
        <p:spPr>
          <a:xfrm>
            <a:off x="3636817" y="420165"/>
            <a:ext cx="8038847" cy="760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1DD37DA-5B46-464D-AA3D-E5BA0252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65" y="4875025"/>
            <a:ext cx="699865" cy="69986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9DED52B-BA34-4C41-9EF0-F0F698BE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75" y="4758155"/>
            <a:ext cx="806342" cy="806342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33B5955-43ED-4B4E-9395-D707DEFAE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203" y="4897309"/>
            <a:ext cx="634517" cy="634517"/>
          </a:xfrm>
          <a:prstGeom prst="rect">
            <a:avLst/>
          </a:prstGeom>
        </p:spPr>
      </p:pic>
      <p:grpSp>
        <p:nvGrpSpPr>
          <p:cNvPr id="68" name="群組 67">
            <a:extLst>
              <a:ext uri="{FF2B5EF4-FFF2-40B4-BE49-F238E27FC236}">
                <a16:creationId xmlns:a16="http://schemas.microsoft.com/office/drawing/2014/main" id="{42354853-880E-4775-9B0A-17872D12D1B2}"/>
              </a:ext>
            </a:extLst>
          </p:cNvPr>
          <p:cNvGrpSpPr/>
          <p:nvPr/>
        </p:nvGrpSpPr>
        <p:grpSpPr>
          <a:xfrm>
            <a:off x="4796372" y="666960"/>
            <a:ext cx="4881408" cy="1787834"/>
            <a:chOff x="4661289" y="957908"/>
            <a:chExt cx="4881408" cy="1787834"/>
          </a:xfrm>
        </p:grpSpPr>
        <p:sp>
          <p:nvSpPr>
            <p:cNvPr id="48" name="箭號: 向下 47">
              <a:extLst>
                <a:ext uri="{FF2B5EF4-FFF2-40B4-BE49-F238E27FC236}">
                  <a16:creationId xmlns:a16="http://schemas.microsoft.com/office/drawing/2014/main" id="{16A00AE1-9B79-409E-849D-E96B02BAD8C0}"/>
                </a:ext>
              </a:extLst>
            </p:cNvPr>
            <p:cNvSpPr/>
            <p:nvPr/>
          </p:nvSpPr>
          <p:spPr>
            <a:xfrm>
              <a:off x="6851350" y="1984796"/>
              <a:ext cx="376670" cy="760946"/>
            </a:xfrm>
            <a:prstGeom prst="downArrow">
              <a:avLst/>
            </a:pr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流程圖: 磁碟 38">
              <a:extLst>
                <a:ext uri="{FF2B5EF4-FFF2-40B4-BE49-F238E27FC236}">
                  <a16:creationId xmlns:a16="http://schemas.microsoft.com/office/drawing/2014/main" id="{1E120571-3806-439D-9AB6-94E322060353}"/>
                </a:ext>
              </a:extLst>
            </p:cNvPr>
            <p:cNvSpPr/>
            <p:nvPr/>
          </p:nvSpPr>
          <p:spPr>
            <a:xfrm>
              <a:off x="4661289" y="957908"/>
              <a:ext cx="4881408" cy="1159668"/>
            </a:xfrm>
            <a:prstGeom prst="flowChartMagneticDisk">
              <a:avLst/>
            </a:prstGeom>
            <a:solidFill>
              <a:srgbClr val="FCA8A6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4E6DBFC-1299-4B72-BD2D-9B4B358F60E7}"/>
                </a:ext>
              </a:extLst>
            </p:cNvPr>
            <p:cNvSpPr txBox="1"/>
            <p:nvPr/>
          </p:nvSpPr>
          <p:spPr>
            <a:xfrm>
              <a:off x="6456833" y="1462501"/>
              <a:ext cx="1165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萬人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2A3C94-4FD5-4FCC-A566-7CE7E3EBE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pSp>
        <p:nvGrpSpPr>
          <p:cNvPr id="4" name="Google Shape;254;p4">
            <a:extLst>
              <a:ext uri="{FF2B5EF4-FFF2-40B4-BE49-F238E27FC236}">
                <a16:creationId xmlns:a16="http://schemas.microsoft.com/office/drawing/2014/main" id="{9BA9BB9F-F5BC-4D69-81A3-9DF36195A369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6" name="Google Shape;255;p4">
              <a:extLst>
                <a:ext uri="{FF2B5EF4-FFF2-40B4-BE49-F238E27FC236}">
                  <a16:creationId xmlns:a16="http://schemas.microsoft.com/office/drawing/2014/main" id="{C84B47A2-9A0A-41DA-8D58-7EFE4ED08FEC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256;p4">
              <a:extLst>
                <a:ext uri="{FF2B5EF4-FFF2-40B4-BE49-F238E27FC236}">
                  <a16:creationId xmlns:a16="http://schemas.microsoft.com/office/drawing/2014/main" id="{C85F98EE-1B25-4C97-A0AC-05779543E38D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8" name="Google Shape;257;p4">
              <a:extLst>
                <a:ext uri="{FF2B5EF4-FFF2-40B4-BE49-F238E27FC236}">
                  <a16:creationId xmlns:a16="http://schemas.microsoft.com/office/drawing/2014/main" id="{B543C5A3-A346-461C-878B-5C49E98B0ECA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9" name="Google Shape;258;p4">
                <a:extLst>
                  <a:ext uri="{FF2B5EF4-FFF2-40B4-BE49-F238E27FC236}">
                    <a16:creationId xmlns:a16="http://schemas.microsoft.com/office/drawing/2014/main" id="{4C311AD9-7411-46DA-BDBE-A1222AB405AA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59;p4">
                <a:extLst>
                  <a:ext uri="{FF2B5EF4-FFF2-40B4-BE49-F238E27FC236}">
                    <a16:creationId xmlns:a16="http://schemas.microsoft.com/office/drawing/2014/main" id="{694F56AB-2544-46A0-AD86-E34FF87954CE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0;p4">
                <a:extLst>
                  <a:ext uri="{FF2B5EF4-FFF2-40B4-BE49-F238E27FC236}">
                    <a16:creationId xmlns:a16="http://schemas.microsoft.com/office/drawing/2014/main" id="{25336055-5D89-4AC0-A276-D2E8C441DBB4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1;p4">
                <a:extLst>
                  <a:ext uri="{FF2B5EF4-FFF2-40B4-BE49-F238E27FC236}">
                    <a16:creationId xmlns:a16="http://schemas.microsoft.com/office/drawing/2014/main" id="{F0DC346E-662B-45F8-9B8B-A1C2EF28DEBE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" name="Google Shape;262;p4">
                <a:extLst>
                  <a:ext uri="{FF2B5EF4-FFF2-40B4-BE49-F238E27FC236}">
                    <a16:creationId xmlns:a16="http://schemas.microsoft.com/office/drawing/2014/main" id="{C26502E8-F9A1-404A-8124-1481E55F59C1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" name="Google Shape;263;p4">
                <a:extLst>
                  <a:ext uri="{FF2B5EF4-FFF2-40B4-BE49-F238E27FC236}">
                    <a16:creationId xmlns:a16="http://schemas.microsoft.com/office/drawing/2014/main" id="{099B86CA-187C-40C2-ACF3-4C8D8E75A53B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40" name="Google Shape;563;p16" descr="個人金融- 台新銀行">
            <a:extLst>
              <a:ext uri="{FF2B5EF4-FFF2-40B4-BE49-F238E27FC236}">
                <a16:creationId xmlns:a16="http://schemas.microsoft.com/office/drawing/2014/main" id="{96B6CC45-4FC9-4B47-A505-ADCB0199BE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02;p13">
            <a:extLst>
              <a:ext uri="{FF2B5EF4-FFF2-40B4-BE49-F238E27FC236}">
                <a16:creationId xmlns:a16="http://schemas.microsoft.com/office/drawing/2014/main" id="{F988239E-E767-4AAA-ACA9-FB8705D63F8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增加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內部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</a:t>
            </a:r>
            <a:endParaRPr lang="en-US" altLang="zh-TW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Google Shape;362;p73">
            <a:extLst>
              <a:ext uri="{FF2B5EF4-FFF2-40B4-BE49-F238E27FC236}">
                <a16:creationId xmlns:a16="http://schemas.microsoft.com/office/drawing/2014/main" id="{47EEF232-C22C-452A-8246-AA3021008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209689"/>
              </p:ext>
            </p:extLst>
          </p:nvPr>
        </p:nvGraphicFramePr>
        <p:xfrm>
          <a:off x="1431543" y="997274"/>
          <a:ext cx="9471789" cy="56629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1">
                  <a:extLst>
                    <a:ext uri="{9D8B030D-6E8A-4147-A177-3AD203B41FA5}">
                      <a16:colId xmlns:a16="http://schemas.microsoft.com/office/drawing/2014/main" val="3465480428"/>
                    </a:ext>
                  </a:extLst>
                </a:gridCol>
                <a:gridCol w="6716741">
                  <a:extLst>
                    <a:ext uri="{9D8B030D-6E8A-4147-A177-3AD203B41FA5}">
                      <a16:colId xmlns:a16="http://schemas.microsoft.com/office/drawing/2014/main" val="3439497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altLang="en-US" sz="1800" b="1" i="0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客戶圖像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zh-TW" altLang="en-US" sz="1800" b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</a:p>
                  </a:txBody>
                  <a:tcPr marL="2025" marR="2025" marT="2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直轄市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距離分行距離遠近由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1~8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endParaRPr lang="zh-TW" altLang="en-US" dirty="0"/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698"/>
                  </a:ext>
                </a:extLst>
              </a:tr>
              <a:tr h="20572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800" b="1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資產配置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sz="1800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zh-TW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刪除</a:t>
                      </a:r>
                      <a:endParaRPr lang="en-US" altLang="zh-TW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endParaRPr lang="en-US" altLang="zh-TW" sz="18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資產配置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 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04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資產配置增加量 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03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05…12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zh-TW" altLang="en-US" sz="1800" b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endParaRPr lang="en-US" altLang="zh-TW" sz="18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總資產配置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資產配置增加量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69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800" b="1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支付帳務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zh-TW" altLang="en-US" sz="1800" b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總支付帳務金額 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marL="2025" marR="2025" marT="2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各類信用卡消費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zh-TW" altLang="en-US" sz="1800" b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endParaRPr lang="en-US" altLang="zh-TW" sz="18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025" marR="2025" marT="2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一般消費總金額 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一般消費總次數 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各類消費平均金額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(19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平均消費金額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次數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加總</a:t>
                      </a:r>
                      <a:endParaRPr lang="zh-TW" altLang="en-US" dirty="0"/>
                    </a:p>
                  </a:txBody>
                  <a:tcPr marL="2025" marR="2025" marT="20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金融操作</a:t>
                      </a:r>
                      <a:endParaRPr lang="zh-TW" altLang="en-US" sz="1800" b="1" i="0" u="none" strike="noStrike" cap="none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zh-TW" altLang="en-US" sz="1800" b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數位通路互動指標</a:t>
                      </a: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_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頻繁程度</a:t>
                      </a: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1~3</a:t>
                      </a:r>
                    </a:p>
                  </a:txBody>
                  <a:tcPr marL="2025" marR="2025" marT="20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6F09D7-5725-498B-BD43-E69C96CC024D}"/>
              </a:ext>
            </a:extLst>
          </p:cNvPr>
          <p:cNvSpPr txBox="1"/>
          <p:nvPr/>
        </p:nvSpPr>
        <p:spPr>
          <a:xfrm>
            <a:off x="3578625" y="1883143"/>
            <a:ext cx="2984219" cy="1123384"/>
          </a:xfrm>
          <a:prstGeom prst="rect">
            <a:avLst/>
          </a:prstGeom>
          <a:solidFill>
            <a:srgbClr val="FCA8A6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9602F04-2A38-4379-81B0-62E8EF92A3A9}"/>
              </a:ext>
            </a:extLst>
          </p:cNvPr>
          <p:cNvSpPr txBox="1"/>
          <p:nvPr/>
        </p:nvSpPr>
        <p:spPr>
          <a:xfrm>
            <a:off x="3613350" y="2008626"/>
            <a:ext cx="3354970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資產配置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= 02 + 04 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資產配置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= 05+…+12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CD8795-B052-417A-B8DF-647CAE7DB44E}"/>
              </a:ext>
            </a:extLst>
          </p:cNvPr>
          <p:cNvSpPr/>
          <p:nvPr/>
        </p:nvSpPr>
        <p:spPr>
          <a:xfrm>
            <a:off x="1355553" y="914134"/>
            <a:ext cx="9750077" cy="5789026"/>
          </a:xfrm>
          <a:prstGeom prst="rect">
            <a:avLst/>
          </a:prstGeom>
          <a:noFill/>
          <a:ln w="57150">
            <a:solidFill>
              <a:srgbClr val="FCA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370;p73">
            <a:extLst>
              <a:ext uri="{FF2B5EF4-FFF2-40B4-BE49-F238E27FC236}">
                <a16:creationId xmlns:a16="http://schemas.microsoft.com/office/drawing/2014/main" id="{ED77DDD6-F19B-4BC9-AC4A-DC32D52EDD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6241" y="1043557"/>
            <a:ext cx="1368442" cy="1368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2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2A3C94-4FD5-4FCC-A566-7CE7E3EBE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grpSp>
        <p:nvGrpSpPr>
          <p:cNvPr id="4" name="Google Shape;254;p4">
            <a:extLst>
              <a:ext uri="{FF2B5EF4-FFF2-40B4-BE49-F238E27FC236}">
                <a16:creationId xmlns:a16="http://schemas.microsoft.com/office/drawing/2014/main" id="{9BA9BB9F-F5BC-4D69-81A3-9DF36195A369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6" name="Google Shape;255;p4">
              <a:extLst>
                <a:ext uri="{FF2B5EF4-FFF2-40B4-BE49-F238E27FC236}">
                  <a16:creationId xmlns:a16="http://schemas.microsoft.com/office/drawing/2014/main" id="{C84B47A2-9A0A-41DA-8D58-7EFE4ED08FEC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256;p4">
              <a:extLst>
                <a:ext uri="{FF2B5EF4-FFF2-40B4-BE49-F238E27FC236}">
                  <a16:creationId xmlns:a16="http://schemas.microsoft.com/office/drawing/2014/main" id="{C85F98EE-1B25-4C97-A0AC-05779543E38D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8" name="Google Shape;257;p4">
              <a:extLst>
                <a:ext uri="{FF2B5EF4-FFF2-40B4-BE49-F238E27FC236}">
                  <a16:creationId xmlns:a16="http://schemas.microsoft.com/office/drawing/2014/main" id="{B543C5A3-A346-461C-878B-5C49E98B0ECA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9" name="Google Shape;258;p4">
                <a:extLst>
                  <a:ext uri="{FF2B5EF4-FFF2-40B4-BE49-F238E27FC236}">
                    <a16:creationId xmlns:a16="http://schemas.microsoft.com/office/drawing/2014/main" id="{4C311AD9-7411-46DA-BDBE-A1222AB405AA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59;p4">
                <a:extLst>
                  <a:ext uri="{FF2B5EF4-FFF2-40B4-BE49-F238E27FC236}">
                    <a16:creationId xmlns:a16="http://schemas.microsoft.com/office/drawing/2014/main" id="{694F56AB-2544-46A0-AD86-E34FF87954CE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0;p4">
                <a:extLst>
                  <a:ext uri="{FF2B5EF4-FFF2-40B4-BE49-F238E27FC236}">
                    <a16:creationId xmlns:a16="http://schemas.microsoft.com/office/drawing/2014/main" id="{25336055-5D89-4AC0-A276-D2E8C441DBB4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1;p4">
                <a:extLst>
                  <a:ext uri="{FF2B5EF4-FFF2-40B4-BE49-F238E27FC236}">
                    <a16:creationId xmlns:a16="http://schemas.microsoft.com/office/drawing/2014/main" id="{F0DC346E-662B-45F8-9B8B-A1C2EF28DEBE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" name="Google Shape;262;p4">
                <a:extLst>
                  <a:ext uri="{FF2B5EF4-FFF2-40B4-BE49-F238E27FC236}">
                    <a16:creationId xmlns:a16="http://schemas.microsoft.com/office/drawing/2014/main" id="{C26502E8-F9A1-404A-8124-1481E55F59C1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" name="Google Shape;263;p4">
                <a:extLst>
                  <a:ext uri="{FF2B5EF4-FFF2-40B4-BE49-F238E27FC236}">
                    <a16:creationId xmlns:a16="http://schemas.microsoft.com/office/drawing/2014/main" id="{099B86CA-187C-40C2-ACF3-4C8D8E75A53B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40" name="Google Shape;563;p16" descr="個人金融- 台新銀行">
            <a:extLst>
              <a:ext uri="{FF2B5EF4-FFF2-40B4-BE49-F238E27FC236}">
                <a16:creationId xmlns:a16="http://schemas.microsoft.com/office/drawing/2014/main" id="{96B6CC45-4FC9-4B47-A505-ADCB0199BE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303C9B-CBEB-44ED-9FE5-33D1991EAB92}"/>
              </a:ext>
            </a:extLst>
          </p:cNvPr>
          <p:cNvSpPr txBox="1"/>
          <p:nvPr/>
        </p:nvSpPr>
        <p:spPr>
          <a:xfrm>
            <a:off x="1078390" y="1133657"/>
            <a:ext cx="10235200" cy="533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搜尋熱度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trends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：基金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股市每月收漲比例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當月收漲總日數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當月總交易日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台幣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美金匯率變化率（月）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當台幣升值        變化率為負；當台幣貶值        變化率為正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8203" t="52467" r="81827" b="16832"/>
          <a:stretch/>
        </p:blipFill>
        <p:spPr>
          <a:xfrm>
            <a:off x="1474096" y="1805081"/>
            <a:ext cx="1222830" cy="2055567"/>
          </a:xfrm>
          <a:prstGeom prst="rect">
            <a:avLst/>
          </a:prstGeom>
        </p:spPr>
      </p:pic>
      <p:sp>
        <p:nvSpPr>
          <p:cNvPr id="21" name="Google Shape;502;p13">
            <a:extLst>
              <a:ext uri="{FF2B5EF4-FFF2-40B4-BE49-F238E27FC236}">
                <a16:creationId xmlns:a16="http://schemas.microsoft.com/office/drawing/2014/main" id="{10AA8EA4-D975-4A6E-B10C-379A2E4C6E70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增加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外部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</a:t>
            </a:r>
            <a:endParaRPr lang="en-US" altLang="zh-TW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628456C-C1C2-4F99-B9D9-CAFBCF16ED39}"/>
              </a:ext>
            </a:extLst>
          </p:cNvPr>
          <p:cNvCxnSpPr>
            <a:cxnSpLocks/>
          </p:cNvCxnSpPr>
          <p:nvPr/>
        </p:nvCxnSpPr>
        <p:spPr>
          <a:xfrm>
            <a:off x="7654442" y="6186208"/>
            <a:ext cx="406400" cy="56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E0AC0CB-C6B8-4E68-8FFE-4D71A22C8104}"/>
              </a:ext>
            </a:extLst>
          </p:cNvPr>
          <p:cNvCxnSpPr>
            <a:cxnSpLocks/>
          </p:cNvCxnSpPr>
          <p:nvPr/>
        </p:nvCxnSpPr>
        <p:spPr>
          <a:xfrm>
            <a:off x="3745542" y="6186208"/>
            <a:ext cx="406400" cy="56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BD57E87B-9C89-42D6-BFFC-8E33DA8328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97" t="52467" r="9560" b="16832"/>
          <a:stretch/>
        </p:blipFill>
        <p:spPr>
          <a:xfrm>
            <a:off x="2532551" y="1840916"/>
            <a:ext cx="8742813" cy="20197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042088" y="2807307"/>
            <a:ext cx="71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1026900" y="2224084"/>
            <a:ext cx="71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股票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1093422" y="3282736"/>
            <a:ext cx="61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endParaRPr lang="zh-TW" altLang="en-US" sz="20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9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46705B-0939-42E7-8853-441C058DD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FD8553-994E-4FC8-992D-924238E5A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1" r="31072" b="8007"/>
          <a:stretch/>
        </p:blipFill>
        <p:spPr>
          <a:xfrm>
            <a:off x="3254474" y="216377"/>
            <a:ext cx="7816569" cy="6558596"/>
          </a:xfrm>
          <a:prstGeom prst="rect">
            <a:avLst/>
          </a:prstGeom>
        </p:spPr>
      </p:pic>
      <p:sp>
        <p:nvSpPr>
          <p:cNvPr id="8" name="Google Shape;332;p7">
            <a:extLst>
              <a:ext uri="{FF2B5EF4-FFF2-40B4-BE49-F238E27FC236}">
                <a16:creationId xmlns:a16="http://schemas.microsoft.com/office/drawing/2014/main" id="{C7F12D03-B66A-4414-994F-24CEFE8DD645}"/>
              </a:ext>
            </a:extLst>
          </p:cNvPr>
          <p:cNvSpPr txBox="1"/>
          <p:nvPr/>
        </p:nvSpPr>
        <p:spPr>
          <a:xfrm>
            <a:off x="2783593" y="178332"/>
            <a:ext cx="2014806" cy="6645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資產配置_類別5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增加量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資產配置_類別5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</a:t>
            </a:r>
            <a:r>
              <a:rPr lang="zh-TW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資產配置</a:t>
            </a:r>
            <a:endParaRPr lang="zh-TW" altLang="en-US" sz="1050" b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資產配置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2</a:t>
            </a: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</a:t>
            </a:r>
            <a:r>
              <a:rPr lang="zh-TW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資產配置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增加量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資產配置_類別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增加量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資產配置_類別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增加量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支付帳務金額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5</a:t>
            </a:r>
            <a:endParaRPr lang="zh-TW" altLang="en-US"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總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支付帳務金額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資產配置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3</a:t>
            </a: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一般消費總金額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數位通路互動指標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支付帳務金額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3</a:t>
            </a: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客戶年收入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</a:rPr>
              <a:t>總消費金額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</a:rPr>
              <a:t>/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</a:rPr>
              <a:t>消費次數 </a:t>
            </a: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支付帳務金額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4</a:t>
            </a:r>
            <a:endParaRPr lang="zh-TW" altLang="en-US"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支付帳務金額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2</a:t>
            </a: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帳轉入金額</a:t>
            </a:r>
            <a:endParaRPr lang="zh-TW" altLang="en-US"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帳轉出金額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年齡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一般消費總次數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一般消費金額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19</a:t>
            </a: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轉帳轉出次數</a:t>
            </a: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理財顧問指標</a:t>
            </a:r>
            <a:endParaRPr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轉帳轉入次數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</a:rPr>
              <a:t>美金台幣匯率變化</a:t>
            </a:r>
            <a:endParaRPr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一般消費金額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6</a:t>
            </a:r>
            <a:endParaRPr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一般消費金額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10</a:t>
            </a: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</a:rPr>
              <a:t>提款金額</a:t>
            </a:r>
            <a:endParaRPr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所在城市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一般消費金額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3</a:t>
            </a: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</a:rPr>
              <a:t>google trend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zh-TW" sz="105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資產配置_類別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13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增加量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</a:rPr>
              <a:t>股市上漲比例</a:t>
            </a:r>
            <a:endParaRPr lang="en-US" altLang="zh-TW" sz="1050" b="1" dirty="0">
              <a:solidFill>
                <a:schemeClr val="tx1"/>
              </a:solidFill>
              <a:latin typeface="Microsoft JhengHei"/>
              <a:ea typeface="Microsoft JhengHei"/>
            </a:endParaRPr>
          </a:p>
          <a:p>
            <a:pPr algn="r">
              <a:spcBef>
                <a:spcPts val="200"/>
              </a:spcBef>
            </a:pP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一般消費次數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_</a:t>
            </a:r>
            <a:r>
              <a:rPr lang="zh-TW" altLang="en-US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類別</a:t>
            </a:r>
            <a:r>
              <a:rPr lang="en-US" altLang="zh-TW" sz="105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19</a:t>
            </a:r>
          </a:p>
        </p:txBody>
      </p:sp>
      <p:grpSp>
        <p:nvGrpSpPr>
          <p:cNvPr id="13" name="Google Shape;254;p4">
            <a:extLst>
              <a:ext uri="{FF2B5EF4-FFF2-40B4-BE49-F238E27FC236}">
                <a16:creationId xmlns:a16="http://schemas.microsoft.com/office/drawing/2014/main" id="{9D59A8B8-9A3F-44E9-A5EA-033FD8A7BAF2}"/>
              </a:ext>
            </a:extLst>
          </p:cNvPr>
          <p:cNvGrpSpPr/>
          <p:nvPr/>
        </p:nvGrpSpPr>
        <p:grpSpPr>
          <a:xfrm>
            <a:off x="218769" y="117372"/>
            <a:ext cx="4244899" cy="924055"/>
            <a:chOff x="164075" y="88028"/>
            <a:chExt cx="3183675" cy="693041"/>
          </a:xfrm>
        </p:grpSpPr>
        <p:sp>
          <p:nvSpPr>
            <p:cNvPr id="15" name="Google Shape;256;p4">
              <a:extLst>
                <a:ext uri="{FF2B5EF4-FFF2-40B4-BE49-F238E27FC236}">
                  <a16:creationId xmlns:a16="http://schemas.microsoft.com/office/drawing/2014/main" id="{40900151-7EB6-4C0B-8F73-A131F679C2C4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6" name="Google Shape;257;p4">
              <a:extLst>
                <a:ext uri="{FF2B5EF4-FFF2-40B4-BE49-F238E27FC236}">
                  <a16:creationId xmlns:a16="http://schemas.microsoft.com/office/drawing/2014/main" id="{80069A45-3F7E-415F-9DEA-C44E6F5B9374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17" name="Google Shape;258;p4">
                <a:extLst>
                  <a:ext uri="{FF2B5EF4-FFF2-40B4-BE49-F238E27FC236}">
                    <a16:creationId xmlns:a16="http://schemas.microsoft.com/office/drawing/2014/main" id="{EA876A1A-03BA-4EED-868E-A3DE53D7581E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" name="Google Shape;259;p4">
                <a:extLst>
                  <a:ext uri="{FF2B5EF4-FFF2-40B4-BE49-F238E27FC236}">
                    <a16:creationId xmlns:a16="http://schemas.microsoft.com/office/drawing/2014/main" id="{C240ECEE-C07F-4892-A344-1847DE63FD60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" name="Google Shape;260;p4">
                <a:extLst>
                  <a:ext uri="{FF2B5EF4-FFF2-40B4-BE49-F238E27FC236}">
                    <a16:creationId xmlns:a16="http://schemas.microsoft.com/office/drawing/2014/main" id="{96A8F944-85F2-4A4B-AF9F-24A1F0FAD198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" name="Google Shape;261;p4">
                <a:extLst>
                  <a:ext uri="{FF2B5EF4-FFF2-40B4-BE49-F238E27FC236}">
                    <a16:creationId xmlns:a16="http://schemas.microsoft.com/office/drawing/2014/main" id="{27F90519-204B-4999-8359-35968E1B2F2A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1" name="Google Shape;262;p4">
                <a:extLst>
                  <a:ext uri="{FF2B5EF4-FFF2-40B4-BE49-F238E27FC236}">
                    <a16:creationId xmlns:a16="http://schemas.microsoft.com/office/drawing/2014/main" id="{20095D6B-66D8-4B33-96A2-69C4354C36F9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2" name="Google Shape;263;p4">
                <a:extLst>
                  <a:ext uri="{FF2B5EF4-FFF2-40B4-BE49-F238E27FC236}">
                    <a16:creationId xmlns:a16="http://schemas.microsoft.com/office/drawing/2014/main" id="{027D3E07-9EA1-485D-A02D-049FB127A5DD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BC9876-21C0-424A-9677-2BA97ABA1237}"/>
              </a:ext>
            </a:extLst>
          </p:cNvPr>
          <p:cNvSpPr txBox="1"/>
          <p:nvPr/>
        </p:nvSpPr>
        <p:spPr>
          <a:xfrm>
            <a:off x="620958" y="3461912"/>
            <a:ext cx="2236510" cy="523220"/>
          </a:xfrm>
          <a:prstGeom prst="rect">
            <a:avLst/>
          </a:prstGeom>
          <a:solidFill>
            <a:srgbClr val="D60000">
              <a:alpha val="78039"/>
            </a:srgbClr>
          </a:solidFill>
        </p:spPr>
        <p:txBody>
          <a:bodyPr vert="horz"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增加的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外部特徵</a:t>
            </a: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69713A3-14A9-49AC-81AC-8A07353C7EF7}"/>
              </a:ext>
            </a:extLst>
          </p:cNvPr>
          <p:cNvSpPr txBox="1"/>
          <p:nvPr/>
        </p:nvSpPr>
        <p:spPr>
          <a:xfrm>
            <a:off x="543046" y="1746833"/>
            <a:ext cx="211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總共變數</a:t>
            </a:r>
            <a:endParaRPr lang="en-US" altLang="zh-TW" sz="2400" b="1" dirty="0"/>
          </a:p>
          <a:p>
            <a:r>
              <a:rPr lang="zh-TW" altLang="en-US" sz="2400" b="1" dirty="0"/>
              <a:t>前</a:t>
            </a:r>
            <a:r>
              <a:rPr lang="en-US" altLang="zh-TW" sz="2400" b="1" dirty="0"/>
              <a:t>35 / 107</a:t>
            </a:r>
            <a:r>
              <a:rPr lang="zh-TW" altLang="en-US" sz="2400" b="1" dirty="0"/>
              <a:t>個</a:t>
            </a:r>
            <a:endParaRPr lang="en-US" altLang="zh-TW" sz="2400" b="1" dirty="0"/>
          </a:p>
          <a:p>
            <a:endParaRPr lang="en-US" altLang="zh-TW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068F7-4B78-461F-BA87-4FF45206DAA8}"/>
              </a:ext>
            </a:extLst>
          </p:cNvPr>
          <p:cNvSpPr/>
          <p:nvPr/>
        </p:nvSpPr>
        <p:spPr>
          <a:xfrm>
            <a:off x="3564129" y="4876525"/>
            <a:ext cx="1191609" cy="140400"/>
          </a:xfrm>
          <a:prstGeom prst="rect">
            <a:avLst/>
          </a:prstGeom>
          <a:solidFill>
            <a:srgbClr val="FF151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C47487-5075-4BE8-8095-4F68BEF016C0}"/>
              </a:ext>
            </a:extLst>
          </p:cNvPr>
          <p:cNvSpPr/>
          <p:nvPr/>
        </p:nvSpPr>
        <p:spPr>
          <a:xfrm>
            <a:off x="3693888" y="1746833"/>
            <a:ext cx="1044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A11175-2ABF-487C-9F9E-EF156DFDB94F}"/>
              </a:ext>
            </a:extLst>
          </p:cNvPr>
          <p:cNvSpPr/>
          <p:nvPr/>
        </p:nvSpPr>
        <p:spPr>
          <a:xfrm>
            <a:off x="3328419" y="263162"/>
            <a:ext cx="1404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5EF054-CBFA-40B8-846C-A0ACEADDA6AE}"/>
              </a:ext>
            </a:extLst>
          </p:cNvPr>
          <p:cNvSpPr/>
          <p:nvPr/>
        </p:nvSpPr>
        <p:spPr>
          <a:xfrm>
            <a:off x="3987839" y="634177"/>
            <a:ext cx="730007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C34DFC-2925-4C21-9686-37EDADA9A368}"/>
              </a:ext>
            </a:extLst>
          </p:cNvPr>
          <p:cNvSpPr/>
          <p:nvPr/>
        </p:nvSpPr>
        <p:spPr>
          <a:xfrm>
            <a:off x="3325801" y="1378076"/>
            <a:ext cx="1404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DBF1E1A-089F-4DC7-982E-32509856CD6A}"/>
              </a:ext>
            </a:extLst>
          </p:cNvPr>
          <p:cNvSpPr/>
          <p:nvPr/>
        </p:nvSpPr>
        <p:spPr>
          <a:xfrm>
            <a:off x="3323374" y="1194773"/>
            <a:ext cx="1404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2B4CF4-04D7-4C57-8592-AEDB9B76C8C3}"/>
              </a:ext>
            </a:extLst>
          </p:cNvPr>
          <p:cNvSpPr/>
          <p:nvPr/>
        </p:nvSpPr>
        <p:spPr>
          <a:xfrm>
            <a:off x="3585503" y="1010317"/>
            <a:ext cx="1152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D731F4-8AD6-4F3F-98B0-0067C468A844}"/>
              </a:ext>
            </a:extLst>
          </p:cNvPr>
          <p:cNvSpPr/>
          <p:nvPr/>
        </p:nvSpPr>
        <p:spPr>
          <a:xfrm>
            <a:off x="3733430" y="2125231"/>
            <a:ext cx="1008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6D8DA7-07C7-4CF3-8106-E943FE2DA99C}"/>
              </a:ext>
            </a:extLst>
          </p:cNvPr>
          <p:cNvSpPr/>
          <p:nvPr/>
        </p:nvSpPr>
        <p:spPr>
          <a:xfrm>
            <a:off x="3401591" y="2848680"/>
            <a:ext cx="1332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EFC223-1B4B-48C0-8E2D-D2A4C4020A5A}"/>
              </a:ext>
            </a:extLst>
          </p:cNvPr>
          <p:cNvSpPr/>
          <p:nvPr/>
        </p:nvSpPr>
        <p:spPr>
          <a:xfrm>
            <a:off x="3727605" y="3963594"/>
            <a:ext cx="1008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C65B6BA-BC33-47DC-9797-9F0328BAD924}"/>
              </a:ext>
            </a:extLst>
          </p:cNvPr>
          <p:cNvSpPr txBox="1"/>
          <p:nvPr/>
        </p:nvSpPr>
        <p:spPr>
          <a:xfrm>
            <a:off x="607854" y="2800593"/>
            <a:ext cx="2236510" cy="523220"/>
          </a:xfrm>
          <a:prstGeom prst="rect">
            <a:avLst/>
          </a:prstGeom>
          <a:solidFill>
            <a:srgbClr val="00B0F0"/>
          </a:solidFill>
        </p:spPr>
        <p:txBody>
          <a:bodyPr vert="horz" wrap="non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增加的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內部特徵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7E4851-78D6-464E-8FBF-8DDB43D4C960}"/>
              </a:ext>
            </a:extLst>
          </p:cNvPr>
          <p:cNvSpPr/>
          <p:nvPr/>
        </p:nvSpPr>
        <p:spPr>
          <a:xfrm>
            <a:off x="3798254" y="6012118"/>
            <a:ext cx="936000" cy="140400"/>
          </a:xfrm>
          <a:prstGeom prst="rect">
            <a:avLst/>
          </a:prstGeom>
          <a:solidFill>
            <a:srgbClr val="FF151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D6ABBD-3E18-4FEF-957D-D798678C27A6}"/>
              </a:ext>
            </a:extLst>
          </p:cNvPr>
          <p:cNvSpPr/>
          <p:nvPr/>
        </p:nvSpPr>
        <p:spPr>
          <a:xfrm>
            <a:off x="3835605" y="6371063"/>
            <a:ext cx="900000" cy="140400"/>
          </a:xfrm>
          <a:prstGeom prst="rect">
            <a:avLst/>
          </a:prstGeom>
          <a:solidFill>
            <a:srgbClr val="FF151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396570E-EF60-41F4-9F2D-74D0B3704AB4}"/>
              </a:ext>
            </a:extLst>
          </p:cNvPr>
          <p:cNvSpPr/>
          <p:nvPr/>
        </p:nvSpPr>
        <p:spPr>
          <a:xfrm>
            <a:off x="3254474" y="6184770"/>
            <a:ext cx="1476000" cy="140400"/>
          </a:xfrm>
          <a:prstGeom prst="rect">
            <a:avLst/>
          </a:prstGeom>
          <a:solidFill>
            <a:srgbClr val="00B0F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2CD849-FE9F-49C0-9869-17C8CFC13383}"/>
              </a:ext>
            </a:extLst>
          </p:cNvPr>
          <p:cNvSpPr txBox="1"/>
          <p:nvPr/>
        </p:nvSpPr>
        <p:spPr>
          <a:xfrm>
            <a:off x="9593836" y="6185340"/>
            <a:ext cx="11169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重要性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3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9936ACBB-5D06-40D4-803C-0B32549A9616}"/>
              </a:ext>
            </a:extLst>
          </p:cNvPr>
          <p:cNvGrpSpPr/>
          <p:nvPr/>
        </p:nvGrpSpPr>
        <p:grpSpPr>
          <a:xfrm>
            <a:off x="5823216" y="2380091"/>
            <a:ext cx="6593922" cy="4313842"/>
            <a:chOff x="5760452" y="2059218"/>
            <a:chExt cx="6767512" cy="4712662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6DE3FD4-B8F3-4491-9D8B-EEBF16FE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8663" y="2451921"/>
              <a:ext cx="6479938" cy="4319959"/>
            </a:xfrm>
            <a:prstGeom prst="rect">
              <a:avLst/>
            </a:prstGeom>
          </p:spPr>
        </p:pic>
        <p:sp>
          <p:nvSpPr>
            <p:cNvPr id="48" name="Google Shape;596;p81">
              <a:extLst>
                <a:ext uri="{FF2B5EF4-FFF2-40B4-BE49-F238E27FC236}">
                  <a16:creationId xmlns:a16="http://schemas.microsoft.com/office/drawing/2014/main" id="{9CA5E7AD-CAE0-456F-99FB-B18FF4AA99ED}"/>
                </a:ext>
              </a:extLst>
            </p:cNvPr>
            <p:cNvSpPr/>
            <p:nvPr/>
          </p:nvSpPr>
          <p:spPr>
            <a:xfrm>
              <a:off x="5760452" y="2979791"/>
              <a:ext cx="287574" cy="30725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600;p81">
              <a:extLst>
                <a:ext uri="{FF2B5EF4-FFF2-40B4-BE49-F238E27FC236}">
                  <a16:creationId xmlns:a16="http://schemas.microsoft.com/office/drawing/2014/main" id="{6D19A358-7FAE-41B4-8DE1-2BD740BBF783}"/>
                </a:ext>
              </a:extLst>
            </p:cNvPr>
            <p:cNvSpPr txBox="1"/>
            <p:nvPr/>
          </p:nvSpPr>
          <p:spPr>
            <a:xfrm>
              <a:off x="6138922" y="2876849"/>
              <a:ext cx="87172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600" b="1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有申購</a:t>
              </a:r>
              <a:endParaRPr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7" name="Google Shape;601;p81">
              <a:extLst>
                <a:ext uri="{FF2B5EF4-FFF2-40B4-BE49-F238E27FC236}">
                  <a16:creationId xmlns:a16="http://schemas.microsoft.com/office/drawing/2014/main" id="{A134D6A9-0B6D-419A-8611-393D51B84366}"/>
                </a:ext>
              </a:extLst>
            </p:cNvPr>
            <p:cNvSpPr txBox="1"/>
            <p:nvPr/>
          </p:nvSpPr>
          <p:spPr>
            <a:xfrm>
              <a:off x="6138922" y="3728056"/>
              <a:ext cx="87172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600" b="1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沒申購</a:t>
              </a:r>
              <a:endParaRPr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1" name="Google Shape;596;p81">
              <a:extLst>
                <a:ext uri="{FF2B5EF4-FFF2-40B4-BE49-F238E27FC236}">
                  <a16:creationId xmlns:a16="http://schemas.microsoft.com/office/drawing/2014/main" id="{FBBB93F7-DEB4-4420-A5B6-C93DB3F45A69}"/>
                </a:ext>
              </a:extLst>
            </p:cNvPr>
            <p:cNvSpPr/>
            <p:nvPr/>
          </p:nvSpPr>
          <p:spPr>
            <a:xfrm>
              <a:off x="11556859" y="2059218"/>
              <a:ext cx="971105" cy="45368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5FBD010-EC07-406B-A548-418D816C31DC}"/>
                </a:ext>
              </a:extLst>
            </p:cNvPr>
            <p:cNvSpPr txBox="1"/>
            <p:nvPr/>
          </p:nvSpPr>
          <p:spPr>
            <a:xfrm>
              <a:off x="6048026" y="2520954"/>
              <a:ext cx="1080743" cy="338514"/>
            </a:xfrm>
            <a:prstGeom prst="rect">
              <a:avLst/>
            </a:prstGeom>
            <a:solidFill>
              <a:srgbClr val="F8B6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1800" b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</a:defRPr>
              </a:lvl1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ym typeface="Microsoft JhengHei"/>
                </a:rPr>
                <a:t>20~22</a:t>
              </a:r>
              <a:r>
                <a:rPr lang="zh-TW" altLang="en-US" sz="1600" dirty="0">
                  <a:sym typeface="Microsoft JhengHei"/>
                </a:rPr>
                <a:t>歲</a:t>
              </a:r>
              <a:endParaRPr lang="en-US" altLang="zh-TW" sz="1600" dirty="0">
                <a:sym typeface="Microsoft JhengHei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923AA19-01C2-4E08-BCAE-91666E331E2F}"/>
                </a:ext>
              </a:extLst>
            </p:cNvPr>
            <p:cNvSpPr txBox="1"/>
            <p:nvPr/>
          </p:nvSpPr>
          <p:spPr>
            <a:xfrm>
              <a:off x="6048026" y="4507112"/>
              <a:ext cx="1080743" cy="338515"/>
            </a:xfrm>
            <a:prstGeom prst="rect">
              <a:avLst/>
            </a:prstGeom>
            <a:solidFill>
              <a:srgbClr val="F8B6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1800" b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</a:defRPr>
              </a:lvl1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ym typeface="Microsoft JhengHei"/>
                </a:rPr>
                <a:t>23~35</a:t>
              </a:r>
              <a:r>
                <a:rPr lang="zh-TW" altLang="en-US" sz="1600" dirty="0">
                  <a:sym typeface="Microsoft JhengHei"/>
                </a:rPr>
                <a:t>歲</a:t>
              </a:r>
              <a:endParaRPr lang="en-US" altLang="zh-TW" sz="1600" dirty="0">
                <a:sym typeface="Microsoft JhengHei"/>
              </a:endParaRPr>
            </a:p>
          </p:txBody>
        </p:sp>
        <p:sp>
          <p:nvSpPr>
            <p:cNvPr id="70" name="Google Shape;600;p81">
              <a:extLst>
                <a:ext uri="{FF2B5EF4-FFF2-40B4-BE49-F238E27FC236}">
                  <a16:creationId xmlns:a16="http://schemas.microsoft.com/office/drawing/2014/main" id="{1004EFDA-A0DE-495B-BD67-B957747D0EDB}"/>
                </a:ext>
              </a:extLst>
            </p:cNvPr>
            <p:cNvSpPr txBox="1"/>
            <p:nvPr/>
          </p:nvSpPr>
          <p:spPr>
            <a:xfrm>
              <a:off x="6138922" y="4885997"/>
              <a:ext cx="87172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600" b="1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有申購</a:t>
              </a:r>
              <a:endParaRPr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" name="Google Shape;601;p81">
              <a:extLst>
                <a:ext uri="{FF2B5EF4-FFF2-40B4-BE49-F238E27FC236}">
                  <a16:creationId xmlns:a16="http://schemas.microsoft.com/office/drawing/2014/main" id="{3C3B124F-E632-469C-8FC4-B8DBE6460778}"/>
                </a:ext>
              </a:extLst>
            </p:cNvPr>
            <p:cNvSpPr txBox="1"/>
            <p:nvPr/>
          </p:nvSpPr>
          <p:spPr>
            <a:xfrm>
              <a:off x="6138922" y="5737204"/>
              <a:ext cx="87172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600" b="1" i="0" u="none" strike="noStrike" cap="none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沒申購</a:t>
              </a:r>
              <a:endParaRPr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" name="Google Shape;254;p4">
            <a:extLst>
              <a:ext uri="{FF2B5EF4-FFF2-40B4-BE49-F238E27FC236}">
                <a16:creationId xmlns:a16="http://schemas.microsoft.com/office/drawing/2014/main" id="{9BA9BB9F-F5BC-4D69-81A3-9DF36195A369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6" name="Google Shape;255;p4">
              <a:extLst>
                <a:ext uri="{FF2B5EF4-FFF2-40B4-BE49-F238E27FC236}">
                  <a16:creationId xmlns:a16="http://schemas.microsoft.com/office/drawing/2014/main" id="{C84B47A2-9A0A-41DA-8D58-7EFE4ED08FEC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256;p4">
              <a:extLst>
                <a:ext uri="{FF2B5EF4-FFF2-40B4-BE49-F238E27FC236}">
                  <a16:creationId xmlns:a16="http://schemas.microsoft.com/office/drawing/2014/main" id="{C85F98EE-1B25-4C97-A0AC-05779543E38D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8" name="Google Shape;257;p4">
              <a:extLst>
                <a:ext uri="{FF2B5EF4-FFF2-40B4-BE49-F238E27FC236}">
                  <a16:creationId xmlns:a16="http://schemas.microsoft.com/office/drawing/2014/main" id="{B543C5A3-A346-461C-878B-5C49E98B0ECA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9" name="Google Shape;258;p4">
                <a:extLst>
                  <a:ext uri="{FF2B5EF4-FFF2-40B4-BE49-F238E27FC236}">
                    <a16:creationId xmlns:a16="http://schemas.microsoft.com/office/drawing/2014/main" id="{4C311AD9-7411-46DA-BDBE-A1222AB405AA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0" name="Google Shape;259;p4">
                <a:extLst>
                  <a:ext uri="{FF2B5EF4-FFF2-40B4-BE49-F238E27FC236}">
                    <a16:creationId xmlns:a16="http://schemas.microsoft.com/office/drawing/2014/main" id="{694F56AB-2544-46A0-AD86-E34FF87954CE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" name="Google Shape;260;p4">
                <a:extLst>
                  <a:ext uri="{FF2B5EF4-FFF2-40B4-BE49-F238E27FC236}">
                    <a16:creationId xmlns:a16="http://schemas.microsoft.com/office/drawing/2014/main" id="{25336055-5D89-4AC0-A276-D2E8C441DBB4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" name="Google Shape;261;p4">
                <a:extLst>
                  <a:ext uri="{FF2B5EF4-FFF2-40B4-BE49-F238E27FC236}">
                    <a16:creationId xmlns:a16="http://schemas.microsoft.com/office/drawing/2014/main" id="{F0DC346E-662B-45F8-9B8B-A1C2EF28DEBE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" name="Google Shape;262;p4">
                <a:extLst>
                  <a:ext uri="{FF2B5EF4-FFF2-40B4-BE49-F238E27FC236}">
                    <a16:creationId xmlns:a16="http://schemas.microsoft.com/office/drawing/2014/main" id="{C26502E8-F9A1-404A-8124-1481E55F59C1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" name="Google Shape;263;p4">
                <a:extLst>
                  <a:ext uri="{FF2B5EF4-FFF2-40B4-BE49-F238E27FC236}">
                    <a16:creationId xmlns:a16="http://schemas.microsoft.com/office/drawing/2014/main" id="{099B86CA-187C-40C2-ACF3-4C8D8E75A53B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2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1618063-BA6D-4770-B2FF-5FE826C1D6D5}"/>
              </a:ext>
            </a:extLst>
          </p:cNvPr>
          <p:cNvSpPr/>
          <p:nvPr/>
        </p:nvSpPr>
        <p:spPr>
          <a:xfrm>
            <a:off x="9144000" y="106906"/>
            <a:ext cx="2960423" cy="2578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18D75100-3FCC-4E89-8D42-76670A9589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93"/>
          <a:stretch/>
        </p:blipFill>
        <p:spPr>
          <a:xfrm>
            <a:off x="724435" y="2931352"/>
            <a:ext cx="4829958" cy="354593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2A3C94-4FD5-4FCC-A566-7CE7E3EBE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8EE48CC-69AE-4F13-8ED8-8D043FBC1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16" y="1222878"/>
            <a:ext cx="1009421" cy="1009421"/>
          </a:xfrm>
          <a:prstGeom prst="rect">
            <a:avLst/>
          </a:prstGeom>
        </p:spPr>
      </p:pic>
      <p:sp>
        <p:nvSpPr>
          <p:cNvPr id="60" name="Google Shape;334;p7">
            <a:extLst>
              <a:ext uri="{FF2B5EF4-FFF2-40B4-BE49-F238E27FC236}">
                <a16:creationId xmlns:a16="http://schemas.microsoft.com/office/drawing/2014/main" id="{923D8512-FB01-4981-BE9F-B2C123E64DDA}"/>
              </a:ext>
            </a:extLst>
          </p:cNvPr>
          <p:cNvSpPr txBox="1"/>
          <p:nvPr/>
        </p:nvSpPr>
        <p:spPr>
          <a:xfrm>
            <a:off x="2858098" y="6466473"/>
            <a:ext cx="849792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年齡</a:t>
            </a:r>
            <a:endParaRPr sz="18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AC90683-3DC0-4523-9B17-36592D2581F2}"/>
              </a:ext>
            </a:extLst>
          </p:cNvPr>
          <p:cNvSpPr txBox="1"/>
          <p:nvPr/>
        </p:nvSpPr>
        <p:spPr>
          <a:xfrm>
            <a:off x="470163" y="3882932"/>
            <a:ext cx="379640" cy="1569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購買基金次數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303C9B-CBEB-44ED-9FE5-33D1991EAB92}"/>
              </a:ext>
            </a:extLst>
          </p:cNvPr>
          <p:cNvSpPr txBox="1"/>
          <p:nvPr/>
        </p:nvSpPr>
        <p:spPr>
          <a:xfrm>
            <a:off x="2264603" y="1100052"/>
            <a:ext cx="7123616" cy="113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年齡大於</a:t>
            </a:r>
            <a:r>
              <a:rPr lang="en-US" altLang="zh-TW" sz="2400" b="1" dirty="0"/>
              <a:t>23</a:t>
            </a:r>
            <a:r>
              <a:rPr lang="zh-TW" altLang="en-US" sz="2400" b="1" dirty="0"/>
              <a:t>歲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含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 （大學畢業，穩定收入年齡</a:t>
            </a:r>
            <a:endParaRPr lang="en-US" altLang="zh-TW" sz="2400" b="1" dirty="0"/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zh-TW" altLang="en-US" sz="2400" b="1" dirty="0"/>
              <a:t>年收入 </a:t>
            </a:r>
            <a:r>
              <a:rPr lang="en-US" altLang="zh-TW" sz="2400" b="1" dirty="0"/>
              <a:t>&gt;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37</a:t>
            </a:r>
            <a:r>
              <a:rPr lang="zh-TW" altLang="en-US" sz="2400" b="1" dirty="0"/>
              <a:t>萬 （月薪約</a:t>
            </a:r>
            <a:r>
              <a:rPr lang="en-US" altLang="zh-TW" sz="2400" b="1" dirty="0"/>
              <a:t>30K</a:t>
            </a:r>
            <a:r>
              <a:rPr lang="zh-TW" altLang="en-US" sz="2400" b="1" dirty="0"/>
              <a:t>，開始有餘裕投資</a:t>
            </a:r>
            <a:endParaRPr lang="en-US" altLang="zh-TW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31BAC9-6465-49E6-8783-341C0FDDC921}"/>
              </a:ext>
            </a:extLst>
          </p:cNvPr>
          <p:cNvSpPr/>
          <p:nvPr/>
        </p:nvSpPr>
        <p:spPr>
          <a:xfrm>
            <a:off x="1932191" y="2894777"/>
            <a:ext cx="3739642" cy="3545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縮小樣本</a:t>
            </a:r>
            <a:endParaRPr lang="en-US" altLang="zh-TW" sz="3200" b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Google Shape;595;p81">
            <a:extLst>
              <a:ext uri="{FF2B5EF4-FFF2-40B4-BE49-F238E27FC236}">
                <a16:creationId xmlns:a16="http://schemas.microsoft.com/office/drawing/2014/main" id="{D6B72F81-3EEE-43F2-8ADB-AABAEB313EFC}"/>
              </a:ext>
            </a:extLst>
          </p:cNvPr>
          <p:cNvSpPr txBox="1"/>
          <p:nvPr/>
        </p:nvSpPr>
        <p:spPr>
          <a:xfrm>
            <a:off x="8420823" y="6511771"/>
            <a:ext cx="1610881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客戶年收入</a:t>
            </a:r>
            <a:endParaRPr sz="16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" name="Google Shape;597;p81">
            <a:extLst>
              <a:ext uri="{FF2B5EF4-FFF2-40B4-BE49-F238E27FC236}">
                <a16:creationId xmlns:a16="http://schemas.microsoft.com/office/drawing/2014/main" id="{4C839252-0802-44D9-9119-6E9ACE9FBCE7}"/>
              </a:ext>
            </a:extLst>
          </p:cNvPr>
          <p:cNvSpPr txBox="1"/>
          <p:nvPr/>
        </p:nvSpPr>
        <p:spPr>
          <a:xfrm>
            <a:off x="7822009" y="2451168"/>
            <a:ext cx="738204" cy="369291"/>
          </a:xfrm>
          <a:prstGeom prst="rect">
            <a:avLst/>
          </a:prstGeom>
          <a:solidFill>
            <a:srgbClr val="FFFF00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37</a:t>
            </a:r>
            <a:r>
              <a:rPr lang="zh-TW" sz="18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萬</a:t>
            </a:r>
            <a:endParaRPr sz="1800" b="1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5A8A65D-68DE-4FFB-8055-A4888BF3D615}"/>
              </a:ext>
            </a:extLst>
          </p:cNvPr>
          <p:cNvCxnSpPr>
            <a:cxnSpLocks/>
          </p:cNvCxnSpPr>
          <p:nvPr/>
        </p:nvCxnSpPr>
        <p:spPr>
          <a:xfrm>
            <a:off x="8191111" y="2794766"/>
            <a:ext cx="0" cy="35455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254;p4">
            <a:extLst>
              <a:ext uri="{FF2B5EF4-FFF2-40B4-BE49-F238E27FC236}">
                <a16:creationId xmlns:a16="http://schemas.microsoft.com/office/drawing/2014/main" id="{9BA9BB9F-F5BC-4D69-81A3-9DF36195A369}"/>
              </a:ext>
            </a:extLst>
          </p:cNvPr>
          <p:cNvGrpSpPr/>
          <p:nvPr/>
        </p:nvGrpSpPr>
        <p:grpSpPr>
          <a:xfrm>
            <a:off x="218769" y="117372"/>
            <a:ext cx="11541861" cy="924055"/>
            <a:chOff x="164075" y="88028"/>
            <a:chExt cx="8656397" cy="693041"/>
          </a:xfrm>
        </p:grpSpPr>
        <p:cxnSp>
          <p:nvCxnSpPr>
            <p:cNvPr id="80" name="Google Shape;255;p4">
              <a:extLst>
                <a:ext uri="{FF2B5EF4-FFF2-40B4-BE49-F238E27FC236}">
                  <a16:creationId xmlns:a16="http://schemas.microsoft.com/office/drawing/2014/main" id="{C84B47A2-9A0A-41DA-8D58-7EFE4ED08FEC}"/>
                </a:ext>
              </a:extLst>
            </p:cNvPr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81" name="Google Shape;256;p4">
              <a:extLst>
                <a:ext uri="{FF2B5EF4-FFF2-40B4-BE49-F238E27FC236}">
                  <a16:creationId xmlns:a16="http://schemas.microsoft.com/office/drawing/2014/main" id="{C85F98EE-1B25-4C97-A0AC-05779543E38D}"/>
                </a:ext>
              </a:extLst>
            </p:cNvPr>
            <p:cNvSpPr/>
            <p:nvPr/>
          </p:nvSpPr>
          <p:spPr>
            <a:xfrm>
              <a:off x="1161371" y="88028"/>
              <a:ext cx="2186379" cy="25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zh-TW" altLang="en-US" sz="16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82" name="Google Shape;257;p4">
              <a:extLst>
                <a:ext uri="{FF2B5EF4-FFF2-40B4-BE49-F238E27FC236}">
                  <a16:creationId xmlns:a16="http://schemas.microsoft.com/office/drawing/2014/main" id="{B543C5A3-A346-461C-878B-5C49E98B0ECA}"/>
                </a:ext>
              </a:extLst>
            </p:cNvPr>
            <p:cNvGrpSpPr/>
            <p:nvPr/>
          </p:nvGrpSpPr>
          <p:grpSpPr>
            <a:xfrm>
              <a:off x="164075" y="195487"/>
              <a:ext cx="975763" cy="585582"/>
              <a:chOff x="332743" y="531294"/>
              <a:chExt cx="2552024" cy="1531540"/>
            </a:xfrm>
          </p:grpSpPr>
          <p:sp>
            <p:nvSpPr>
              <p:cNvPr id="83" name="Google Shape;258;p4">
                <a:extLst>
                  <a:ext uri="{FF2B5EF4-FFF2-40B4-BE49-F238E27FC236}">
                    <a16:creationId xmlns:a16="http://schemas.microsoft.com/office/drawing/2014/main" id="{4C311AD9-7411-46DA-BDBE-A1222AB405AA}"/>
                  </a:ext>
                </a:extLst>
              </p:cNvPr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4" name="Google Shape;259;p4">
                <a:extLst>
                  <a:ext uri="{FF2B5EF4-FFF2-40B4-BE49-F238E27FC236}">
                    <a16:creationId xmlns:a16="http://schemas.microsoft.com/office/drawing/2014/main" id="{694F56AB-2544-46A0-AD86-E34FF87954CE}"/>
                  </a:ext>
                </a:extLst>
              </p:cNvPr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5" name="Google Shape;260;p4">
                <a:extLst>
                  <a:ext uri="{FF2B5EF4-FFF2-40B4-BE49-F238E27FC236}">
                    <a16:creationId xmlns:a16="http://schemas.microsoft.com/office/drawing/2014/main" id="{25336055-5D89-4AC0-A276-D2E8C441DBB4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6" name="Google Shape;261;p4">
                <a:extLst>
                  <a:ext uri="{FF2B5EF4-FFF2-40B4-BE49-F238E27FC236}">
                    <a16:creationId xmlns:a16="http://schemas.microsoft.com/office/drawing/2014/main" id="{F0DC346E-662B-45F8-9B8B-A1C2EF28DEBE}"/>
                  </a:ext>
                </a:extLst>
              </p:cNvPr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7" name="Google Shape;262;p4">
                <a:extLst>
                  <a:ext uri="{FF2B5EF4-FFF2-40B4-BE49-F238E27FC236}">
                    <a16:creationId xmlns:a16="http://schemas.microsoft.com/office/drawing/2014/main" id="{C26502E8-F9A1-404A-8124-1481E55F59C1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70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88" name="Google Shape;263;p4">
                <a:extLst>
                  <a:ext uri="{FF2B5EF4-FFF2-40B4-BE49-F238E27FC236}">
                    <a16:creationId xmlns:a16="http://schemas.microsoft.com/office/drawing/2014/main" id="{099B86CA-187C-40C2-ACF3-4C8D8E75A53B}"/>
                  </a:ext>
                </a:extLst>
              </p:cNvPr>
              <p:cNvSpPr txBox="1"/>
              <p:nvPr/>
            </p:nvSpPr>
            <p:spPr>
              <a:xfrm>
                <a:off x="881239" y="766811"/>
                <a:ext cx="1355860" cy="1146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2</a:t>
                </a:r>
                <a:endParaRPr sz="32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11DBB0F0-5B63-43F0-9709-EFB27EE37324}"/>
              </a:ext>
            </a:extLst>
          </p:cNvPr>
          <p:cNvSpPr/>
          <p:nvPr/>
        </p:nvSpPr>
        <p:spPr>
          <a:xfrm>
            <a:off x="7531792" y="185459"/>
            <a:ext cx="2960423" cy="2578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BA881A-7FA9-4328-B768-6F60E68325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549223D-7165-4A14-B551-A85C6871C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83614"/>
              </p:ext>
            </p:extLst>
          </p:nvPr>
        </p:nvGraphicFramePr>
        <p:xfrm>
          <a:off x="8346127" y="3340551"/>
          <a:ext cx="2870670" cy="174129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55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真實有買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真實沒買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預測有買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102</a:t>
                      </a:r>
                      <a:r>
                        <a:rPr lang="zh-TW" alt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</a:rPr>
                        <a:t>0.0007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254</a:t>
                      </a:r>
                      <a:r>
                        <a:rPr lang="zh-TW" altLang="en-US" sz="1800" kern="100" dirty="0">
                          <a:effectLst/>
                        </a:rPr>
                        <a:t> </a:t>
                      </a:r>
                      <a:endParaRPr lang="en-US" alt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</a:rPr>
                        <a:t>0.0017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預測沒買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216</a:t>
                      </a:r>
                      <a:r>
                        <a:rPr lang="zh-TW" alt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altLang="zh-TW" sz="1800" kern="100" dirty="0">
                          <a:effectLst/>
                        </a:rPr>
                        <a:t>0.0015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147613</a:t>
                      </a:r>
                      <a:r>
                        <a:rPr lang="zh-TW" altLang="en-US" sz="1800" kern="100" dirty="0">
                          <a:effectLst/>
                        </a:rPr>
                        <a:t> </a:t>
                      </a:r>
                      <a:r>
                        <a:rPr lang="en-US" altLang="zh-TW" sz="1800" kern="100" dirty="0">
                          <a:effectLst/>
                        </a:rPr>
                        <a:t>(0.9961)</a:t>
                      </a:r>
                      <a:endParaRPr lang="zh-TW" altLang="zh-TW" sz="18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B6AD4B6-D6C8-4295-9805-B4AF5DC30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34758"/>
              </p:ext>
            </p:extLst>
          </p:nvPr>
        </p:nvGraphicFramePr>
        <p:xfrm>
          <a:off x="8437613" y="1575734"/>
          <a:ext cx="2743201" cy="1478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0.9968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0.2865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0.3207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0.3026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9D2083-A817-41B4-AD84-28613779730B}"/>
              </a:ext>
            </a:extLst>
          </p:cNvPr>
          <p:cNvSpPr txBox="1"/>
          <p:nvPr/>
        </p:nvSpPr>
        <p:spPr>
          <a:xfrm>
            <a:off x="8916482" y="5464397"/>
            <a:ext cx="172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 = 0.983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CC0EA50-3EFA-4360-BDA8-F5D6AC50D88A}"/>
              </a:ext>
            </a:extLst>
          </p:cNvPr>
          <p:cNvSpPr/>
          <p:nvPr/>
        </p:nvSpPr>
        <p:spPr>
          <a:xfrm>
            <a:off x="10036313" y="2668264"/>
            <a:ext cx="1031684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Picture 2" descr="Directional, move, navigation, pointer, sign, up, upper right">
            <a:extLst>
              <a:ext uri="{FF2B5EF4-FFF2-40B4-BE49-F238E27FC236}">
                <a16:creationId xmlns:a16="http://schemas.microsoft.com/office/drawing/2014/main" id="{011C9AA8-47FF-43C6-92D8-DE40C86B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9804">
            <a:off x="9667103" y="2541231"/>
            <a:ext cx="572962" cy="5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58AEF83D-0BE6-4DB5-A8F7-ED55C2246DA1}"/>
              </a:ext>
            </a:extLst>
          </p:cNvPr>
          <p:cNvSpPr txBox="1"/>
          <p:nvPr/>
        </p:nvSpPr>
        <p:spPr>
          <a:xfrm>
            <a:off x="8998000" y="1085195"/>
            <a:ext cx="19111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增加變數後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31370" y="2233590"/>
            <a:ext cx="7146950" cy="4167231"/>
            <a:chOff x="337319" y="1476587"/>
            <a:chExt cx="7146950" cy="4167231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19" y="1476587"/>
              <a:ext cx="6595968" cy="4160388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561913" y="2953149"/>
              <a:ext cx="6922356" cy="2690669"/>
              <a:chOff x="546440" y="3241663"/>
              <a:chExt cx="6922356" cy="2690669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546440" y="3506345"/>
                <a:ext cx="5104339" cy="2425987"/>
                <a:chOff x="921543" y="3506345"/>
                <a:chExt cx="5104339" cy="2425987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677235" y="5576308"/>
                  <a:ext cx="977101" cy="320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Precision</a:t>
                  </a:r>
                  <a:endParaRPr lang="zh-TW" altLang="en-US" sz="11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690708" y="5738945"/>
                  <a:ext cx="489777" cy="1933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199485" y="5576308"/>
                  <a:ext cx="826397" cy="320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F1-score</a:t>
                  </a:r>
                  <a:endPara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921543" y="3506345"/>
                  <a:ext cx="137847" cy="421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3467547" y="5578735"/>
                  <a:ext cx="797908" cy="320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Recall</a:t>
                  </a:r>
                  <a:endParaRPr lang="zh-TW" altLang="en-US" sz="11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1" name="矩形 40"/>
              <p:cNvSpPr/>
              <p:nvPr/>
            </p:nvSpPr>
            <p:spPr>
              <a:xfrm>
                <a:off x="6661172" y="3506346"/>
                <a:ext cx="744516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盲猜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661171" y="3717089"/>
                <a:ext cx="807625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原始變數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61170" y="3927832"/>
                <a:ext cx="807626" cy="160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增加變數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416281" y="3241663"/>
                <a:ext cx="489777" cy="193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337319" y="3258790"/>
              <a:ext cx="244889" cy="330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9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3200" b="1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初步模型比較</a:t>
            </a:r>
            <a:endParaRPr lang="en-US" altLang="zh-TW" sz="3200" b="1" dirty="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963EC66-4822-4287-9C12-8090B51B16AB}"/>
              </a:ext>
            </a:extLst>
          </p:cNvPr>
          <p:cNvCxnSpPr>
            <a:cxnSpLocks/>
          </p:cNvCxnSpPr>
          <p:nvPr/>
        </p:nvCxnSpPr>
        <p:spPr>
          <a:xfrm>
            <a:off x="3699379" y="1341933"/>
            <a:ext cx="3240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634347" y="1603823"/>
            <a:ext cx="49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B34E9DD-6D60-432B-95D3-5FC3DC32B161}"/>
              </a:ext>
            </a:extLst>
          </p:cNvPr>
          <p:cNvSpPr txBox="1"/>
          <p:nvPr/>
        </p:nvSpPr>
        <p:spPr>
          <a:xfrm>
            <a:off x="1617630" y="1156967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000" dirty="0"/>
              <a:t>盲猜：</a:t>
            </a:r>
            <a:r>
              <a:rPr lang="en-US" altLang="zh-TW" sz="2000" dirty="0"/>
              <a:t>10</a:t>
            </a:r>
            <a:r>
              <a:rPr lang="zh-TW" altLang="en-US" sz="2000" dirty="0"/>
              <a:t>月有買           </a:t>
            </a:r>
            <a:r>
              <a:rPr lang="en-US" altLang="zh-TW" sz="2000" dirty="0"/>
              <a:t>11</a:t>
            </a:r>
            <a:r>
              <a:rPr lang="zh-TW" altLang="en-US" sz="2000" dirty="0"/>
              <a:t>月會買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2E7798E-DF2D-40F7-85A3-CD0F5E15018F}"/>
              </a:ext>
            </a:extLst>
          </p:cNvPr>
          <p:cNvSpPr txBox="1"/>
          <p:nvPr/>
        </p:nvSpPr>
        <p:spPr>
          <a:xfrm>
            <a:off x="3073607" y="153691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2020/10</a:t>
            </a:r>
          </a:p>
          <a:p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D55152-C8E3-4CA5-9CA7-A3051ED1A3E4}"/>
              </a:ext>
            </a:extLst>
          </p:cNvPr>
          <p:cNvSpPr/>
          <p:nvPr/>
        </p:nvSpPr>
        <p:spPr>
          <a:xfrm>
            <a:off x="8095550" y="905236"/>
            <a:ext cx="3446796" cy="5138985"/>
          </a:xfrm>
          <a:prstGeom prst="rect">
            <a:avLst/>
          </a:prstGeom>
          <a:noFill/>
          <a:ln w="38100">
            <a:solidFill>
              <a:srgbClr val="619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BF5B3CC7-B15F-4A0D-91AF-AE0C0DB330FD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7578320" y="4135615"/>
            <a:ext cx="517230" cy="364184"/>
          </a:xfrm>
          <a:prstGeom prst="line">
            <a:avLst/>
          </a:prstGeom>
          <a:ln w="28575">
            <a:solidFill>
              <a:srgbClr val="619C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291CED8E-0E79-4E9E-A792-6C9DB05861F1}"/>
              </a:ext>
            </a:extLst>
          </p:cNvPr>
          <p:cNvSpPr/>
          <p:nvPr/>
        </p:nvSpPr>
        <p:spPr>
          <a:xfrm>
            <a:off x="6793285" y="4371200"/>
            <a:ext cx="785035" cy="257197"/>
          </a:xfrm>
          <a:prstGeom prst="rect">
            <a:avLst/>
          </a:prstGeom>
          <a:noFill/>
          <a:ln w="19050">
            <a:solidFill>
              <a:srgbClr val="619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3" name="Picture 2" descr="Crown free icon">
            <a:extLst>
              <a:ext uri="{FF2B5EF4-FFF2-40B4-BE49-F238E27FC236}">
                <a16:creationId xmlns:a16="http://schemas.microsoft.com/office/drawing/2014/main" id="{44BE4C0B-9775-4AF1-8518-CBEB9FFA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7927">
            <a:off x="5747788" y="2398183"/>
            <a:ext cx="556887" cy="5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6B8D284-FCA5-40F1-BFCF-2D773CA8E0B8}"/>
              </a:ext>
            </a:extLst>
          </p:cNvPr>
          <p:cNvSpPr/>
          <p:nvPr/>
        </p:nvSpPr>
        <p:spPr>
          <a:xfrm>
            <a:off x="5961983" y="1351467"/>
            <a:ext cx="5833777" cy="4971314"/>
          </a:xfrm>
          <a:prstGeom prst="roundRect">
            <a:avLst/>
          </a:prstGeom>
          <a:solidFill>
            <a:srgbClr val="FE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F3DD50-4441-4E63-A496-439CEEC3A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t="6512" r="23841" b="7593"/>
          <a:stretch/>
        </p:blipFill>
        <p:spPr>
          <a:xfrm>
            <a:off x="933493" y="1897321"/>
            <a:ext cx="3113021" cy="2901292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0114FB21-5E6F-434A-B1E4-96D82590C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98" t="47462" r="10929" b="41321"/>
          <a:stretch/>
        </p:blipFill>
        <p:spPr>
          <a:xfrm>
            <a:off x="4323620" y="3097962"/>
            <a:ext cx="984153" cy="971847"/>
          </a:xfrm>
          <a:prstGeom prst="rect">
            <a:avLst/>
          </a:prstGeom>
        </p:spPr>
      </p:pic>
      <p:sp>
        <p:nvSpPr>
          <p:cNvPr id="384" name="Google Shape;384;p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 altLang="zh-TW"/>
              <a:t>9</a:t>
            </a:fld>
            <a:endParaRPr dirty="0"/>
          </a:p>
        </p:txBody>
      </p:sp>
      <p:sp>
        <p:nvSpPr>
          <p:cNvPr id="391" name="Google Shape;391;p75"/>
          <p:cNvSpPr txBox="1"/>
          <p:nvPr/>
        </p:nvSpPr>
        <p:spPr>
          <a:xfrm>
            <a:off x="843997" y="5017867"/>
            <a:ext cx="45401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14</a:t>
            </a:r>
            <a:r>
              <a:rPr lang="zh-TW" sz="24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萬</a:t>
            </a:r>
            <a:r>
              <a:rPr lang="zh-TW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筆資料，</a:t>
            </a:r>
            <a:r>
              <a:rPr lang="zh-TW" altLang="en-US" sz="2400" b="1" dirty="0">
                <a:solidFill>
                  <a:srgbClr val="C55A1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</a:t>
            </a:r>
            <a:r>
              <a:rPr lang="zh-TW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購買基金</a:t>
            </a: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的人</a:t>
            </a:r>
            <a:endParaRPr sz="2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2" name="Google Shape;392;p75"/>
          <p:cNvSpPr txBox="1"/>
          <p:nvPr/>
        </p:nvSpPr>
        <p:spPr>
          <a:xfrm>
            <a:off x="2857739" y="2151009"/>
            <a:ext cx="1013141" cy="400069"/>
          </a:xfrm>
          <a:prstGeom prst="rect">
            <a:avLst/>
          </a:prstGeom>
          <a:solidFill>
            <a:srgbClr val="9ECAE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en-US" alt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.1</a:t>
            </a:r>
            <a:r>
              <a:rPr 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20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9" name="Google Shape;399;p75"/>
          <p:cNvSpPr txBox="1"/>
          <p:nvPr/>
        </p:nvSpPr>
        <p:spPr>
          <a:xfrm>
            <a:off x="1124488" y="4183804"/>
            <a:ext cx="1013141" cy="40006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r>
              <a:rPr lang="en-US" alt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8.9</a:t>
            </a:r>
            <a:r>
              <a:rPr lang="zh-TW" sz="20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20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00" name="Google Shape;400;p75"/>
          <p:cNvGrpSpPr/>
          <p:nvPr/>
        </p:nvGrpSpPr>
        <p:grpSpPr>
          <a:xfrm>
            <a:off x="144374" y="162876"/>
            <a:ext cx="11616255" cy="1018234"/>
            <a:chOff x="108279" y="122156"/>
            <a:chExt cx="8712193" cy="763675"/>
          </a:xfrm>
        </p:grpSpPr>
        <p:cxnSp>
          <p:nvCxnSpPr>
            <p:cNvPr id="401" name="Google Shape;401;p75"/>
            <p:cNvCxnSpPr/>
            <p:nvPr/>
          </p:nvCxnSpPr>
          <p:spPr>
            <a:xfrm rot="10800000">
              <a:off x="1208857" y="684095"/>
              <a:ext cx="7611615" cy="0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grpSp>
          <p:nvGrpSpPr>
            <p:cNvPr id="403" name="Google Shape;403;p75"/>
            <p:cNvGrpSpPr/>
            <p:nvPr/>
          </p:nvGrpSpPr>
          <p:grpSpPr>
            <a:xfrm>
              <a:off x="108279" y="122156"/>
              <a:ext cx="1071043" cy="763675"/>
              <a:chOff x="186814" y="339504"/>
              <a:chExt cx="2801221" cy="1997328"/>
            </a:xfrm>
          </p:grpSpPr>
          <p:sp>
            <p:nvSpPr>
              <p:cNvPr id="404" name="Google Shape;404;p75"/>
              <p:cNvSpPr/>
              <p:nvPr/>
            </p:nvSpPr>
            <p:spPr>
              <a:xfrm rot="2700000">
                <a:off x="332744" y="848119"/>
                <a:ext cx="704610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5" name="Google Shape;405;p75"/>
              <p:cNvSpPr/>
              <p:nvPr/>
            </p:nvSpPr>
            <p:spPr>
              <a:xfrm rot="2700000">
                <a:off x="857787" y="632006"/>
                <a:ext cx="1412324" cy="1412324"/>
              </a:xfrm>
              <a:prstGeom prst="roundRect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6" name="Google Shape;406;p75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rgbClr val="A8ABAF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7" name="Google Shape;407;p75"/>
              <p:cNvSpPr/>
              <p:nvPr/>
            </p:nvSpPr>
            <p:spPr>
              <a:xfrm rot="2700000">
                <a:off x="2355302" y="1559780"/>
                <a:ext cx="432485" cy="432487"/>
              </a:xfrm>
              <a:prstGeom prst="roundRect">
                <a:avLst>
                  <a:gd name="adj" fmla="val 4810"/>
                </a:avLst>
              </a:prstGeom>
              <a:solidFill>
                <a:srgbClr val="FF0000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8" name="Google Shape;408;p7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solidFill>
                <a:srgbClr val="A6A7A7"/>
              </a:solidFill>
              <a:ln>
                <a:noFill/>
              </a:ln>
              <a:effectLst>
                <a:outerShdw blurRad="63500" dist="63500" dir="5400000" algn="t" rotWithShape="0">
                  <a:srgbClr val="595959">
                    <a:alpha val="2431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9" name="Google Shape;409;p75"/>
              <p:cNvSpPr txBox="1"/>
              <p:nvPr/>
            </p:nvSpPr>
            <p:spPr>
              <a:xfrm>
                <a:off x="881238" y="766811"/>
                <a:ext cx="1355861" cy="1147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zh-TW" sz="3200" b="1" i="0" u="none" strike="noStrike" cap="none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</a:t>
                </a:r>
                <a:r>
                  <a:rPr lang="en-US" altLang="zh-TW" sz="3200" b="1" i="0" u="none" strike="noStrike" cap="none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3</a:t>
                </a:r>
                <a:endParaRPr sz="3200" b="1" i="0" u="none" strike="noStrike" cap="none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sp>
        <p:nvSpPr>
          <p:cNvPr id="412" name="Google Shape;412;p75"/>
          <p:cNvSpPr txBox="1"/>
          <p:nvPr/>
        </p:nvSpPr>
        <p:spPr>
          <a:xfrm>
            <a:off x="4738904" y="3168952"/>
            <a:ext cx="822364" cy="2967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未購買</a:t>
            </a:r>
            <a:endParaRPr sz="16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" name="Google Shape;413;p75"/>
          <p:cNvSpPr txBox="1"/>
          <p:nvPr/>
        </p:nvSpPr>
        <p:spPr>
          <a:xfrm>
            <a:off x="4738904" y="3483011"/>
            <a:ext cx="822364" cy="2967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有購買</a:t>
            </a:r>
            <a:endParaRPr sz="16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6A4D46F-FB87-45BB-A34A-9346DCB7A23C}"/>
              </a:ext>
            </a:extLst>
          </p:cNvPr>
          <p:cNvSpPr txBox="1"/>
          <p:nvPr/>
        </p:nvSpPr>
        <p:spPr>
          <a:xfrm>
            <a:off x="6860922" y="1695696"/>
            <a:ext cx="4730496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依照挑選的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重要變數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收入、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資產總金額、支付帳務總金額、消費總金額、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(19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平均每次消費金額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加總、總帳戶轉出金額、帳戶轉入金額、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數位互動指標、理財顧問指標、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總資產增加金額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進行分群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C2D44E4-E6A4-467C-A29A-3A7B0C4DC42C}"/>
              </a:ext>
            </a:extLst>
          </p:cNvPr>
          <p:cNvSpPr txBox="1"/>
          <p:nvPr/>
        </p:nvSpPr>
        <p:spPr>
          <a:xfrm>
            <a:off x="600582" y="5567704"/>
            <a:ext cx="82257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註：縮小樣本用  年齡大於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且 年收入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E7BE164-DF05-471F-9018-544175A9581A}"/>
              </a:ext>
            </a:extLst>
          </p:cNvPr>
          <p:cNvSpPr txBox="1"/>
          <p:nvPr/>
        </p:nvSpPr>
        <p:spPr>
          <a:xfrm>
            <a:off x="6165180" y="2448721"/>
            <a:ext cx="615553" cy="235789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客戶行為的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平均數值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9494540-F6B6-43FF-89D0-ABD9CD50E235}"/>
              </a:ext>
            </a:extLst>
          </p:cNvPr>
          <p:cNvCxnSpPr>
            <a:cxnSpLocks/>
          </p:cNvCxnSpPr>
          <p:nvPr/>
        </p:nvCxnSpPr>
        <p:spPr>
          <a:xfrm>
            <a:off x="6806436" y="2988644"/>
            <a:ext cx="0" cy="14614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A18954A-9B7C-4499-B698-80B4415787D1}"/>
              </a:ext>
            </a:extLst>
          </p:cNvPr>
          <p:cNvCxnSpPr>
            <a:cxnSpLocks/>
          </p:cNvCxnSpPr>
          <p:nvPr/>
        </p:nvCxnSpPr>
        <p:spPr>
          <a:xfrm>
            <a:off x="6806436" y="2385266"/>
            <a:ext cx="0" cy="367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737388E-4E61-47CC-84FB-2EB2668C2C4D}"/>
              </a:ext>
            </a:extLst>
          </p:cNvPr>
          <p:cNvSpPr txBox="1"/>
          <p:nvPr/>
        </p:nvSpPr>
        <p:spPr>
          <a:xfrm>
            <a:off x="6149324" y="1899129"/>
            <a:ext cx="615553" cy="1078246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客戶圖像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特定值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Google Shape;563;p16" descr="個人金融- 台新銀行">
            <a:extLst>
              <a:ext uri="{FF2B5EF4-FFF2-40B4-BE49-F238E27FC236}">
                <a16:creationId xmlns:a16="http://schemas.microsoft.com/office/drawing/2014/main" id="{00ABF2AF-6005-414D-9A6B-5BBE921883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5630" y="425279"/>
            <a:ext cx="781570" cy="4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02;p13">
            <a:extLst>
              <a:ext uri="{FF2B5EF4-FFF2-40B4-BE49-F238E27FC236}">
                <a16:creationId xmlns:a16="http://schemas.microsoft.com/office/drawing/2014/main" id="{9D703A95-74D8-4D04-AB43-B9860F7F572C}"/>
              </a:ext>
            </a:extLst>
          </p:cNvPr>
          <p:cNvSpPr txBox="1"/>
          <p:nvPr/>
        </p:nvSpPr>
        <p:spPr>
          <a:xfrm>
            <a:off x="1572433" y="329399"/>
            <a:ext cx="3680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客戶分群</a:t>
            </a:r>
            <a:endParaRPr lang="en-US" altLang="zh-TW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9603</TotalTime>
  <Words>1746</Words>
  <Application>Microsoft Office PowerPoint</Application>
  <PresentationFormat>寬螢幕</PresentationFormat>
  <Paragraphs>615</Paragraphs>
  <Slides>24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Microsoft Yahei</vt:lpstr>
      <vt:lpstr>Noto Sans Symbols</vt:lpstr>
      <vt:lpstr>Microsoft JhengHei</vt:lpstr>
      <vt:lpstr>Microsoft JhengHei</vt:lpstr>
      <vt:lpstr>Arial</vt:lpstr>
      <vt:lpstr>Calibri</vt:lpstr>
      <vt:lpstr>Calibri Light</vt:lpstr>
      <vt:lpstr>Cambria Math</vt:lpstr>
      <vt:lpstr>Lucida Sans</vt:lpstr>
      <vt:lpstr>Wingdings</vt:lpstr>
      <vt:lpstr>1_Office 主题​​</vt:lpstr>
      <vt:lpstr>Office 主题​​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怡蓁 陳</cp:lastModifiedBy>
  <cp:revision>546</cp:revision>
  <dcterms:created xsi:type="dcterms:W3CDTF">2018-06-01T23:46:50Z</dcterms:created>
  <dcterms:modified xsi:type="dcterms:W3CDTF">2021-06-18T05:42:34Z</dcterms:modified>
</cp:coreProperties>
</file>