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257" r:id="rId4"/>
    <p:sldId id="258" r:id="rId5"/>
    <p:sldId id="301" r:id="rId6"/>
    <p:sldId id="260" r:id="rId7"/>
    <p:sldId id="265" r:id="rId8"/>
    <p:sldId id="266" r:id="rId9"/>
    <p:sldId id="302" r:id="rId10"/>
    <p:sldId id="303" r:id="rId11"/>
    <p:sldId id="304" r:id="rId12"/>
    <p:sldId id="280" r:id="rId13"/>
    <p:sldId id="305" r:id="rId14"/>
    <p:sldId id="306" r:id="rId15"/>
    <p:sldId id="307" r:id="rId16"/>
    <p:sldId id="308" r:id="rId17"/>
    <p:sldId id="286" r:id="rId18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2" userDrawn="1">
          <p15:clr>
            <a:srgbClr val="A4A3A4"/>
          </p15:clr>
        </p15:guide>
        <p15:guide id="2" pos="289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22"/>
        <p:guide pos="289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tags" Target="tags/tag183.xml"/><Relationship Id="rId23" Type="http://schemas.openxmlformats.org/officeDocument/2006/relationships/commentAuthors" Target="commentAuthors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image" Target="../media/image5.jpe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7" Type="http://schemas.openxmlformats.org/officeDocument/2006/relationships/tags" Target="../tags/tag20.xml"/><Relationship Id="rId6" Type="http://schemas.openxmlformats.org/officeDocument/2006/relationships/tags" Target="../tags/tag19.xml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image" Target="../media/image2.jpeg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2.jpe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34.xml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2.jpeg"/><Relationship Id="rId2" Type="http://schemas.openxmlformats.org/officeDocument/2006/relationships/tags" Target="../tags/tag28.xml"/><Relationship Id="rId10" Type="http://schemas.openxmlformats.org/officeDocument/2006/relationships/tags" Target="../tags/tag35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42.xml"/><Relationship Id="rId8" Type="http://schemas.openxmlformats.org/officeDocument/2006/relationships/tags" Target="../tags/tag41.xml"/><Relationship Id="rId7" Type="http://schemas.openxmlformats.org/officeDocument/2006/relationships/tags" Target="../tags/tag40.xml"/><Relationship Id="rId6" Type="http://schemas.openxmlformats.org/officeDocument/2006/relationships/tags" Target="../tags/tag39.xml"/><Relationship Id="rId5" Type="http://schemas.openxmlformats.org/officeDocument/2006/relationships/tags" Target="../tags/tag38.xml"/><Relationship Id="rId4" Type="http://schemas.openxmlformats.org/officeDocument/2006/relationships/tags" Target="../tags/tag37.xml"/><Relationship Id="rId3" Type="http://schemas.openxmlformats.org/officeDocument/2006/relationships/image" Target="../media/image2.jpeg"/><Relationship Id="rId2" Type="http://schemas.openxmlformats.org/officeDocument/2006/relationships/tags" Target="../tags/tag36.xml"/><Relationship Id="rId10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50.xml"/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image" Target="../media/image2.jpeg"/><Relationship Id="rId2" Type="http://schemas.openxmlformats.org/officeDocument/2006/relationships/tags" Target="../tags/tag44.xml"/><Relationship Id="rId10" Type="http://schemas.openxmlformats.org/officeDocument/2006/relationships/tags" Target="../tags/tag51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8.xml"/><Relationship Id="rId8" Type="http://schemas.openxmlformats.org/officeDocument/2006/relationships/tags" Target="../tags/tag57.xml"/><Relationship Id="rId7" Type="http://schemas.openxmlformats.org/officeDocument/2006/relationships/tags" Target="../tags/tag56.xml"/><Relationship Id="rId6" Type="http://schemas.openxmlformats.org/officeDocument/2006/relationships/tags" Target="../tags/tag55.xml"/><Relationship Id="rId5" Type="http://schemas.openxmlformats.org/officeDocument/2006/relationships/tags" Target="../tags/tag54.xml"/><Relationship Id="rId4" Type="http://schemas.openxmlformats.org/officeDocument/2006/relationships/tags" Target="../tags/tag53.xml"/><Relationship Id="rId3" Type="http://schemas.openxmlformats.org/officeDocument/2006/relationships/image" Target="../media/image2.jpeg"/><Relationship Id="rId2" Type="http://schemas.openxmlformats.org/officeDocument/2006/relationships/tags" Target="../tags/tag52.xml"/><Relationship Id="rId12" Type="http://schemas.openxmlformats.org/officeDocument/2006/relationships/tags" Target="../tags/tag61.xml"/><Relationship Id="rId11" Type="http://schemas.openxmlformats.org/officeDocument/2006/relationships/tags" Target="../tags/tag60.xml"/><Relationship Id="rId10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68.xml"/><Relationship Id="rId8" Type="http://schemas.openxmlformats.org/officeDocument/2006/relationships/tags" Target="../tags/tag67.xml"/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image" Target="../media/image2.jpeg"/><Relationship Id="rId2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tags" Target="../tags/tag6.xml"/><Relationship Id="rId3" Type="http://schemas.openxmlformats.org/officeDocument/2006/relationships/image" Target="../media/image3.jpeg"/><Relationship Id="rId2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背景图案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2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2153285" y="2343451"/>
            <a:ext cx="7885836" cy="1626893"/>
          </a:xfr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98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粗黑 简" charset="0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4" name="副标题 3"/>
          <p:cNvSpPr/>
          <p:nvPr>
            <p:ph type="subTitle" idx="2" hasCustomPrompt="1"/>
            <p:custDataLst>
              <p:tags r:id="rId5"/>
            </p:custDataLst>
          </p:nvPr>
        </p:nvSpPr>
        <p:spPr>
          <a:xfrm>
            <a:off x="7181131" y="3994323"/>
            <a:ext cx="2222121" cy="489613"/>
          </a:xfrm>
          <a:noFill/>
        </p:spPr>
        <p:txBody>
          <a:bodyPr vert="horz" wrap="square" lIns="0" tIns="0" rIns="0" bIns="0" rtlCol="0" anchor="ctr">
            <a:normAutofit/>
          </a:bodyPr>
          <a:lstStyle>
            <a:lvl1pPr marL="0" marR="0" indent="-2286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100" b="0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背景图案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2"/>
          <p:cNvSpPr/>
          <p:nvPr>
            <p:ph type="title" idx="1" hasCustomPrompt="1"/>
            <p:custDataLst>
              <p:tags r:id="rId4"/>
            </p:custDataLst>
          </p:nvPr>
        </p:nvSpPr>
        <p:spPr>
          <a:xfrm>
            <a:off x="2153285" y="2343451"/>
            <a:ext cx="7885836" cy="1626893"/>
          </a:xfrm>
          <a:noFill/>
        </p:spPr>
        <p:txBody>
          <a:bodyPr vert="horz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9800" b="0" i="0" u="none" strike="noStrike" kern="0" cap="none" spc="0" normalizeH="0" baseline="0" noProof="1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汉仪粗黑 简" charset="0"/>
                <a:cs typeface="汉仪粗黑 简" charset="0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7" name="文本占位符 3"/>
          <p:cNvSpPr/>
          <p:nvPr>
            <p:ph type="body" idx="2" hasCustomPrompt="1"/>
            <p:custDataLst>
              <p:tags r:id="rId5"/>
            </p:custDataLst>
          </p:nvPr>
        </p:nvSpPr>
        <p:spPr>
          <a:xfrm>
            <a:off x="7181131" y="3994323"/>
            <a:ext cx="2222121" cy="489613"/>
          </a:xfrm>
          <a:noFill/>
        </p:spPr>
        <p:txBody>
          <a:bodyPr vert="horz" wrap="square" lIns="0" tIns="0" rIns="0" bIns="0" rtlCol="0" anchor="ctr">
            <a:normAutofit/>
          </a:bodyPr>
          <a:lstStyle>
            <a:lvl1pPr marL="0" marR="0" indent="-228600" algn="ctr" defTabSz="9144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3100" b="0" i="0" u="none" strike="noStrike" kern="0" cap="none" spc="300" normalizeH="0" baseline="0" noProof="1" dirty="0">
                <a:ln>
                  <a:noFill/>
                </a:ln>
                <a:solidFill>
                  <a:schemeClr val="dk1">
                    <a:lumMod val="85000"/>
                    <a:lumOff val="15000"/>
                  </a:schemeClr>
                </a:solidFill>
                <a:effectLst/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  <a:lvl2pPr marL="6858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sz="1600" u="none" strike="noStrike" kern="1200" cap="none" spc="15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 dirty="0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0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1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2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DB197-84B0-484E-9C0F-88358ECCB79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77DA78-E013-4A8C-AD75-63A150561B1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图形用户界面, 文本, 应用程序, 聊天或短信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/>
          <p:nvPr>
            <p:ph type="ctrTitle" idx="1" hasCustomPrompt="1"/>
            <p:custDataLst>
              <p:tags r:id="rId4"/>
            </p:custDataLst>
          </p:nvPr>
        </p:nvSpPr>
        <p:spPr>
          <a:xfrm>
            <a:off x="4845585" y="2717106"/>
            <a:ext cx="3898366" cy="836235"/>
          </a:xfrm>
          <a:noFill/>
        </p:spPr>
        <p:txBody>
          <a:bodyPr vert="horz" wrap="square" lIns="101600" tIns="38100" rIns="76200" bIns="3810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4400" b="1" i="0" u="none" strike="noStrike" kern="1200" cap="none" spc="0" normalizeH="0" baseline="0" noProof="1" dirty="0">
                <a:solidFill>
                  <a:schemeClr val="dk1"/>
                </a:solidFill>
                <a:uFillTx/>
                <a:latin typeface="Arial" panose="020B0604020202020204" pitchFamily="34" charset="0"/>
                <a:ea typeface="汉仪粗黑 简" charset="0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表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汉仪粗简黑简" charset="0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形用户界面, 文本, 应用程序&#10;&#10;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-37" y="0"/>
            <a:ext cx="12192075" cy="685800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汉仪粗简黑简" charset="0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汉仪粗简黑简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tags" Target="../tags/tag71.xml"/><Relationship Id="rId22" Type="http://schemas.openxmlformats.org/officeDocument/2006/relationships/tags" Target="../tags/tag70.xml"/><Relationship Id="rId21" Type="http://schemas.openxmlformats.org/officeDocument/2006/relationships/tags" Target="../tags/tag69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21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2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汉仪粗简黑简" charset="0"/>
                <a:cs typeface="汉仪粗简黑简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>
            <p:custDataLst>
              <p:tags r:id="rId2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汉仪粗简黑简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7.xml"/><Relationship Id="rId5" Type="http://schemas.openxmlformats.org/officeDocument/2006/relationships/tags" Target="../tags/tag140.xml"/><Relationship Id="rId4" Type="http://schemas.openxmlformats.org/officeDocument/2006/relationships/image" Target="../media/image11.png"/><Relationship Id="rId3" Type="http://schemas.openxmlformats.org/officeDocument/2006/relationships/tags" Target="../tags/tag139.xml"/><Relationship Id="rId2" Type="http://schemas.openxmlformats.org/officeDocument/2006/relationships/tags" Target="../tags/tag138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" Type="http://schemas.openxmlformats.org/officeDocument/2006/relationships/tags" Target="../tags/tag14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151.xml"/><Relationship Id="rId8" Type="http://schemas.openxmlformats.org/officeDocument/2006/relationships/tags" Target="../tags/tag150.xml"/><Relationship Id="rId7" Type="http://schemas.openxmlformats.org/officeDocument/2006/relationships/tags" Target="../tags/tag149.xml"/><Relationship Id="rId6" Type="http://schemas.openxmlformats.org/officeDocument/2006/relationships/tags" Target="../tags/tag148.xml"/><Relationship Id="rId5" Type="http://schemas.openxmlformats.org/officeDocument/2006/relationships/tags" Target="../tags/tag147.xml"/><Relationship Id="rId4" Type="http://schemas.openxmlformats.org/officeDocument/2006/relationships/tags" Target="../tags/tag146.xml"/><Relationship Id="rId3" Type="http://schemas.openxmlformats.org/officeDocument/2006/relationships/tags" Target="../tags/tag145.xml"/><Relationship Id="rId2" Type="http://schemas.openxmlformats.org/officeDocument/2006/relationships/tags" Target="../tags/tag144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52.xml"/><Relationship Id="rId1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3.xml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tags" Target="../tags/tag155.xml"/><Relationship Id="rId24" Type="http://schemas.openxmlformats.org/officeDocument/2006/relationships/slideLayout" Target="../slideLayouts/slideLayout7.xml"/><Relationship Id="rId23" Type="http://schemas.openxmlformats.org/officeDocument/2006/relationships/tags" Target="../tags/tag175.xml"/><Relationship Id="rId22" Type="http://schemas.openxmlformats.org/officeDocument/2006/relationships/tags" Target="../tags/tag174.xml"/><Relationship Id="rId21" Type="http://schemas.openxmlformats.org/officeDocument/2006/relationships/tags" Target="../tags/tag173.xml"/><Relationship Id="rId20" Type="http://schemas.openxmlformats.org/officeDocument/2006/relationships/tags" Target="../tags/tag172.xml"/><Relationship Id="rId2" Type="http://schemas.openxmlformats.org/officeDocument/2006/relationships/tags" Target="../tags/tag154.xml"/><Relationship Id="rId19" Type="http://schemas.openxmlformats.org/officeDocument/2006/relationships/tags" Target="../tags/tag171.xml"/><Relationship Id="rId18" Type="http://schemas.openxmlformats.org/officeDocument/2006/relationships/tags" Target="../tags/tag170.xml"/><Relationship Id="rId17" Type="http://schemas.openxmlformats.org/officeDocument/2006/relationships/tags" Target="../tags/tag169.xml"/><Relationship Id="rId16" Type="http://schemas.openxmlformats.org/officeDocument/2006/relationships/tags" Target="../tags/tag168.xml"/><Relationship Id="rId15" Type="http://schemas.openxmlformats.org/officeDocument/2006/relationships/tags" Target="../tags/tag167.xml"/><Relationship Id="rId14" Type="http://schemas.openxmlformats.org/officeDocument/2006/relationships/tags" Target="../tags/tag166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17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3" Type="http://schemas.openxmlformats.org/officeDocument/2006/relationships/tags" Target="../tags/tag177.xml"/><Relationship Id="rId2" Type="http://schemas.openxmlformats.org/officeDocument/2006/relationships/tags" Target="../tags/tag176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tags" Target="../tags/tag179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3" Type="http://schemas.openxmlformats.org/officeDocument/2006/relationships/slideLayout" Target="../slideLayouts/slideLayout12.xml"/><Relationship Id="rId12" Type="http://schemas.openxmlformats.org/officeDocument/2006/relationships/tags" Target="../tags/tag87.xml"/><Relationship Id="rId11" Type="http://schemas.openxmlformats.org/officeDocument/2006/relationships/tags" Target="../tags/tag86.xml"/><Relationship Id="rId10" Type="http://schemas.openxmlformats.org/officeDocument/2006/relationships/tags" Target="../tags/tag85.xml"/><Relationship Id="rId1" Type="http://schemas.openxmlformats.org/officeDocument/2006/relationships/tags" Target="../tags/tag7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90.xml"/><Relationship Id="rId2" Type="http://schemas.openxmlformats.org/officeDocument/2006/relationships/tags" Target="../tags/tag89.xml"/><Relationship Id="rId1" Type="http://schemas.openxmlformats.org/officeDocument/2006/relationships/tags" Target="../tags/tag88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8.xml"/><Relationship Id="rId8" Type="http://schemas.openxmlformats.org/officeDocument/2006/relationships/tags" Target="../tags/tag97.xml"/><Relationship Id="rId7" Type="http://schemas.openxmlformats.org/officeDocument/2006/relationships/tags" Target="../tags/tag96.xml"/><Relationship Id="rId6" Type="http://schemas.openxmlformats.org/officeDocument/2006/relationships/tags" Target="../tags/tag95.xml"/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99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100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0" Type="http://schemas.openxmlformats.org/officeDocument/2006/relationships/slideLayout" Target="../slideLayouts/slideLayout7.xml"/><Relationship Id="rId2" Type="http://schemas.openxmlformats.org/officeDocument/2006/relationships/tags" Target="../tags/tag101.xml"/><Relationship Id="rId19" Type="http://schemas.openxmlformats.org/officeDocument/2006/relationships/tags" Target="../tags/tag118.xml"/><Relationship Id="rId18" Type="http://schemas.openxmlformats.org/officeDocument/2006/relationships/tags" Target="../tags/tag117.xml"/><Relationship Id="rId17" Type="http://schemas.openxmlformats.org/officeDocument/2006/relationships/tags" Target="../tags/tag116.xml"/><Relationship Id="rId16" Type="http://schemas.openxmlformats.org/officeDocument/2006/relationships/tags" Target="../tags/tag115.xml"/><Relationship Id="rId15" Type="http://schemas.openxmlformats.org/officeDocument/2006/relationships/tags" Target="../tags/tag114.xml"/><Relationship Id="rId14" Type="http://schemas.openxmlformats.org/officeDocument/2006/relationships/tags" Target="../tags/tag113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tags" Target="../tags/tag119.xml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tags" Target="../tags/tag129.xml"/><Relationship Id="rId8" Type="http://schemas.openxmlformats.org/officeDocument/2006/relationships/tags" Target="../tags/tag128.xml"/><Relationship Id="rId7" Type="http://schemas.openxmlformats.org/officeDocument/2006/relationships/tags" Target="../tags/tag127.xml"/><Relationship Id="rId6" Type="http://schemas.openxmlformats.org/officeDocument/2006/relationships/tags" Target="../tags/tag126.xml"/><Relationship Id="rId5" Type="http://schemas.openxmlformats.org/officeDocument/2006/relationships/tags" Target="../tags/tag125.xml"/><Relationship Id="rId4" Type="http://schemas.openxmlformats.org/officeDocument/2006/relationships/tags" Target="../tags/tag124.xml"/><Relationship Id="rId3" Type="http://schemas.openxmlformats.org/officeDocument/2006/relationships/tags" Target="../tags/tag123.xml"/><Relationship Id="rId2" Type="http://schemas.openxmlformats.org/officeDocument/2006/relationships/tags" Target="../tags/tag122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0.xml"/><Relationship Id="rId1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36.xml"/><Relationship Id="rId7" Type="http://schemas.openxmlformats.org/officeDocument/2006/relationships/image" Target="../media/image9.png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137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署名"/>
          <p:cNvSpPr>
            <a:spLocks noGrp="1"/>
          </p:cNvSpPr>
          <p:nvPr>
            <p:custDataLst>
              <p:tags r:id="rId1"/>
            </p:custDataLst>
          </p:nvPr>
        </p:nvSpPr>
        <p:spPr>
          <a:xfrm>
            <a:off x="457239" y="5334121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txBody>
          <a:bodyPr vert="horz" wrap="square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zh-CN" altLang="en-US">
                <a:solidFill>
                  <a:schemeClr val="tx2"/>
                </a:solidFill>
              </a:rPr>
              <a:t>第八组</a:t>
            </a:r>
            <a:endParaRPr lang="zh-CN" altLang="en-US">
              <a:solidFill>
                <a:schemeClr val="tx2"/>
              </a:solidFill>
            </a:endParaRPr>
          </a:p>
        </p:txBody>
      </p:sp>
      <p:sp>
        <p:nvSpPr>
          <p:cNvPr id="12" name="署名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57084" y="6019658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square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n-US" sz="1600">
                <a:solidFill>
                  <a:srgbClr val="FFFFFF"/>
                </a:solidFill>
              </a:rPr>
              <a:t>2024-06-11</a:t>
            </a:r>
            <a:endParaRPr lang="en-US" sz="1600">
              <a:solidFill>
                <a:srgbClr val="FFFFFF"/>
              </a:solidFill>
            </a:endParaRPr>
          </a:p>
        </p:txBody>
      </p:sp>
      <p:sp>
        <p:nvSpPr>
          <p:cNvPr id="8" name="标题"/>
          <p:cNvSpPr>
            <a:spLocks noGrp="1"/>
          </p:cNvSpPr>
          <p:nvPr>
            <p:ph type="ctrTitle" idx="1"/>
            <p:custDataLst>
              <p:tags r:id="rId3"/>
            </p:custDataLst>
          </p:nvPr>
        </p:nvSpPr>
        <p:spPr>
          <a:xfrm>
            <a:off x="1828800" y="2262171"/>
            <a:ext cx="7885836" cy="1626893"/>
          </a:xfrm>
        </p:spPr>
        <p:txBody>
          <a:bodyPr>
            <a:no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sz="6600"/>
              <a:t>数据挖掘期末大作业</a:t>
            </a:r>
            <a:endParaRPr sz="6600"/>
          </a:p>
        </p:txBody>
      </p:sp>
      <p:sp>
        <p:nvSpPr>
          <p:cNvPr id="14" name="文本框 13"/>
          <p:cNvSpPr txBox="1"/>
          <p:nvPr/>
        </p:nvSpPr>
        <p:spPr>
          <a:xfrm>
            <a:off x="5791200" y="4191000"/>
            <a:ext cx="44323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/>
              <a:t>小组成员：丁锦源、陈宝明、潘佳烨</a:t>
            </a:r>
            <a:endParaRPr lang="zh-CN" altLang="en-US" sz="20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534035" y="1600200"/>
            <a:ext cx="9595485" cy="8985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在搜索完成后，我们在check.txt中找出了150个垃圾邮件，其中单进程用时639秒，引入多进程后用时是537秒。</a:t>
            </a:r>
            <a:endParaRPr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534072" y="1219481"/>
            <a:ext cx="5064406" cy="44997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000" b="1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多进程相对于单进程的优点</a:t>
            </a:r>
            <a:endParaRPr lang="zh-CN" altLang="en-US" sz="2000" b="1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</a:t>
            </a: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" y="2286000"/>
            <a:ext cx="7256145" cy="2074545"/>
          </a:xfrm>
          <a:prstGeom prst="rect">
            <a:avLst/>
          </a:prstGeom>
          <a:noFill/>
          <a:ln>
            <a:noFill/>
          </a:ln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"/>
          <p:cNvSpPr>
            <a:spLocks noGrp="1"/>
          </p:cNvSpPr>
          <p:nvPr>
            <p:ph type="ctrTitle" idx="1"/>
            <p:custDataLst>
              <p:tags r:id="rId1"/>
            </p:custDataLst>
          </p:nvPr>
        </p:nvSpPr>
        <p:spPr>
          <a:xfrm>
            <a:off x="3657600" y="2667000"/>
            <a:ext cx="4614545" cy="836295"/>
          </a:xfrm>
        </p:spPr>
        <p:txBody>
          <a:bodyPr>
            <a:normAutofit fontScale="90000"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t>三、</a:t>
            </a:r>
            <a:r>
              <a:rPr lang="en-US"/>
              <a:t>DNA分类预测</a:t>
            </a:r>
            <a:endParaRPr lang="en-US"/>
          </a:p>
        </p:txBody>
      </p:sp>
      <p:sp>
        <p:nvSpPr>
          <p:cNvPr id="8" name="节编号"/>
          <p:cNvSpPr>
            <a:spLocks noGrp="1"/>
          </p:cNvSpPr>
          <p:nvPr>
            <p:ph type="body" sz="quarter" idx="4294967295"/>
            <p:custDataLst>
              <p:tags r:id="rId2"/>
            </p:custDataLst>
          </p:nvPr>
        </p:nvSpPr>
        <p:spPr>
          <a:xfrm>
            <a:off x="0" y="961390"/>
            <a:ext cx="10852150" cy="5388610"/>
          </a:xfrm>
        </p:spPr>
        <p:txBody>
          <a:bodyPr/>
          <a:p>
            <a:r>
              <a:rPr lang="zh-CN" altLang="en-US"/>
              <a:t>03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8373" y="22849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方法介绍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2"/>
            </p:custDataLst>
          </p:nvPr>
        </p:nvSpPr>
        <p:spPr>
          <a:xfrm>
            <a:off x="1440180" y="1541780"/>
            <a:ext cx="10130790" cy="7569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根据训练样本数据，进行训练模型，并对测试数据特征文件中每一个测试样本进行预测分类。  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3"/>
            </p:custDataLst>
          </p:nvPr>
        </p:nvSpPr>
        <p:spPr>
          <a:xfrm>
            <a:off x="1439545" y="2895600"/>
            <a:ext cx="10029190" cy="35763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/>
          <a:lstStyle/>
          <a:p>
            <a:pPr algn="l">
              <a:lnSpc>
                <a:spcPct val="140000"/>
              </a:lnSpc>
            </a:pPr>
            <a:r>
              <a:rPr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首先通过读取和预处理数据,将原始的训练数据和标签转换为PyTorch张量格式,并按照8:2的比例划分训练集和验证集（原本7/3发现8/2效果更好）。然后定义了一个简单的</a:t>
            </a:r>
            <a:r>
              <a:rPr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MLP模型,搭建了一个</a:t>
            </a:r>
            <a:r>
              <a:rPr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多层感知机网络</a:t>
            </a:r>
            <a:r>
              <a:rPr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。在训练过程中,使用</a:t>
            </a:r>
            <a:r>
              <a:rPr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交叉熵损失函数</a:t>
            </a:r>
            <a:r>
              <a:rPr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和</a:t>
            </a:r>
            <a:r>
              <a:rPr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Adam优化器</a:t>
            </a:r>
            <a:r>
              <a:rPr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50个epoch的迭代训练,同时记录训练集和验证集的损失及准确率。训练完成后,在验证集上评估模型的最终性能,并将训练过程中的损失和准确率可视化。最后,读取测试数据并使用训练好的模型进行预测,将预测结果输出到文件中。</a:t>
            </a:r>
            <a:endParaRPr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4"/>
            </p:custDataLst>
          </p:nvPr>
        </p:nvSpPr>
        <p:spPr>
          <a:xfrm>
            <a:off x="1447997" y="2392681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r>
              <a:rPr lang="zh-CN" alt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详情</a:t>
            </a:r>
            <a:endParaRPr lang="zh-CN" alt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>
            <p:custDataLst>
              <p:tags r:id="rId5"/>
            </p:custDataLst>
          </p:nvPr>
        </p:nvSpPr>
        <p:spPr>
          <a:xfrm>
            <a:off x="569598" y="1126955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394444" y="1238144"/>
            <a:ext cx="105918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AutoShape 17"/>
          <p:cNvSpPr/>
          <p:nvPr>
            <p:custDataLst>
              <p:tags r:id="rId7"/>
            </p:custDataLst>
          </p:nvPr>
        </p:nvSpPr>
        <p:spPr>
          <a:xfrm>
            <a:off x="533336" y="2317751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8" name="TextBox 18"/>
          <p:cNvSpPr txBox="1"/>
          <p:nvPr>
            <p:custDataLst>
              <p:tags r:id="rId8"/>
            </p:custDataLst>
          </p:nvPr>
        </p:nvSpPr>
        <p:spPr>
          <a:xfrm>
            <a:off x="381042" y="2435290"/>
            <a:ext cx="105918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8"/>
          <p:cNvSpPr txBox="1"/>
          <p:nvPr>
            <p:custDataLst>
              <p:tags r:id="rId9"/>
            </p:custDataLst>
          </p:nvPr>
        </p:nvSpPr>
        <p:spPr>
          <a:xfrm>
            <a:off x="1448035" y="1126955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任务简述</a:t>
            </a:r>
            <a:endParaRPr lang="zh-CN" alt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4670" y="1600200"/>
            <a:ext cx="10343515" cy="8985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主要思想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多层感知机是一种前馈神经网络，它包含一个输入层、多个隐藏层和一个输出层。每一层都包含若干神经元，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	 </a:t>
            </a:r>
            <a:r>
              <a:rPr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相邻层之间的神经元通过权重连接。</a:t>
            </a:r>
            <a:endParaRPr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4072" y="1219481"/>
            <a:ext cx="5064406" cy="44997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多层感知机网络（</a:t>
            </a:r>
            <a:r>
              <a:rPr lang="en-US" altLang="zh-CN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MLP</a:t>
            </a: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技术使用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667000"/>
            <a:ext cx="6052185" cy="29089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实现步骤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custDataLst>
              <p:tags r:id="rId2"/>
            </p:custDataLst>
          </p:nvPr>
        </p:nvSpPr>
        <p:spPr>
          <a:xfrm>
            <a:off x="466344" y="2216338"/>
            <a:ext cx="11259312" cy="3746531"/>
          </a:xfrm>
          <a:prstGeom prst="roundRect">
            <a:avLst>
              <a:gd name="adj" fmla="val 7255"/>
            </a:avLst>
          </a:prstGeom>
          <a:solidFill>
            <a:srgbClr val="FFFFFF">
              <a:alpha val="100000"/>
            </a:srgbClr>
          </a:solidFill>
          <a:effectLst>
            <a:outerShdw blurRad="381000">
              <a:srgbClr val="000000">
                <a:alpha val="6000"/>
              </a:srgbClr>
            </a:outerShdw>
          </a:effectLst>
        </p:spPr>
      </p:sp>
      <p:sp>
        <p:nvSpPr>
          <p:cNvPr id="4" name="AutoShape 4"/>
          <p:cNvSpPr/>
          <p:nvPr>
            <p:custDataLst>
              <p:tags r:id="rId3"/>
            </p:custDataLst>
          </p:nvPr>
        </p:nvSpPr>
        <p:spPr>
          <a:xfrm>
            <a:off x="1143159" y="1691398"/>
            <a:ext cx="825939" cy="825939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5" name="Freeform 5"/>
          <p:cNvSpPr/>
          <p:nvPr>
            <p:custDataLst>
              <p:tags r:id="rId4"/>
            </p:custDataLst>
          </p:nvPr>
        </p:nvSpPr>
        <p:spPr>
          <a:xfrm>
            <a:off x="1371603" y="1909047"/>
            <a:ext cx="391912" cy="39191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95545" y="304800"/>
                </a:moveTo>
                <a:cubicBezTo>
                  <a:pt x="75228" y="262528"/>
                  <a:pt x="86049" y="238306"/>
                  <a:pt x="101660" y="215494"/>
                </a:cubicBezTo>
                <a:cubicBezTo>
                  <a:pt x="118758" y="190500"/>
                  <a:pt x="123168" y="165764"/>
                  <a:pt x="123168" y="165764"/>
                </a:cubicBezTo>
                <a:cubicBezTo>
                  <a:pt x="123168" y="165764"/>
                  <a:pt x="136608" y="183232"/>
                  <a:pt x="131235" y="210560"/>
                </a:cubicBezTo>
                <a:cubicBezTo>
                  <a:pt x="154981" y="184128"/>
                  <a:pt x="159458" y="142018"/>
                  <a:pt x="155877" y="125892"/>
                </a:cubicBezTo>
                <a:cubicBezTo>
                  <a:pt x="209550" y="163401"/>
                  <a:pt x="232486" y="244612"/>
                  <a:pt x="201578" y="304800"/>
                </a:cubicBezTo>
                <a:cubicBezTo>
                  <a:pt x="365998" y="211769"/>
                  <a:pt x="242478" y="72581"/>
                  <a:pt x="220970" y="56893"/>
                </a:cubicBezTo>
                <a:cubicBezTo>
                  <a:pt x="228143" y="72571"/>
                  <a:pt x="229495" y="99117"/>
                  <a:pt x="215017" y="111995"/>
                </a:cubicBezTo>
                <a:cubicBezTo>
                  <a:pt x="190510" y="19040"/>
                  <a:pt x="129892" y="-10"/>
                  <a:pt x="129892" y="-10"/>
                </a:cubicBezTo>
                <a:cubicBezTo>
                  <a:pt x="137065" y="47930"/>
                  <a:pt x="103908" y="100346"/>
                  <a:pt x="71942" y="139513"/>
                </a:cubicBezTo>
                <a:cubicBezTo>
                  <a:pt x="70818" y="120396"/>
                  <a:pt x="69628" y="107204"/>
                  <a:pt x="59579" y="88916"/>
                </a:cubicBezTo>
                <a:cubicBezTo>
                  <a:pt x="57321" y="123644"/>
                  <a:pt x="30785" y="151943"/>
                  <a:pt x="23603" y="186738"/>
                </a:cubicBezTo>
                <a:cubicBezTo>
                  <a:pt x="13868" y="233848"/>
                  <a:pt x="30890" y="268348"/>
                  <a:pt x="95564" y="30479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6" name="TextBox 6"/>
          <p:cNvSpPr txBox="1"/>
          <p:nvPr>
            <p:custDataLst>
              <p:tags r:id="rId5"/>
            </p:custDataLst>
          </p:nvPr>
        </p:nvSpPr>
        <p:spPr>
          <a:xfrm>
            <a:off x="456944" y="2743298"/>
            <a:ext cx="2476500" cy="561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数据集</a:t>
            </a:r>
            <a:r>
              <a:rPr lang="zh-CN" altLang="en-US" sz="2100" b="1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划分</a:t>
            </a:r>
            <a:endParaRPr lang="zh-CN" altLang="en-US" sz="2100" b="1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476250" y="3368675"/>
            <a:ext cx="2289810" cy="2122170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将原始的训练数据和标签转换为PyTorch张量格式,并按照8:2的比例划分训练集和验证集（原本7/3发现8/2效果更好）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AutoShape 8"/>
          <p:cNvSpPr/>
          <p:nvPr>
            <p:custDataLst>
              <p:tags r:id="rId7"/>
            </p:custDataLst>
          </p:nvPr>
        </p:nvSpPr>
        <p:spPr>
          <a:xfrm>
            <a:off x="3412637" y="1691398"/>
            <a:ext cx="825939" cy="825939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Freeform 9"/>
          <p:cNvSpPr/>
          <p:nvPr>
            <p:custDataLst>
              <p:tags r:id="rId8"/>
            </p:custDataLst>
          </p:nvPr>
        </p:nvSpPr>
        <p:spPr>
          <a:xfrm>
            <a:off x="3629651" y="1905237"/>
            <a:ext cx="391912" cy="39191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95545" y="304800"/>
                </a:moveTo>
                <a:cubicBezTo>
                  <a:pt x="75228" y="262528"/>
                  <a:pt x="86049" y="238306"/>
                  <a:pt x="101660" y="215494"/>
                </a:cubicBezTo>
                <a:cubicBezTo>
                  <a:pt x="118758" y="190500"/>
                  <a:pt x="123168" y="165764"/>
                  <a:pt x="123168" y="165764"/>
                </a:cubicBezTo>
                <a:cubicBezTo>
                  <a:pt x="123168" y="165764"/>
                  <a:pt x="136608" y="183232"/>
                  <a:pt x="131235" y="210560"/>
                </a:cubicBezTo>
                <a:cubicBezTo>
                  <a:pt x="154981" y="184128"/>
                  <a:pt x="159458" y="142018"/>
                  <a:pt x="155877" y="125892"/>
                </a:cubicBezTo>
                <a:cubicBezTo>
                  <a:pt x="209550" y="163401"/>
                  <a:pt x="232486" y="244612"/>
                  <a:pt x="201578" y="304800"/>
                </a:cubicBezTo>
                <a:cubicBezTo>
                  <a:pt x="365998" y="211769"/>
                  <a:pt x="242478" y="72581"/>
                  <a:pt x="220970" y="56893"/>
                </a:cubicBezTo>
                <a:cubicBezTo>
                  <a:pt x="228143" y="72571"/>
                  <a:pt x="229495" y="99117"/>
                  <a:pt x="215017" y="111995"/>
                </a:cubicBezTo>
                <a:cubicBezTo>
                  <a:pt x="190510" y="19040"/>
                  <a:pt x="129892" y="-10"/>
                  <a:pt x="129892" y="-10"/>
                </a:cubicBezTo>
                <a:cubicBezTo>
                  <a:pt x="137065" y="47930"/>
                  <a:pt x="103908" y="100346"/>
                  <a:pt x="71942" y="139513"/>
                </a:cubicBezTo>
                <a:cubicBezTo>
                  <a:pt x="70818" y="120396"/>
                  <a:pt x="69628" y="107204"/>
                  <a:pt x="59579" y="88916"/>
                </a:cubicBezTo>
                <a:cubicBezTo>
                  <a:pt x="57321" y="123644"/>
                  <a:pt x="30785" y="151943"/>
                  <a:pt x="23603" y="186738"/>
                </a:cubicBezTo>
                <a:cubicBezTo>
                  <a:pt x="13868" y="233848"/>
                  <a:pt x="30890" y="268348"/>
                  <a:pt x="95564" y="30479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0" name="TextBox 10"/>
          <p:cNvSpPr txBox="1"/>
          <p:nvPr>
            <p:custDataLst>
              <p:tags r:id="rId9"/>
            </p:custDataLst>
          </p:nvPr>
        </p:nvSpPr>
        <p:spPr>
          <a:xfrm>
            <a:off x="2514710" y="2754728"/>
            <a:ext cx="2476500" cy="561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定义模型</a:t>
            </a:r>
            <a:endParaRPr lang="zh-CN" altLang="en-US" sz="2100" b="1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extBox 11"/>
          <p:cNvSpPr txBox="1"/>
          <p:nvPr>
            <p:custDataLst>
              <p:tags r:id="rId10"/>
            </p:custDataLst>
          </p:nvPr>
        </p:nvSpPr>
        <p:spPr>
          <a:xfrm>
            <a:off x="2667000" y="3368675"/>
            <a:ext cx="2209165" cy="2122170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使用nn.Module定义多层感知机模型，包括输入层、隐藏层和输出层，并初始化模型参数。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AutoShape 12"/>
          <p:cNvSpPr/>
          <p:nvPr>
            <p:custDataLst>
              <p:tags r:id="rId11"/>
            </p:custDataLst>
          </p:nvPr>
        </p:nvSpPr>
        <p:spPr>
          <a:xfrm>
            <a:off x="5682717" y="1676158"/>
            <a:ext cx="825939" cy="825939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3" name="Freeform 13"/>
          <p:cNvSpPr/>
          <p:nvPr>
            <p:custDataLst>
              <p:tags r:id="rId12"/>
            </p:custDataLst>
          </p:nvPr>
        </p:nvSpPr>
        <p:spPr>
          <a:xfrm>
            <a:off x="5900365" y="1905237"/>
            <a:ext cx="391912" cy="39191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95545" y="304800"/>
                </a:moveTo>
                <a:cubicBezTo>
                  <a:pt x="75228" y="262528"/>
                  <a:pt x="86049" y="238306"/>
                  <a:pt x="101660" y="215494"/>
                </a:cubicBezTo>
                <a:cubicBezTo>
                  <a:pt x="118758" y="190500"/>
                  <a:pt x="123168" y="165764"/>
                  <a:pt x="123168" y="165764"/>
                </a:cubicBezTo>
                <a:cubicBezTo>
                  <a:pt x="123168" y="165764"/>
                  <a:pt x="136608" y="183232"/>
                  <a:pt x="131235" y="210560"/>
                </a:cubicBezTo>
                <a:cubicBezTo>
                  <a:pt x="154981" y="184128"/>
                  <a:pt x="159458" y="142018"/>
                  <a:pt x="155877" y="125892"/>
                </a:cubicBezTo>
                <a:cubicBezTo>
                  <a:pt x="209550" y="163401"/>
                  <a:pt x="232486" y="244612"/>
                  <a:pt x="201578" y="304800"/>
                </a:cubicBezTo>
                <a:cubicBezTo>
                  <a:pt x="365998" y="211769"/>
                  <a:pt x="242478" y="72581"/>
                  <a:pt x="220970" y="56893"/>
                </a:cubicBezTo>
                <a:cubicBezTo>
                  <a:pt x="228143" y="72571"/>
                  <a:pt x="229495" y="99117"/>
                  <a:pt x="215017" y="111995"/>
                </a:cubicBezTo>
                <a:cubicBezTo>
                  <a:pt x="190510" y="19040"/>
                  <a:pt x="129892" y="-10"/>
                  <a:pt x="129892" y="-10"/>
                </a:cubicBezTo>
                <a:cubicBezTo>
                  <a:pt x="137065" y="47930"/>
                  <a:pt x="103908" y="100346"/>
                  <a:pt x="71942" y="139513"/>
                </a:cubicBezTo>
                <a:cubicBezTo>
                  <a:pt x="70818" y="120396"/>
                  <a:pt x="69628" y="107204"/>
                  <a:pt x="59579" y="88916"/>
                </a:cubicBezTo>
                <a:cubicBezTo>
                  <a:pt x="57321" y="123644"/>
                  <a:pt x="30785" y="151943"/>
                  <a:pt x="23603" y="186738"/>
                </a:cubicBezTo>
                <a:cubicBezTo>
                  <a:pt x="13868" y="233848"/>
                  <a:pt x="30890" y="268348"/>
                  <a:pt x="95564" y="30479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4" name="TextBox 14"/>
          <p:cNvSpPr txBox="1"/>
          <p:nvPr>
            <p:custDataLst>
              <p:tags r:id="rId13"/>
            </p:custDataLst>
          </p:nvPr>
        </p:nvSpPr>
        <p:spPr>
          <a:xfrm>
            <a:off x="4648200" y="2743200"/>
            <a:ext cx="2907665" cy="561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模型训练</a:t>
            </a:r>
            <a:endParaRPr lang="en-US" altLang="en-US" sz="2100" b="1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TextBox 15"/>
          <p:cNvSpPr txBox="1"/>
          <p:nvPr>
            <p:custDataLst>
              <p:tags r:id="rId14"/>
            </p:custDataLst>
          </p:nvPr>
        </p:nvSpPr>
        <p:spPr>
          <a:xfrm>
            <a:off x="4847590" y="3352800"/>
            <a:ext cx="2366010" cy="2122170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进行50个epoch的训练，每个epoch遍历整个训练集，计算损失和精度，并记录训练和测试结果。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6" name="AutoShape 16"/>
          <p:cNvSpPr/>
          <p:nvPr>
            <p:custDataLst>
              <p:tags r:id="rId15"/>
            </p:custDataLst>
          </p:nvPr>
        </p:nvSpPr>
        <p:spPr>
          <a:xfrm>
            <a:off x="7696189" y="1691398"/>
            <a:ext cx="825939" cy="825939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7" name="Freeform 17"/>
          <p:cNvSpPr/>
          <p:nvPr>
            <p:custDataLst>
              <p:tags r:id="rId16"/>
            </p:custDataLst>
          </p:nvPr>
        </p:nvSpPr>
        <p:spPr>
          <a:xfrm>
            <a:off x="7903677" y="1909682"/>
            <a:ext cx="391912" cy="39191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95545" y="304800"/>
                </a:moveTo>
                <a:cubicBezTo>
                  <a:pt x="75228" y="262528"/>
                  <a:pt x="86049" y="238306"/>
                  <a:pt x="101660" y="215494"/>
                </a:cubicBezTo>
                <a:cubicBezTo>
                  <a:pt x="118758" y="190500"/>
                  <a:pt x="123168" y="165764"/>
                  <a:pt x="123168" y="165764"/>
                </a:cubicBezTo>
                <a:cubicBezTo>
                  <a:pt x="123168" y="165764"/>
                  <a:pt x="136608" y="183232"/>
                  <a:pt x="131235" y="210560"/>
                </a:cubicBezTo>
                <a:cubicBezTo>
                  <a:pt x="154981" y="184128"/>
                  <a:pt x="159458" y="142018"/>
                  <a:pt x="155877" y="125892"/>
                </a:cubicBezTo>
                <a:cubicBezTo>
                  <a:pt x="209550" y="163401"/>
                  <a:pt x="232486" y="244612"/>
                  <a:pt x="201578" y="304800"/>
                </a:cubicBezTo>
                <a:cubicBezTo>
                  <a:pt x="365998" y="211769"/>
                  <a:pt x="242478" y="72581"/>
                  <a:pt x="220970" y="56893"/>
                </a:cubicBezTo>
                <a:cubicBezTo>
                  <a:pt x="228143" y="72571"/>
                  <a:pt x="229495" y="99117"/>
                  <a:pt x="215017" y="111995"/>
                </a:cubicBezTo>
                <a:cubicBezTo>
                  <a:pt x="190510" y="19040"/>
                  <a:pt x="129892" y="-10"/>
                  <a:pt x="129892" y="-10"/>
                </a:cubicBezTo>
                <a:cubicBezTo>
                  <a:pt x="137065" y="47930"/>
                  <a:pt x="103908" y="100346"/>
                  <a:pt x="71942" y="139513"/>
                </a:cubicBezTo>
                <a:cubicBezTo>
                  <a:pt x="70818" y="120396"/>
                  <a:pt x="69628" y="107204"/>
                  <a:pt x="59579" y="88916"/>
                </a:cubicBezTo>
                <a:cubicBezTo>
                  <a:pt x="57321" y="123644"/>
                  <a:pt x="30785" y="151943"/>
                  <a:pt x="23603" y="186738"/>
                </a:cubicBezTo>
                <a:cubicBezTo>
                  <a:pt x="13868" y="233848"/>
                  <a:pt x="30890" y="268348"/>
                  <a:pt x="95564" y="30479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8" name="TextBox 18"/>
          <p:cNvSpPr txBox="1"/>
          <p:nvPr>
            <p:custDataLst>
              <p:tags r:id="rId17"/>
            </p:custDataLst>
          </p:nvPr>
        </p:nvSpPr>
        <p:spPr>
          <a:xfrm>
            <a:off x="6934408" y="2743298"/>
            <a:ext cx="2476500" cy="561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模型评估</a:t>
            </a:r>
            <a:endParaRPr lang="zh-CN" altLang="en-US" sz="21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TextBox 19"/>
          <p:cNvSpPr txBox="1"/>
          <p:nvPr>
            <p:custDataLst>
              <p:tags r:id="rId18"/>
            </p:custDataLst>
          </p:nvPr>
        </p:nvSpPr>
        <p:spPr>
          <a:xfrm>
            <a:off x="7010608" y="3352767"/>
            <a:ext cx="2476500" cy="2121914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使用测试数据对模型进行评估，计算损失和精度，以确定模型的性能。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0" name="AutoShape 16"/>
          <p:cNvSpPr/>
          <p:nvPr>
            <p:custDataLst>
              <p:tags r:id="rId19"/>
            </p:custDataLst>
          </p:nvPr>
        </p:nvSpPr>
        <p:spPr>
          <a:xfrm>
            <a:off x="9753589" y="1752358"/>
            <a:ext cx="825939" cy="825939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21" name="Freeform 17"/>
          <p:cNvSpPr/>
          <p:nvPr>
            <p:custDataLst>
              <p:tags r:id="rId20"/>
            </p:custDataLst>
          </p:nvPr>
        </p:nvSpPr>
        <p:spPr>
          <a:xfrm>
            <a:off x="9982032" y="1970007"/>
            <a:ext cx="391912" cy="39191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95545" y="304800"/>
                </a:moveTo>
                <a:cubicBezTo>
                  <a:pt x="75228" y="262528"/>
                  <a:pt x="86049" y="238306"/>
                  <a:pt x="101660" y="215494"/>
                </a:cubicBezTo>
                <a:cubicBezTo>
                  <a:pt x="118758" y="190500"/>
                  <a:pt x="123168" y="165764"/>
                  <a:pt x="123168" y="165764"/>
                </a:cubicBezTo>
                <a:cubicBezTo>
                  <a:pt x="123168" y="165764"/>
                  <a:pt x="136608" y="183232"/>
                  <a:pt x="131235" y="210560"/>
                </a:cubicBezTo>
                <a:cubicBezTo>
                  <a:pt x="154981" y="184128"/>
                  <a:pt x="159458" y="142018"/>
                  <a:pt x="155877" y="125892"/>
                </a:cubicBezTo>
                <a:cubicBezTo>
                  <a:pt x="209550" y="163401"/>
                  <a:pt x="232486" y="244612"/>
                  <a:pt x="201578" y="304800"/>
                </a:cubicBezTo>
                <a:cubicBezTo>
                  <a:pt x="365998" y="211769"/>
                  <a:pt x="242478" y="72581"/>
                  <a:pt x="220970" y="56893"/>
                </a:cubicBezTo>
                <a:cubicBezTo>
                  <a:pt x="228143" y="72571"/>
                  <a:pt x="229495" y="99117"/>
                  <a:pt x="215017" y="111995"/>
                </a:cubicBezTo>
                <a:cubicBezTo>
                  <a:pt x="190510" y="19040"/>
                  <a:pt x="129892" y="-10"/>
                  <a:pt x="129892" y="-10"/>
                </a:cubicBezTo>
                <a:cubicBezTo>
                  <a:pt x="137065" y="47930"/>
                  <a:pt x="103908" y="100346"/>
                  <a:pt x="71942" y="139513"/>
                </a:cubicBezTo>
                <a:cubicBezTo>
                  <a:pt x="70818" y="120396"/>
                  <a:pt x="69628" y="107204"/>
                  <a:pt x="59579" y="88916"/>
                </a:cubicBezTo>
                <a:cubicBezTo>
                  <a:pt x="57321" y="123644"/>
                  <a:pt x="30785" y="151943"/>
                  <a:pt x="23603" y="186738"/>
                </a:cubicBezTo>
                <a:cubicBezTo>
                  <a:pt x="13868" y="233848"/>
                  <a:pt x="30890" y="268348"/>
                  <a:pt x="95564" y="30479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22" name="TextBox 18"/>
          <p:cNvSpPr txBox="1"/>
          <p:nvPr>
            <p:custDataLst>
              <p:tags r:id="rId21"/>
            </p:custDataLst>
          </p:nvPr>
        </p:nvSpPr>
        <p:spPr>
          <a:xfrm>
            <a:off x="8991808" y="2754728"/>
            <a:ext cx="2476500" cy="561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lang="zh-CN" altLang="en-US" sz="21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预测</a:t>
            </a:r>
            <a:endParaRPr lang="zh-CN" altLang="en-US" sz="21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3" name="TextBox 19"/>
          <p:cNvSpPr txBox="1"/>
          <p:nvPr>
            <p:custDataLst>
              <p:tags r:id="rId22"/>
            </p:custDataLst>
          </p:nvPr>
        </p:nvSpPr>
        <p:spPr>
          <a:xfrm>
            <a:off x="9249618" y="3368642"/>
            <a:ext cx="2476500" cy="2121914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使用训练好的模型进行预测,并收集所有预测结果。将预测结果写入文件中,每个样本一行。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3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534035" y="1600200"/>
            <a:ext cx="4605020" cy="898525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经过五十轮训练后模型在测试集上的精度达到了90%左右，在训练集上的精度达到了95%左右。</a:t>
            </a:r>
            <a:endParaRPr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534072" y="1219481"/>
            <a:ext cx="5064406" cy="44997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000" b="1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训练后模型的</a:t>
            </a:r>
            <a:r>
              <a:rPr lang="zh-CN" altLang="en-US" sz="2000" b="1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精度</a:t>
            </a:r>
            <a:endParaRPr lang="zh-CN" altLang="en-US" sz="2000" b="1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</a:t>
            </a: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展示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3" name="图片 13"/>
          <p:cNvPicPr>
            <a:picLocks noChangeAspect="1"/>
          </p:cNvPicPr>
          <p:nvPr/>
        </p:nvPicPr>
        <p:blipFill>
          <a:blip r:embed="rId4"/>
          <a:srcRect r="43683"/>
          <a:stretch>
            <a:fillRect/>
          </a:stretch>
        </p:blipFill>
        <p:spPr>
          <a:xfrm>
            <a:off x="534035" y="2590800"/>
            <a:ext cx="4989830" cy="253809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6934200" y="1121410"/>
            <a:ext cx="406400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训练损失、验证损失和验证准确率随epoch的变化情况</a:t>
            </a:r>
            <a:endParaRPr lang="zh-CN" altLang="en-US" sz="2000" b="1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4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7000" y="2514600"/>
            <a:ext cx="5521960" cy="2614930"/>
          </a:xfrm>
          <a:prstGeom prst="rect">
            <a:avLst/>
          </a:prstGeom>
          <a:noFill/>
          <a:ln>
            <a:noFill/>
          </a:ln>
        </p:spPr>
      </p:pic>
    </p:spTree>
    <p:custDataLst>
      <p:tags r:id="rId6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副标题"/>
          <p:cNvSpPr>
            <a:spLocks noGrp="1"/>
          </p:cNvSpPr>
          <p:nvPr>
            <p:ph type="subTitle" idx="4294967295"/>
            <p:custDataLst>
              <p:tags r:id="rId1"/>
            </p:custDataLst>
          </p:nvPr>
        </p:nvSpPr>
        <p:spPr>
          <a:xfrm>
            <a:off x="0" y="961390"/>
            <a:ext cx="10852150" cy="5388610"/>
          </a:xfrm>
        </p:spPr>
        <p:txBody>
          <a:bodyPr/>
          <a:p>
            <a:pPr marL="0" indent="0">
              <a:buNone/>
            </a:pPr>
            <a:r>
              <a:rPr lang="en-US" altLang="zh-CN"/>
              <a:t>Thank you</a:t>
            </a:r>
            <a:endParaRPr lang="en-US" altLang="zh-CN"/>
          </a:p>
        </p:txBody>
      </p:sp>
      <p:sp>
        <p:nvSpPr>
          <p:cNvPr id="7" name="标题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209800" y="2210101"/>
            <a:ext cx="7885836" cy="1626893"/>
          </a:xfrm>
        </p:spPr>
        <p:txBody>
          <a:bodyPr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6000"/>
              <a:t>THANKS</a:t>
            </a:r>
            <a:endParaRPr lang="en-US" sz="6000"/>
          </a:p>
        </p:txBody>
      </p:sp>
      <p:sp>
        <p:nvSpPr>
          <p:cNvPr id="10" name="文本占位符 8"/>
          <p:cNvSpPr>
            <a:spLocks noGrp="1"/>
          </p:cNvSpPr>
          <p:nvPr>
            <p:custDataLst>
              <p:tags r:id="rId3"/>
            </p:custDataLst>
          </p:nvPr>
        </p:nvSpPr>
        <p:spPr>
          <a:xfrm>
            <a:off x="2438284" y="3657458"/>
            <a:ext cx="2880000" cy="5040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vert="horz" wrap="square" lIns="0" tIns="0" rIns="0" bIns="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1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100000"/>
            </a:pPr>
            <a:r>
              <a:rPr lang="en-US" sz="1600"/>
              <a:t>感谢观看</a:t>
            </a:r>
            <a:endParaRPr lang="en-US" sz="1600"/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609600"/>
            <a:ext cx="10852237" cy="441964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5400"/>
              <a:t>目 录</a:t>
            </a:r>
            <a:endParaRPr lang="en-US" sz="5400"/>
          </a:p>
        </p:txBody>
      </p:sp>
      <p:sp>
        <p:nvSpPr>
          <p:cNvPr id="19" name="矩形: 圆角 4"/>
          <p:cNvSpPr/>
          <p:nvPr>
            <p:custDataLst>
              <p:tags r:id="rId2"/>
            </p:custDataLst>
          </p:nvPr>
        </p:nvSpPr>
        <p:spPr>
          <a:xfrm>
            <a:off x="4540250" y="2009140"/>
            <a:ext cx="6283960" cy="89979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0" name="序号"/>
          <p:cNvSpPr txBox="1"/>
          <p:nvPr>
            <p:custDataLst>
              <p:tags r:id="rId3"/>
            </p:custDataLst>
          </p:nvPr>
        </p:nvSpPr>
        <p:spPr>
          <a:xfrm>
            <a:off x="4653280" y="2117090"/>
            <a:ext cx="683895" cy="683895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non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+mn-ea"/>
              </a:rPr>
              <a:t>01</a:t>
            </a:r>
            <a:endParaRPr 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1" name="项标题"/>
          <p:cNvSpPr txBox="1"/>
          <p:nvPr>
            <p:custDataLst>
              <p:tags r:id="rId4"/>
            </p:custDataLst>
          </p:nvPr>
        </p:nvSpPr>
        <p:spPr>
          <a:xfrm>
            <a:off x="5763895" y="2159635"/>
            <a:ext cx="4619625" cy="5981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spc="300">
                <a:solidFill>
                  <a:srgbClr val="131F27"/>
                </a:solidFill>
                <a:latin typeface="+mn-ea"/>
              </a:rPr>
              <a:t>聚类算法</a:t>
            </a:r>
            <a:endParaRPr lang="en-US" sz="2400" spc="300">
              <a:solidFill>
                <a:srgbClr val="131F27"/>
              </a:solidFill>
              <a:latin typeface="+mn-ea"/>
            </a:endParaRPr>
          </a:p>
        </p:txBody>
      </p:sp>
      <p:sp>
        <p:nvSpPr>
          <p:cNvPr id="22" name="矩形: 圆角 10"/>
          <p:cNvSpPr/>
          <p:nvPr>
            <p:custDataLst>
              <p:tags r:id="rId5"/>
            </p:custDataLst>
          </p:nvPr>
        </p:nvSpPr>
        <p:spPr>
          <a:xfrm>
            <a:off x="4266882" y="3144520"/>
            <a:ext cx="6283960" cy="89979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3" name="序号"/>
          <p:cNvSpPr txBox="1"/>
          <p:nvPr>
            <p:custDataLst>
              <p:tags r:id="rId6"/>
            </p:custDataLst>
          </p:nvPr>
        </p:nvSpPr>
        <p:spPr>
          <a:xfrm>
            <a:off x="4379912" y="3252470"/>
            <a:ext cx="683895" cy="683895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non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+mn-ea"/>
              </a:rPr>
              <a:t>02</a:t>
            </a:r>
            <a:endParaRPr 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4" name="项标题"/>
          <p:cNvSpPr txBox="1"/>
          <p:nvPr>
            <p:custDataLst>
              <p:tags r:id="rId7"/>
            </p:custDataLst>
          </p:nvPr>
        </p:nvSpPr>
        <p:spPr>
          <a:xfrm>
            <a:off x="5490527" y="3295015"/>
            <a:ext cx="4619625" cy="5981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spc="300">
                <a:solidFill>
                  <a:srgbClr val="131F27"/>
                </a:solidFill>
                <a:latin typeface="+mn-ea"/>
              </a:rPr>
              <a:t>垃圾邮箱地址检测</a:t>
            </a:r>
            <a:endParaRPr lang="en-US" sz="2400" spc="300">
              <a:solidFill>
                <a:srgbClr val="131F27"/>
              </a:solidFill>
              <a:latin typeface="+mn-ea"/>
            </a:endParaRPr>
          </a:p>
        </p:txBody>
      </p:sp>
      <p:sp>
        <p:nvSpPr>
          <p:cNvPr id="25" name="矩形: 圆角 13"/>
          <p:cNvSpPr/>
          <p:nvPr>
            <p:custDataLst>
              <p:tags r:id="rId8"/>
            </p:custDataLst>
          </p:nvPr>
        </p:nvSpPr>
        <p:spPr>
          <a:xfrm>
            <a:off x="3736975" y="4279900"/>
            <a:ext cx="6283960" cy="899795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+mn-ea"/>
            </a:endParaRPr>
          </a:p>
        </p:txBody>
      </p:sp>
      <p:sp>
        <p:nvSpPr>
          <p:cNvPr id="26" name="序号"/>
          <p:cNvSpPr txBox="1"/>
          <p:nvPr>
            <p:custDataLst>
              <p:tags r:id="rId9"/>
            </p:custDataLst>
          </p:nvPr>
        </p:nvSpPr>
        <p:spPr>
          <a:xfrm>
            <a:off x="3850005" y="4387850"/>
            <a:ext cx="683895" cy="683895"/>
          </a:xfrm>
          <a:prstGeom prst="ellipse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non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2000" b="1" dirty="0">
                <a:solidFill>
                  <a:schemeClr val="accent1"/>
                </a:solidFill>
                <a:latin typeface="+mn-ea"/>
              </a:rPr>
              <a:t>03</a:t>
            </a:r>
            <a:endParaRPr lang="en-US" sz="2000" b="1" dirty="0">
              <a:solidFill>
                <a:schemeClr val="accent1"/>
              </a:solidFill>
              <a:latin typeface="+mn-ea"/>
            </a:endParaRPr>
          </a:p>
        </p:txBody>
      </p:sp>
      <p:sp>
        <p:nvSpPr>
          <p:cNvPr id="27" name="项标题"/>
          <p:cNvSpPr txBox="1"/>
          <p:nvPr>
            <p:custDataLst>
              <p:tags r:id="rId10"/>
            </p:custDataLst>
          </p:nvPr>
        </p:nvSpPr>
        <p:spPr>
          <a:xfrm>
            <a:off x="4960620" y="4431030"/>
            <a:ext cx="4619625" cy="59817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rPr lang="en-US" sz="2400" spc="300">
                <a:solidFill>
                  <a:srgbClr val="131F27"/>
                </a:solidFill>
                <a:latin typeface="+mn-ea"/>
              </a:rPr>
              <a:t>DNA分类预测</a:t>
            </a:r>
            <a:endParaRPr lang="en-US" sz="2400" spc="300">
              <a:solidFill>
                <a:srgbClr val="131F27"/>
              </a:solidFill>
              <a:latin typeface="+mn-ea"/>
            </a:endParaRPr>
          </a:p>
        </p:txBody>
      </p:sp>
      <p:sp>
        <p:nvSpPr>
          <p:cNvPr id="14" name="任意多边形: 形状 7"/>
          <p:cNvSpPr/>
          <p:nvPr>
            <p:custDataLst>
              <p:tags r:id="rId11"/>
            </p:custDataLst>
          </p:nvPr>
        </p:nvSpPr>
        <p:spPr>
          <a:xfrm>
            <a:off x="977010" y="1948496"/>
            <a:ext cx="1411480" cy="209783"/>
          </a:xfrm>
          <a:custGeom>
            <a:avLst/>
            <a:gdLst/>
            <a:ahLst/>
            <a:cxnLst/>
            <a:rect l="l" t="t" r="r" b="b"/>
            <a:pathLst>
              <a:path w="1603177" h="238274">
                <a:moveTo>
                  <a:pt x="310307" y="26789"/>
                </a:moveTo>
                <a:cubicBezTo>
                  <a:pt x="286792" y="26789"/>
                  <a:pt x="267742" y="35322"/>
                  <a:pt x="253157" y="52387"/>
                </a:cubicBezTo>
                <a:cubicBezTo>
                  <a:pt x="238571" y="69453"/>
                  <a:pt x="231279" y="91827"/>
                  <a:pt x="231279" y="119509"/>
                </a:cubicBezTo>
                <a:cubicBezTo>
                  <a:pt x="231279" y="147389"/>
                  <a:pt x="238398" y="169738"/>
                  <a:pt x="252636" y="186556"/>
                </a:cubicBezTo>
                <a:cubicBezTo>
                  <a:pt x="266874" y="203373"/>
                  <a:pt x="285452" y="211782"/>
                  <a:pt x="308372" y="211782"/>
                </a:cubicBezTo>
                <a:cubicBezTo>
                  <a:pt x="332978" y="211782"/>
                  <a:pt x="352301" y="203721"/>
                  <a:pt x="366340" y="187598"/>
                </a:cubicBezTo>
                <a:cubicBezTo>
                  <a:pt x="380380" y="171475"/>
                  <a:pt x="387399" y="148927"/>
                  <a:pt x="387399" y="119955"/>
                </a:cubicBezTo>
                <a:cubicBezTo>
                  <a:pt x="387399" y="90190"/>
                  <a:pt x="380529" y="67220"/>
                  <a:pt x="366787" y="51048"/>
                </a:cubicBezTo>
                <a:cubicBezTo>
                  <a:pt x="353045" y="34875"/>
                  <a:pt x="334218" y="26789"/>
                  <a:pt x="310307" y="26789"/>
                </a:cubicBezTo>
                <a:close/>
                <a:moveTo>
                  <a:pt x="1277392" y="3869"/>
                </a:moveTo>
                <a:lnTo>
                  <a:pt x="1440061" y="3869"/>
                </a:lnTo>
                <a:lnTo>
                  <a:pt x="1440061" y="30361"/>
                </a:lnTo>
                <a:lnTo>
                  <a:pt x="1373535" y="30361"/>
                </a:lnTo>
                <a:lnTo>
                  <a:pt x="1373535" y="234404"/>
                </a:lnTo>
                <a:lnTo>
                  <a:pt x="1343620" y="234404"/>
                </a:lnTo>
                <a:lnTo>
                  <a:pt x="1343620" y="30361"/>
                </a:lnTo>
                <a:lnTo>
                  <a:pt x="1277392" y="30361"/>
                </a:lnTo>
                <a:close/>
                <a:moveTo>
                  <a:pt x="1053108" y="3869"/>
                </a:moveTo>
                <a:lnTo>
                  <a:pt x="1090464" y="3869"/>
                </a:lnTo>
                <a:lnTo>
                  <a:pt x="1203275" y="180082"/>
                </a:lnTo>
                <a:cubicBezTo>
                  <a:pt x="1208633" y="188416"/>
                  <a:pt x="1211808" y="193724"/>
                  <a:pt x="1212800" y="196006"/>
                </a:cubicBezTo>
                <a:lnTo>
                  <a:pt x="1213396" y="196006"/>
                </a:lnTo>
                <a:cubicBezTo>
                  <a:pt x="1212404" y="189458"/>
                  <a:pt x="1211907" y="178246"/>
                  <a:pt x="1211907" y="162371"/>
                </a:cubicBezTo>
                <a:lnTo>
                  <a:pt x="1211907" y="3869"/>
                </a:lnTo>
                <a:lnTo>
                  <a:pt x="1241375" y="3869"/>
                </a:lnTo>
                <a:lnTo>
                  <a:pt x="1241375" y="234404"/>
                </a:lnTo>
                <a:lnTo>
                  <a:pt x="1206103" y="234404"/>
                </a:lnTo>
                <a:lnTo>
                  <a:pt x="1090166" y="55066"/>
                </a:lnTo>
                <a:cubicBezTo>
                  <a:pt x="1086892" y="50006"/>
                  <a:pt x="1084263" y="44995"/>
                  <a:pt x="1082278" y="40035"/>
                </a:cubicBezTo>
                <a:lnTo>
                  <a:pt x="1081385" y="40035"/>
                </a:lnTo>
                <a:cubicBezTo>
                  <a:pt x="1082179" y="45194"/>
                  <a:pt x="1082576" y="55959"/>
                  <a:pt x="1082576" y="72330"/>
                </a:cubicBezTo>
                <a:lnTo>
                  <a:pt x="1082576" y="234404"/>
                </a:lnTo>
                <a:lnTo>
                  <a:pt x="1053108" y="234404"/>
                </a:lnTo>
                <a:close/>
                <a:moveTo>
                  <a:pt x="881658" y="3869"/>
                </a:moveTo>
                <a:lnTo>
                  <a:pt x="1000423" y="3869"/>
                </a:lnTo>
                <a:lnTo>
                  <a:pt x="1000423" y="30361"/>
                </a:lnTo>
                <a:lnTo>
                  <a:pt x="911423" y="30361"/>
                </a:lnTo>
                <a:lnTo>
                  <a:pt x="911423" y="104179"/>
                </a:lnTo>
                <a:lnTo>
                  <a:pt x="993874" y="104179"/>
                </a:lnTo>
                <a:lnTo>
                  <a:pt x="993874" y="130522"/>
                </a:lnTo>
                <a:lnTo>
                  <a:pt x="911423" y="130522"/>
                </a:lnTo>
                <a:lnTo>
                  <a:pt x="911423" y="208062"/>
                </a:lnTo>
                <a:lnTo>
                  <a:pt x="1005632" y="208062"/>
                </a:lnTo>
                <a:lnTo>
                  <a:pt x="1005632" y="234404"/>
                </a:lnTo>
                <a:lnTo>
                  <a:pt x="881658" y="234404"/>
                </a:lnTo>
                <a:close/>
                <a:moveTo>
                  <a:pt x="686842" y="3869"/>
                </a:moveTo>
                <a:lnTo>
                  <a:pt x="849511" y="3869"/>
                </a:lnTo>
                <a:lnTo>
                  <a:pt x="849511" y="30361"/>
                </a:lnTo>
                <a:lnTo>
                  <a:pt x="782985" y="30361"/>
                </a:lnTo>
                <a:lnTo>
                  <a:pt x="782985" y="234404"/>
                </a:lnTo>
                <a:lnTo>
                  <a:pt x="753070" y="234404"/>
                </a:lnTo>
                <a:lnTo>
                  <a:pt x="753070" y="30361"/>
                </a:lnTo>
                <a:lnTo>
                  <a:pt x="686842" y="30361"/>
                </a:lnTo>
                <a:close/>
                <a:moveTo>
                  <a:pt x="462558" y="3869"/>
                </a:moveTo>
                <a:lnTo>
                  <a:pt x="499914" y="3869"/>
                </a:lnTo>
                <a:lnTo>
                  <a:pt x="612725" y="180082"/>
                </a:lnTo>
                <a:cubicBezTo>
                  <a:pt x="618083" y="188416"/>
                  <a:pt x="621258" y="193724"/>
                  <a:pt x="622250" y="196006"/>
                </a:cubicBezTo>
                <a:lnTo>
                  <a:pt x="622846" y="196006"/>
                </a:lnTo>
                <a:cubicBezTo>
                  <a:pt x="621853" y="189458"/>
                  <a:pt x="621357" y="178246"/>
                  <a:pt x="621357" y="162371"/>
                </a:cubicBezTo>
                <a:lnTo>
                  <a:pt x="621357" y="3869"/>
                </a:lnTo>
                <a:lnTo>
                  <a:pt x="650825" y="3869"/>
                </a:lnTo>
                <a:lnTo>
                  <a:pt x="650825" y="234404"/>
                </a:lnTo>
                <a:lnTo>
                  <a:pt x="615553" y="234404"/>
                </a:lnTo>
                <a:lnTo>
                  <a:pt x="499616" y="55066"/>
                </a:lnTo>
                <a:cubicBezTo>
                  <a:pt x="496342" y="50006"/>
                  <a:pt x="493712" y="44995"/>
                  <a:pt x="491728" y="40035"/>
                </a:cubicBezTo>
                <a:lnTo>
                  <a:pt x="490835" y="40035"/>
                </a:lnTo>
                <a:cubicBezTo>
                  <a:pt x="491629" y="45194"/>
                  <a:pt x="492026" y="55959"/>
                  <a:pt x="492026" y="72330"/>
                </a:cubicBezTo>
                <a:lnTo>
                  <a:pt x="492026" y="234404"/>
                </a:lnTo>
                <a:lnTo>
                  <a:pt x="462558" y="234404"/>
                </a:lnTo>
                <a:close/>
                <a:moveTo>
                  <a:pt x="1542901" y="0"/>
                </a:moveTo>
                <a:cubicBezTo>
                  <a:pt x="1565821" y="0"/>
                  <a:pt x="1582638" y="2778"/>
                  <a:pt x="1593354" y="8334"/>
                </a:cubicBezTo>
                <a:lnTo>
                  <a:pt x="1593354" y="40779"/>
                </a:lnTo>
                <a:cubicBezTo>
                  <a:pt x="1579463" y="31154"/>
                  <a:pt x="1561902" y="26342"/>
                  <a:pt x="1540669" y="26342"/>
                </a:cubicBezTo>
                <a:cubicBezTo>
                  <a:pt x="1526580" y="26342"/>
                  <a:pt x="1515095" y="29294"/>
                  <a:pt x="1506215" y="35198"/>
                </a:cubicBezTo>
                <a:cubicBezTo>
                  <a:pt x="1497335" y="41101"/>
                  <a:pt x="1492895" y="49311"/>
                  <a:pt x="1492895" y="59829"/>
                </a:cubicBezTo>
                <a:cubicBezTo>
                  <a:pt x="1492895" y="69155"/>
                  <a:pt x="1495971" y="76745"/>
                  <a:pt x="1502122" y="82599"/>
                </a:cubicBezTo>
                <a:cubicBezTo>
                  <a:pt x="1508274" y="88453"/>
                  <a:pt x="1521619" y="96440"/>
                  <a:pt x="1542157" y="106561"/>
                </a:cubicBezTo>
                <a:cubicBezTo>
                  <a:pt x="1564779" y="117376"/>
                  <a:pt x="1580604" y="128190"/>
                  <a:pt x="1589633" y="139005"/>
                </a:cubicBezTo>
                <a:cubicBezTo>
                  <a:pt x="1598662" y="149820"/>
                  <a:pt x="1603177" y="161974"/>
                  <a:pt x="1603177" y="175468"/>
                </a:cubicBezTo>
                <a:cubicBezTo>
                  <a:pt x="1603177" y="195709"/>
                  <a:pt x="1595834" y="211237"/>
                  <a:pt x="1581150" y="222051"/>
                </a:cubicBezTo>
                <a:cubicBezTo>
                  <a:pt x="1566466" y="232866"/>
                  <a:pt x="1546076" y="238274"/>
                  <a:pt x="1519982" y="238274"/>
                </a:cubicBezTo>
                <a:cubicBezTo>
                  <a:pt x="1510854" y="238274"/>
                  <a:pt x="1500212" y="237009"/>
                  <a:pt x="1488058" y="234479"/>
                </a:cubicBezTo>
                <a:cubicBezTo>
                  <a:pt x="1475904" y="231948"/>
                  <a:pt x="1467048" y="228798"/>
                  <a:pt x="1461492" y="225028"/>
                </a:cubicBezTo>
                <a:lnTo>
                  <a:pt x="1461492" y="191095"/>
                </a:lnTo>
                <a:cubicBezTo>
                  <a:pt x="1468537" y="197247"/>
                  <a:pt x="1477963" y="202307"/>
                  <a:pt x="1489770" y="206276"/>
                </a:cubicBezTo>
                <a:cubicBezTo>
                  <a:pt x="1501577" y="210244"/>
                  <a:pt x="1512788" y="212229"/>
                  <a:pt x="1523405" y="212229"/>
                </a:cubicBezTo>
                <a:cubicBezTo>
                  <a:pt x="1555750" y="212229"/>
                  <a:pt x="1571923" y="200719"/>
                  <a:pt x="1571923" y="177701"/>
                </a:cubicBezTo>
                <a:cubicBezTo>
                  <a:pt x="1571923" y="171251"/>
                  <a:pt x="1570186" y="165447"/>
                  <a:pt x="1566714" y="160288"/>
                </a:cubicBezTo>
                <a:cubicBezTo>
                  <a:pt x="1563241" y="155128"/>
                  <a:pt x="1558479" y="150564"/>
                  <a:pt x="1552426" y="146595"/>
                </a:cubicBezTo>
                <a:cubicBezTo>
                  <a:pt x="1546374" y="142627"/>
                  <a:pt x="1535013" y="136525"/>
                  <a:pt x="1518345" y="128290"/>
                </a:cubicBezTo>
                <a:cubicBezTo>
                  <a:pt x="1495227" y="116780"/>
                  <a:pt x="1479996" y="106089"/>
                  <a:pt x="1472654" y="96217"/>
                </a:cubicBezTo>
                <a:cubicBezTo>
                  <a:pt x="1465312" y="86345"/>
                  <a:pt x="1461641" y="75059"/>
                  <a:pt x="1461641" y="62359"/>
                </a:cubicBezTo>
                <a:cubicBezTo>
                  <a:pt x="1461641" y="43210"/>
                  <a:pt x="1469331" y="28029"/>
                  <a:pt x="1484709" y="16817"/>
                </a:cubicBezTo>
                <a:cubicBezTo>
                  <a:pt x="1500088" y="5606"/>
                  <a:pt x="1519486" y="0"/>
                  <a:pt x="1542901" y="0"/>
                </a:cubicBezTo>
                <a:close/>
                <a:moveTo>
                  <a:pt x="312092" y="0"/>
                </a:moveTo>
                <a:cubicBezTo>
                  <a:pt x="344140" y="0"/>
                  <a:pt x="369937" y="10765"/>
                  <a:pt x="389483" y="32295"/>
                </a:cubicBezTo>
                <a:cubicBezTo>
                  <a:pt x="409029" y="53826"/>
                  <a:pt x="418802" y="81855"/>
                  <a:pt x="418802" y="116383"/>
                </a:cubicBezTo>
                <a:cubicBezTo>
                  <a:pt x="418802" y="153789"/>
                  <a:pt x="408781" y="183455"/>
                  <a:pt x="388739" y="205383"/>
                </a:cubicBezTo>
                <a:cubicBezTo>
                  <a:pt x="368697" y="227310"/>
                  <a:pt x="341908" y="238274"/>
                  <a:pt x="308372" y="238274"/>
                </a:cubicBezTo>
                <a:cubicBezTo>
                  <a:pt x="275630" y="238274"/>
                  <a:pt x="249386" y="227508"/>
                  <a:pt x="229642" y="205978"/>
                </a:cubicBezTo>
                <a:cubicBezTo>
                  <a:pt x="209897" y="184447"/>
                  <a:pt x="200025" y="156418"/>
                  <a:pt x="200025" y="121890"/>
                </a:cubicBezTo>
                <a:cubicBezTo>
                  <a:pt x="200025" y="84683"/>
                  <a:pt x="210096" y="55066"/>
                  <a:pt x="230237" y="33040"/>
                </a:cubicBezTo>
                <a:cubicBezTo>
                  <a:pt x="250378" y="11013"/>
                  <a:pt x="277664" y="0"/>
                  <a:pt x="312092" y="0"/>
                </a:cubicBezTo>
                <a:close/>
                <a:moveTo>
                  <a:pt x="118021" y="0"/>
                </a:moveTo>
                <a:cubicBezTo>
                  <a:pt x="140047" y="0"/>
                  <a:pt x="158254" y="3125"/>
                  <a:pt x="172641" y="9376"/>
                </a:cubicBezTo>
                <a:lnTo>
                  <a:pt x="172641" y="40481"/>
                </a:lnTo>
                <a:cubicBezTo>
                  <a:pt x="156170" y="31353"/>
                  <a:pt x="138063" y="26789"/>
                  <a:pt x="118318" y="26789"/>
                </a:cubicBezTo>
                <a:cubicBezTo>
                  <a:pt x="92621" y="26789"/>
                  <a:pt x="71685" y="35346"/>
                  <a:pt x="55513" y="52462"/>
                </a:cubicBezTo>
                <a:cubicBezTo>
                  <a:pt x="39340" y="69577"/>
                  <a:pt x="31254" y="92670"/>
                  <a:pt x="31254" y="121741"/>
                </a:cubicBezTo>
                <a:cubicBezTo>
                  <a:pt x="31254" y="149324"/>
                  <a:pt x="38794" y="171227"/>
                  <a:pt x="53876" y="187449"/>
                </a:cubicBezTo>
                <a:cubicBezTo>
                  <a:pt x="68957" y="203671"/>
                  <a:pt x="88701" y="211782"/>
                  <a:pt x="113109" y="211782"/>
                </a:cubicBezTo>
                <a:cubicBezTo>
                  <a:pt x="135930" y="211782"/>
                  <a:pt x="155773" y="206623"/>
                  <a:pt x="172641" y="196304"/>
                </a:cubicBezTo>
                <a:lnTo>
                  <a:pt x="172641" y="224879"/>
                </a:lnTo>
                <a:cubicBezTo>
                  <a:pt x="155674" y="233809"/>
                  <a:pt x="134392" y="238274"/>
                  <a:pt x="108793" y="238274"/>
                </a:cubicBezTo>
                <a:cubicBezTo>
                  <a:pt x="75753" y="238274"/>
                  <a:pt x="49361" y="227781"/>
                  <a:pt x="29617" y="206797"/>
                </a:cubicBezTo>
                <a:cubicBezTo>
                  <a:pt x="9872" y="185812"/>
                  <a:pt x="0" y="158055"/>
                  <a:pt x="0" y="123527"/>
                </a:cubicBezTo>
                <a:cubicBezTo>
                  <a:pt x="0" y="86419"/>
                  <a:pt x="11112" y="56554"/>
                  <a:pt x="33337" y="33933"/>
                </a:cubicBezTo>
                <a:cubicBezTo>
                  <a:pt x="55562" y="11311"/>
                  <a:pt x="83790" y="0"/>
                  <a:pt x="11802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lang="zh-CN" altLang="en-US"/>
          </a:p>
        </p:txBody>
      </p:sp>
    </p:spTree>
    <p:custDataLst>
      <p:tags r:id="rId1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节编号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457200" y="990600"/>
            <a:ext cx="10852150" cy="5388610"/>
          </a:xfrm>
        </p:spPr>
        <p:txBody>
          <a:bodyPr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7" name="标题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>
          <a:xfrm>
            <a:off x="3786405" y="2590741"/>
            <a:ext cx="3898366" cy="836235"/>
          </a:xfrm>
        </p:spPr>
        <p:txBody>
          <a:bodyPr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t>一、</a:t>
            </a:r>
            <a:r>
              <a:rPr lang="en-US"/>
              <a:t>聚类算法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3173" y="15229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方法介绍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2"/>
            </p:custDataLst>
          </p:nvPr>
        </p:nvSpPr>
        <p:spPr>
          <a:xfrm>
            <a:off x="1404620" y="1635125"/>
            <a:ext cx="10465435" cy="57404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将10,000,000个样本聚为1,000,000个类，每类10个样本，并按照样本号顺序输出所聚类别号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3"/>
            </p:custDataLst>
          </p:nvPr>
        </p:nvSpPr>
        <p:spPr>
          <a:xfrm>
            <a:off x="1371600" y="2860040"/>
            <a:ext cx="9572625" cy="35763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/>
          <a:lstStyle/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首先，考虑到数据量庞大，为了能够更好的提取到有用的特征，我们的方法首先进行</a:t>
            </a: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PCA降维</a:t>
            </a: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至16维（前面降到8维发现效果不好）。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其次，我们随机从所有样本中采样10,000个样本（选100,000发现跑不动），并使用</a:t>
            </a: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KMeans算法</a:t>
            </a: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对其进行初步聚类得到1000个初步聚类中心。使用得到的1,000个初步聚类中心对整个数据集进行分类预测。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再者，对于每个类别内的样本进行细分聚类。第一，对于每个类别的个数我们将其调整到10的倍数，将多出来的样本放进一个临时集合里。第二，对于这1000个类别中的每一个类别，我们将他们再进行细聚类，分别将其聚类为（该类样本数除以10）类，算出（该类样本数除以10）个聚类中心，并从这些聚类中心中采样距离最近的10个样本归为一类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最后我们将临时集合里的样本再进行最后的聚类。这样每一个类别都有10个样本。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总之，就是大类-小类两级的</a:t>
            </a: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套圈层次化kmeans聚类算法</a:t>
            </a: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。首先对全体样本进行粗聚类得到大类,然后再对每个大类内部进行细分聚类,最终得到每个样本的类别标签。这种方法可以有效地处理大规模数据集,提高聚类效率。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4"/>
            </p:custDataLst>
          </p:nvPr>
        </p:nvSpPr>
        <p:spPr>
          <a:xfrm>
            <a:off x="1447997" y="2247266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r>
              <a:rPr lang="zh-CN" alt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详情</a:t>
            </a:r>
            <a:endParaRPr lang="zh-CN" alt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>
            <p:custDataLst>
              <p:tags r:id="rId5"/>
            </p:custDataLst>
          </p:nvPr>
        </p:nvSpPr>
        <p:spPr>
          <a:xfrm>
            <a:off x="569598" y="1126955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394444" y="1238144"/>
            <a:ext cx="105918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AutoShape 17"/>
          <p:cNvSpPr/>
          <p:nvPr>
            <p:custDataLst>
              <p:tags r:id="rId7"/>
            </p:custDataLst>
          </p:nvPr>
        </p:nvSpPr>
        <p:spPr>
          <a:xfrm>
            <a:off x="569531" y="2172971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8" name="TextBox 18"/>
          <p:cNvSpPr txBox="1"/>
          <p:nvPr>
            <p:custDataLst>
              <p:tags r:id="rId8"/>
            </p:custDataLst>
          </p:nvPr>
        </p:nvSpPr>
        <p:spPr>
          <a:xfrm>
            <a:off x="381042" y="2304480"/>
            <a:ext cx="105918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8"/>
          <p:cNvSpPr txBox="1"/>
          <p:nvPr>
            <p:custDataLst>
              <p:tags r:id="rId9"/>
            </p:custDataLst>
          </p:nvPr>
        </p:nvSpPr>
        <p:spPr>
          <a:xfrm>
            <a:off x="1448035" y="1126955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任务简述</a:t>
            </a:r>
            <a:endParaRPr lang="zh-CN" alt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534707" y="1600363"/>
            <a:ext cx="5064406" cy="898324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主要思想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将n维特征映射到k维上，这k维是全新的正交特征也被称为主成分，是在原有n维特征的基础上重新构造出来的k维特征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。</a:t>
            </a:r>
            <a:endParaRPr lang="zh-CN" alt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4072" y="1219481"/>
            <a:ext cx="5064406" cy="44997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主成分分析（</a:t>
            </a:r>
            <a:r>
              <a:rPr lang="en-US" altLang="zh-CN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PCA</a:t>
            </a: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）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5867437" y="1523828"/>
            <a:ext cx="5064406" cy="88454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思想：以空间中K个点为中心进行聚类，对最靠近他们的对象归类。通过迭代的方法，逐次更新各聚类中心的值，直至得到最好的聚类结果。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096037" y="1219338"/>
            <a:ext cx="5064406" cy="436189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K-Means</a:t>
            </a:r>
            <a:endParaRPr 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技术使用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743200"/>
            <a:ext cx="3776345" cy="324866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rcRect l="8969" t="20253" r="10306"/>
          <a:stretch>
            <a:fillRect/>
          </a:stretch>
        </p:blipFill>
        <p:spPr>
          <a:xfrm>
            <a:off x="5943600" y="2752725"/>
            <a:ext cx="5553710" cy="256286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实现步骤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AutoShape 3"/>
          <p:cNvSpPr/>
          <p:nvPr>
            <p:custDataLst>
              <p:tags r:id="rId2"/>
            </p:custDataLst>
          </p:nvPr>
        </p:nvSpPr>
        <p:spPr>
          <a:xfrm>
            <a:off x="466344" y="2216338"/>
            <a:ext cx="11259312" cy="3746531"/>
          </a:xfrm>
          <a:prstGeom prst="roundRect">
            <a:avLst>
              <a:gd name="adj" fmla="val 7255"/>
            </a:avLst>
          </a:prstGeom>
          <a:solidFill>
            <a:srgbClr val="FFFFFF">
              <a:alpha val="100000"/>
            </a:srgbClr>
          </a:solidFill>
          <a:effectLst>
            <a:outerShdw blurRad="381000">
              <a:srgbClr val="000000">
                <a:alpha val="6000"/>
              </a:srgbClr>
            </a:outerShdw>
          </a:effectLst>
        </p:spPr>
      </p:sp>
      <p:sp>
        <p:nvSpPr>
          <p:cNvPr id="4" name="AutoShape 4"/>
          <p:cNvSpPr/>
          <p:nvPr>
            <p:custDataLst>
              <p:tags r:id="rId3"/>
            </p:custDataLst>
          </p:nvPr>
        </p:nvSpPr>
        <p:spPr>
          <a:xfrm>
            <a:off x="1674019" y="1691398"/>
            <a:ext cx="825939" cy="825939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5" name="Freeform 5"/>
          <p:cNvSpPr/>
          <p:nvPr>
            <p:custDataLst>
              <p:tags r:id="rId4"/>
            </p:custDataLst>
          </p:nvPr>
        </p:nvSpPr>
        <p:spPr>
          <a:xfrm>
            <a:off x="1891033" y="1908412"/>
            <a:ext cx="391912" cy="39191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95545" y="304800"/>
                </a:moveTo>
                <a:cubicBezTo>
                  <a:pt x="75228" y="262528"/>
                  <a:pt x="86049" y="238306"/>
                  <a:pt x="101660" y="215494"/>
                </a:cubicBezTo>
                <a:cubicBezTo>
                  <a:pt x="118758" y="190500"/>
                  <a:pt x="123168" y="165764"/>
                  <a:pt x="123168" y="165764"/>
                </a:cubicBezTo>
                <a:cubicBezTo>
                  <a:pt x="123168" y="165764"/>
                  <a:pt x="136608" y="183232"/>
                  <a:pt x="131235" y="210560"/>
                </a:cubicBezTo>
                <a:cubicBezTo>
                  <a:pt x="154981" y="184128"/>
                  <a:pt x="159458" y="142018"/>
                  <a:pt x="155877" y="125892"/>
                </a:cubicBezTo>
                <a:cubicBezTo>
                  <a:pt x="209550" y="163401"/>
                  <a:pt x="232486" y="244612"/>
                  <a:pt x="201578" y="304800"/>
                </a:cubicBezTo>
                <a:cubicBezTo>
                  <a:pt x="365998" y="211769"/>
                  <a:pt x="242478" y="72581"/>
                  <a:pt x="220970" y="56893"/>
                </a:cubicBezTo>
                <a:cubicBezTo>
                  <a:pt x="228143" y="72571"/>
                  <a:pt x="229495" y="99117"/>
                  <a:pt x="215017" y="111995"/>
                </a:cubicBezTo>
                <a:cubicBezTo>
                  <a:pt x="190510" y="19040"/>
                  <a:pt x="129892" y="-10"/>
                  <a:pt x="129892" y="-10"/>
                </a:cubicBezTo>
                <a:cubicBezTo>
                  <a:pt x="137065" y="47930"/>
                  <a:pt x="103908" y="100346"/>
                  <a:pt x="71942" y="139513"/>
                </a:cubicBezTo>
                <a:cubicBezTo>
                  <a:pt x="70818" y="120396"/>
                  <a:pt x="69628" y="107204"/>
                  <a:pt x="59579" y="88916"/>
                </a:cubicBezTo>
                <a:cubicBezTo>
                  <a:pt x="57321" y="123644"/>
                  <a:pt x="30785" y="151943"/>
                  <a:pt x="23603" y="186738"/>
                </a:cubicBezTo>
                <a:cubicBezTo>
                  <a:pt x="13868" y="233848"/>
                  <a:pt x="30890" y="268348"/>
                  <a:pt x="95564" y="30479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6" name="TextBox 6"/>
          <p:cNvSpPr txBox="1"/>
          <p:nvPr>
            <p:custDataLst>
              <p:tags r:id="rId5"/>
            </p:custDataLst>
          </p:nvPr>
        </p:nvSpPr>
        <p:spPr>
          <a:xfrm>
            <a:off x="848739" y="2754728"/>
            <a:ext cx="2476500" cy="561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PCA降维</a:t>
            </a:r>
            <a:endParaRPr lang="en-US" sz="2100" b="1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7" name="TextBox 7"/>
          <p:cNvSpPr txBox="1"/>
          <p:nvPr>
            <p:custDataLst>
              <p:tags r:id="rId6"/>
            </p:custDataLst>
          </p:nvPr>
        </p:nvSpPr>
        <p:spPr>
          <a:xfrm>
            <a:off x="848739" y="3368642"/>
            <a:ext cx="2476500" cy="2121914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使用PCA进行降维处理，将原始数据集降维至16维，并计算所需时间。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8" name="AutoShape 8"/>
          <p:cNvSpPr/>
          <p:nvPr>
            <p:custDataLst>
              <p:tags r:id="rId7"/>
            </p:custDataLst>
          </p:nvPr>
        </p:nvSpPr>
        <p:spPr>
          <a:xfrm>
            <a:off x="4372122" y="1691398"/>
            <a:ext cx="825939" cy="825939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9" name="Freeform 9"/>
          <p:cNvSpPr/>
          <p:nvPr>
            <p:custDataLst>
              <p:tags r:id="rId8"/>
            </p:custDataLst>
          </p:nvPr>
        </p:nvSpPr>
        <p:spPr>
          <a:xfrm>
            <a:off x="4589136" y="1908412"/>
            <a:ext cx="391912" cy="39191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95545" y="304800"/>
                </a:moveTo>
                <a:cubicBezTo>
                  <a:pt x="75228" y="262528"/>
                  <a:pt x="86049" y="238306"/>
                  <a:pt x="101660" y="215494"/>
                </a:cubicBezTo>
                <a:cubicBezTo>
                  <a:pt x="118758" y="190500"/>
                  <a:pt x="123168" y="165764"/>
                  <a:pt x="123168" y="165764"/>
                </a:cubicBezTo>
                <a:cubicBezTo>
                  <a:pt x="123168" y="165764"/>
                  <a:pt x="136608" y="183232"/>
                  <a:pt x="131235" y="210560"/>
                </a:cubicBezTo>
                <a:cubicBezTo>
                  <a:pt x="154981" y="184128"/>
                  <a:pt x="159458" y="142018"/>
                  <a:pt x="155877" y="125892"/>
                </a:cubicBezTo>
                <a:cubicBezTo>
                  <a:pt x="209550" y="163401"/>
                  <a:pt x="232486" y="244612"/>
                  <a:pt x="201578" y="304800"/>
                </a:cubicBezTo>
                <a:cubicBezTo>
                  <a:pt x="365998" y="211769"/>
                  <a:pt x="242478" y="72581"/>
                  <a:pt x="220970" y="56893"/>
                </a:cubicBezTo>
                <a:cubicBezTo>
                  <a:pt x="228143" y="72571"/>
                  <a:pt x="229495" y="99117"/>
                  <a:pt x="215017" y="111995"/>
                </a:cubicBezTo>
                <a:cubicBezTo>
                  <a:pt x="190510" y="19040"/>
                  <a:pt x="129892" y="-10"/>
                  <a:pt x="129892" y="-10"/>
                </a:cubicBezTo>
                <a:cubicBezTo>
                  <a:pt x="137065" y="47930"/>
                  <a:pt x="103908" y="100346"/>
                  <a:pt x="71942" y="139513"/>
                </a:cubicBezTo>
                <a:cubicBezTo>
                  <a:pt x="70818" y="120396"/>
                  <a:pt x="69628" y="107204"/>
                  <a:pt x="59579" y="88916"/>
                </a:cubicBezTo>
                <a:cubicBezTo>
                  <a:pt x="57321" y="123644"/>
                  <a:pt x="30785" y="151943"/>
                  <a:pt x="23603" y="186738"/>
                </a:cubicBezTo>
                <a:cubicBezTo>
                  <a:pt x="13868" y="233848"/>
                  <a:pt x="30890" y="268348"/>
                  <a:pt x="95564" y="30479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0" name="TextBox 10"/>
          <p:cNvSpPr txBox="1"/>
          <p:nvPr>
            <p:custDataLst>
              <p:tags r:id="rId9"/>
            </p:custDataLst>
          </p:nvPr>
        </p:nvSpPr>
        <p:spPr>
          <a:xfrm>
            <a:off x="3520550" y="2754728"/>
            <a:ext cx="2476500" cy="561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en-US" sz="2100" b="1">
                <a:solidFill>
                  <a:schemeClr val="tx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初步聚类</a:t>
            </a:r>
            <a:endParaRPr lang="en-US" sz="2100" b="1">
              <a:solidFill>
                <a:schemeClr val="tx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1" name="TextBox 11"/>
          <p:cNvSpPr txBox="1"/>
          <p:nvPr>
            <p:custDataLst>
              <p:tags r:id="rId10"/>
            </p:custDataLst>
          </p:nvPr>
        </p:nvSpPr>
        <p:spPr>
          <a:xfrm>
            <a:off x="3520550" y="3368642"/>
            <a:ext cx="2476500" cy="2121914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ctr"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使用KMeans算法对</a:t>
            </a:r>
            <a:r>
              <a:rPr lang="zh-CN" alt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样本</a:t>
            </a: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进行初步聚类。使用得到的初步聚类中心对整个数据集进行分类预测。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2" name="AutoShape 12"/>
          <p:cNvSpPr/>
          <p:nvPr>
            <p:custDataLst>
              <p:tags r:id="rId11"/>
            </p:custDataLst>
          </p:nvPr>
        </p:nvSpPr>
        <p:spPr>
          <a:xfrm>
            <a:off x="7050507" y="1691398"/>
            <a:ext cx="825939" cy="825939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3" name="Freeform 13"/>
          <p:cNvSpPr/>
          <p:nvPr>
            <p:custDataLst>
              <p:tags r:id="rId12"/>
            </p:custDataLst>
          </p:nvPr>
        </p:nvSpPr>
        <p:spPr>
          <a:xfrm>
            <a:off x="7267520" y="1908412"/>
            <a:ext cx="391912" cy="39191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95545" y="304800"/>
                </a:moveTo>
                <a:cubicBezTo>
                  <a:pt x="75228" y="262528"/>
                  <a:pt x="86049" y="238306"/>
                  <a:pt x="101660" y="215494"/>
                </a:cubicBezTo>
                <a:cubicBezTo>
                  <a:pt x="118758" y="190500"/>
                  <a:pt x="123168" y="165764"/>
                  <a:pt x="123168" y="165764"/>
                </a:cubicBezTo>
                <a:cubicBezTo>
                  <a:pt x="123168" y="165764"/>
                  <a:pt x="136608" y="183232"/>
                  <a:pt x="131235" y="210560"/>
                </a:cubicBezTo>
                <a:cubicBezTo>
                  <a:pt x="154981" y="184128"/>
                  <a:pt x="159458" y="142018"/>
                  <a:pt x="155877" y="125892"/>
                </a:cubicBezTo>
                <a:cubicBezTo>
                  <a:pt x="209550" y="163401"/>
                  <a:pt x="232486" y="244612"/>
                  <a:pt x="201578" y="304800"/>
                </a:cubicBezTo>
                <a:cubicBezTo>
                  <a:pt x="365998" y="211769"/>
                  <a:pt x="242478" y="72581"/>
                  <a:pt x="220970" y="56893"/>
                </a:cubicBezTo>
                <a:cubicBezTo>
                  <a:pt x="228143" y="72571"/>
                  <a:pt x="229495" y="99117"/>
                  <a:pt x="215017" y="111995"/>
                </a:cubicBezTo>
                <a:cubicBezTo>
                  <a:pt x="190510" y="19040"/>
                  <a:pt x="129892" y="-10"/>
                  <a:pt x="129892" y="-10"/>
                </a:cubicBezTo>
                <a:cubicBezTo>
                  <a:pt x="137065" y="47930"/>
                  <a:pt x="103908" y="100346"/>
                  <a:pt x="71942" y="139513"/>
                </a:cubicBezTo>
                <a:cubicBezTo>
                  <a:pt x="70818" y="120396"/>
                  <a:pt x="69628" y="107204"/>
                  <a:pt x="59579" y="88916"/>
                </a:cubicBezTo>
                <a:cubicBezTo>
                  <a:pt x="57321" y="123644"/>
                  <a:pt x="30785" y="151943"/>
                  <a:pt x="23603" y="186738"/>
                </a:cubicBezTo>
                <a:cubicBezTo>
                  <a:pt x="13868" y="233848"/>
                  <a:pt x="30890" y="268348"/>
                  <a:pt x="95564" y="30479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4" name="TextBox 14"/>
          <p:cNvSpPr txBox="1"/>
          <p:nvPr>
            <p:custDataLst>
              <p:tags r:id="rId13"/>
            </p:custDataLst>
          </p:nvPr>
        </p:nvSpPr>
        <p:spPr>
          <a:xfrm>
            <a:off x="6192362" y="2754728"/>
            <a:ext cx="2476500" cy="561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细分</a:t>
            </a:r>
            <a:r>
              <a:rPr lang="zh-CN" altLang="en-US" sz="21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聚类</a:t>
            </a:r>
            <a:endParaRPr lang="zh-CN" altLang="en-US" sz="21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extBox 15"/>
          <p:cNvSpPr txBox="1"/>
          <p:nvPr>
            <p:custDataLst>
              <p:tags r:id="rId14"/>
            </p:custDataLst>
          </p:nvPr>
        </p:nvSpPr>
        <p:spPr>
          <a:xfrm>
            <a:off x="6192362" y="3368642"/>
            <a:ext cx="2476500" cy="2121914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2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于每个类别的个数将其调整到10的倍数，将多出来的样本放进一个临时集合里。对于这1000个类别中的每一个类别，我们将他们再进行细聚类，分别将其聚类为（该类样本数除以10）类，算出聚类中心，并从这些聚类中心中采样距离最近的10个样本归为一类。</a:t>
            </a:r>
            <a:endParaRPr lang="en-US" sz="12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AutoShape 16"/>
          <p:cNvSpPr/>
          <p:nvPr>
            <p:custDataLst>
              <p:tags r:id="rId15"/>
            </p:custDataLst>
          </p:nvPr>
        </p:nvSpPr>
        <p:spPr>
          <a:xfrm>
            <a:off x="9689454" y="1691398"/>
            <a:ext cx="825939" cy="825939"/>
          </a:xfrm>
          <a:prstGeom prst="ellipse">
            <a:avLst/>
          </a:prstGeom>
          <a:solidFill>
            <a:schemeClr val="accent1">
              <a:alpha val="100000"/>
            </a:schemeClr>
          </a:solidFill>
        </p:spPr>
      </p:sp>
      <p:sp>
        <p:nvSpPr>
          <p:cNvPr id="17" name="Freeform 17"/>
          <p:cNvSpPr/>
          <p:nvPr>
            <p:custDataLst>
              <p:tags r:id="rId16"/>
            </p:custDataLst>
          </p:nvPr>
        </p:nvSpPr>
        <p:spPr>
          <a:xfrm>
            <a:off x="9906467" y="1908412"/>
            <a:ext cx="391912" cy="391912"/>
          </a:xfrm>
          <a:custGeom>
            <a:avLst/>
            <a:gdLst/>
            <a:ahLst/>
            <a:cxnLst/>
            <a:rect l="l" t="t" r="r" b="b"/>
            <a:pathLst>
              <a:path w="304800" h="304800">
                <a:moveTo>
                  <a:pt x="95545" y="304800"/>
                </a:moveTo>
                <a:cubicBezTo>
                  <a:pt x="75228" y="262528"/>
                  <a:pt x="86049" y="238306"/>
                  <a:pt x="101660" y="215494"/>
                </a:cubicBezTo>
                <a:cubicBezTo>
                  <a:pt x="118758" y="190500"/>
                  <a:pt x="123168" y="165764"/>
                  <a:pt x="123168" y="165764"/>
                </a:cubicBezTo>
                <a:cubicBezTo>
                  <a:pt x="123168" y="165764"/>
                  <a:pt x="136608" y="183232"/>
                  <a:pt x="131235" y="210560"/>
                </a:cubicBezTo>
                <a:cubicBezTo>
                  <a:pt x="154981" y="184128"/>
                  <a:pt x="159458" y="142018"/>
                  <a:pt x="155877" y="125892"/>
                </a:cubicBezTo>
                <a:cubicBezTo>
                  <a:pt x="209550" y="163401"/>
                  <a:pt x="232486" y="244612"/>
                  <a:pt x="201578" y="304800"/>
                </a:cubicBezTo>
                <a:cubicBezTo>
                  <a:pt x="365998" y="211769"/>
                  <a:pt x="242478" y="72581"/>
                  <a:pt x="220970" y="56893"/>
                </a:cubicBezTo>
                <a:cubicBezTo>
                  <a:pt x="228143" y="72571"/>
                  <a:pt x="229495" y="99117"/>
                  <a:pt x="215017" y="111995"/>
                </a:cubicBezTo>
                <a:cubicBezTo>
                  <a:pt x="190510" y="19040"/>
                  <a:pt x="129892" y="-10"/>
                  <a:pt x="129892" y="-10"/>
                </a:cubicBezTo>
                <a:cubicBezTo>
                  <a:pt x="137065" y="47930"/>
                  <a:pt x="103908" y="100346"/>
                  <a:pt x="71942" y="139513"/>
                </a:cubicBezTo>
                <a:cubicBezTo>
                  <a:pt x="70818" y="120396"/>
                  <a:pt x="69628" y="107204"/>
                  <a:pt x="59579" y="88916"/>
                </a:cubicBezTo>
                <a:cubicBezTo>
                  <a:pt x="57321" y="123644"/>
                  <a:pt x="30785" y="151943"/>
                  <a:pt x="23603" y="186738"/>
                </a:cubicBezTo>
                <a:cubicBezTo>
                  <a:pt x="13868" y="233848"/>
                  <a:pt x="30890" y="268348"/>
                  <a:pt x="95564" y="30479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</p:spPr>
      </p:sp>
      <p:sp>
        <p:nvSpPr>
          <p:cNvPr id="18" name="TextBox 18"/>
          <p:cNvSpPr txBox="1"/>
          <p:nvPr>
            <p:custDataLst>
              <p:tags r:id="rId17"/>
            </p:custDataLst>
          </p:nvPr>
        </p:nvSpPr>
        <p:spPr>
          <a:xfrm>
            <a:off x="8864173" y="2754728"/>
            <a:ext cx="2476500" cy="561975"/>
          </a:xfrm>
          <a:prstGeom prst="rect">
            <a:avLst/>
          </a:prstGeom>
        </p:spPr>
        <p:txBody>
          <a:bodyPr vert="horz" wrap="square" lIns="114300" tIns="57150" rIns="114300" bIns="57150" rtlCol="0" anchor="ctr" anchorCtr="1">
            <a:no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21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结果</a:t>
            </a:r>
            <a:r>
              <a:rPr lang="zh-CN" altLang="en-US" sz="2100" b="1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endParaRPr lang="zh-CN" altLang="en-US" sz="2100" b="1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9" name="TextBox 19"/>
          <p:cNvSpPr txBox="1"/>
          <p:nvPr>
            <p:custDataLst>
              <p:tags r:id="rId18"/>
            </p:custDataLst>
          </p:nvPr>
        </p:nvSpPr>
        <p:spPr>
          <a:xfrm>
            <a:off x="8864173" y="3368642"/>
            <a:ext cx="2476500" cy="2121914"/>
          </a:xfrm>
          <a:prstGeom prst="rect">
            <a:avLst/>
          </a:prstGeom>
        </p:spPr>
        <p:txBody>
          <a:bodyPr vert="horz" wrap="square" lIns="114300" tIns="57150" rIns="114300" bIns="57150" rtlCol="0" anchor="t" anchorCtr="1">
            <a:no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rgbClr val="000000">
                    <a:alpha val="100000"/>
                  </a:srgb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最后我们将临时集合里的样本再进行最后的聚类。这样每一个类别都有10个样本。</a:t>
            </a:r>
            <a:endParaRPr lang="en-US" sz="1500">
              <a:solidFill>
                <a:srgbClr val="000000">
                  <a:alpha val="100000"/>
                </a:srgb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节编号"/>
          <p:cNvSpPr>
            <a:spLocks noGrp="1"/>
          </p:cNvSpPr>
          <p:nvPr>
            <p:ph type="body" sz="quarter" idx="4294967295"/>
            <p:custDataLst>
              <p:tags r:id="rId1"/>
            </p:custDataLst>
          </p:nvPr>
        </p:nvSpPr>
        <p:spPr>
          <a:xfrm>
            <a:off x="0" y="961390"/>
            <a:ext cx="10852150" cy="5388610"/>
          </a:xfrm>
        </p:spPr>
        <p:txBody>
          <a:bodyPr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7" name="标题"/>
          <p:cNvSpPr>
            <a:spLocks noGrp="1"/>
          </p:cNvSpPr>
          <p:nvPr>
            <p:ph type="ctrTitle" idx="1"/>
            <p:custDataLst>
              <p:tags r:id="rId2"/>
            </p:custDataLst>
          </p:nvPr>
        </p:nvSpPr>
        <p:spPr>
          <a:xfrm>
            <a:off x="3139440" y="2590800"/>
            <a:ext cx="5697855" cy="836295"/>
          </a:xfrm>
        </p:spPr>
        <p:txBody>
          <a:bodyPr>
            <a:normAutofit fontScale="90000"/>
          </a:bodyPr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</a:pPr>
            <a:r>
              <a:t>二、</a:t>
            </a:r>
            <a:r>
              <a:rPr lang="en-US"/>
              <a:t>垃圾邮箱地址检测</a:t>
            </a:r>
            <a:endParaRPr lang="en-US"/>
          </a:p>
        </p:txBody>
      </p:sp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28373" y="228498"/>
            <a:ext cx="11239500" cy="893445"/>
          </a:xfrm>
          <a:prstGeom prst="rect">
            <a:avLst/>
          </a:prstGeom>
        </p:spPr>
        <p:txBody>
          <a:bodyPr vert="horz" wrap="square" lIns="123825" tIns="123825" rIns="57150" bIns="123825" rtlCol="0" anchor="t" anchorCtr="0">
            <a:sp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方法介绍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2"/>
            </p:custDataLst>
          </p:nvPr>
        </p:nvSpPr>
        <p:spPr>
          <a:xfrm>
            <a:off x="1440180" y="1541780"/>
            <a:ext cx="10130790" cy="7569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rmAutofit/>
          </a:bodyPr>
          <a:lstStyle/>
          <a:p>
            <a:pPr algn="l"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检查check.txt文件中的每一个邮箱地址，如果出现在email*.txt文件中，说明该邮件地址为垃圾邮件地址，输出到文件Task2.out，一个邮件地址占一行。 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>
            <p:custDataLst>
              <p:tags r:id="rId3"/>
            </p:custDataLst>
          </p:nvPr>
        </p:nvSpPr>
        <p:spPr>
          <a:xfrm>
            <a:off x="1439545" y="2895600"/>
            <a:ext cx="10029190" cy="3576320"/>
          </a:xfrm>
          <a:prstGeom prst="rect">
            <a:avLst/>
          </a:prstGeom>
        </p:spPr>
        <p:txBody>
          <a:bodyPr vert="horz" wrap="square" lIns="114300" tIns="57150" rIns="114300" bIns="57150" rtlCol="0" anchor="t" anchorCtr="0"/>
          <a:lstStyle/>
          <a:p>
            <a:pPr algn="l">
              <a:lnSpc>
                <a:spcPct val="140000"/>
              </a:lnSpc>
            </a:pP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我们使用</a:t>
            </a: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python</a:t>
            </a: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set()哈希</a:t>
            </a: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的方式将50，000，000个查询利用Python set()转化成集合以便快速查询。接着我们引入多</a:t>
            </a:r>
            <a:r>
              <a:rPr lang="zh-CN" alt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</a:t>
            </a: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程的方式对每一个email*.txt进行遍历，判断是否有邮件落在set中，如果有则将其写入文件。我们还做了对比实验，对比引入</a:t>
            </a: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</a:t>
            </a:r>
            <a:r>
              <a:rPr lang="zh-CN" altLang="en-US"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</a:t>
            </a:r>
            <a:r>
              <a:rPr lang="en-US"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</a:t>
            </a: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的用时与</a:t>
            </a:r>
            <a:r>
              <a:rPr lang="zh-CN" altLang="en-US" sz="1400" b="1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单进程</a:t>
            </a:r>
            <a:r>
              <a:rPr lang="en-US" sz="14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的用时。</a:t>
            </a:r>
            <a:endParaRPr lang="en-US" sz="14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TextBox 10"/>
          <p:cNvSpPr txBox="1"/>
          <p:nvPr>
            <p:custDataLst>
              <p:tags r:id="rId4"/>
            </p:custDataLst>
          </p:nvPr>
        </p:nvSpPr>
        <p:spPr>
          <a:xfrm>
            <a:off x="1447997" y="2392681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r>
              <a:rPr lang="zh-CN" alt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详情</a:t>
            </a:r>
            <a:endParaRPr lang="zh-CN" alt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AutoShape 11"/>
          <p:cNvSpPr/>
          <p:nvPr>
            <p:custDataLst>
              <p:tags r:id="rId5"/>
            </p:custDataLst>
          </p:nvPr>
        </p:nvSpPr>
        <p:spPr>
          <a:xfrm>
            <a:off x="569598" y="1126955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2" name="TextBox 12"/>
          <p:cNvSpPr txBox="1"/>
          <p:nvPr>
            <p:custDataLst>
              <p:tags r:id="rId6"/>
            </p:custDataLst>
          </p:nvPr>
        </p:nvSpPr>
        <p:spPr>
          <a:xfrm>
            <a:off x="394444" y="1238144"/>
            <a:ext cx="105918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01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7" name="AutoShape 17"/>
          <p:cNvSpPr/>
          <p:nvPr>
            <p:custDataLst>
              <p:tags r:id="rId7"/>
            </p:custDataLst>
          </p:nvPr>
        </p:nvSpPr>
        <p:spPr>
          <a:xfrm>
            <a:off x="533336" y="2317751"/>
            <a:ext cx="682752" cy="682752"/>
          </a:xfrm>
          <a:prstGeom prst="ellipse">
            <a:avLst/>
          </a:prstGeom>
          <a:noFill/>
          <a:ln w="19050">
            <a:solidFill>
              <a:schemeClr val="accent1">
                <a:alpha val="100000"/>
              </a:schemeClr>
            </a:solidFill>
            <a:prstDash val="solid"/>
          </a:ln>
        </p:spPr>
      </p:sp>
      <p:sp>
        <p:nvSpPr>
          <p:cNvPr id="18" name="TextBox 18"/>
          <p:cNvSpPr txBox="1"/>
          <p:nvPr>
            <p:custDataLst>
              <p:tags r:id="rId8"/>
            </p:custDataLst>
          </p:nvPr>
        </p:nvSpPr>
        <p:spPr>
          <a:xfrm>
            <a:off x="381042" y="2435290"/>
            <a:ext cx="1059180" cy="460375"/>
          </a:xfrm>
          <a:prstGeom prst="rect">
            <a:avLst/>
          </a:prstGeom>
        </p:spPr>
        <p:txBody>
          <a:bodyPr vert="horz" wrap="square" lIns="91440" tIns="45720" rIns="91440" bIns="45720" rtlCol="0" anchor="ctr" anchorCtr="1">
            <a:spAutoFit/>
          </a:bodyPr>
          <a:lstStyle/>
          <a:p>
            <a:pPr>
              <a:lnSpc>
                <a:spcPct val="100000"/>
              </a:lnSpc>
              <a:spcBef>
                <a:spcPts val="375"/>
              </a:spcBef>
            </a:pPr>
            <a:r>
              <a:rPr lang="en-US" sz="2400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02</a:t>
            </a:r>
            <a:endParaRPr lang="en-US" sz="2400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1" name="TextBox 8"/>
          <p:cNvSpPr txBox="1"/>
          <p:nvPr>
            <p:custDataLst>
              <p:tags r:id="rId9"/>
            </p:custDataLst>
          </p:nvPr>
        </p:nvSpPr>
        <p:spPr>
          <a:xfrm>
            <a:off x="1448035" y="1126955"/>
            <a:ext cx="3905833" cy="502799"/>
          </a:xfrm>
          <a:prstGeom prst="rect">
            <a:avLst/>
          </a:prstGeom>
        </p:spPr>
        <p:txBody>
          <a:bodyPr vert="horz" wrap="square" lIns="114300" tIns="57150" rIns="114300" bIns="57150" rtlCol="0" anchor="ctr" anchorCtr="0">
            <a:noAutofit/>
          </a:bodyPr>
          <a:p>
            <a:pPr algn="l">
              <a:lnSpc>
                <a:spcPct val="120000"/>
              </a:lnSpc>
            </a:pPr>
            <a:r>
              <a:rPr lang="zh-CN" altLang="en-US" sz="21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任务简述</a:t>
            </a:r>
            <a:endParaRPr lang="zh-CN" altLang="en-US" sz="21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10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>
            <p:custDataLst>
              <p:tags r:id="rId2"/>
            </p:custDataLst>
          </p:nvPr>
        </p:nvSpPr>
        <p:spPr>
          <a:xfrm>
            <a:off x="534707" y="1600363"/>
            <a:ext cx="5064406" cy="898324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主要思想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：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通过把关键码值映射到表中一个位置来访问记录，以加快查找的速度。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TextBox 4"/>
          <p:cNvSpPr txBox="1"/>
          <p:nvPr>
            <p:custDataLst>
              <p:tags r:id="rId3"/>
            </p:custDataLst>
          </p:nvPr>
        </p:nvSpPr>
        <p:spPr>
          <a:xfrm>
            <a:off x="534072" y="1219481"/>
            <a:ext cx="5064406" cy="449970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哈希算法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TextBox 5"/>
          <p:cNvSpPr txBox="1"/>
          <p:nvPr>
            <p:custDataLst>
              <p:tags r:id="rId4"/>
            </p:custDataLst>
          </p:nvPr>
        </p:nvSpPr>
        <p:spPr>
          <a:xfrm>
            <a:off x="5867437" y="1523828"/>
            <a:ext cx="5064406" cy="884543"/>
          </a:xfrm>
          <a:prstGeom prst="rect">
            <a:avLst/>
          </a:prstGeom>
        </p:spPr>
        <p:txBody>
          <a:bodyPr vert="horz" wrap="square" lIns="114300" tIns="57150" rIns="114300" bIns="57150" rtlCol="0" anchor="t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主要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思想：在处理大规模数据时（特别是当需要对数百万行数据进行操作时），单</a:t>
            </a:r>
            <a:r>
              <a:rPr lang="zh-CN" alt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进</a:t>
            </a:r>
            <a:r>
              <a:rPr lang="en-US" sz="1500">
                <a:solidFill>
                  <a:schemeClr val="dk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程程序的性能会显得不足。单线程程序效率低下于是我们通过引入多进程并行处理技术，发现显著提高了程序的性能。</a:t>
            </a:r>
            <a:endParaRPr lang="en-US" sz="1500">
              <a:solidFill>
                <a:schemeClr val="dk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Box 6"/>
          <p:cNvSpPr txBox="1"/>
          <p:nvPr>
            <p:custDataLst>
              <p:tags r:id="rId5"/>
            </p:custDataLst>
          </p:nvPr>
        </p:nvSpPr>
        <p:spPr>
          <a:xfrm>
            <a:off x="5943637" y="1219338"/>
            <a:ext cx="5064406" cy="436189"/>
          </a:xfrm>
          <a:prstGeom prst="rect">
            <a:avLst/>
          </a:prstGeom>
        </p:spPr>
        <p:txBody>
          <a:bodyPr vert="horz" wrap="square" lIns="114300" tIns="57150" rIns="114300" bIns="57150" rtlCol="0" anchor="b" anchorCtr="0">
            <a:noAutofit/>
          </a:bodyPr>
          <a:lstStyle/>
          <a:p>
            <a:pPr>
              <a:lnSpc>
                <a:spcPct val="77000"/>
              </a:lnSpc>
            </a:pPr>
            <a:r>
              <a:rPr lang="zh-CN" altLang="en-US" sz="24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多进程实现</a:t>
            </a:r>
            <a:endParaRPr lang="zh-CN" altLang="en-US" sz="24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76023" y="265328"/>
            <a:ext cx="11239500" cy="914400"/>
          </a:xfrm>
          <a:prstGeom prst="rect">
            <a:avLst/>
          </a:prstGeom>
        </p:spPr>
        <p:txBody>
          <a:bodyPr vert="horz" wrap="square" lIns="123825" tIns="123825" rIns="57150" bIns="123825" rtlCol="0" anchor="ctr" anchorCtr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3000" b="1">
                <a:solidFill>
                  <a:schemeClr val="accent1">
                    <a:alpha val="100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技术使用</a:t>
            </a:r>
            <a:endParaRPr lang="zh-CN" altLang="en-US" sz="3000" b="1">
              <a:solidFill>
                <a:schemeClr val="accent1">
                  <a:alpha val="100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9600" y="3048000"/>
            <a:ext cx="4912995" cy="1908175"/>
          </a:xfrm>
          <a:prstGeom prst="rect">
            <a:avLst/>
          </a:prstGeom>
        </p:spPr>
      </p:pic>
      <p:pic>
        <p:nvPicPr>
          <p:cNvPr id="100" name="图片 99"/>
          <p:cNvPicPr/>
          <p:nvPr>
            <p:custDataLst>
              <p:tags r:id="rId8"/>
            </p:custDataLst>
          </p:nvPr>
        </p:nvPicPr>
        <p:blipFill>
          <a:blip r:embed="rId9"/>
          <a:srcRect l="1317" t="3660" r="1229" b="1189"/>
          <a:stretch>
            <a:fillRect/>
          </a:stretch>
        </p:blipFill>
        <p:spPr>
          <a:xfrm>
            <a:off x="5791200" y="3048000"/>
            <a:ext cx="5512435" cy="190817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10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2*i*1"/>
  <p:tag name="KSO_WM_BEAUTIFY_FLAG" val="#wm#"/>
  <p:tag name="KSO_WM_TAG_VERSION" val="1.0"/>
  <p:tag name="KSO_WM_CHIP_GROUPID" val="618ddf349d7b144ec989f16d"/>
  <p:tag name="KSO_WM_CHIP_XID" val="618e0a8a5268663be886272f"/>
  <p:tag name="KSO_WM_UNIT_DEC_AREA_ID" val="cff9e974689741f99837ddeb0f1bc4ef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5e01884e4fe4ed6be163493da3e0ec6"/>
</p:tagLst>
</file>

<file path=ppt/tags/tag10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00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ags/tag101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02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03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04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05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06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07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08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09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10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11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12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13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14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15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16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17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18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ags/tag119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02"/>
  <p:tag name="KSO_WM_UNIT_ID" val="custom20236723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</p:tagLst>
</file>

<file path=ppt/tags/tag1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12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添加章节标题"/>
  <p:tag name="KSO_WM_UNIT_ID" val="custom20236723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  <p:tag name="KSO_WM_UNIT_ISCONTENTSTITLE" val="0"/>
</p:tagLst>
</file>

<file path=ppt/tags/tag121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723"/>
  <p:tag name="KSO_WM_TEMPLATE_CATEGORY" val="custom"/>
  <p:tag name="KSO_WM_SLIDE_INDEX" val="7"/>
  <p:tag name="KSO_WM_SLIDE_ID" val="custom20236723_7"/>
  <p:tag name="KSO_WM_TEMPLATE_MASTER_TYPE" val="0"/>
  <p:tag name="KSO_WM_SLIDE_LAYOUT" val="a_e"/>
  <p:tag name="KSO_WM_SLIDE_LAYOUT_CNT" val="1_1"/>
  <p:tag name="KSO_WM_SLIDE_THEME_ID" val="3328309"/>
  <p:tag name="KSO_WM_SLIDE_THEME_NAME" val="紫色职场办公商务风主题"/>
</p:tagLst>
</file>

<file path=ppt/tags/tag122.xml><?xml version="1.0" encoding="utf-8"?>
<p:tagLst xmlns:p="http://schemas.openxmlformats.org/presentationml/2006/main">
  <p:tag name="KSO_WM_DIAGRAM_VIRTUALLY_FRAME" val="{&quot;height&quot;:386.2989763779527,&quot;left&quot;:12.344409448818897,&quot;top&quot;:121.72551181102362,&quot;width&quot;:927.3252755905512}"/>
</p:tagLst>
</file>

<file path=ppt/tags/tag123.xml><?xml version="1.0" encoding="utf-8"?>
<p:tagLst xmlns:p="http://schemas.openxmlformats.org/presentationml/2006/main">
  <p:tag name="KSO_WM_DIAGRAM_VIRTUALLY_FRAME" val="{&quot;height&quot;:386.2989763779527,&quot;left&quot;:12.344409448818897,&quot;top&quot;:121.72551181102362,&quot;width&quot;:927.3252755905512}"/>
</p:tagLst>
</file>

<file path=ppt/tags/tag124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25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26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27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28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29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3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6*i*1"/>
  <p:tag name="KSO_WM_BEAUTIFY_FLAG" val="#wm#"/>
  <p:tag name="KSO_WM_TAG_VERSION" val="1.0"/>
  <p:tag name="KSO_WM_CHIP_GROUPID" val="618ddf349d7b144ec989f16d"/>
  <p:tag name="KSO_WM_CHIP_XID" val="618e0a8a5268663be886272c"/>
  <p:tag name="KSO_WM_UNIT_DEC_AREA_ID" val="210b30472de0459c851f294778e0f8d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3658d4bc30046209e6ca1cfb2bb9bc7"/>
</p:tagLst>
</file>

<file path=ppt/tags/tag130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ags/tag131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32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33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34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35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36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37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ags/tag138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39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4.xml><?xml version="1.0" encoding="utf-8"?>
<p:tagLst xmlns:p="http://schemas.openxmlformats.org/presentationml/2006/main">
  <p:tag name="KSO_WM_UNIT_DEFAULT_FONT" val="96;115;2"/>
  <p:tag name="KSO_WM_UNIT_BLOCK" val="0"/>
  <p:tag name="KSO_WM_UNIT_DEC_AREA_ID" val="3ed7c36fd18e47a3a4329426efd546df"/>
  <p:tag name="KSO_WM_UNIT_ISCONTENTSTITLE" val="0"/>
  <p:tag name="KSO_WM_UNIT_ISNUMDGMTITLE" val="0"/>
  <p:tag name="KSO_WM_UNIT_PRESET_TEXT" val="THANKS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5a39035896644801aabb055ec3d70f4c"/>
  <p:tag name="KSO_WM_TEMPLATE_ASSEMBLE_XID" val="61974b7d78bf544979703f82"/>
  <p:tag name="KSO_WM_TEMPLATE_ASSEMBLE_GROUPID" val="618ddf349d7b144ec989f16d"/>
</p:tagLst>
</file>

<file path=ppt/tags/tag140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ags/tag141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添加章节标题"/>
  <p:tag name="KSO_WM_UNIT_ID" val="custom20236723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  <p:tag name="KSO_WM_UNIT_ISCONTENTSTITLE" val="0"/>
</p:tagLst>
</file>

<file path=ppt/tags/tag142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03"/>
  <p:tag name="KSO_WM_UNIT_ID" val="custom20236723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</p:tagLst>
</file>

<file path=ppt/tags/tag143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723"/>
  <p:tag name="KSO_WM_TEMPLATE_CATEGORY" val="custom"/>
  <p:tag name="KSO_WM_SLIDE_INDEX" val="7"/>
  <p:tag name="KSO_WM_SLIDE_ID" val="custom20236723_7"/>
  <p:tag name="KSO_WM_TEMPLATE_MASTER_TYPE" val="0"/>
  <p:tag name="KSO_WM_SLIDE_LAYOUT" val="a_e"/>
  <p:tag name="KSO_WM_SLIDE_LAYOUT_CNT" val="1_1"/>
  <p:tag name="KSO_WM_SLIDE_THEME_ID" val="3328309"/>
  <p:tag name="KSO_WM_SLIDE_THEME_NAME" val="紫色职场办公商务风主题"/>
</p:tagLst>
</file>

<file path=ppt/tags/tag144.xml><?xml version="1.0" encoding="utf-8"?>
<p:tagLst xmlns:p="http://schemas.openxmlformats.org/presentationml/2006/main">
  <p:tag name="KSO_WM_DIAGRAM_VIRTUALLY_FRAME" val="{&quot;height&quot;:386.2989763779527,&quot;left&quot;:12.344409448818897,&quot;top&quot;:121.72551181102362,&quot;width&quot;:927.3252755905512}"/>
</p:tagLst>
</file>

<file path=ppt/tags/tag145.xml><?xml version="1.0" encoding="utf-8"?>
<p:tagLst xmlns:p="http://schemas.openxmlformats.org/presentationml/2006/main">
  <p:tag name="KSO_WM_DIAGRAM_VIRTUALLY_FRAME" val="{&quot;height&quot;:386.2989763779527,&quot;left&quot;:12.344409448818897,&quot;top&quot;:121.72551181102362,&quot;width&quot;:927.3252755905512}"/>
</p:tagLst>
</file>

<file path=ppt/tags/tag146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47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48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49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5.xml><?xml version="1.0" encoding="utf-8"?>
<p:tagLst xmlns:p="http://schemas.openxmlformats.org/presentationml/2006/main">
  <p:tag name="KSO_WM_UNIT_DEFAULT_FONT" val="24;32;2"/>
  <p:tag name="KSO_WM_UNIT_BLOCK" val="0"/>
  <p:tag name="KSO_WM_UNIT_DEC_AREA_ID" val="d56b4ff2f35f4bfc992f38a31030da29"/>
  <p:tag name="KSO_WM_UNIT_ISCONTENTSTITLE" val="0"/>
  <p:tag name="KSO_WM_UNIT_ISNUMDGMTITLE" val="0"/>
  <p:tag name="KSO_WM_UNIT_PRESET_TEXT" val="添加副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6_1*b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5a39035896644801aabb055ec3d70f4c"/>
  <p:tag name="KSO_WM_UNIT_TEXT_FILL_FORE_SCHEMECOLOR_INDEX_BRIGHTNESS" val="0.15"/>
  <p:tag name="KSO_WM_UNIT_TEXT_FILL_FORE_SCHEMECOLOR_INDEX" val="13"/>
  <p:tag name="KSO_WM_UNIT_TEXT_FILL_TYPE" val="1"/>
  <p:tag name="KSO_WM_TEMPLATE_ASSEMBLE_XID" val="61974b7d78bf544979703f82"/>
  <p:tag name="KSO_WM_TEMPLATE_ASSEMBLE_GROUPID" val="618ddf349d7b144ec989f16d"/>
</p:tagLst>
</file>

<file path=ppt/tags/tag150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51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152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ags/tag153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ags/tag154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55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56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57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58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59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  <p:tag name="KSO_WM_SLIDE_BACKGROUND_TYPE" val="general"/>
</p:tagLst>
</file>

<file path=ppt/tags/tag160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1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2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3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4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5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6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7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8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69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7.xml><?xml version="1.0" encoding="utf-8"?>
<p:tagLst xmlns:p="http://schemas.openxmlformats.org/presentationml/2006/main">
  <p:tag name="KSO_WM_SLIDE_BACKGROUND_TYPE" val="general"/>
</p:tagLst>
</file>

<file path=ppt/tags/tag170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71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72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73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74.xml><?xml version="1.0" encoding="utf-8"?>
<p:tagLst xmlns:p="http://schemas.openxmlformats.org/presentationml/2006/main">
  <p:tag name="KSO_WM_DIAGRAM_VIRTUALLY_FRAME" val="{&quot;height&quot;:336.3362992125984,&quot;left&quot;:36.72,&quot;top&quot;:133.18094488188976,&quot;width&quot;:886.5600000000001}"/>
</p:tagLst>
</file>

<file path=ppt/tags/tag175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ags/tag176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77.xml><?xml version="1.0" encoding="utf-8"?>
<p:tagLst xmlns:p="http://schemas.openxmlformats.org/presentationml/2006/main">
  <p:tag name="KSO_WM_DIAGRAM_VIRTUALLY_FRAME" val="{&quot;height&quot;:294.23913385826773,&quot;left&quot;:42.05291338582677,&quot;top&quot;:96.0108661417323,&quot;width&quot;:847.9970866141732}"/>
</p:tagLst>
</file>

<file path=ppt/tags/tag178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ags/tag179.xml><?xml version="1.0" encoding="utf-8"?>
<p:tagLst xmlns:p="http://schemas.openxmlformats.org/presentationml/2006/main">
  <p:tag name="KSO_WM_UNIT_TYPE" val="b"/>
  <p:tag name="KSO_WM_UNIT_INDEX" val="1"/>
  <p:tag name="KSO_WM_BEAUTIFY_FLAG" val="#wm#"/>
  <p:tag name="KSO_WM_TAG_VERSION" val="3.0"/>
  <p:tag name="KSO_WM_UNIT_PRESET_TEXT" val="Thank you"/>
  <p:tag name="KSO_WM_UNIT_ID" val="custom20236723_9*b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  <p:tag name="KSO_WM_UNIT_ISCONTENTSTITLE" val="0"/>
</p:tagLst>
</file>

<file path=ppt/tags/tag18.xml><?xml version="1.0" encoding="utf-8"?>
<p:tagLst xmlns:p="http://schemas.openxmlformats.org/presentationml/2006/main">
  <p:tag name="KSO_WM_SLIDE_BACKGROUND_TYPE" val="general"/>
</p:tagLst>
</file>

<file path=ppt/tags/tag180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感谢观看"/>
  <p:tag name="KSO_WM_UNIT_ID" val="custom20236723_9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  <p:tag name="KSO_WM_UNIT_ISCONTENTSTITLE" val="0"/>
</p:tagLst>
</file>

<file path=ppt/tags/tag181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汇报人：WPS"/>
  <p:tag name="KSO_WM_UNIT_ID" val="custom20236723_9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  <p:tag name="KSO_WM_UNIT_VALUE" val="13"/>
</p:tagLst>
</file>

<file path=ppt/tags/tag182.xml><?xml version="1.0" encoding="utf-8"?>
<p:tagLst xmlns:p="http://schemas.openxmlformats.org/presentationml/2006/main">
  <p:tag name="KSO_WM_SLIDE_TYPE" val="endPag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723"/>
  <p:tag name="KSO_WM_TEMPLATE_CATEGORY" val="custom"/>
  <p:tag name="KSO_WM_SLIDE_INDEX" val="9"/>
  <p:tag name="KSO_WM_SLIDE_ID" val="custom20236723_9"/>
  <p:tag name="KSO_WM_TEMPLATE_MASTER_TYPE" val="0"/>
  <p:tag name="KSO_WM_SLIDE_LAYOUT" val="a_b_f"/>
  <p:tag name="KSO_WM_SLIDE_LAYOUT_CNT" val="1_1_2"/>
  <p:tag name="KSO_WM_SLIDE_THEME_ID" val="3328309"/>
  <p:tag name="KSO_WM_SLIDE_THEME_NAME" val="紫色职场办公商务风主题"/>
</p:tagLst>
</file>

<file path=ppt/tags/tag183.xml><?xml version="1.0" encoding="utf-8"?>
<p:tagLst xmlns:p="http://schemas.openxmlformats.org/presentationml/2006/main">
  <p:tag name="commondata" val="eyJoZGlkIjoiNTkyOTQ3Zjg3OGIyYTM1MGYzMjZhNWI4ODNhMzY4ZDUifQ=="/>
</p:tagLst>
</file>

<file path=ppt/tags/tag19.xml><?xml version="1.0" encoding="utf-8"?>
<p:tagLst xmlns:p="http://schemas.openxmlformats.org/presentationml/2006/main">
  <p:tag name="KSO_WM_SLIDE_BACKGROUND_TYPE" val="general"/>
</p:tagLst>
</file>

<file path=ppt/tags/tag2.xml><?xml version="1.0" encoding="utf-8"?>
<p:tagLst xmlns:p="http://schemas.openxmlformats.org/presentationml/2006/main">
  <p:tag name="KSO_WM_UNIT_DEFAULT_FONT" val="96;115;2"/>
  <p:tag name="KSO_WM_UNIT_BLOCK" val="0"/>
  <p:tag name="KSO_WM_UNIT_DEC_AREA_ID" val="82349d52c26f4e668adc14352c969815"/>
  <p:tag name="KSO_WM_UNIT_ISCONTENTSTITLE" val="0"/>
  <p:tag name="KSO_WM_UNIT_ISNUMDGMTITLE" val="0"/>
  <p:tag name="KSO_WM_UNIT_PRESET_TEXT" val="工作总结汇报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VALUE" val="7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TEMPLATE_ASSEMBLE_XID" val="61974b81c75558f33bc3a755"/>
  <p:tag name="KSO_WM_TEMPLATE_ASSEMBLE_GROUPID" val="618ddf349d7b144ec989f16d"/>
</p:tagLst>
</file>

<file path=ppt/tags/tag20.xml><?xml version="1.0" encoding="utf-8"?>
<p:tagLst xmlns:p="http://schemas.openxmlformats.org/presentationml/2006/main">
  <p:tag name="KSO_WM_SLIDE_BACKGROUND_TYPE" val="general"/>
</p:tagLst>
</file>

<file path=ppt/tags/tag21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76f8f10462254f6f8881797f3c492e25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bcc8e6bbe1240f7b30dd5aa33163fb4"/>
  <p:tag name="KSO_WM_SLIDE_BACKGROUND_TYPE" val="frame"/>
</p:tagLst>
</file>

<file path=ppt/tags/tag22.xml><?xml version="1.0" encoding="utf-8"?>
<p:tagLst xmlns:p="http://schemas.openxmlformats.org/presentationml/2006/main">
  <p:tag name="KSO_WM_SLIDE_BACKGROUND_TYPE" val="frame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2*i*1"/>
  <p:tag name="KSO_WM_UNIT_LAYERLEVEL" val="1"/>
  <p:tag name="KSO_WM_TAG_VERSION" val="1.0"/>
  <p:tag name="KSO_WM_BEAUTIFY_FLAG" val="#wm#"/>
  <p:tag name="KSO_WM_UNIT_BK_DARK_LIGHT" val="2"/>
  <p:tag name="KSO_WM_UNIT_SUBTYPE" val="h"/>
  <p:tag name="KSO_WM_UNIT_TYPE" val="i"/>
  <p:tag name="KSO_WM_UNIT_INDEX" val="1"/>
  <p:tag name="KSO_WM_TEMPLATE_CATEGORY" val="bg"/>
  <p:tag name="KSO_WM_TEMPLATE_INDEX" val="20220286"/>
  <p:tag name="KSO_WM_CHIP_GROUPID" val="612f6a61c37455bdf62a9584"/>
  <p:tag name="KSO_WM_CHIP_XID" val="612f6a61c37455bdf62a9586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.xml><?xml version="1.0" encoding="utf-8"?>
<p:tagLst xmlns:p="http://schemas.openxmlformats.org/presentationml/2006/main">
  <p:tag name="KSO_WM_SLIDE_BACKGROUND_TYPE" val="frame"/>
</p:tagLst>
</file>

<file path=ppt/tags/tag24.xml><?xml version="1.0" encoding="utf-8"?>
<p:tagLst xmlns:p="http://schemas.openxmlformats.org/presentationml/2006/main">
  <p:tag name="KSO_WM_SLIDE_BACKGROUND_TYPE" val="frame"/>
</p:tagLst>
</file>

<file path=ppt/tags/tag25.xml><?xml version="1.0" encoding="utf-8"?>
<p:tagLst xmlns:p="http://schemas.openxmlformats.org/presentationml/2006/main">
  <p:tag name="KSO_WM_SLIDE_BACKGROUND_TYPE" val="frame"/>
</p:tagLst>
</file>

<file path=ppt/tags/tag26.xml><?xml version="1.0" encoding="utf-8"?>
<p:tagLst xmlns:p="http://schemas.openxmlformats.org/presentationml/2006/main">
  <p:tag name="KSO_WM_SLIDE_BACKGROUND_TYPE" val="frame"/>
</p:tagLst>
</file>

<file path=ppt/tags/tag27.xml><?xml version="1.0" encoding="utf-8"?>
<p:tagLst xmlns:p="http://schemas.openxmlformats.org/presentationml/2006/main">
  <p:tag name="KSO_WM_SLIDE_BACKGROUND_TYPE" val="frame"/>
</p:tagLst>
</file>

<file path=ppt/tags/tag2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963cb5ec94ab498e9f9e8337d5e84f0b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3c4a1e3b97447cf9b7152e6d5c5179c"/>
  <p:tag name="KSO_WM_SLIDE_BACKGROUND_TYPE" val="leftRight"/>
</p:tagLst>
</file>

<file path=ppt/tags/tag29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3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7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.xml><?xml version="1.0" encoding="utf-8"?>
<p:tagLst xmlns:p="http://schemas.openxmlformats.org/presentationml/2006/main">
  <p:tag name="KSO_WM_UNIT_DEFAULT_FONT" val="24;32;2"/>
  <p:tag name="KSO_WM_UNIT_BLOCK" val="0"/>
  <p:tag name="KSO_WM_UNIT_DEC_AREA_ID" val="86eadf05607c4199b7e8ad016304e549"/>
  <p:tag name="KSO_WM_UNIT_ISCONTENTSTITLE" val="0"/>
  <p:tag name="KSO_WM_UNIT_ISNUMDGMTITLE" val="0"/>
  <p:tag name="KSO_WM_UNIT_PRESET_TEXT" val="添加副标题"/>
  <p:tag name="KSO_WM_UNIT_NOCLEAR" val="0"/>
  <p:tag name="KSO_WM_UNIT_VALUE" val="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20976_1*b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CHIP_GROUPID" val="6167d2a06603f1460a45585d"/>
  <p:tag name="KSO_WM_CHIP_XID" val="6167d2a06603f1460a45585a"/>
  <p:tag name="KSO_WM_CHIP_FILLAREA_FILL_RULE" val="{&quot;fill_align&quot;:&quot;lm&quot;,&quot;fill_mode&quot;:&quot;adaptive&quot;,&quot;sacle_strategy&quot;:&quot;smart&quot;}"/>
  <p:tag name="KSO_WM_ASSEMBLE_CHIP_INDEX" val="90e9af761bb14550bc92a7e5306b40a0"/>
  <p:tag name="KSO_WM_UNIT_TEXT_FILL_FORE_SCHEMECOLOR_INDEX_BRIGHTNESS" val="0.15"/>
  <p:tag name="KSO_WM_UNIT_TEXT_FILL_FORE_SCHEMECOLOR_INDEX" val="13"/>
  <p:tag name="KSO_WM_UNIT_TEXT_FILL_TYPE" val="1"/>
  <p:tag name="KSO_WM_TEMPLATE_ASSEMBLE_XID" val="61974b81c75558f33bc3a755"/>
  <p:tag name="KSO_WM_TEMPLATE_ASSEMBLE_GROUPID" val="618ddf349d7b144ec989f16d"/>
</p:tagLst>
</file>

<file path=ppt/tags/tag30.xml><?xml version="1.0" encoding="utf-8"?>
<p:tagLst xmlns:p="http://schemas.openxmlformats.org/presentationml/2006/main">
  <p:tag name="KSO_WM_SLIDE_BACKGROUND_TYPE" val="leftRight"/>
</p:tagLst>
</file>

<file path=ppt/tags/tag31.xml><?xml version="1.0" encoding="utf-8"?>
<p:tagLst xmlns:p="http://schemas.openxmlformats.org/presentationml/2006/main">
  <p:tag name="KSO_WM_SLIDE_BACKGROUND_TYPE" val="leftRight"/>
</p:tagLst>
</file>

<file path=ppt/tags/tag32.xml><?xml version="1.0" encoding="utf-8"?>
<p:tagLst xmlns:p="http://schemas.openxmlformats.org/presentationml/2006/main">
  <p:tag name="KSO_WM_SLIDE_BACKGROUND_TYPE" val="leftRight"/>
</p:tagLst>
</file>

<file path=ppt/tags/tag33.xml><?xml version="1.0" encoding="utf-8"?>
<p:tagLst xmlns:p="http://schemas.openxmlformats.org/presentationml/2006/main">
  <p:tag name="KSO_WM_SLIDE_BACKGROUND_TYPE" val="leftRight"/>
</p:tagLst>
</file>

<file path=ppt/tags/tag34.xml><?xml version="1.0" encoding="utf-8"?>
<p:tagLst xmlns:p="http://schemas.openxmlformats.org/presentationml/2006/main">
  <p:tag name="KSO_WM_SLIDE_BACKGROUND_TYPE" val="leftRight"/>
</p:tagLst>
</file>

<file path=ppt/tags/tag35.xml><?xml version="1.0" encoding="utf-8"?>
<p:tagLst xmlns:p="http://schemas.openxmlformats.org/presentationml/2006/main">
  <p:tag name="KSO_WM_SLIDE_BACKGROUND_TYPE" val="leftRight"/>
</p:tagLst>
</file>

<file path=ppt/tags/tag36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007db961dfcd4242a4045471f991b0c8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7a83887a12814146b22bf3b8fd287c2c"/>
  <p:tag name="KSO_WM_SLIDE_BACKGROUND_TYPE" val="topBottom"/>
</p:tagLst>
</file>

<file path=ppt/tags/tag37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4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8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38.xml><?xml version="1.0" encoding="utf-8"?>
<p:tagLst xmlns:p="http://schemas.openxmlformats.org/presentationml/2006/main">
  <p:tag name="KSO_WM_SLIDE_BACKGROUND_TYPE" val="topBottom"/>
</p:tagLst>
</file>

<file path=ppt/tags/tag39.xml><?xml version="1.0" encoding="utf-8"?>
<p:tagLst xmlns:p="http://schemas.openxmlformats.org/presentationml/2006/main">
  <p:tag name="KSO_WM_SLIDE_BACKGROUND_TYPE" val="topBottom"/>
</p:tagLst>
</file>

<file path=ppt/tags/tag4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40.xml><?xml version="1.0" encoding="utf-8"?>
<p:tagLst xmlns:p="http://schemas.openxmlformats.org/presentationml/2006/main">
  <p:tag name="KSO_WM_SLIDE_BACKGROUND_TYPE" val="topBottom"/>
</p:tagLst>
</file>

<file path=ppt/tags/tag41.xml><?xml version="1.0" encoding="utf-8"?>
<p:tagLst xmlns:p="http://schemas.openxmlformats.org/presentationml/2006/main">
  <p:tag name="KSO_WM_SLIDE_BACKGROUND_TYPE" val="topBottom"/>
</p:tagLst>
</file>

<file path=ppt/tags/tag42.xml><?xml version="1.0" encoding="utf-8"?>
<p:tagLst xmlns:p="http://schemas.openxmlformats.org/presentationml/2006/main">
  <p:tag name="KSO_WM_SLIDE_BACKGROUND_TYPE" val="topBottom"/>
</p:tagLst>
</file>

<file path=ppt/tags/tag43.xml><?xml version="1.0" encoding="utf-8"?>
<p:tagLst xmlns:p="http://schemas.openxmlformats.org/presentationml/2006/main">
  <p:tag name="KSO_WM_SLIDE_BACKGROUND_TYPE" val="topBottom"/>
</p:tagLst>
</file>

<file path=ppt/tags/tag44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7368434fbe67438f89a9e78cc1ca5881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d2e1df574bc34b5fb51e432ce3c4373b"/>
  <p:tag name="KSO_WM_SLIDE_BACKGROUND_TYPE" val="bottomTop"/>
</p:tagLst>
</file>

<file path=ppt/tags/tag45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5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9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6.xml><?xml version="1.0" encoding="utf-8"?>
<p:tagLst xmlns:p="http://schemas.openxmlformats.org/presentationml/2006/main">
  <p:tag name="KSO_WM_SLIDE_BACKGROUND_TYPE" val="bottomTop"/>
</p:tagLst>
</file>

<file path=ppt/tags/tag47.xml><?xml version="1.0" encoding="utf-8"?>
<p:tagLst xmlns:p="http://schemas.openxmlformats.org/presentationml/2006/main">
  <p:tag name="KSO_WM_SLIDE_BACKGROUND_TYPE" val="bottomTop"/>
</p:tagLst>
</file>

<file path=ppt/tags/tag48.xml><?xml version="1.0" encoding="utf-8"?>
<p:tagLst xmlns:p="http://schemas.openxmlformats.org/presentationml/2006/main">
  <p:tag name="KSO_WM_SLIDE_BACKGROUND_TYPE" val="bottomTop"/>
</p:tagLst>
</file>

<file path=ppt/tags/tag49.xml><?xml version="1.0" encoding="utf-8"?>
<p:tagLst xmlns:p="http://schemas.openxmlformats.org/presentationml/2006/main">
  <p:tag name="KSO_WM_SLIDE_BACKGROUND_TYPE" val="bottomTop"/>
</p:tagLst>
</file>

<file path=ppt/tags/tag5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8*i*1"/>
  <p:tag name="KSO_WM_BEAUTIFY_FLAG" val="#wm#"/>
  <p:tag name="KSO_WM_TAG_VERSION" val="1.0"/>
  <p:tag name="KSO_WM_CHIP_GROUPID" val="618ddf349d7b144ec989f16d"/>
  <p:tag name="KSO_WM_CHIP_XID" val="618e0a8a5268663be886272d"/>
  <p:tag name="KSO_WM_UNIT_DEC_AREA_ID" val="2850b00a92994cada9960f2f9453e23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8c77583e52184d24be6be1e6c99f150d"/>
</p:tagLst>
</file>

<file path=ppt/tags/tag50.xml><?xml version="1.0" encoding="utf-8"?>
<p:tagLst xmlns:p="http://schemas.openxmlformats.org/presentationml/2006/main">
  <p:tag name="KSO_WM_SLIDE_BACKGROUND_TYPE" val="bottomTop"/>
</p:tagLst>
</file>

<file path=ppt/tags/tag51.xml><?xml version="1.0" encoding="utf-8"?>
<p:tagLst xmlns:p="http://schemas.openxmlformats.org/presentationml/2006/main">
  <p:tag name="KSO_WM_SLIDE_BACKGROUND_TYPE" val="bottomTop"/>
</p:tagLst>
</file>

<file path=ppt/tags/tag5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97ed20fbe6d643bd96b892ea0f4fa9b9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41041d7cd2774f92a0f27d1e081f1964"/>
  <p:tag name="KSO_WM_SLIDE_BACKGROUND_TYPE" val="navigation"/>
</p:tagLst>
</file>

<file path=ppt/tags/tag5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6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a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54.xml><?xml version="1.0" encoding="utf-8"?>
<p:tagLst xmlns:p="http://schemas.openxmlformats.org/presentationml/2006/main">
  <p:tag name="KSO_WM_SLIDE_BACKGROUND_TYPE" val="navigation"/>
</p:tagLst>
</file>

<file path=ppt/tags/tag55.xml><?xml version="1.0" encoding="utf-8"?>
<p:tagLst xmlns:p="http://schemas.openxmlformats.org/presentationml/2006/main">
  <p:tag name="KSO_WM_SLIDE_BACKGROUND_TYPE" val="navigation"/>
</p:tagLst>
</file>

<file path=ppt/tags/tag56.xml><?xml version="1.0" encoding="utf-8"?>
<p:tagLst xmlns:p="http://schemas.openxmlformats.org/presentationml/2006/main">
  <p:tag name="KSO_WM_SLIDE_BACKGROUND_TYPE" val="navigation"/>
</p:tagLst>
</file>

<file path=ppt/tags/tag57.xml><?xml version="1.0" encoding="utf-8"?>
<p:tagLst xmlns:p="http://schemas.openxmlformats.org/presentationml/2006/main">
  <p:tag name="KSO_WM_SLIDE_BACKGROUND_TYPE" val="navigation"/>
</p:tagLst>
</file>

<file path=ppt/tags/tag58.xml><?xml version="1.0" encoding="utf-8"?>
<p:tagLst xmlns:p="http://schemas.openxmlformats.org/presentationml/2006/main">
  <p:tag name="KSO_WM_SLIDE_BACKGROUND_TYPE" val="navigation"/>
</p:tagLst>
</file>

<file path=ppt/tags/tag59.xml><?xml version="1.0" encoding="utf-8"?>
<p:tagLst xmlns:p="http://schemas.openxmlformats.org/presentationml/2006/main">
  <p:tag name="KSO_WM_SLIDE_BACKGROUND_TYPE" val="navigation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20976_1*a*1"/>
  <p:tag name="KSO_WM_TEMPLATE_CATEGORY" val="custom"/>
  <p:tag name="KSO_WM_TEMPLATE_INDEX" val="20220976"/>
  <p:tag name="KSO_WM_UNIT_LAYERLEVEL" val="1"/>
  <p:tag name="KSO_WM_TAG_VERSION" val="1.0"/>
  <p:tag name="KSO_WM_BEAUTIFY_FLAG" val="#wm#"/>
  <p:tag name="KSO_WM_UNIT_DEFAULT_FONT" val="36;44;2"/>
  <p:tag name="KSO_WM_UNIT_BLOCK" val="0"/>
  <p:tag name="KSO_WM_UNIT_DEC_AREA_ID" val="ad58175166bc4f63b70744db7376c287"/>
  <p:tag name="KSO_WM_CHIP_GROUPID" val="617275e954cda7cf43af418d"/>
  <p:tag name="KSO_WM_CHIP_XID" val="617275e954cda7cf43af418b"/>
  <p:tag name="KSO_WM_CHIP_FILLAREA_FILL_RULE" val="{&quot;fill_align&quot;:&quot;cm&quot;,&quot;fill_mode&quot;:&quot;adaptive&quot;,&quot;sacle_strategy&quot;:&quot;smart&quot;}"/>
  <p:tag name="KSO_WM_ASSEMBLE_CHIP_INDEX" val="fc45748d90fe4c90af8e23d583b1e882"/>
  <p:tag name="KSO_WM_UNIT_TEXT_FILL_FORE_SCHEMECOLOR_INDEX_BRIGHTNESS" val="0"/>
  <p:tag name="KSO_WM_UNIT_TEXT_FILL_FORE_SCHEMECOLOR_INDEX" val="14"/>
  <p:tag name="KSO_WM_UNIT_TEXT_FILL_TYPE" val="1"/>
  <p:tag name="KSO_WM_TEMPLATE_ASSEMBLE_XID" val="61974b7dc75558f33bc3a6e7"/>
  <p:tag name="KSO_WM_TEMPLATE_ASSEMBLE_GROUPID" val="618ddf349d7b144ec989f16d"/>
</p:tagLst>
</file>

<file path=ppt/tags/tag60.xml><?xml version="1.0" encoding="utf-8"?>
<p:tagLst xmlns:p="http://schemas.openxmlformats.org/presentationml/2006/main">
  <p:tag name="KSO_WM_SLIDE_BACKGROUND_TYPE" val="navigation"/>
</p:tagLst>
</file>

<file path=ppt/tags/tag61.xml><?xml version="1.0" encoding="utf-8"?>
<p:tagLst xmlns:p="http://schemas.openxmlformats.org/presentationml/2006/main">
  <p:tag name="KSO_WM_SLIDE_BACKGROUND_TYPE" val="navigation"/>
</p:tagLst>
</file>

<file path=ppt/tags/tag62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5204f60c3e7a4f8aa855587def23fc8e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eae68a695aaa4a4d847d2f465c3d4f69"/>
  <p:tag name="KSO_WM_SLIDE_BACKGROUND_TYPE" val="belt"/>
</p:tagLst>
</file>

<file path=ppt/tags/tag63.xml><?xml version="1.0" encoding="utf-8"?>
<p:tagLst xmlns:p="http://schemas.openxmlformats.org/presentationml/2006/main">
  <p:tag name="KSO_WM_SLIDE_BACKGROUND_TYPE" val="bel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bg20220286_7*i*1"/>
  <p:tag name="KSO_WM_UNIT_LAYERLEVEL" val="1"/>
  <p:tag name="KSO_WM_TAG_VERSION" val="1.0"/>
  <p:tag name="KSO_WM_BEAUTIFY_FLAG" val="#wm#"/>
  <p:tag name="KSO_WM_UNIT_SUBTYPE" val="h"/>
  <p:tag name="KSO_WM_UNIT_TYPE" val="i"/>
  <p:tag name="KSO_WM_UNIT_INDEX" val="1"/>
  <p:tag name="KSO_WM_UNIT_BK_DARK_LIGHT" val="2"/>
  <p:tag name="KSO_WM_TEMPLATE_CATEGORY" val="bg"/>
  <p:tag name="KSO_WM_TEMPLATE_INDEX" val="20220286"/>
  <p:tag name="KSO_WM_CHIP_GROUPID" val="612f6a61c37455bdf62a9584"/>
  <p:tag name="KSO_WM_CHIP_XID" val="612f6a61c37455bdf62a958b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4.xml><?xml version="1.0" encoding="utf-8"?>
<p:tagLst xmlns:p="http://schemas.openxmlformats.org/presentationml/2006/main">
  <p:tag name="KSO_WM_SLIDE_BACKGROUND_TYPE" val="belt"/>
</p:tagLst>
</file>

<file path=ppt/tags/tag65.xml><?xml version="1.0" encoding="utf-8"?>
<p:tagLst xmlns:p="http://schemas.openxmlformats.org/presentationml/2006/main">
  <p:tag name="KSO_WM_SLIDE_BACKGROUND_TYPE" val="belt"/>
</p:tagLst>
</file>

<file path=ppt/tags/tag66.xml><?xml version="1.0" encoding="utf-8"?>
<p:tagLst xmlns:p="http://schemas.openxmlformats.org/presentationml/2006/main">
  <p:tag name="KSO_WM_SLIDE_BACKGROUND_TYPE" val="belt"/>
</p:tagLst>
</file>

<file path=ppt/tags/tag67.xml><?xml version="1.0" encoding="utf-8"?>
<p:tagLst xmlns:p="http://schemas.openxmlformats.org/presentationml/2006/main">
  <p:tag name="KSO_WM_SLIDE_BACKGROUND_TYPE" val="belt"/>
</p:tagLst>
</file>

<file path=ppt/tags/tag68.xml><?xml version="1.0" encoding="utf-8"?>
<p:tagLst xmlns:p="http://schemas.openxmlformats.org/presentationml/2006/main">
  <p:tag name="KSO_WM_SLIDE_BACKGROUND_TYPE" val="belt"/>
</p:tagLst>
</file>

<file path=ppt/tags/tag69.xml><?xml version="1.0" encoding="utf-8"?>
<p:tagLst xmlns:p="http://schemas.openxmlformats.org/presentationml/2006/main">
  <p:tag name="KSO_WM_TEMPLATE_CATEGORY" val="custom"/>
  <p:tag name="KSO_WM_TEMPLATE_INDEX" val="20220976"/>
</p:tagLst>
</file>

<file path=ppt/tags/tag7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70.xml><?xml version="1.0" encoding="utf-8"?>
<p:tagLst xmlns:p="http://schemas.openxmlformats.org/presentationml/2006/main">
  <p:tag name="KSO_WM_TEMPLATE_CATEGORY" val="custom"/>
  <p:tag name="KSO_WM_TEMPLATE_INDEX" val="20220976"/>
</p:tagLst>
</file>

<file path=ppt/tags/tag71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20976"/>
  <p:tag name="KSO_WM_CHIP_COLORING" val="3"/>
</p:tagLst>
</file>

<file path=ppt/tags/tag72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汇报人：WPS"/>
  <p:tag name="KSO_WM_UNIT_ID" val="custom20235919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5919"/>
  <p:tag name="KSO_WM_TEMPLATE_CATEGORY" val="custom"/>
  <p:tag name="KSO_WM_UNIT_VALUE" val="11"/>
</p:tagLst>
</file>

<file path=ppt/tags/tag73.xml><?xml version="1.0" encoding="utf-8"?>
<p:tagLst xmlns:p="http://schemas.openxmlformats.org/presentationml/2006/main">
  <p:tag name="KSO_WM_UNIT_TYPE" val="f"/>
  <p:tag name="KSO_WM_UNIT_SUBTYPE" val="b"/>
  <p:tag name="KSO_WM_UNIT_INDEX" val="1"/>
  <p:tag name="KSO_WM_BEAUTIFY_FLAG" val="#wm#"/>
  <p:tag name="KSO_WM_TAG_VERSION" val="3.0"/>
  <p:tag name="KSO_WM_UNIT_PRESET_TEXT" val="汇报人：WPS"/>
  <p:tag name="KSO_WM_UNIT_ID" val="custom20236723_1*f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  <p:tag name="KSO_WM_UNIT_VALUE" val="13"/>
</p:tagLst>
</file>

<file path=ppt/tags/tag74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单击此处&#13;添加文档标题"/>
  <p:tag name="KSO_WM_UNIT_ID" val="custom20236723_1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  <p:tag name="KSO_WM_UNIT_ISCONTENTSTITLE" val="0"/>
</p:tagLst>
</file>

<file path=ppt/tags/tag75.xml><?xml version="1.0" encoding="utf-8"?>
<p:tagLst xmlns:p="http://schemas.openxmlformats.org/presentationml/2006/main">
  <p:tag name="KSO_WM_SLIDE_TYPE" val="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TEMPLATE_THUMBS_INDEX" val="1、9"/>
  <p:tag name="KSO_WM_BEAUTIFY_FLAG" val="#wm#"/>
  <p:tag name="KSO_WM_TEMPLATE_INDEX" val="20236723"/>
  <p:tag name="KSO_WM_TEMPLATE_CATEGORY" val="custom"/>
  <p:tag name="KSO_WM_SLIDE_INDEX" val="1"/>
  <p:tag name="KSO_WM_SLIDE_ID" val="custom20236723_1"/>
  <p:tag name="KSO_WM_TEMPLATE_MASTER_TYPE" val="0"/>
  <p:tag name="KSO_WM_SLIDE_LAYOUT" val="a_b_f"/>
  <p:tag name="KSO_WM_SLIDE_LAYOUT_CNT" val="1_1_2"/>
  <p:tag name="KSO_WM_SLIDE_THEME_ID" val="3328309"/>
  <p:tag name="KSO_WM_SLIDE_THEME_NAME" val="紫色职场办公商务风主题"/>
</p:tagLst>
</file>

<file path=ppt/tags/tag76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目录"/>
  <p:tag name="KSO_WM_UNIT_ISCONTENTSTITLE" val="1"/>
  <p:tag name="KSO_WM_DIAGRAM_GROUP_CODE" val="l1-1"/>
  <p:tag name="KSO_WM_DIAGRAM_COLOR_TRICK" val="1"/>
  <p:tag name="KSO_WM_DIAGRAM_COLOR_TEXT_CAN_REMOVE" val="n"/>
  <p:tag name="KSO_WM_UNIT_ID" val="custom20236723_3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</p:tagLst>
</file>

<file path=ppt/tags/tag77.xml><?xml version="1.0" encoding="utf-8"?>
<p:tagLst xmlns:p="http://schemas.openxmlformats.org/presentationml/2006/main">
  <p:tag name="KSO_WM_UNIT_TYPE" val="l_h_i"/>
  <p:tag name="KSO_WM_UNIT_INDEX" val="1_1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723_3*l_h_i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723"/>
  <p:tag name="KSO_WM_TEMPLATE_CATEGORY" val="custom"/>
  <p:tag name="KSO_WM_DIAGRAM_MAX_ITEMCNT" val="6"/>
  <p:tag name="KSO_WM_DIAGRAM_MIN_ITEMCNT" val="2"/>
  <p:tag name="KSO_WM_DIAGRAM_VIRTUALLY_FRAME" val="{&quot;height&quot;:386.4999084472656,&quot;left&quot;:267.1265014648437,&quot;top&quot;:89.7750457763672,&quot;width&quot;:612.2969970703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8.xml><?xml version="1.0" encoding="utf-8"?>
<p:tagLst xmlns:p="http://schemas.openxmlformats.org/presentationml/2006/main">
  <p:tag name="KSO_WM_UNIT_TYPE" val="l_h_i"/>
  <p:tag name="KSO_WM_UNIT_SUBTYPE" val="d"/>
  <p:tag name="KSO_WM_UNIT_INDEX" val="1_1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723_3*l_h_i*1_1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723"/>
  <p:tag name="KSO_WM_TEMPLATE_CATEGORY" val="custom"/>
  <p:tag name="KSO_WM_DIAGRAM_MAX_ITEMCNT" val="6"/>
  <p:tag name="KSO_WM_DIAGRAM_MIN_ITEMCNT" val="2"/>
  <p:tag name="KSO_WM_DIAGRAM_VIRTUALLY_FRAME" val="{&quot;height&quot;:386.4999084472656,&quot;left&quot;:267.1265014648437,&quot;top&quot;:89.7750457763672,&quot;width&quot;:612.2969970703125}"/>
  <p:tag name="KSO_WM_DIAGRAM_COLOR_MATCH_VALUE" val="{&quot;shape&quot;:{&quot;fill&quot;:{&quot;solid&quot;:{&quot;brightness&quot;:0.800000011920929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79.xml><?xml version="1.0" encoding="utf-8"?>
<p:tagLst xmlns:p="http://schemas.openxmlformats.org/presentationml/2006/main">
  <p:tag name="KSO_WM_UNIT_TYPE" val="l_h_f"/>
  <p:tag name="KSO_WM_UNIT_INDEX" val="1_1_1"/>
  <p:tag name="KSO_WM_BEAUTIFY_FLAG" val="#wm#"/>
  <p:tag name="KSO_WM_TAG_VERSION" val="3.0"/>
  <p:tag name="KSO_WM_DIAGRAM_VERSION" val="3"/>
  <p:tag name="KSO_WM_UNIT_PRESET_TEXT" val="单击添加目录项标题"/>
  <p:tag name="KSO_WM_DIAGRAM_GROUP_CODE" val="l1-1"/>
  <p:tag name="KSO_WM_DIAGRAM_COLOR_TRICK" val="1"/>
  <p:tag name="KSO_WM_DIAGRAM_COLOR_TEXT_CAN_REMOVE" val="n"/>
  <p:tag name="KSO_WM_UNIT_ID" val="custom20236723_3*l_h_f*1_1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723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386.4999084472656,&quot;left&quot;:267.1265014648437,&quot;top&quot;:89.7750457763672,&quot;width&quot;:612.296997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131f27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10*i*1"/>
  <p:tag name="KSO_WM_BEAUTIFY_FLAG" val="#wm#"/>
  <p:tag name="KSO_WM_TAG_VERSION" val="1.0"/>
  <p:tag name="KSO_WM_CHIP_GROUPID" val="618ddf349d7b144ec989f16d"/>
  <p:tag name="KSO_WM_CHIP_XID" val="618e0a8a5268663be886272e"/>
  <p:tag name="KSO_WM_UNIT_DEC_AREA_ID" val="d9eae15fe76b40e6984debcabf97c036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a0294ecdd6df492db45eee51a79bb287"/>
</p:tagLst>
</file>

<file path=ppt/tags/tag80.xml><?xml version="1.0" encoding="utf-8"?>
<p:tagLst xmlns:p="http://schemas.openxmlformats.org/presentationml/2006/main">
  <p:tag name="KSO_WM_UNIT_TYPE" val="l_h_i"/>
  <p:tag name="KSO_WM_UNIT_INDEX" val="1_2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723_3*l_h_i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723"/>
  <p:tag name="KSO_WM_TEMPLATE_CATEGORY" val="custom"/>
  <p:tag name="KSO_WM_DIAGRAM_MAX_ITEMCNT" val="6"/>
  <p:tag name="KSO_WM_DIAGRAM_MIN_ITEMCNT" val="2"/>
  <p:tag name="KSO_WM_DIAGRAM_VIRTUALLY_FRAME" val="{&quot;height&quot;:386.4999084472656,&quot;left&quot;:267.1265014648437,&quot;top&quot;:89.7750457763672,&quot;width&quot;:612.2969970703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1.xml><?xml version="1.0" encoding="utf-8"?>
<p:tagLst xmlns:p="http://schemas.openxmlformats.org/presentationml/2006/main">
  <p:tag name="KSO_WM_UNIT_TYPE" val="l_h_i"/>
  <p:tag name="KSO_WM_UNIT_SUBTYPE" val="d"/>
  <p:tag name="KSO_WM_UNIT_INDEX" val="1_2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723_3*l_h_i*1_2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723"/>
  <p:tag name="KSO_WM_TEMPLATE_CATEGORY" val="custom"/>
  <p:tag name="KSO_WM_DIAGRAM_MAX_ITEMCNT" val="6"/>
  <p:tag name="KSO_WM_DIAGRAM_MIN_ITEMCNT" val="2"/>
  <p:tag name="KSO_WM_DIAGRAM_VIRTUALLY_FRAME" val="{&quot;height&quot;:386.4999084472656,&quot;left&quot;:267.1265014648437,&quot;top&quot;:89.7750457763672,&quot;width&quot;:612.2969970703125}"/>
  <p:tag name="KSO_WM_DIAGRAM_COLOR_MATCH_VALUE" val="{&quot;shape&quot;:{&quot;fill&quot;:{&quot;solid&quot;:{&quot;brightness&quot;:0.800000011920929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2.xml><?xml version="1.0" encoding="utf-8"?>
<p:tagLst xmlns:p="http://schemas.openxmlformats.org/presentationml/2006/main">
  <p:tag name="KSO_WM_UNIT_TYPE" val="l_h_f"/>
  <p:tag name="KSO_WM_UNIT_INDEX" val="1_2_1"/>
  <p:tag name="KSO_WM_BEAUTIFY_FLAG" val="#wm#"/>
  <p:tag name="KSO_WM_TAG_VERSION" val="3.0"/>
  <p:tag name="KSO_WM_DIAGRAM_VERSION" val="3"/>
  <p:tag name="KSO_WM_UNIT_PRESET_TEXT" val="单击添加目录项标题"/>
  <p:tag name="KSO_WM_DIAGRAM_GROUP_CODE" val="l1-1"/>
  <p:tag name="KSO_WM_DIAGRAM_COLOR_TRICK" val="1"/>
  <p:tag name="KSO_WM_DIAGRAM_COLOR_TEXT_CAN_REMOVE" val="n"/>
  <p:tag name="KSO_WM_UNIT_ID" val="custom20236723_3*l_h_f*1_2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723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386.4999084472656,&quot;left&quot;:267.1265014648437,&quot;top&quot;:89.7750457763672,&quot;width&quot;:612.296997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131f27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3.xml><?xml version="1.0" encoding="utf-8"?>
<p:tagLst xmlns:p="http://schemas.openxmlformats.org/presentationml/2006/main">
  <p:tag name="KSO_WM_UNIT_TYPE" val="l_h_i"/>
  <p:tag name="KSO_WM_UNIT_INDEX" val="1_3_1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723_3*l_h_i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723"/>
  <p:tag name="KSO_WM_TEMPLATE_CATEGORY" val="custom"/>
  <p:tag name="KSO_WM_DIAGRAM_MAX_ITEMCNT" val="6"/>
  <p:tag name="KSO_WM_DIAGRAM_MIN_ITEMCNT" val="2"/>
  <p:tag name="KSO_WM_DIAGRAM_VIRTUALLY_FRAME" val="{&quot;height&quot;:386.4999084472656,&quot;left&quot;:267.1265014648437,&quot;top&quot;:89.7750457763672,&quot;width&quot;:612.2969970703125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.800000011920929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4.xml><?xml version="1.0" encoding="utf-8"?>
<p:tagLst xmlns:p="http://schemas.openxmlformats.org/presentationml/2006/main">
  <p:tag name="KSO_WM_UNIT_TYPE" val="l_h_i"/>
  <p:tag name="KSO_WM_UNIT_SUBTYPE" val="d"/>
  <p:tag name="KSO_WM_UNIT_INDEX" val="1_3_2"/>
  <p:tag name="KSO_WM_BEAUTIFY_FLAG" val="#wm#"/>
  <p:tag name="KSO_WM_TAG_VERSION" val="3.0"/>
  <p:tag name="KSO_WM_DIAGRAM_VERSION" val="3"/>
  <p:tag name="KSO_WM_DIAGRAM_GROUP_CODE" val="l1-1"/>
  <p:tag name="KSO_WM_DIAGRAM_COLOR_TRICK" val="1"/>
  <p:tag name="KSO_WM_DIAGRAM_COLOR_TEXT_CAN_REMOVE" val="n"/>
  <p:tag name="KSO_WM_UNIT_ID" val="custom20236723_3*l_h_i*1_3_2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723"/>
  <p:tag name="KSO_WM_TEMPLATE_CATEGORY" val="custom"/>
  <p:tag name="KSO_WM_DIAGRAM_MAX_ITEMCNT" val="6"/>
  <p:tag name="KSO_WM_DIAGRAM_MIN_ITEMCNT" val="2"/>
  <p:tag name="KSO_WM_DIAGRAM_VIRTUALLY_FRAME" val="{&quot;height&quot;:386.4999084472656,&quot;left&quot;:267.1265014648437,&quot;top&quot;:89.7750457763672,&quot;width&quot;:612.2969970703125}"/>
  <p:tag name="KSO_WM_DIAGRAM_COLOR_MATCH_VALUE" val="{&quot;shape&quot;:{&quot;fill&quot;:{&quot;solid&quot;:{&quot;brightness&quot;:0.800000011920929,&quot;colorType&quot;:1,&quot;foreColorIndex&quot;:5,&quot;transparency&quot;:0.5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5.xml><?xml version="1.0" encoding="utf-8"?>
<p:tagLst xmlns:p="http://schemas.openxmlformats.org/presentationml/2006/main">
  <p:tag name="KSO_WM_UNIT_TYPE" val="l_h_f"/>
  <p:tag name="KSO_WM_UNIT_INDEX" val="1_3_1"/>
  <p:tag name="KSO_WM_BEAUTIFY_FLAG" val="#wm#"/>
  <p:tag name="KSO_WM_TAG_VERSION" val="3.0"/>
  <p:tag name="KSO_WM_DIAGRAM_VERSION" val="3"/>
  <p:tag name="KSO_WM_UNIT_PRESET_TEXT" val="单击添加目录项标题"/>
  <p:tag name="KSO_WM_DIAGRAM_GROUP_CODE" val="l1-1"/>
  <p:tag name="KSO_WM_DIAGRAM_COLOR_TRICK" val="1"/>
  <p:tag name="KSO_WM_DIAGRAM_COLOR_TEXT_CAN_REMOVE" val="n"/>
  <p:tag name="KSO_WM_UNIT_ID" val="custom20236723_3*l_h_f*1_3_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_1_1"/>
  <p:tag name="KSO_WM_TEMPLATE_INDEX" val="20236723"/>
  <p:tag name="KSO_WM_TEMPLATE_CATEGORY" val="custom"/>
  <p:tag name="KSO_WM_UNIT_SUBTYPE" val="a"/>
  <p:tag name="KSO_WM_DIAGRAM_MAX_ITEMCNT" val="6"/>
  <p:tag name="KSO_WM_DIAGRAM_MIN_ITEMCNT" val="2"/>
  <p:tag name="KSO_WM_DIAGRAM_VIRTUALLY_FRAME" val="{&quot;height&quot;:386.4999084472656,&quot;left&quot;:267.1265014648437,&quot;top&quot;:89.7750457763672,&quot;width&quot;:612.2969970703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131f27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86.xml><?xml version="1.0" encoding="utf-8"?>
<p:tagLst xmlns:p="http://schemas.openxmlformats.org/presentationml/2006/main">
  <p:tag name="KSO_WM_UNIT_TYPE" val="i"/>
  <p:tag name="KSO_WM_UNIT_INDEX" val="1"/>
  <p:tag name="KSO_WM_BEAUTIFY_FLAG" val="#wm#"/>
  <p:tag name="KSO_WM_TAG_VERSION" val="3.0"/>
  <p:tag name="KSO_WM_DIAGRAM_GROUP_CODE" val="l1-1"/>
  <p:tag name="KSO_WM_DIAGRAM_COLOR_TRICK" val="1"/>
  <p:tag name="KSO_WM_DIAGRAM_COLOR_TEXT_CAN_REMOVE" val="n"/>
  <p:tag name="KSO_WM_UNIT_ID" val="custom20236723_3*i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</p:tagLst>
</file>

<file path=ppt/tags/tag87.xml><?xml version="1.0" encoding="utf-8"?>
<p:tagLst xmlns:p="http://schemas.openxmlformats.org/presentationml/2006/main">
  <p:tag name="KSO_WM_SLIDE_TYPE" val="contents"/>
  <p:tag name="KSO_WM_TEMPLATE_SUBCATEGORY" val="29"/>
  <p:tag name="KSO_WM_TEMPLATE_COLOR_TYPE" val="0"/>
  <p:tag name="KSO_WM_TAG_VERSION" val="3.0"/>
  <p:tag name="KSO_WM_SLIDE_SUBTYPE" val="diag"/>
  <p:tag name="KSO_WM_SLIDE_ITEM_CNT" val="3"/>
  <p:tag name="KSO_WM_DIAGRAM_GROUP_CODE" val="l1-1"/>
  <p:tag name="KSO_WM_BEAUTIFY_FLAG" val="#wm#"/>
  <p:tag name="KSO_WM_TEMPLATE_INDEX" val="20236723"/>
  <p:tag name="KSO_WM_TEMPLATE_CATEGORY" val="custom"/>
  <p:tag name="KSO_WM_SLIDE_INDEX" val="3"/>
  <p:tag name="KSO_WM_SLIDE_ID" val="custom20236723_3"/>
  <p:tag name="KSO_WM_TEMPLATE_MASTER_TYPE" val="0"/>
  <p:tag name="KSO_WM_SLIDE_LAYOUT" val="a_l"/>
  <p:tag name="KSO_WM_SLIDE_LAYOUT_CNT" val="1_1"/>
  <p:tag name="KSO_WM_SLIDE_DIAGTYPE" val="l"/>
  <p:tag name="KSO_WM_SLIDE_THEME_ID" val="3328309"/>
  <p:tag name="KSO_WM_SLIDE_THEME_NAME" val="紫色职场办公商务风主题"/>
</p:tagLst>
</file>

<file path=ppt/tags/tag88.xml><?xml version="1.0" encoding="utf-8"?>
<p:tagLst xmlns:p="http://schemas.openxmlformats.org/presentationml/2006/main">
  <p:tag name="KSO_WM_UNIT_TYPE" val="e"/>
  <p:tag name="KSO_WM_UNIT_INDEX" val="1"/>
  <p:tag name="KSO_WM_BEAUTIFY_FLAG" val="#wm#"/>
  <p:tag name="KSO_WM_TAG_VERSION" val="3.0"/>
  <p:tag name="KSO_WM_UNIT_PRESET_TEXT" val="01"/>
  <p:tag name="KSO_WM_UNIT_ID" val="custom20236723_7*e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</p:tagLst>
</file>

<file path=ppt/tags/tag89.xml><?xml version="1.0" encoding="utf-8"?>
<p:tagLst xmlns:p="http://schemas.openxmlformats.org/presentationml/2006/main">
  <p:tag name="KSO_WM_UNIT_TYPE" val="a"/>
  <p:tag name="KSO_WM_UNIT_INDEX" val="1"/>
  <p:tag name="KSO_WM_BEAUTIFY_FLAG" val="#wm#"/>
  <p:tag name="KSO_WM_TAG_VERSION" val="3.0"/>
  <p:tag name="KSO_WM_UNIT_PRESET_TEXT" val="添加章节标题"/>
  <p:tag name="KSO_WM_UNIT_ID" val="custom20236723_7*a*1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EMPLATE_INDEX" val="20236723"/>
  <p:tag name="KSO_WM_TEMPLATE_CATEGORY" val="custom"/>
  <p:tag name="KSO_WM_UNIT_ISCONTENTSTITLE" val="0"/>
</p:tagLst>
</file>

<file path=ppt/tags/tag9.xml><?xml version="1.0" encoding="utf-8"?>
<p:tagLst xmlns:p="http://schemas.openxmlformats.org/presentationml/2006/main">
  <p:tag name="KSO_WM_UNIT_SUBTYPE" val="v"/>
  <p:tag name="KSO_WM_TEMPLATE_CATEGORY" val="chip"/>
  <p:tag name="KSO_WM_TEMPLATE_INDEX" val="20220976"/>
  <p:tag name="KSO_WM_UNIT_TYPE" val="i"/>
  <p:tag name="KSO_WM_UNIT_INDEX" val="1"/>
  <p:tag name="KSO_WM_UNIT_ID" val="chip20220976_4*i*1"/>
  <p:tag name="KSO_WM_BEAUTIFY_FLAG" val="#wm#"/>
  <p:tag name="KSO_WM_TAG_VERSION" val="1.0"/>
  <p:tag name="KSO_WM_CHIP_GROUPID" val="618ddf349d7b144ec989f16d"/>
  <p:tag name="KSO_WM_CHIP_XID" val="618e0a8a5268663be886272b"/>
  <p:tag name="KSO_WM_UNIT_DEC_AREA_ID" val="b416cad6b7b8407e99777828daa408b6"/>
  <p:tag name="KSO_WM_CHIP_FILLAREA_FILL_RULE" val="{&quot;fill_align&quot;:&quot;cm&quot;,&quot;fill_effect&quot;:[],&quot;fill_mode&quot;:&quot;full&quot;,&quot;sacle_strategy&quot;:&quot;stretch&quot;}"/>
  <p:tag name="KSO_WM_UNIT_DEC_SUPPORTCHANGEPIC" val="0"/>
  <p:tag name="KSO_WM_UNIT_DEC_CHANGEPICRESERVED" val="1"/>
  <p:tag name="KSO_WM_ASSEMBLE_CHIP_INDEX" val="b7836373fa634112980723e294d2d5ad"/>
</p:tagLst>
</file>

<file path=ppt/tags/tag90.xml><?xml version="1.0" encoding="utf-8"?>
<p:tagLst xmlns:p="http://schemas.openxmlformats.org/presentationml/2006/main">
  <p:tag name="KSO_WM_SLIDE_TYPE" val="sectionTitle"/>
  <p:tag name="KSO_WM_TEMPLATE_SUBCATEGORY" val="29"/>
  <p:tag name="KSO_WM_TEMPLATE_COLOR_TYPE" val="0"/>
  <p:tag name="KSO_WM_TAG_VERSION" val="3.0"/>
  <p:tag name="KSO_WM_SLIDE_SUBTYPE" val="pureTxt"/>
  <p:tag name="KSO_WM_SLIDE_ITEM_CNT" val="0"/>
  <p:tag name="KSO_WM_BEAUTIFY_FLAG" val="#wm#"/>
  <p:tag name="KSO_WM_TEMPLATE_INDEX" val="20236723"/>
  <p:tag name="KSO_WM_TEMPLATE_CATEGORY" val="custom"/>
  <p:tag name="KSO_WM_SLIDE_INDEX" val="7"/>
  <p:tag name="KSO_WM_SLIDE_ID" val="custom20236723_7"/>
  <p:tag name="KSO_WM_TEMPLATE_MASTER_TYPE" val="0"/>
  <p:tag name="KSO_WM_SLIDE_LAYOUT" val="a_e"/>
  <p:tag name="KSO_WM_SLIDE_LAYOUT_CNT" val="1_1"/>
  <p:tag name="KSO_WM_SLIDE_THEME_ID" val="3328309"/>
  <p:tag name="KSO_WM_SLIDE_THEME_NAME" val="紫色职场办公商务风主题"/>
</p:tagLst>
</file>

<file path=ppt/tags/tag91.xml><?xml version="1.0" encoding="utf-8"?>
<p:tagLst xmlns:p="http://schemas.openxmlformats.org/presentationml/2006/main">
  <p:tag name="KSO_WM_DIAGRAM_VIRTUALLY_FRAME" val="{&quot;height&quot;:386.2989763779527,&quot;left&quot;:12.344409448818897,&quot;top&quot;:121.72551181102362,&quot;width&quot;:927.3252755905512}"/>
</p:tagLst>
</file>

<file path=ppt/tags/tag92.xml><?xml version="1.0" encoding="utf-8"?>
<p:tagLst xmlns:p="http://schemas.openxmlformats.org/presentationml/2006/main">
  <p:tag name="KSO_WM_DIAGRAM_VIRTUALLY_FRAME" val="{&quot;height&quot;:386.2989763779527,&quot;left&quot;:12.344409448818897,&quot;top&quot;:121.72551181102362,&quot;width&quot;:927.3252755905512}"/>
</p:tagLst>
</file>

<file path=ppt/tags/tag93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94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95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96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97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98.xml><?xml version="1.0" encoding="utf-8"?>
<p:tagLst xmlns:p="http://schemas.openxmlformats.org/presentationml/2006/main">
  <p:tag name="KSO_WM_DIAGRAM_VIRTUALLY_FRAME" val="{&quot;height&quot;:419.2878740157481,&quot;left&quot;:12.344409448818897,&quot;top&quot;:88.73661417322833,&quot;width&quot;:927.3252755905512}"/>
</p:tagLst>
</file>

<file path=ppt/tags/tag99.xml><?xml version="1.0" encoding="utf-8"?>
<p:tagLst xmlns:p="http://schemas.openxmlformats.org/presentationml/2006/main">
  <p:tag name="KSO_WM_SLIDE_THEME_ID" val="3328309"/>
  <p:tag name="KSO_WM_SLIDE_THEME_NAME" val="紫色职场办公商务风主题"/>
  <p:tag name="KSO_WM_SLIDE_TYPE" val="text"/>
</p:tagLst>
</file>

<file path=ppt/theme/theme1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ECEEF3"/>
      </a:dk2>
      <a:lt2>
        <a:srgbClr val="FFFFFF"/>
      </a:lt2>
      <a:accent1>
        <a:srgbClr val="4674EB"/>
      </a:accent1>
      <a:accent2>
        <a:srgbClr val="8E66DB"/>
      </a:accent2>
      <a:accent3>
        <a:srgbClr val="B956C3"/>
      </a:accent3>
      <a:accent4>
        <a:srgbClr val="D647A6"/>
      </a:accent4>
      <a:accent5>
        <a:srgbClr val="E54086"/>
      </a:accent5>
      <a:accent6>
        <a:srgbClr val="EA456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2215</Words>
  <Application>WPS 演示</Application>
  <PresentationFormat>On-screen Show (4:3)</PresentationFormat>
  <Paragraphs>166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Arial</vt:lpstr>
      <vt:lpstr>宋体</vt:lpstr>
      <vt:lpstr>Wingdings</vt:lpstr>
      <vt:lpstr>汉仪粗简黑简</vt:lpstr>
      <vt:lpstr>黑体</vt:lpstr>
      <vt:lpstr>汉仪粗黑 简</vt:lpstr>
      <vt:lpstr>微软雅黑</vt:lpstr>
      <vt:lpstr>Arial Unicode MS</vt:lpstr>
      <vt:lpstr>Calibri</vt:lpstr>
      <vt:lpstr>1_Office 主题​​</vt:lpstr>
      <vt:lpstr>数据挖掘期末大作业</vt:lpstr>
      <vt:lpstr>目 录</vt:lpstr>
      <vt:lpstr>一、聚类算法</vt:lpstr>
      <vt:lpstr>PowerPoint 演示文稿</vt:lpstr>
      <vt:lpstr>PowerPoint 演示文稿</vt:lpstr>
      <vt:lpstr>PowerPoint 演示文稿</vt:lpstr>
      <vt:lpstr>二、垃圾邮箱地址检测</vt:lpstr>
      <vt:lpstr>PowerPoint 演示文稿</vt:lpstr>
      <vt:lpstr>PowerPoint 演示文稿</vt:lpstr>
      <vt:lpstr>PowerPoint 演示文稿</vt:lpstr>
      <vt:lpstr>三、DNA分类预测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ASUS</cp:lastModifiedBy>
  <cp:revision>6</cp:revision>
  <dcterms:created xsi:type="dcterms:W3CDTF">2006-08-16T00:00:00Z</dcterms:created>
  <dcterms:modified xsi:type="dcterms:W3CDTF">2024-06-10T06:51:14Z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85097006D05241C1B944C9DC0057906C_12</vt:lpwstr>
  </property>
  <property fmtid="{D5CDD505-2E9C-101B-9397-08002B2CF9AE}" pid="3" name="KSOProductBuildVer">
    <vt:lpwstr>2052-12.1.0.16729</vt:lpwstr>
  </property>
</Properties>
</file>