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52AC4-51F7-4CAC-9361-8C9F4F01CAF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0169E9F-0AAD-498F-BD7A-3174F74735F3}">
      <dgm:prSet phldrT="[テキスト]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>
          <a:sp3d>
            <a:bevelB w="38100" h="38100"/>
          </a:sp3d>
        </a:bodyPr>
        <a:lstStyle/>
        <a:p>
          <a:r>
            <a:rPr kumimoji="1" lang="ja-JP" altLang="en-US" dirty="0" smtClean="0"/>
            <a:t>戦闘が行う</a:t>
          </a:r>
          <a:endParaRPr kumimoji="1" lang="ja-JP" altLang="en-US" dirty="0"/>
        </a:p>
      </dgm:t>
    </dgm:pt>
    <dgm:pt modelId="{C14E17FA-35E1-4B02-91DA-32E88D4227A9}" type="parTrans" cxnId="{9E188E7A-D8C3-4671-AADE-2A997B1C564A}">
      <dgm:prSet/>
      <dgm:spPr/>
      <dgm:t>
        <a:bodyPr/>
        <a:lstStyle/>
        <a:p>
          <a:endParaRPr kumimoji="1" lang="ja-JP" altLang="en-US"/>
        </a:p>
      </dgm:t>
    </dgm:pt>
    <dgm:pt modelId="{74BAEE0A-D4A8-46E9-92A0-8FB9385D1FF6}" type="sibTrans" cxnId="{9E188E7A-D8C3-4671-AADE-2A997B1C564A}">
      <dgm:prSet/>
      <dgm:spPr>
        <a:ln w="25400">
          <a:gradFill>
            <a:gsLst>
              <a:gs pos="0">
                <a:schemeClr val="bg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endParaRPr kumimoji="1" lang="ja-JP" altLang="en-US"/>
        </a:p>
      </dgm:t>
    </dgm:pt>
    <dgm:pt modelId="{84949798-1851-4E2C-8EBE-8704FEE1CED5}">
      <dgm:prSet phldrT="[テキスト]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>
          <a:sp3d>
            <a:bevelB w="38100" h="38100"/>
          </a:sp3d>
        </a:bodyPr>
        <a:lstStyle/>
        <a:p>
          <a:r>
            <a:rPr kumimoji="1" lang="ja-JP" altLang="en-US" dirty="0" smtClean="0"/>
            <a:t>勝利して新たな船、パーツをアンロック</a:t>
          </a:r>
          <a:endParaRPr kumimoji="1" lang="ja-JP" altLang="en-US" dirty="0"/>
        </a:p>
      </dgm:t>
    </dgm:pt>
    <dgm:pt modelId="{A34D27F0-8138-4AAF-9D1B-19AF5CE8EFE6}" type="parTrans" cxnId="{9CEAF0BB-B9D3-4A67-A0A3-3B52F57DC70D}">
      <dgm:prSet/>
      <dgm:spPr/>
      <dgm:t>
        <a:bodyPr/>
        <a:lstStyle/>
        <a:p>
          <a:endParaRPr kumimoji="1" lang="ja-JP" altLang="en-US"/>
        </a:p>
      </dgm:t>
    </dgm:pt>
    <dgm:pt modelId="{68D53DB0-6FBB-4160-892B-2F0FCDA062D9}" type="sibTrans" cxnId="{9CEAF0BB-B9D3-4A67-A0A3-3B52F57DC70D}">
      <dgm:prSet/>
      <dgm:spPr>
        <a:ln w="25400">
          <a:gradFill>
            <a:gsLst>
              <a:gs pos="0">
                <a:schemeClr val="bg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endParaRPr kumimoji="1" lang="ja-JP" altLang="en-US"/>
        </a:p>
      </dgm:t>
    </dgm:pt>
    <dgm:pt modelId="{4AFDE287-A514-4293-AB3F-22CE2F309D94}">
      <dgm:prSet phldrT="[テキスト]"/>
      <dgm:spPr>
        <a:solidFill>
          <a:schemeClr val="tx1">
            <a:lumMod val="75000"/>
            <a:lumOff val="25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>
          <a:sp3d>
            <a:bevelB w="38100" h="38100"/>
          </a:sp3d>
        </a:bodyPr>
        <a:lstStyle/>
        <a:p>
          <a:r>
            <a:rPr kumimoji="1" lang="ja-JP" altLang="en-US" dirty="0" smtClean="0"/>
            <a:t>船を調整し、艦隊を編成する</a:t>
          </a:r>
          <a:endParaRPr kumimoji="1" lang="ja-JP" altLang="en-US" dirty="0"/>
        </a:p>
      </dgm:t>
    </dgm:pt>
    <dgm:pt modelId="{C510752F-AC0F-4A8D-990A-CDF134AEBA6C}" type="parTrans" cxnId="{51E9C85A-D749-47EF-AE98-E1D2EFF4D1E8}">
      <dgm:prSet/>
      <dgm:spPr/>
      <dgm:t>
        <a:bodyPr/>
        <a:lstStyle/>
        <a:p>
          <a:endParaRPr kumimoji="1" lang="ja-JP" altLang="en-US"/>
        </a:p>
      </dgm:t>
    </dgm:pt>
    <dgm:pt modelId="{3B799BAC-1EEA-4904-B1A8-8FC7B0F23059}" type="sibTrans" cxnId="{51E9C85A-D749-47EF-AE98-E1D2EFF4D1E8}">
      <dgm:prSet/>
      <dgm:spPr>
        <a:ln w="22225">
          <a:gradFill>
            <a:gsLst>
              <a:gs pos="0">
                <a:schemeClr val="bg1">
                  <a:lumMod val="95000"/>
                </a:schemeClr>
              </a:gs>
              <a:gs pos="50000">
                <a:schemeClr val="tx1">
                  <a:lumMod val="70000"/>
                  <a:lumOff val="3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endParaRPr kumimoji="1" lang="ja-JP" altLang="en-US"/>
        </a:p>
      </dgm:t>
    </dgm:pt>
    <dgm:pt modelId="{94ECAEF5-8842-4735-B266-50A4001F3D81}" type="pres">
      <dgm:prSet presAssocID="{62B52AC4-51F7-4CAC-9361-8C9F4F01CA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2111B97-41CF-412E-B640-D4AFC36CA689}" type="pres">
      <dgm:prSet presAssocID="{60169E9F-0AAD-498F-BD7A-3174F74735F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C159644-6E4A-428B-B35B-0B2A746379B8}" type="pres">
      <dgm:prSet presAssocID="{60169E9F-0AAD-498F-BD7A-3174F74735F3}" presName="spNode" presStyleCnt="0"/>
      <dgm:spPr/>
    </dgm:pt>
    <dgm:pt modelId="{F21ECA1B-4302-4576-931B-8126398DE17B}" type="pres">
      <dgm:prSet presAssocID="{74BAEE0A-D4A8-46E9-92A0-8FB9385D1FF6}" presName="sibTrans" presStyleLbl="sibTrans1D1" presStyleIdx="0" presStyleCnt="3"/>
      <dgm:spPr/>
      <dgm:t>
        <a:bodyPr/>
        <a:lstStyle/>
        <a:p>
          <a:endParaRPr kumimoji="1" lang="ja-JP" altLang="en-US"/>
        </a:p>
      </dgm:t>
    </dgm:pt>
    <dgm:pt modelId="{A9990E67-6BA5-4994-9D94-8F881D7707B1}" type="pres">
      <dgm:prSet presAssocID="{84949798-1851-4E2C-8EBE-8704FEE1CED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AC8BFE-7031-41CD-A719-1AC5FE92EACC}" type="pres">
      <dgm:prSet presAssocID="{84949798-1851-4E2C-8EBE-8704FEE1CED5}" presName="spNode" presStyleCnt="0"/>
      <dgm:spPr/>
    </dgm:pt>
    <dgm:pt modelId="{66AB07B7-9401-4804-B5A4-8A9B3D88AC96}" type="pres">
      <dgm:prSet presAssocID="{68D53DB0-6FBB-4160-892B-2F0FCDA062D9}" presName="sibTrans" presStyleLbl="sibTrans1D1" presStyleIdx="1" presStyleCnt="3"/>
      <dgm:spPr/>
      <dgm:t>
        <a:bodyPr/>
        <a:lstStyle/>
        <a:p>
          <a:endParaRPr kumimoji="1" lang="ja-JP" altLang="en-US"/>
        </a:p>
      </dgm:t>
    </dgm:pt>
    <dgm:pt modelId="{0640F8B8-6EFC-43A2-B2BC-9F446BFE4F20}" type="pres">
      <dgm:prSet presAssocID="{4AFDE287-A514-4293-AB3F-22CE2F309D9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6F9ECF9-79E9-4ED2-B93B-8B142BAC9CBC}" type="pres">
      <dgm:prSet presAssocID="{4AFDE287-A514-4293-AB3F-22CE2F309D94}" presName="spNode" presStyleCnt="0"/>
      <dgm:spPr/>
    </dgm:pt>
    <dgm:pt modelId="{B3AB375D-3512-460F-870F-191973A85A0E}" type="pres">
      <dgm:prSet presAssocID="{3B799BAC-1EEA-4904-B1A8-8FC7B0F23059}" presName="sibTrans" presStyleLbl="sibTrans1D1" presStyleIdx="2" presStyleCnt="3"/>
      <dgm:spPr/>
      <dgm:t>
        <a:bodyPr/>
        <a:lstStyle/>
        <a:p>
          <a:endParaRPr kumimoji="1" lang="ja-JP" altLang="en-US"/>
        </a:p>
      </dgm:t>
    </dgm:pt>
  </dgm:ptLst>
  <dgm:cxnLst>
    <dgm:cxn modelId="{1B6DC6DC-A7BC-48E6-ADD2-F8A45B4E977B}" type="presOf" srcId="{60169E9F-0AAD-498F-BD7A-3174F74735F3}" destId="{C2111B97-41CF-412E-B640-D4AFC36CA689}" srcOrd="0" destOrd="0" presId="urn:microsoft.com/office/officeart/2005/8/layout/cycle5"/>
    <dgm:cxn modelId="{7F8C9480-6BD3-4756-BC92-CEA5E2554F82}" type="presOf" srcId="{74BAEE0A-D4A8-46E9-92A0-8FB9385D1FF6}" destId="{F21ECA1B-4302-4576-931B-8126398DE17B}" srcOrd="0" destOrd="0" presId="urn:microsoft.com/office/officeart/2005/8/layout/cycle5"/>
    <dgm:cxn modelId="{F0CD08B8-8DFB-46A8-A8D1-2C3EF3F52189}" type="presOf" srcId="{68D53DB0-6FBB-4160-892B-2F0FCDA062D9}" destId="{66AB07B7-9401-4804-B5A4-8A9B3D88AC96}" srcOrd="0" destOrd="0" presId="urn:microsoft.com/office/officeart/2005/8/layout/cycle5"/>
    <dgm:cxn modelId="{E96420E4-3569-4ABB-A413-7803661E95B1}" type="presOf" srcId="{4AFDE287-A514-4293-AB3F-22CE2F309D94}" destId="{0640F8B8-6EFC-43A2-B2BC-9F446BFE4F20}" srcOrd="0" destOrd="0" presId="urn:microsoft.com/office/officeart/2005/8/layout/cycle5"/>
    <dgm:cxn modelId="{20CA896B-6FF3-4337-92E3-87FDB132FFE8}" type="presOf" srcId="{62B52AC4-51F7-4CAC-9361-8C9F4F01CAF2}" destId="{94ECAEF5-8842-4735-B266-50A4001F3D81}" srcOrd="0" destOrd="0" presId="urn:microsoft.com/office/officeart/2005/8/layout/cycle5"/>
    <dgm:cxn modelId="{51E9C85A-D749-47EF-AE98-E1D2EFF4D1E8}" srcId="{62B52AC4-51F7-4CAC-9361-8C9F4F01CAF2}" destId="{4AFDE287-A514-4293-AB3F-22CE2F309D94}" srcOrd="2" destOrd="0" parTransId="{C510752F-AC0F-4A8D-990A-CDF134AEBA6C}" sibTransId="{3B799BAC-1EEA-4904-B1A8-8FC7B0F23059}"/>
    <dgm:cxn modelId="{9E188E7A-D8C3-4671-AADE-2A997B1C564A}" srcId="{62B52AC4-51F7-4CAC-9361-8C9F4F01CAF2}" destId="{60169E9F-0AAD-498F-BD7A-3174F74735F3}" srcOrd="0" destOrd="0" parTransId="{C14E17FA-35E1-4B02-91DA-32E88D4227A9}" sibTransId="{74BAEE0A-D4A8-46E9-92A0-8FB9385D1FF6}"/>
    <dgm:cxn modelId="{9CEAF0BB-B9D3-4A67-A0A3-3B52F57DC70D}" srcId="{62B52AC4-51F7-4CAC-9361-8C9F4F01CAF2}" destId="{84949798-1851-4E2C-8EBE-8704FEE1CED5}" srcOrd="1" destOrd="0" parTransId="{A34D27F0-8138-4AAF-9D1B-19AF5CE8EFE6}" sibTransId="{68D53DB0-6FBB-4160-892B-2F0FCDA062D9}"/>
    <dgm:cxn modelId="{F011EDCE-28EC-46C6-A780-B30F4C30E79A}" type="presOf" srcId="{3B799BAC-1EEA-4904-B1A8-8FC7B0F23059}" destId="{B3AB375D-3512-460F-870F-191973A85A0E}" srcOrd="0" destOrd="0" presId="urn:microsoft.com/office/officeart/2005/8/layout/cycle5"/>
    <dgm:cxn modelId="{B4F452F5-3373-49F5-978A-1D80C81C9D2C}" type="presOf" srcId="{84949798-1851-4E2C-8EBE-8704FEE1CED5}" destId="{A9990E67-6BA5-4994-9D94-8F881D7707B1}" srcOrd="0" destOrd="0" presId="urn:microsoft.com/office/officeart/2005/8/layout/cycle5"/>
    <dgm:cxn modelId="{2E12704A-17F1-4506-8C9C-C1BA1D5F7512}" type="presParOf" srcId="{94ECAEF5-8842-4735-B266-50A4001F3D81}" destId="{C2111B97-41CF-412E-B640-D4AFC36CA689}" srcOrd="0" destOrd="0" presId="urn:microsoft.com/office/officeart/2005/8/layout/cycle5"/>
    <dgm:cxn modelId="{BFB423B1-BDD6-4D0E-AD0B-94330B2A11A1}" type="presParOf" srcId="{94ECAEF5-8842-4735-B266-50A4001F3D81}" destId="{2C159644-6E4A-428B-B35B-0B2A746379B8}" srcOrd="1" destOrd="0" presId="urn:microsoft.com/office/officeart/2005/8/layout/cycle5"/>
    <dgm:cxn modelId="{2ABAFC5D-06AA-426D-B81C-76BE44A45515}" type="presParOf" srcId="{94ECAEF5-8842-4735-B266-50A4001F3D81}" destId="{F21ECA1B-4302-4576-931B-8126398DE17B}" srcOrd="2" destOrd="0" presId="urn:microsoft.com/office/officeart/2005/8/layout/cycle5"/>
    <dgm:cxn modelId="{3514F9D8-FB0D-4FEC-B780-0CCB41A50E43}" type="presParOf" srcId="{94ECAEF5-8842-4735-B266-50A4001F3D81}" destId="{A9990E67-6BA5-4994-9D94-8F881D7707B1}" srcOrd="3" destOrd="0" presId="urn:microsoft.com/office/officeart/2005/8/layout/cycle5"/>
    <dgm:cxn modelId="{C8751341-5031-47A5-A27A-427C1B4D2BE6}" type="presParOf" srcId="{94ECAEF5-8842-4735-B266-50A4001F3D81}" destId="{18AC8BFE-7031-41CD-A719-1AC5FE92EACC}" srcOrd="4" destOrd="0" presId="urn:microsoft.com/office/officeart/2005/8/layout/cycle5"/>
    <dgm:cxn modelId="{AF4A12EF-BF43-4ADD-87CC-9F985148606F}" type="presParOf" srcId="{94ECAEF5-8842-4735-B266-50A4001F3D81}" destId="{66AB07B7-9401-4804-B5A4-8A9B3D88AC96}" srcOrd="5" destOrd="0" presId="urn:microsoft.com/office/officeart/2005/8/layout/cycle5"/>
    <dgm:cxn modelId="{D07B9CA6-87B7-4892-9343-0375D57363D3}" type="presParOf" srcId="{94ECAEF5-8842-4735-B266-50A4001F3D81}" destId="{0640F8B8-6EFC-43A2-B2BC-9F446BFE4F20}" srcOrd="6" destOrd="0" presId="urn:microsoft.com/office/officeart/2005/8/layout/cycle5"/>
    <dgm:cxn modelId="{698AACE1-FDE4-47B8-AE95-83B4C2AC8093}" type="presParOf" srcId="{94ECAEF5-8842-4735-B266-50A4001F3D81}" destId="{C6F9ECF9-79E9-4ED2-B93B-8B142BAC9CBC}" srcOrd="7" destOrd="0" presId="urn:microsoft.com/office/officeart/2005/8/layout/cycle5"/>
    <dgm:cxn modelId="{4ED16A92-4D74-4DE8-B976-C59AE04EB788}" type="presParOf" srcId="{94ECAEF5-8842-4735-B266-50A4001F3D81}" destId="{B3AB375D-3512-460F-870F-191973A85A0E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11B97-41CF-412E-B640-D4AFC36CA689}">
      <dsp:nvSpPr>
        <dsp:cNvPr id="0" name=""/>
        <dsp:cNvSpPr/>
      </dsp:nvSpPr>
      <dsp:spPr>
        <a:xfrm>
          <a:off x="3076054" y="946"/>
          <a:ext cx="2077491" cy="135036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  <a:sp3d>
            <a:bevelB w="38100" h="38100"/>
          </a:sp3d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戦闘が行う</a:t>
          </a:r>
          <a:endParaRPr kumimoji="1" lang="ja-JP" altLang="en-US" sz="2300" kern="1200" dirty="0"/>
        </a:p>
      </dsp:txBody>
      <dsp:txXfrm>
        <a:off x="3141974" y="66866"/>
        <a:ext cx="1945651" cy="1218529"/>
      </dsp:txXfrm>
    </dsp:sp>
    <dsp:sp modelId="{F21ECA1B-4302-4576-931B-8126398DE17B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3116948" y="573270"/>
              </a:moveTo>
              <a:arcTo wR="1799793" hR="1799793" stAng="19022437" swAng="2300476"/>
            </a:path>
          </a:pathLst>
        </a:custGeom>
        <a:noFill/>
        <a:ln w="25400" cap="flat" cmpd="sng" algn="ctr">
          <a:gradFill>
            <a:gsLst>
              <a:gs pos="0">
                <a:schemeClr val="bg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90E67-6BA5-4994-9D94-8F881D7707B1}">
      <dsp:nvSpPr>
        <dsp:cNvPr id="0" name=""/>
        <dsp:cNvSpPr/>
      </dsp:nvSpPr>
      <dsp:spPr>
        <a:xfrm>
          <a:off x="4634720" y="2700636"/>
          <a:ext cx="2077491" cy="135036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  <a:sp3d>
            <a:bevelB w="38100" h="38100"/>
          </a:sp3d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勝利して新たな船、パーツをアンロック</a:t>
          </a:r>
          <a:endParaRPr kumimoji="1" lang="ja-JP" altLang="en-US" sz="2300" kern="1200" dirty="0"/>
        </a:p>
      </dsp:txBody>
      <dsp:txXfrm>
        <a:off x="4700640" y="2766556"/>
        <a:ext cx="1945651" cy="1218529"/>
      </dsp:txXfrm>
    </dsp:sp>
    <dsp:sp modelId="{66AB07B7-9401-4804-B5A4-8A9B3D88AC96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2351432" y="3512962"/>
              </a:moveTo>
              <a:arcTo wR="1799793" hR="1799793" stAng="4329089" swAng="2141823"/>
            </a:path>
          </a:pathLst>
        </a:custGeom>
        <a:noFill/>
        <a:ln w="25400" cap="flat" cmpd="sng" algn="ctr">
          <a:gradFill>
            <a:gsLst>
              <a:gs pos="0">
                <a:schemeClr val="bg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0F8B8-6EFC-43A2-B2BC-9F446BFE4F20}">
      <dsp:nvSpPr>
        <dsp:cNvPr id="0" name=""/>
        <dsp:cNvSpPr/>
      </dsp:nvSpPr>
      <dsp:spPr>
        <a:xfrm>
          <a:off x="1517387" y="2700636"/>
          <a:ext cx="2077491" cy="1350369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  <a:sp3d>
            <a:bevelB w="38100" h="38100"/>
          </a:sp3d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船を調整し、艦隊を編成する</a:t>
          </a:r>
          <a:endParaRPr kumimoji="1" lang="ja-JP" altLang="en-US" sz="2300" kern="1200" dirty="0"/>
        </a:p>
      </dsp:txBody>
      <dsp:txXfrm>
        <a:off x="1583307" y="2766556"/>
        <a:ext cx="1945651" cy="1218529"/>
      </dsp:txXfrm>
    </dsp:sp>
    <dsp:sp modelId="{B3AB375D-3512-460F-870F-191973A85A0E}">
      <dsp:nvSpPr>
        <dsp:cNvPr id="0" name=""/>
        <dsp:cNvSpPr/>
      </dsp:nvSpPr>
      <dsp:spPr>
        <a:xfrm>
          <a:off x="2315006" y="676131"/>
          <a:ext cx="3599586" cy="3599586"/>
        </a:xfrm>
        <a:custGeom>
          <a:avLst/>
          <a:gdLst/>
          <a:ahLst/>
          <a:cxnLst/>
          <a:rect l="0" t="0" r="0" b="0"/>
          <a:pathLst>
            <a:path>
              <a:moveTo>
                <a:pt x="5843" y="1654884"/>
              </a:moveTo>
              <a:arcTo wR="1799793" hR="1799793" stAng="11077087" swAng="2300476"/>
            </a:path>
          </a:pathLst>
        </a:custGeom>
        <a:noFill/>
        <a:ln w="22225" cap="flat" cmpd="sng" algn="ctr">
          <a:gradFill>
            <a:gsLst>
              <a:gs pos="0">
                <a:schemeClr val="bg1">
                  <a:lumMod val="95000"/>
                </a:schemeClr>
              </a:gs>
              <a:gs pos="50000">
                <a:schemeClr val="tx1">
                  <a:lumMod val="70000"/>
                  <a:lumOff val="3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sz="72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海戦ゲーム（仮）</a:t>
            </a:r>
            <a:endParaRPr kumimoji="1" lang="ja-JP" altLang="en-US" sz="72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30044" y="4581128"/>
            <a:ext cx="2592288" cy="18466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対　　　象：全年齢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ジ ャ ンル：</a:t>
            </a:r>
            <a:r>
              <a:rPr lang="en-US" altLang="ja-JP" dirty="0" smtClean="0">
                <a:solidFill>
                  <a:schemeClr val="bg1"/>
                </a:solidFill>
              </a:rPr>
              <a:t>STG</a:t>
            </a: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対応機種：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Windows PC</a:t>
            </a: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sz="1400" dirty="0" smtClean="0">
                <a:solidFill>
                  <a:schemeClr val="bg1"/>
                </a:solidFill>
              </a:rPr>
              <a:t>　大原情報ビジネス専門学校</a:t>
            </a:r>
            <a:endParaRPr kumimoji="1" lang="en-US" altLang="ja-JP" sz="1400" dirty="0" smtClean="0">
              <a:solidFill>
                <a:schemeClr val="bg1"/>
              </a:solidFill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</a:rPr>
              <a:t>　　　　　　　ゲーム制作コース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　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　　　　　　　　　　　　　丁俊宇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99592" y="1484784"/>
            <a:ext cx="7668852" cy="2677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概　　　　要</a:t>
            </a:r>
            <a:r>
              <a:rPr lang="en-US" altLang="zh-CN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…………………………………</a:t>
            </a:r>
            <a:r>
              <a:rPr lang="en-US" altLang="zh-CN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03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新 　規  　性</a:t>
            </a:r>
            <a:r>
              <a:rPr lang="en-US" altLang="zh-CN" sz="2800" b="1" dirty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…………………………………</a:t>
            </a:r>
            <a:r>
              <a:rPr lang="en-US" altLang="zh-CN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04</a:t>
            </a:r>
            <a:endParaRPr lang="en-US" altLang="zh-CN" sz="2800" b="1" dirty="0" smtClean="0">
              <a:solidFill>
                <a:schemeClr val="bg1"/>
              </a:solidFill>
              <a:latin typeface="HGS教科書体" panose="02020600000000000000" pitchFamily="18" charset="-128"/>
              <a:ea typeface="HGS教科書体" panose="02020600000000000000" pitchFamily="18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b="1" dirty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システム</a:t>
            </a:r>
            <a:r>
              <a:rPr lang="ja-JP" altLang="en-US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紹介</a:t>
            </a:r>
            <a:r>
              <a:rPr lang="en-US" altLang="zh-CN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…………………………………</a:t>
            </a:r>
            <a:r>
              <a:rPr lang="en-US" altLang="zh-CN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05</a:t>
            </a:r>
            <a:endParaRPr lang="en-US" altLang="zh-CN" sz="2800" b="1" dirty="0" smtClean="0">
              <a:solidFill>
                <a:schemeClr val="bg1"/>
              </a:solidFill>
              <a:latin typeface="HGS教科書体" panose="02020600000000000000" pitchFamily="18" charset="-128"/>
              <a:ea typeface="HGS教科書体" panose="02020600000000000000" pitchFamily="18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画面サンプル</a:t>
            </a:r>
            <a:r>
              <a:rPr lang="en-US" altLang="zh-CN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…………………………………</a:t>
            </a:r>
            <a:r>
              <a:rPr lang="en-US" altLang="zh-CN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08</a:t>
            </a:r>
            <a:endParaRPr lang="en-US" altLang="zh-CN" sz="2800" b="1" dirty="0" smtClean="0">
              <a:solidFill>
                <a:schemeClr val="bg1"/>
              </a:solidFill>
              <a:latin typeface="HGS教科書体" panose="02020600000000000000" pitchFamily="18" charset="-128"/>
              <a:ea typeface="HGS教科書体" panose="02020600000000000000" pitchFamily="18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ゲームフロー</a:t>
            </a:r>
            <a:r>
              <a:rPr lang="en-US" altLang="zh-CN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…………………………………</a:t>
            </a:r>
            <a:r>
              <a:rPr lang="en-US" altLang="zh-CN" sz="2800" b="1" dirty="0" smtClean="0">
                <a:solidFill>
                  <a:schemeClr val="bg1"/>
                </a:solidFill>
                <a:latin typeface="HGS教科書体" panose="02020600000000000000" pitchFamily="18" charset="-128"/>
                <a:ea typeface="HGS教科書体" panose="02020600000000000000" pitchFamily="18" charset="-128"/>
              </a:rPr>
              <a:t>09</a:t>
            </a:r>
            <a:endParaRPr lang="en-US" altLang="zh-CN" sz="2800" b="1" dirty="0" smtClean="0">
              <a:solidFill>
                <a:schemeClr val="bg1"/>
              </a:solidFill>
              <a:latin typeface="HGS教科書体" panose="02020600000000000000" pitchFamily="18" charset="-128"/>
              <a:ea typeface="HGS教科書体" panose="02020600000000000000" pitchFamily="18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ja-JP" altLang="en-US" sz="2800" b="1" dirty="0">
              <a:solidFill>
                <a:schemeClr val="bg1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目　　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概　　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第二次世界大戦を背景にして２</a:t>
            </a:r>
            <a:r>
              <a:rPr kumimoji="1" lang="en-US" altLang="ja-JP" dirty="0" smtClean="0">
                <a:solidFill>
                  <a:schemeClr val="bg1"/>
                </a:solidFill>
              </a:rPr>
              <a:t>DSTG</a:t>
            </a:r>
            <a:r>
              <a:rPr kumimoji="1" lang="ja-JP" altLang="en-US" dirty="0" smtClean="0">
                <a:solidFill>
                  <a:schemeClr val="bg1"/>
                </a:solidFill>
              </a:rPr>
              <a:t>ゲームです。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２</a:t>
            </a:r>
            <a:r>
              <a:rPr kumimoji="1" lang="en-US" altLang="ja-JP" dirty="0" smtClean="0">
                <a:solidFill>
                  <a:schemeClr val="bg1"/>
                </a:solidFill>
              </a:rPr>
              <a:t>D</a:t>
            </a:r>
            <a:r>
              <a:rPr kumimoji="1" lang="ja-JP" altLang="en-US" dirty="0" smtClean="0">
                <a:solidFill>
                  <a:schemeClr val="bg1"/>
                </a:solidFill>
              </a:rPr>
              <a:t>でもリアルな海戦を感じられるように作ります</a:t>
            </a:r>
            <a:r>
              <a:rPr kumimoji="1" lang="ja-JP" altLang="en-US" dirty="0" smtClean="0">
                <a:solidFill>
                  <a:schemeClr val="bg1"/>
                </a:solidFill>
              </a:rPr>
              <a:t>。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小さい艦隊から大きい艦隊へ育つ。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新　規　性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一つの船を操作するだけではなく、艦隊司令みたいに艦隊を指示することもできる</a:t>
            </a:r>
            <a:r>
              <a:rPr lang="ja-JP" altLang="en-US" dirty="0" smtClean="0">
                <a:solidFill>
                  <a:schemeClr val="bg1"/>
                </a:solidFill>
              </a:rPr>
              <a:t>。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距離はリアルにするので、本物の海戦の緊張感も体験できる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リアルの海戦は遅いため、時間の推進速度が早めにするので、本物よりかかる時間が短くにする。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8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システム</a:t>
            </a:r>
            <a:r>
              <a:rPr kumimoji="1" lang="ja-JP" altLang="en-US" dirty="0" smtClean="0">
                <a:solidFill>
                  <a:schemeClr val="bg1"/>
                </a:solidFill>
              </a:rPr>
              <a:t>紹介</a:t>
            </a:r>
            <a:r>
              <a:rPr kumimoji="1" lang="en-US" altLang="ja-JP" dirty="0" smtClean="0">
                <a:solidFill>
                  <a:schemeClr val="bg1"/>
                </a:solidFill>
              </a:rPr>
              <a:t>―</a:t>
            </a:r>
            <a:r>
              <a:rPr lang="en-US" altLang="ja-JP" dirty="0">
                <a:solidFill>
                  <a:schemeClr val="bg1"/>
                </a:solidFill>
              </a:rPr>
              <a:t>―</a:t>
            </a:r>
            <a:r>
              <a:rPr kumimoji="1" lang="ja-JP" altLang="en-US" dirty="0" smtClean="0">
                <a:solidFill>
                  <a:schemeClr val="bg1"/>
                </a:solidFill>
              </a:rPr>
              <a:t>船操作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速度、損傷管理、射撃、航空隊の指示、針路などをコントロールする。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en-US" altLang="ja-JP" dirty="0" smtClean="0">
                <a:solidFill>
                  <a:schemeClr val="bg1"/>
                </a:solidFill>
              </a:rPr>
              <a:t>UI</a:t>
            </a:r>
            <a:r>
              <a:rPr lang="ja-JP" altLang="en-US" dirty="0" smtClean="0">
                <a:solidFill>
                  <a:schemeClr val="bg1"/>
                </a:solidFill>
              </a:rPr>
              <a:t>から船の状態を確認できる。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敵をロックしてデータを取って、そのデータに従て射撃する。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敵をロックした後、航空隊に指示を</a:t>
            </a:r>
            <a:r>
              <a:rPr lang="ja-JP" altLang="en-US" dirty="0" smtClean="0">
                <a:solidFill>
                  <a:schemeClr val="bg1"/>
                </a:solidFill>
              </a:rPr>
              <a:t>出す。航空隊は指示に従て任務を完成する。</a:t>
            </a:r>
            <a:endParaRPr kumimoji="1" lang="en-US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システム紹介</a:t>
            </a:r>
            <a:r>
              <a:rPr lang="en-US" altLang="ja-JP" dirty="0" smtClean="0">
                <a:solidFill>
                  <a:schemeClr val="bg1"/>
                </a:solidFill>
              </a:rPr>
              <a:t>――</a:t>
            </a:r>
            <a:r>
              <a:rPr lang="ja-JP" altLang="en-US" dirty="0" smtClean="0">
                <a:solidFill>
                  <a:schemeClr val="bg1"/>
                </a:solidFill>
              </a:rPr>
              <a:t>艦隊操作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艦隊の隊形を操作できる。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フラグシープを変更することもできる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出撃前に艦隊を編成することも可能だ。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8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システム紹介</a:t>
            </a:r>
            <a:r>
              <a:rPr lang="en-US" altLang="ja-JP" dirty="0" smtClean="0">
                <a:solidFill>
                  <a:schemeClr val="bg1"/>
                </a:solidFill>
              </a:rPr>
              <a:t>――</a:t>
            </a:r>
            <a:r>
              <a:rPr lang="ja-JP" altLang="en-US" dirty="0" smtClean="0">
                <a:solidFill>
                  <a:schemeClr val="bg1"/>
                </a:solidFill>
              </a:rPr>
              <a:t>任務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殲滅戦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1"/>
                </a:solidFill>
              </a:rPr>
              <a:t>　　敵艦隊を全滅すれば終わる。</a:t>
            </a:r>
            <a:endParaRPr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chemeClr val="bg1"/>
                </a:solidFill>
              </a:rPr>
              <a:t>任務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ja-JP" altLang="en-US" dirty="0" smtClean="0">
                <a:solidFill>
                  <a:schemeClr val="bg1"/>
                </a:solidFill>
              </a:rPr>
              <a:t>　　どこから逃げる、ベースを破壊するなど任務を完成すれば勝つ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いずれの戦闘を完成すれば、新たな船、部品を得ることができる。命中率や敵の損傷状況によって結果判定を行う、結果による賞品をもらう。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画面サンプル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gmb_10\Desktop\gmb_10丁俊宇\psdデータ\ゲームサンプル画面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1140"/>
            <a:ext cx="6984776" cy="39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043608" y="1261140"/>
            <a:ext cx="720080" cy="295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3776" y="106590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友軍艦隊の名前と種類</a:t>
            </a:r>
            <a:endParaRPr kumimoji="1" lang="en-US" altLang="ja-JP" sz="800" dirty="0" smtClean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452320" y="1281352"/>
            <a:ext cx="720080" cy="2959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416316" y="84957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敵艦隊の名前と種類</a:t>
            </a:r>
            <a:endParaRPr kumimoji="1" lang="en-US" altLang="ja-JP" sz="800" dirty="0" smtClean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発見状態による違う</a:t>
            </a:r>
            <a:endParaRPr kumimoji="1" lang="ja-JP" altLang="en-US" sz="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9672" y="4241300"/>
            <a:ext cx="2016224" cy="948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3228" y="5221654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自分の船の速度など状態</a:t>
            </a:r>
            <a:endParaRPr kumimoji="1" lang="ja-JP" altLang="en-US" sz="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15616" y="4365104"/>
            <a:ext cx="504056" cy="824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5536" y="4437112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出力選択指示</a:t>
            </a:r>
            <a:endParaRPr kumimoji="1" lang="ja-JP" altLang="en-US" sz="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508104" y="4241300"/>
            <a:ext cx="2016224" cy="980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08104" y="5221654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武器の状況（使えるか）</a:t>
            </a:r>
            <a:endParaRPr kumimoji="1" lang="ja-JP" altLang="en-US" sz="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35896" y="4077072"/>
            <a:ext cx="1872208" cy="1113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71900" y="524751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ミニマップ</a:t>
            </a:r>
            <a:endParaRPr kumimoji="1" lang="ja-JP" altLang="en-US" sz="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851920" y="2996952"/>
            <a:ext cx="151216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2483768" y="3573016"/>
            <a:ext cx="1619968" cy="20882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177734" y="5661248"/>
            <a:ext cx="61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自分の船</a:t>
            </a:r>
            <a:endParaRPr kumimoji="1" lang="ja-JP" altLang="en-US" sz="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148064" y="3501008"/>
            <a:ext cx="1800200" cy="74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6444208" y="4241300"/>
            <a:ext cx="576064" cy="16353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689908" y="5876692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友軍の船</a:t>
            </a:r>
            <a:endParaRPr kumimoji="1" lang="ja-JP" altLang="en-US" sz="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 flipH="1" flipV="1">
            <a:off x="2267744" y="764704"/>
            <a:ext cx="2160240" cy="17281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260406" y="549260"/>
            <a:ext cx="273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射撃指示線：飛ぶ時間と砲弾落下距離</a:t>
            </a:r>
            <a:endParaRPr kumimoji="1" lang="ja-JP" altLang="en-US" sz="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4932040" y="549260"/>
            <a:ext cx="1757868" cy="194363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077860" y="333816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敵指示線：ロックされた船の状態を表す</a:t>
            </a:r>
            <a:endParaRPr kumimoji="1" lang="ja-JP" altLang="en-US" sz="800" dirty="0">
              <a:solidFill>
                <a:srgbClr val="FF0000"/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ゲームフロー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4511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7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293</Words>
  <Application>Microsoft Office PowerPoint</Application>
  <PresentationFormat>画面に合わせる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海戦ゲーム（仮）</vt:lpstr>
      <vt:lpstr>目　　次</vt:lpstr>
      <vt:lpstr>概　　要</vt:lpstr>
      <vt:lpstr>新　規　性</vt:lpstr>
      <vt:lpstr>システム紹介――船操作</vt:lpstr>
      <vt:lpstr>システム紹介――艦隊操作</vt:lpstr>
      <vt:lpstr>システム紹介――任務</vt:lpstr>
      <vt:lpstr>画面サンプル</vt:lpstr>
      <vt:lpstr>ゲームフロー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海戦ゲーム（仮）</dc:title>
  <dc:creator>gmb_10</dc:creator>
  <cp:lastModifiedBy>gmb_10</cp:lastModifiedBy>
  <cp:revision>13</cp:revision>
  <dcterms:created xsi:type="dcterms:W3CDTF">2019-01-16T00:49:12Z</dcterms:created>
  <dcterms:modified xsi:type="dcterms:W3CDTF">2019-01-24T01:59:55Z</dcterms:modified>
</cp:coreProperties>
</file>