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57" r:id="rId4"/>
    <p:sldId id="259" r:id="rId5"/>
    <p:sldId id="260" r:id="rId6"/>
    <p:sldId id="261" r:id="rId7"/>
    <p:sldId id="262" r:id="rId8"/>
    <p:sldId id="268" r:id="rId9"/>
    <p:sldId id="270" r:id="rId10"/>
    <p:sldId id="263" r:id="rId11"/>
    <p:sldId id="264" r:id="rId12"/>
    <p:sldId id="265" r:id="rId13"/>
    <p:sldId id="269"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3" d="100"/>
          <a:sy n="103" d="100"/>
        </p:scale>
        <p:origin x="184"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08439-7297-3744-BF02-611911A48AD0}" type="datetimeFigureOut">
              <a:rPr lang="en-US" smtClean="0"/>
              <a:t>4/23/18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323FA-9274-7A4C-8141-CB1A51F90502}" type="slidenum">
              <a:rPr lang="en-US" smtClean="0"/>
              <a:t>‹#›</a:t>
            </a:fld>
            <a:endParaRPr lang="en-US"/>
          </a:p>
        </p:txBody>
      </p:sp>
    </p:spTree>
    <p:extLst>
      <p:ext uri="{BB962C8B-B14F-4D97-AF65-F5344CB8AC3E}">
        <p14:creationId xmlns:p14="http://schemas.microsoft.com/office/powerpoint/2010/main" val="324320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4/23/18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4/23/18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636558-1570-4196-95B8-563E2FFFF7E8}"/>
              </a:ext>
            </a:extLst>
          </p:cNvPr>
          <p:cNvSpPr>
            <a:spLocks noGrp="1"/>
          </p:cNvSpPr>
          <p:nvPr>
            <p:ph type="ctrTitle"/>
          </p:nvPr>
        </p:nvSpPr>
        <p:spPr/>
        <p:txBody>
          <a:bodyPr>
            <a:normAutofit/>
          </a:bodyPr>
          <a:lstStyle/>
          <a:p>
            <a:r>
              <a:rPr lang="en-IN" sz="2800" b="1" dirty="0"/>
              <a:t>Bloom Filter for Big Data </a:t>
            </a:r>
            <a:r>
              <a:rPr lang="en-IN" sz="2800" b="1" dirty="0" err="1" smtClean="0"/>
              <a:t>FileSystems</a:t>
            </a:r>
            <a:endParaRPr lang="en-IN" sz="2800" dirty="0"/>
          </a:p>
        </p:txBody>
      </p:sp>
      <p:sp>
        <p:nvSpPr>
          <p:cNvPr id="3" name="Subtitle 2">
            <a:extLst>
              <a:ext uri="{FF2B5EF4-FFF2-40B4-BE49-F238E27FC236}">
                <a16:creationId xmlns:a16="http://schemas.microsoft.com/office/drawing/2014/main" xmlns="" id="{1AD3BCFB-E11A-4A39-92D8-857F1AFBEB99}"/>
              </a:ext>
            </a:extLst>
          </p:cNvPr>
          <p:cNvSpPr>
            <a:spLocks noGrp="1"/>
          </p:cNvSpPr>
          <p:nvPr>
            <p:ph type="subTitle" idx="1"/>
          </p:nvPr>
        </p:nvSpPr>
        <p:spPr/>
        <p:txBody>
          <a:bodyPr/>
          <a:lstStyle/>
          <a:p>
            <a:r>
              <a:rPr lang="en-IN" dirty="0"/>
              <a:t>A Project </a:t>
            </a:r>
            <a:r>
              <a:rPr lang="en-IN" dirty="0" smtClean="0"/>
              <a:t>by Hongchao Wang, Ding LI, </a:t>
            </a:r>
            <a:r>
              <a:rPr lang="en-IN" dirty="0" err="1" smtClean="0"/>
              <a:t>Raghav</a:t>
            </a:r>
            <a:r>
              <a:rPr lang="en-IN" dirty="0" smtClean="0"/>
              <a:t> </a:t>
            </a:r>
            <a:r>
              <a:rPr lang="en-IN" dirty="0" err="1" smtClean="0"/>
              <a:t>Sairam</a:t>
            </a:r>
            <a:endParaRPr lang="en-IN" dirty="0"/>
          </a:p>
          <a:p>
            <a:endParaRPr lang="en-IN" dirty="0"/>
          </a:p>
        </p:txBody>
      </p:sp>
    </p:spTree>
    <p:extLst>
      <p:ext uri="{BB962C8B-B14F-4D97-AF65-F5344CB8AC3E}">
        <p14:creationId xmlns:p14="http://schemas.microsoft.com/office/powerpoint/2010/main" val="255543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D7F4CC-DE9F-44CE-8541-F1871F08BFDB}"/>
              </a:ext>
            </a:extLst>
          </p:cNvPr>
          <p:cNvSpPr>
            <a:spLocks noGrp="1"/>
          </p:cNvSpPr>
          <p:nvPr>
            <p:ph type="title"/>
          </p:nvPr>
        </p:nvSpPr>
        <p:spPr/>
        <p:txBody>
          <a:bodyPr/>
          <a:lstStyle/>
          <a:p>
            <a:r>
              <a:rPr lang="en-IN" dirty="0"/>
              <a:t>Fine Tuning Parameters</a:t>
            </a:r>
          </a:p>
        </p:txBody>
      </p:sp>
      <p:sp>
        <p:nvSpPr>
          <p:cNvPr id="3" name="Content Placeholder 2">
            <a:extLst>
              <a:ext uri="{FF2B5EF4-FFF2-40B4-BE49-F238E27FC236}">
                <a16:creationId xmlns:a16="http://schemas.microsoft.com/office/drawing/2014/main" xmlns="" id="{B5013CD5-5CAE-41B6-8C91-435B6D73BECA}"/>
              </a:ext>
            </a:extLst>
          </p:cNvPr>
          <p:cNvSpPr>
            <a:spLocks noGrp="1"/>
          </p:cNvSpPr>
          <p:nvPr>
            <p:ph idx="1"/>
          </p:nvPr>
        </p:nvSpPr>
        <p:spPr>
          <a:xfrm>
            <a:off x="685800" y="2294467"/>
            <a:ext cx="10131425" cy="3649133"/>
          </a:xfrm>
        </p:spPr>
        <p:txBody>
          <a:bodyPr>
            <a:normAutofit lnSpcReduction="10000"/>
          </a:bodyPr>
          <a:lstStyle/>
          <a:p>
            <a:r>
              <a:rPr lang="en-IN" dirty="0"/>
              <a:t>Consider a bloom filter with k hash functions, m bits in the filter and n elements already inserted.</a:t>
            </a:r>
          </a:p>
          <a:p>
            <a:r>
              <a:rPr lang="en-IN" dirty="0"/>
              <a:t>An obvious effect of using more hash functions is the accuracy. The trade-off being the speed of the bloom filter.</a:t>
            </a:r>
          </a:p>
          <a:p>
            <a:r>
              <a:rPr lang="en-IN" dirty="0"/>
              <a:t>For an error rate e, the ideal number of hashes and filter bits are given by,</a:t>
            </a:r>
          </a:p>
          <a:p>
            <a:endParaRPr lang="en-IN" dirty="0"/>
          </a:p>
          <a:p>
            <a:endParaRPr lang="en-IN" dirty="0"/>
          </a:p>
          <a:p>
            <a:endParaRPr lang="en-IN" dirty="0"/>
          </a:p>
          <a:p>
            <a:r>
              <a:rPr lang="en-IN" dirty="0"/>
              <a:t>Although choosing these values appears ideal on first sight, the size of the filter does not scale reliably the size of disk space.</a:t>
            </a:r>
          </a:p>
          <a:p>
            <a:r>
              <a:rPr lang="en-IN" dirty="0"/>
              <a:t>The parameters were tested across multiple values of n to avoid overfitting.</a:t>
            </a:r>
          </a:p>
          <a:p>
            <a:endParaRPr lang="en-IN" dirty="0"/>
          </a:p>
        </p:txBody>
      </p:sp>
      <p:pic>
        <p:nvPicPr>
          <p:cNvPr id="7" name="Picture 6">
            <a:extLst>
              <a:ext uri="{FF2B5EF4-FFF2-40B4-BE49-F238E27FC236}">
                <a16:creationId xmlns:a16="http://schemas.microsoft.com/office/drawing/2014/main" xmlns="" id="{F09B513E-884C-4324-974C-D207A165F987}"/>
              </a:ext>
            </a:extLst>
          </p:cNvPr>
          <p:cNvPicPr>
            <a:picLocks noChangeAspect="1"/>
          </p:cNvPicPr>
          <p:nvPr/>
        </p:nvPicPr>
        <p:blipFill>
          <a:blip r:embed="rId2"/>
          <a:stretch>
            <a:fillRect/>
          </a:stretch>
        </p:blipFill>
        <p:spPr>
          <a:xfrm>
            <a:off x="3500843" y="3718234"/>
            <a:ext cx="3267820" cy="655182"/>
          </a:xfrm>
          <a:prstGeom prst="rect">
            <a:avLst/>
          </a:prstGeom>
        </p:spPr>
      </p:pic>
    </p:spTree>
    <p:extLst>
      <p:ext uri="{BB962C8B-B14F-4D97-AF65-F5344CB8AC3E}">
        <p14:creationId xmlns:p14="http://schemas.microsoft.com/office/powerpoint/2010/main" val="315636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19D092-4A69-437D-85BD-AE38A6DFEEB3}"/>
              </a:ext>
            </a:extLst>
          </p:cNvPr>
          <p:cNvSpPr>
            <a:spLocks noGrp="1"/>
          </p:cNvSpPr>
          <p:nvPr>
            <p:ph type="title"/>
          </p:nvPr>
        </p:nvSpPr>
        <p:spPr/>
        <p:txBody>
          <a:bodyPr/>
          <a:lstStyle/>
          <a:p>
            <a:r>
              <a:rPr lang="en-IN" dirty="0"/>
              <a:t>A randomized tuning approach</a:t>
            </a:r>
          </a:p>
        </p:txBody>
      </p:sp>
      <p:sp>
        <p:nvSpPr>
          <p:cNvPr id="3" name="Content Placeholder 2">
            <a:extLst>
              <a:ext uri="{FF2B5EF4-FFF2-40B4-BE49-F238E27FC236}">
                <a16:creationId xmlns:a16="http://schemas.microsoft.com/office/drawing/2014/main" xmlns="" id="{C887C694-01DC-4E63-8F57-275AF9BE137F}"/>
              </a:ext>
            </a:extLst>
          </p:cNvPr>
          <p:cNvSpPr>
            <a:spLocks noGrp="1"/>
          </p:cNvSpPr>
          <p:nvPr>
            <p:ph idx="1"/>
          </p:nvPr>
        </p:nvSpPr>
        <p:spPr/>
        <p:txBody>
          <a:bodyPr>
            <a:normAutofit/>
          </a:bodyPr>
          <a:lstStyle/>
          <a:p>
            <a:r>
              <a:rPr lang="en-IN" sz="2000" dirty="0"/>
              <a:t>The efficiency of the bloom filter can be measured by the lookup times for these (n, k, m) triples. For best tuning these values a common implementation is,</a:t>
            </a:r>
          </a:p>
          <a:p>
            <a:pPr marL="800100" lvl="1" indent="-342900">
              <a:buFont typeface="+mj-lt"/>
              <a:buAutoNum type="arabicPeriod"/>
            </a:pPr>
            <a:r>
              <a:rPr lang="en-IN" sz="1800" dirty="0"/>
              <a:t>Choose a disk size.</a:t>
            </a:r>
          </a:p>
          <a:p>
            <a:pPr marL="800100" lvl="1" indent="-342900">
              <a:buFont typeface="+mj-lt"/>
              <a:buAutoNum type="arabicPeriod"/>
            </a:pPr>
            <a:r>
              <a:rPr lang="en-IN" sz="1800" dirty="0"/>
              <a:t>A value for the length of the filter is chosen.</a:t>
            </a:r>
          </a:p>
          <a:p>
            <a:pPr marL="800100" lvl="1" indent="-342900">
              <a:buFont typeface="+mj-lt"/>
              <a:buAutoNum type="arabicPeriod"/>
            </a:pPr>
            <a:r>
              <a:rPr lang="en-IN" sz="1800" dirty="0"/>
              <a:t>An optimal value for the number of hashes is calculated. </a:t>
            </a:r>
          </a:p>
          <a:p>
            <a:pPr marL="800100" lvl="1" indent="-342900">
              <a:buFont typeface="+mj-lt"/>
              <a:buAutoNum type="arabicPeriod"/>
            </a:pPr>
            <a:r>
              <a:rPr lang="en-IN" sz="1800" dirty="0"/>
              <a:t>If this falls within acceptable error rates, the process is complete. If it is not, the process is repeated with different filter lengths until an acceptable performance is obtained.</a:t>
            </a:r>
          </a:p>
          <a:p>
            <a:endParaRPr lang="en-IN" sz="2000" dirty="0"/>
          </a:p>
        </p:txBody>
      </p:sp>
    </p:spTree>
    <p:extLst>
      <p:ext uri="{BB962C8B-B14F-4D97-AF65-F5344CB8AC3E}">
        <p14:creationId xmlns:p14="http://schemas.microsoft.com/office/powerpoint/2010/main" val="39193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00307F-ACAE-45EB-A7F7-E28E94920329}"/>
              </a:ext>
            </a:extLst>
          </p:cNvPr>
          <p:cNvSpPr>
            <a:spLocks noGrp="1"/>
          </p:cNvSpPr>
          <p:nvPr>
            <p:ph type="title"/>
          </p:nvPr>
        </p:nvSpPr>
        <p:spPr/>
        <p:txBody>
          <a:bodyPr/>
          <a:lstStyle/>
          <a:p>
            <a:r>
              <a:rPr lang="en-IN" dirty="0"/>
              <a:t>Benchmark Performance</a:t>
            </a:r>
          </a:p>
        </p:txBody>
      </p:sp>
      <p:sp>
        <p:nvSpPr>
          <p:cNvPr id="3" name="Content Placeholder 2">
            <a:extLst>
              <a:ext uri="{FF2B5EF4-FFF2-40B4-BE49-F238E27FC236}">
                <a16:creationId xmlns:a16="http://schemas.microsoft.com/office/drawing/2014/main" xmlns="" id="{5BA6BD51-7BEE-414A-A2E7-D88D9385DC15}"/>
              </a:ext>
            </a:extLst>
          </p:cNvPr>
          <p:cNvSpPr>
            <a:spLocks noGrp="1"/>
          </p:cNvSpPr>
          <p:nvPr>
            <p:ph idx="1"/>
          </p:nvPr>
        </p:nvSpPr>
        <p:spPr>
          <a:xfrm>
            <a:off x="685802" y="2142067"/>
            <a:ext cx="9669160" cy="3649133"/>
          </a:xfrm>
        </p:spPr>
        <p:txBody>
          <a:bodyPr/>
          <a:lstStyle/>
          <a:p>
            <a:r>
              <a:rPr lang="en-IN" dirty="0"/>
              <a:t>The experiment is run on MacBook Pro 2016 with 2.9 GHz Intel Core i5 processor and 8GB 2133 MHz </a:t>
            </a:r>
            <a:r>
              <a:rPr lang="en-IN" dirty="0" smtClean="0"/>
              <a:t>LPDDR3 RAM.</a:t>
            </a:r>
          </a:p>
          <a:p>
            <a:r>
              <a:rPr lang="en-IN" dirty="0" smtClean="0"/>
              <a:t>We </a:t>
            </a:r>
            <a:r>
              <a:rPr lang="en-IN" dirty="0"/>
              <a:t>generated 10,000 small files in a test directory whose names were collected from an English dictionary. We compared two ways to access the same random file: (1) using system call “access” to request it; (2) checking the metadata first and then request it depending on the feedback. </a:t>
            </a:r>
            <a:endParaRPr lang="en-IN" dirty="0"/>
          </a:p>
        </p:txBody>
      </p:sp>
    </p:spTree>
    <p:extLst>
      <p:ext uri="{BB962C8B-B14F-4D97-AF65-F5344CB8AC3E}">
        <p14:creationId xmlns:p14="http://schemas.microsoft.com/office/powerpoint/2010/main" val="411256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00307F-ACAE-45EB-A7F7-E28E94920329}"/>
              </a:ext>
            </a:extLst>
          </p:cNvPr>
          <p:cNvSpPr>
            <a:spLocks noGrp="1"/>
          </p:cNvSpPr>
          <p:nvPr>
            <p:ph type="title"/>
          </p:nvPr>
        </p:nvSpPr>
        <p:spPr/>
        <p:txBody>
          <a:bodyPr/>
          <a:lstStyle/>
          <a:p>
            <a:r>
              <a:rPr lang="en-IN" dirty="0"/>
              <a:t>Benchmark Performance</a:t>
            </a:r>
          </a:p>
        </p:txBody>
      </p:sp>
      <p:sp>
        <p:nvSpPr>
          <p:cNvPr id="3" name="Content Placeholder 2">
            <a:extLst>
              <a:ext uri="{FF2B5EF4-FFF2-40B4-BE49-F238E27FC236}">
                <a16:creationId xmlns:a16="http://schemas.microsoft.com/office/drawing/2014/main" xmlns="" id="{5BA6BD51-7BEE-414A-A2E7-D88D9385DC15}"/>
              </a:ext>
            </a:extLst>
          </p:cNvPr>
          <p:cNvSpPr>
            <a:spLocks noGrp="1"/>
          </p:cNvSpPr>
          <p:nvPr>
            <p:ph idx="1"/>
          </p:nvPr>
        </p:nvSpPr>
        <p:spPr>
          <a:xfrm>
            <a:off x="685802" y="2142067"/>
            <a:ext cx="4493622" cy="3649133"/>
          </a:xfrm>
        </p:spPr>
        <p:txBody>
          <a:bodyPr/>
          <a:lstStyle/>
          <a:p>
            <a:r>
              <a:rPr lang="en-IN" dirty="0"/>
              <a:t>The experiment shows that the effectiveness of file manipulation increases apparently even for not so many (10,000) </a:t>
            </a:r>
            <a:r>
              <a:rPr lang="en-IN" dirty="0" smtClean="0"/>
              <a:t>files.</a:t>
            </a:r>
          </a:p>
          <a:p>
            <a:r>
              <a:rPr lang="en-IN" dirty="0" smtClean="0"/>
              <a:t>Besides </a:t>
            </a:r>
            <a:r>
              <a:rPr lang="en-IN" dirty="0"/>
              <a:t>from query time being shorter, it is also more stable without sudden spikes. We argue this is a useful attribute for big data filesystems.</a:t>
            </a:r>
            <a:r>
              <a:rPr lang="en-US" dirty="0"/>
              <a:t> </a:t>
            </a:r>
            <a:endParaRPr lang="en-IN" dirty="0"/>
          </a:p>
        </p:txBody>
      </p:sp>
      <p:pic>
        <p:nvPicPr>
          <p:cNvPr id="4" name="Picture 3" descr="C:\Users\rambo\AppData\Local\Microsoft\Windows\INetCache\Content.Word\download.png">
            <a:extLst>
              <a:ext uri="{FF2B5EF4-FFF2-40B4-BE49-F238E27FC236}">
                <a16:creationId xmlns:a16="http://schemas.microsoft.com/office/drawing/2014/main" xmlns="" id="{2C87582A-8235-4FF2-8665-FC0BFCD852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15099" y="2277850"/>
            <a:ext cx="5106035" cy="3377565"/>
          </a:xfrm>
          <a:prstGeom prst="rect">
            <a:avLst/>
          </a:prstGeom>
          <a:solidFill>
            <a:schemeClr val="tx1"/>
          </a:solidFill>
          <a:ln>
            <a:noFill/>
          </a:ln>
        </p:spPr>
      </p:pic>
    </p:spTree>
    <p:extLst>
      <p:ext uri="{BB962C8B-B14F-4D97-AF65-F5344CB8AC3E}">
        <p14:creationId xmlns:p14="http://schemas.microsoft.com/office/powerpoint/2010/main" val="86954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64519-C068-4413-B515-E6B01C01C8F5}"/>
              </a:ext>
            </a:extLst>
          </p:cNvPr>
          <p:cNvSpPr>
            <a:spLocks noGrp="1"/>
          </p:cNvSpPr>
          <p:nvPr>
            <p:ph type="title"/>
          </p:nvPr>
        </p:nvSpPr>
        <p:spPr/>
        <p:txBody>
          <a:bodyPr/>
          <a:lstStyle/>
          <a:p>
            <a:r>
              <a:rPr lang="en-IN" dirty="0"/>
              <a:t>Problems Faced and future work</a:t>
            </a:r>
          </a:p>
        </p:txBody>
      </p:sp>
      <p:sp>
        <p:nvSpPr>
          <p:cNvPr id="3" name="Content Placeholder 2">
            <a:extLst>
              <a:ext uri="{FF2B5EF4-FFF2-40B4-BE49-F238E27FC236}">
                <a16:creationId xmlns:a16="http://schemas.microsoft.com/office/drawing/2014/main" xmlns="" id="{A98FA4AD-11B5-448B-9377-49802B2AB062}"/>
              </a:ext>
            </a:extLst>
          </p:cNvPr>
          <p:cNvSpPr>
            <a:spLocks noGrp="1"/>
          </p:cNvSpPr>
          <p:nvPr>
            <p:ph idx="1"/>
          </p:nvPr>
        </p:nvSpPr>
        <p:spPr>
          <a:xfrm>
            <a:off x="685801" y="1867747"/>
            <a:ext cx="10131425" cy="3649133"/>
          </a:xfrm>
        </p:spPr>
        <p:txBody>
          <a:bodyPr>
            <a:normAutofit/>
          </a:bodyPr>
          <a:lstStyle/>
          <a:p>
            <a:r>
              <a:rPr lang="en-IN" sz="2000" dirty="0" smtClean="0"/>
              <a:t>It is not a comprehensive benchmark.</a:t>
            </a:r>
            <a:endParaRPr lang="en-IN" sz="2000" dirty="0"/>
          </a:p>
          <a:p>
            <a:r>
              <a:rPr lang="en-IN" sz="2000" dirty="0" smtClean="0"/>
              <a:t>Only suitable for certain workloads.</a:t>
            </a:r>
            <a:endParaRPr lang="en-IN" sz="2000" dirty="0"/>
          </a:p>
          <a:p>
            <a:endParaRPr lang="en-IN" sz="2000" dirty="0"/>
          </a:p>
          <a:p>
            <a:pPr marL="0" indent="0">
              <a:buNone/>
            </a:pPr>
            <a:endParaRPr lang="en-IN" sz="2000" dirty="0"/>
          </a:p>
          <a:p>
            <a:r>
              <a:rPr lang="en-IN" sz="2000" dirty="0"/>
              <a:t>Implement a dynamic bloom filter.</a:t>
            </a:r>
          </a:p>
          <a:p>
            <a:r>
              <a:rPr lang="en-IN" sz="2000" dirty="0"/>
              <a:t>Explore performance of more data structures for further optimization</a:t>
            </a:r>
            <a:r>
              <a:rPr lang="en-IN" sz="2000" dirty="0" smtClean="0"/>
              <a:t>.</a:t>
            </a:r>
          </a:p>
          <a:p>
            <a:r>
              <a:rPr lang="en-IN" sz="2000" dirty="0" smtClean="0"/>
              <a:t>Using machine learning algorithms to predict file access pattern.</a:t>
            </a:r>
            <a:endParaRPr lang="en-IN" sz="2000" dirty="0"/>
          </a:p>
        </p:txBody>
      </p:sp>
    </p:spTree>
    <p:extLst>
      <p:ext uri="{BB962C8B-B14F-4D97-AF65-F5344CB8AC3E}">
        <p14:creationId xmlns:p14="http://schemas.microsoft.com/office/powerpoint/2010/main" val="7977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113908B-D048-4897-8E92-6E2E93220E18}"/>
              </a:ext>
            </a:extLst>
          </p:cNvPr>
          <p:cNvSpPr txBox="1"/>
          <p:nvPr/>
        </p:nvSpPr>
        <p:spPr>
          <a:xfrm>
            <a:off x="4421777" y="2410096"/>
            <a:ext cx="3461657" cy="1569660"/>
          </a:xfrm>
          <a:prstGeom prst="rect">
            <a:avLst/>
          </a:prstGeom>
          <a:noFill/>
        </p:spPr>
        <p:txBody>
          <a:bodyPr wrap="square" rtlCol="0">
            <a:spAutoFit/>
          </a:bodyPr>
          <a:lstStyle/>
          <a:p>
            <a:r>
              <a:rPr lang="en-IN" sz="9600" dirty="0">
                <a:latin typeface="Edwardian Script ITC" panose="030303020407070D0804" pitchFamily="66" charset="0"/>
              </a:rPr>
              <a:t>Fin</a:t>
            </a:r>
          </a:p>
        </p:txBody>
      </p:sp>
    </p:spTree>
    <p:extLst>
      <p:ext uri="{BB962C8B-B14F-4D97-AF65-F5344CB8AC3E}">
        <p14:creationId xmlns:p14="http://schemas.microsoft.com/office/powerpoint/2010/main" val="242848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C299EE-DA3A-49DC-B0B2-34E6529A11E2}"/>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xmlns="" id="{89D80F3C-41BE-409E-AAE2-1A2DAC64860D}"/>
              </a:ext>
            </a:extLst>
          </p:cNvPr>
          <p:cNvSpPr>
            <a:spLocks noGrp="1"/>
          </p:cNvSpPr>
          <p:nvPr>
            <p:ph idx="1"/>
          </p:nvPr>
        </p:nvSpPr>
        <p:spPr/>
        <p:txBody>
          <a:bodyPr>
            <a:normAutofit/>
          </a:bodyPr>
          <a:lstStyle/>
          <a:p>
            <a:r>
              <a:rPr lang="en-IN" sz="2000" dirty="0"/>
              <a:t>The exponentially growth of data requires us to rethink the traditional file </a:t>
            </a:r>
            <a:r>
              <a:rPr lang="en-IN" sz="2000" dirty="0" smtClean="0"/>
              <a:t>system.</a:t>
            </a:r>
          </a:p>
          <a:p>
            <a:r>
              <a:rPr lang="en-IN" sz="2000" dirty="0" smtClean="0"/>
              <a:t>From </a:t>
            </a:r>
            <a:r>
              <a:rPr lang="en-IN" sz="2000" dirty="0"/>
              <a:t>experiences of managing a large number of files for analytic workloads, we observed that when the number of files in one directory exceeds some thousands, the performance of traditional operating system degrades dramatically. The intuition is that existing file systems did not take into consideration the exponentially growth of data due to advances of technologies such as cloud computing, Internet of Things, machine generated data, </a:t>
            </a:r>
            <a:r>
              <a:rPr lang="en-IN" sz="2000" dirty="0" err="1"/>
              <a:t>etc</a:t>
            </a:r>
            <a:r>
              <a:rPr lang="en-IN" sz="2000" dirty="0" smtClean="0"/>
              <a:t>;.</a:t>
            </a:r>
          </a:p>
          <a:p>
            <a:r>
              <a:rPr lang="en-IN" sz="2000" dirty="0" smtClean="0"/>
              <a:t>Most importantly, the need </a:t>
            </a:r>
            <a:r>
              <a:rPr lang="en-IN" sz="2000" dirty="0"/>
              <a:t>to analyse all the data efficiently. This pushes us to implement a cache conscious metadata scheme for big data filesystems which is achieved by using the bloom filter.</a:t>
            </a:r>
            <a:r>
              <a:rPr lang="en-US" sz="2000" dirty="0"/>
              <a:t> </a:t>
            </a:r>
            <a:endParaRPr lang="en-IN" sz="2400" dirty="0"/>
          </a:p>
        </p:txBody>
      </p:sp>
    </p:spTree>
    <p:extLst>
      <p:ext uri="{BB962C8B-B14F-4D97-AF65-F5344CB8AC3E}">
        <p14:creationId xmlns:p14="http://schemas.microsoft.com/office/powerpoint/2010/main" val="326208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DC6F9A-2E1D-4CCD-ACE0-663791BECAF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E635B0F5-A73A-4A67-85E5-C485674931C8}"/>
              </a:ext>
            </a:extLst>
          </p:cNvPr>
          <p:cNvSpPr>
            <a:spLocks noGrp="1"/>
          </p:cNvSpPr>
          <p:nvPr>
            <p:ph idx="1"/>
          </p:nvPr>
        </p:nvSpPr>
        <p:spPr/>
        <p:txBody>
          <a:bodyPr/>
          <a:lstStyle/>
          <a:p>
            <a:r>
              <a:rPr lang="en-IN" sz="2000" dirty="0"/>
              <a:t>This project aims at implementing a file system metadata scheme that uses bloom filter to avoid unnecessary SSD/disk </a:t>
            </a:r>
            <a:r>
              <a:rPr lang="en-IN" sz="2000" dirty="0" smtClean="0"/>
              <a:t>accesses.</a:t>
            </a:r>
          </a:p>
          <a:p>
            <a:r>
              <a:rPr lang="en-IN" sz="2000" dirty="0" smtClean="0"/>
              <a:t>This </a:t>
            </a:r>
            <a:r>
              <a:rPr lang="en-IN" sz="2000" dirty="0"/>
              <a:t>mechanism is especially useful for big data file systems (i.e. HDFS, </a:t>
            </a:r>
            <a:r>
              <a:rPr lang="en-IN" sz="2000" dirty="0" err="1"/>
              <a:t>ClusterFS</a:t>
            </a:r>
            <a:r>
              <a:rPr lang="en-IN" sz="2000" dirty="0"/>
              <a:t>) where at least hundreds of thousands of files exist in each directory and analytical queries over those files are </a:t>
            </a:r>
            <a:r>
              <a:rPr lang="en-IN" sz="2000" dirty="0" smtClean="0"/>
              <a:t>required.</a:t>
            </a:r>
          </a:p>
          <a:p>
            <a:r>
              <a:rPr lang="en-IN" sz="2000" dirty="0" smtClean="0"/>
              <a:t>The </a:t>
            </a:r>
            <a:r>
              <a:rPr lang="en-IN" sz="2000" dirty="0"/>
              <a:t>experiment shows that our method dramatically improved file query performance compared to the existing scheme. In addition, the implementation overhead of the proposed scheme is small</a:t>
            </a:r>
            <a:r>
              <a:rPr lang="en-IN" sz="2000" dirty="0" smtClean="0"/>
              <a:t>.</a:t>
            </a:r>
            <a:endParaRPr lang="en-IN" sz="2000" dirty="0"/>
          </a:p>
          <a:p>
            <a:endParaRPr lang="en-IN" dirty="0"/>
          </a:p>
          <a:p>
            <a:endParaRPr lang="en-IN" dirty="0"/>
          </a:p>
        </p:txBody>
      </p:sp>
    </p:spTree>
    <p:extLst>
      <p:ext uri="{BB962C8B-B14F-4D97-AF65-F5344CB8AC3E}">
        <p14:creationId xmlns:p14="http://schemas.microsoft.com/office/powerpoint/2010/main" val="411730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2A2732-5E74-4C37-82A3-97FBF8637C33}"/>
              </a:ext>
            </a:extLst>
          </p:cNvPr>
          <p:cNvSpPr>
            <a:spLocks noGrp="1"/>
          </p:cNvSpPr>
          <p:nvPr>
            <p:ph type="title"/>
          </p:nvPr>
        </p:nvSpPr>
        <p:spPr/>
        <p:txBody>
          <a:bodyPr/>
          <a:lstStyle/>
          <a:p>
            <a:r>
              <a:rPr lang="en-IN" dirty="0"/>
              <a:t>Filesystem Tree</a:t>
            </a:r>
          </a:p>
        </p:txBody>
      </p:sp>
      <p:sp>
        <p:nvSpPr>
          <p:cNvPr id="3" name="Content Placeholder 2">
            <a:extLst>
              <a:ext uri="{FF2B5EF4-FFF2-40B4-BE49-F238E27FC236}">
                <a16:creationId xmlns:a16="http://schemas.microsoft.com/office/drawing/2014/main" xmlns="" id="{D2AF9953-136A-4CC0-B2BA-00B4CFAF1130}"/>
              </a:ext>
            </a:extLst>
          </p:cNvPr>
          <p:cNvSpPr>
            <a:spLocks noGrp="1"/>
          </p:cNvSpPr>
          <p:nvPr>
            <p:ph idx="1"/>
          </p:nvPr>
        </p:nvSpPr>
        <p:spPr/>
        <p:txBody>
          <a:bodyPr/>
          <a:lstStyle/>
          <a:p>
            <a:r>
              <a:rPr lang="en-US" dirty="0"/>
              <a:t>We use a file-system tree to represent directories, subdirectories, and files.</a:t>
            </a:r>
          </a:p>
          <a:p>
            <a:r>
              <a:rPr lang="en-US" dirty="0"/>
              <a:t>The data structure we use is an </a:t>
            </a:r>
            <a:r>
              <a:rPr lang="en-US" i="1" dirty="0"/>
              <a:t>n</a:t>
            </a:r>
            <a:r>
              <a:rPr lang="en-US" dirty="0"/>
              <a:t>-</a:t>
            </a:r>
            <a:r>
              <a:rPr lang="en-US" dirty="0" err="1"/>
              <a:t>ary</a:t>
            </a:r>
            <a:r>
              <a:rPr lang="en-US" dirty="0"/>
              <a:t> tree, so-called because a node of the tree could have any number of children.</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descr="C:\Users\rambo\AppData\Local\Microsoft\Windows\INetCache\Content.Word\Untitled Diagram.jpg">
            <a:extLst>
              <a:ext uri="{FF2B5EF4-FFF2-40B4-BE49-F238E27FC236}">
                <a16:creationId xmlns:a16="http://schemas.microsoft.com/office/drawing/2014/main" xmlns="" id="{7849EBB6-3EFC-4C9D-85C4-D05B57EC8D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37439" y="3292054"/>
            <a:ext cx="5731510" cy="2331720"/>
          </a:xfrm>
          <a:prstGeom prst="rect">
            <a:avLst/>
          </a:prstGeom>
          <a:noFill/>
          <a:ln>
            <a:noFill/>
          </a:ln>
        </p:spPr>
      </p:pic>
    </p:spTree>
    <p:extLst>
      <p:ext uri="{BB962C8B-B14F-4D97-AF65-F5344CB8AC3E}">
        <p14:creationId xmlns:p14="http://schemas.microsoft.com/office/powerpoint/2010/main" val="107326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95C911-A106-4B07-9F60-87E8D299B365}"/>
              </a:ext>
            </a:extLst>
          </p:cNvPr>
          <p:cNvSpPr>
            <a:spLocks noGrp="1"/>
          </p:cNvSpPr>
          <p:nvPr>
            <p:ph type="title"/>
          </p:nvPr>
        </p:nvSpPr>
        <p:spPr/>
        <p:txBody>
          <a:bodyPr/>
          <a:lstStyle/>
          <a:p>
            <a:r>
              <a:rPr lang="en-IN" dirty="0"/>
              <a:t>Why Bloom Filter?</a:t>
            </a:r>
          </a:p>
        </p:txBody>
      </p:sp>
      <p:sp>
        <p:nvSpPr>
          <p:cNvPr id="3" name="Content Placeholder 2">
            <a:extLst>
              <a:ext uri="{FF2B5EF4-FFF2-40B4-BE49-F238E27FC236}">
                <a16:creationId xmlns:a16="http://schemas.microsoft.com/office/drawing/2014/main" xmlns="" id="{9E14F455-9412-474F-BF7E-16970D5BDA63}"/>
              </a:ext>
            </a:extLst>
          </p:cNvPr>
          <p:cNvSpPr>
            <a:spLocks noGrp="1"/>
          </p:cNvSpPr>
          <p:nvPr>
            <p:ph idx="1"/>
          </p:nvPr>
        </p:nvSpPr>
        <p:spPr>
          <a:xfrm>
            <a:off x="685800" y="2420591"/>
            <a:ext cx="10131425" cy="3649133"/>
          </a:xfrm>
        </p:spPr>
        <p:txBody>
          <a:bodyPr/>
          <a:lstStyle/>
          <a:p>
            <a:r>
              <a:rPr lang="en-IN" dirty="0"/>
              <a:t>The bloom filter is a probabilistic data structure that is used to maintain/test the membership of an element in a set. </a:t>
            </a:r>
          </a:p>
          <a:p>
            <a:r>
              <a:rPr lang="en-IN" dirty="0"/>
              <a:t>In other words, it tells us if an element is definitely not in the set or maybe in the set.</a:t>
            </a:r>
          </a:p>
          <a:p>
            <a:r>
              <a:rPr lang="en-IN" dirty="0"/>
              <a:t>The underlying data structure is a bit vector which is used to maintain the candidacy of an element.</a:t>
            </a:r>
          </a:p>
          <a:p>
            <a:r>
              <a:rPr lang="en-IN" dirty="0"/>
              <a:t>Consider the following n bit vector:</a:t>
            </a:r>
          </a:p>
          <a:p>
            <a:endParaRPr lang="en-IN" dirty="0"/>
          </a:p>
          <a:p>
            <a:endParaRPr lang="en-IN" dirty="0"/>
          </a:p>
          <a:p>
            <a:r>
              <a:rPr lang="en-IN" dirty="0"/>
              <a:t>To add an element to the filter, the element is simply hashed a few times and the index given by these hash functions are set to 1 in the bit vector.</a:t>
            </a:r>
          </a:p>
          <a:p>
            <a:endParaRPr lang="en-IN" dirty="0"/>
          </a:p>
          <a:p>
            <a:pPr marL="0" indent="0">
              <a:buNone/>
            </a:pPr>
            <a:endParaRPr lang="en-IN" dirty="0"/>
          </a:p>
          <a:p>
            <a:endParaRPr lang="en-IN" dirty="0"/>
          </a:p>
        </p:txBody>
      </p:sp>
      <p:pic>
        <p:nvPicPr>
          <p:cNvPr id="4" name="Picture 3">
            <a:extLst>
              <a:ext uri="{FF2B5EF4-FFF2-40B4-BE49-F238E27FC236}">
                <a16:creationId xmlns:a16="http://schemas.microsoft.com/office/drawing/2014/main" xmlns="" id="{6FF12AF4-4852-40BB-BC4F-D9598979854B}"/>
              </a:ext>
            </a:extLst>
          </p:cNvPr>
          <p:cNvPicPr/>
          <p:nvPr/>
        </p:nvPicPr>
        <p:blipFill>
          <a:blip r:embed="rId2"/>
          <a:stretch>
            <a:fillRect/>
          </a:stretch>
        </p:blipFill>
        <p:spPr>
          <a:xfrm>
            <a:off x="4760370" y="3630303"/>
            <a:ext cx="3076575" cy="798830"/>
          </a:xfrm>
          <a:prstGeom prst="rect">
            <a:avLst/>
          </a:prstGeom>
        </p:spPr>
      </p:pic>
    </p:spTree>
    <p:extLst>
      <p:ext uri="{BB962C8B-B14F-4D97-AF65-F5344CB8AC3E}">
        <p14:creationId xmlns:p14="http://schemas.microsoft.com/office/powerpoint/2010/main" val="275920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DE1A3D-F5DA-4157-B5AE-BE8F49F4C93E}"/>
              </a:ext>
            </a:extLst>
          </p:cNvPr>
          <p:cNvSpPr>
            <a:spLocks noGrp="1"/>
          </p:cNvSpPr>
          <p:nvPr>
            <p:ph type="title"/>
          </p:nvPr>
        </p:nvSpPr>
        <p:spPr/>
        <p:txBody>
          <a:bodyPr/>
          <a:lstStyle/>
          <a:p>
            <a:r>
              <a:rPr lang="en-IN" dirty="0"/>
              <a:t>Why Bloom Filter?</a:t>
            </a:r>
          </a:p>
        </p:txBody>
      </p:sp>
      <p:sp>
        <p:nvSpPr>
          <p:cNvPr id="3" name="Content Placeholder 2">
            <a:extLst>
              <a:ext uri="{FF2B5EF4-FFF2-40B4-BE49-F238E27FC236}">
                <a16:creationId xmlns:a16="http://schemas.microsoft.com/office/drawing/2014/main" xmlns="" id="{B905373E-06AA-44AD-8054-143500F53022}"/>
              </a:ext>
            </a:extLst>
          </p:cNvPr>
          <p:cNvSpPr>
            <a:spLocks noGrp="1"/>
          </p:cNvSpPr>
          <p:nvPr>
            <p:ph idx="1"/>
          </p:nvPr>
        </p:nvSpPr>
        <p:spPr>
          <a:xfrm>
            <a:off x="685801" y="2389060"/>
            <a:ext cx="10131425" cy="3649133"/>
          </a:xfrm>
        </p:spPr>
        <p:txBody>
          <a:bodyPr/>
          <a:lstStyle/>
          <a:p>
            <a:r>
              <a:rPr lang="en-IN" dirty="0"/>
              <a:t>Consider the following input: “The quick brown fox jumps over the lazy dog.”</a:t>
            </a:r>
          </a:p>
          <a:p>
            <a:pPr marL="0" indent="0">
              <a:buNone/>
            </a:pPr>
            <a:r>
              <a:rPr lang="en-IN" dirty="0"/>
              <a:t>	murmur(“The quick brown fox jumps over the lazy dog.”) = 8</a:t>
            </a:r>
          </a:p>
          <a:p>
            <a:pPr marL="0" indent="0">
              <a:buNone/>
            </a:pPr>
            <a:r>
              <a:rPr lang="en-IN" dirty="0"/>
              <a:t>	</a:t>
            </a:r>
            <a:r>
              <a:rPr lang="en-IN" dirty="0" err="1"/>
              <a:t>fnv</a:t>
            </a:r>
            <a:r>
              <a:rPr lang="en-IN" dirty="0"/>
              <a:t> (“The quick brown fox jumps over the lazy dog.”) = 2</a:t>
            </a:r>
          </a:p>
          <a:p>
            <a:r>
              <a:rPr lang="en-IN" dirty="0"/>
              <a:t>Results in the bit at index 2 and 8 being set to 1.</a:t>
            </a:r>
          </a:p>
          <a:p>
            <a:r>
              <a:rPr lang="en-IN" dirty="0"/>
              <a:t>Consequently, it is sufficient to hash an element and check if the corresponding bits are set in the filter to check the membership of an element.</a:t>
            </a:r>
          </a:p>
          <a:p>
            <a:endParaRPr lang="en-IN" dirty="0"/>
          </a:p>
          <a:p>
            <a:endParaRPr lang="en-IN" dirty="0"/>
          </a:p>
        </p:txBody>
      </p:sp>
      <p:pic>
        <p:nvPicPr>
          <p:cNvPr id="5" name="Picture 4">
            <a:extLst>
              <a:ext uri="{FF2B5EF4-FFF2-40B4-BE49-F238E27FC236}">
                <a16:creationId xmlns:a16="http://schemas.microsoft.com/office/drawing/2014/main" xmlns="" id="{A8A76D16-DB17-41F8-B434-9957B86DDB02}"/>
              </a:ext>
            </a:extLst>
          </p:cNvPr>
          <p:cNvPicPr/>
          <p:nvPr/>
        </p:nvPicPr>
        <p:blipFill>
          <a:blip r:embed="rId2"/>
          <a:stretch>
            <a:fillRect/>
          </a:stretch>
        </p:blipFill>
        <p:spPr>
          <a:xfrm>
            <a:off x="6322118" y="1123512"/>
            <a:ext cx="3076575" cy="798830"/>
          </a:xfrm>
          <a:prstGeom prst="rect">
            <a:avLst/>
          </a:prstGeom>
        </p:spPr>
      </p:pic>
    </p:spTree>
    <p:extLst>
      <p:ext uri="{BB962C8B-B14F-4D97-AF65-F5344CB8AC3E}">
        <p14:creationId xmlns:p14="http://schemas.microsoft.com/office/powerpoint/2010/main" val="33659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E4D4FF-F135-4C9B-9131-7F6CC8DEBDFD}"/>
              </a:ext>
            </a:extLst>
          </p:cNvPr>
          <p:cNvSpPr>
            <a:spLocks noGrp="1"/>
          </p:cNvSpPr>
          <p:nvPr>
            <p:ph type="title"/>
          </p:nvPr>
        </p:nvSpPr>
        <p:spPr/>
        <p:txBody>
          <a:bodyPr/>
          <a:lstStyle/>
          <a:p>
            <a:r>
              <a:rPr lang="en-IN" dirty="0"/>
              <a:t>Choosing A HASH (CRC32)</a:t>
            </a:r>
          </a:p>
        </p:txBody>
      </p:sp>
      <p:sp>
        <p:nvSpPr>
          <p:cNvPr id="3" name="Content Placeholder 2">
            <a:extLst>
              <a:ext uri="{FF2B5EF4-FFF2-40B4-BE49-F238E27FC236}">
                <a16:creationId xmlns:a16="http://schemas.microsoft.com/office/drawing/2014/main" xmlns="" id="{41B59AEC-B5AE-4E4E-876E-11B3D9D97037}"/>
              </a:ext>
            </a:extLst>
          </p:cNvPr>
          <p:cNvSpPr>
            <a:spLocks noGrp="1"/>
          </p:cNvSpPr>
          <p:nvPr>
            <p:ph idx="1"/>
          </p:nvPr>
        </p:nvSpPr>
        <p:spPr>
          <a:xfrm>
            <a:off x="685800" y="2231405"/>
            <a:ext cx="10131425" cy="3649133"/>
          </a:xfrm>
        </p:spPr>
        <p:txBody>
          <a:bodyPr/>
          <a:lstStyle/>
          <a:p>
            <a:r>
              <a:rPr lang="en-IN" dirty="0"/>
              <a:t>The CRC32 (32 Bit Cyclic Redundancy Check) is an error detection code used to check the integrity of the data (a checksum) which is commonly used for error detection in networks and storage devices.</a:t>
            </a:r>
          </a:p>
          <a:p>
            <a:r>
              <a:rPr lang="en-IN" dirty="0"/>
              <a:t>Since speed is of the essence in querying operations, the hash function used must be computationally inexpensive.</a:t>
            </a:r>
          </a:p>
          <a:p>
            <a:r>
              <a:rPr lang="en-IN" dirty="0"/>
              <a:t>To elaborate on this, consider the SHA-256 vs CRC32. Although SHA-256 is stronger (lesser collisions and harder to reverse), the bloom filter does not benefit from these advantages. </a:t>
            </a:r>
          </a:p>
          <a:p>
            <a:r>
              <a:rPr lang="en-IN" dirty="0"/>
              <a:t>Truncating the SHA-256 to a desired length leads to many collisions (for inputs that differ by 1 or 2 bytes). </a:t>
            </a:r>
          </a:p>
          <a:p>
            <a:r>
              <a:rPr lang="en-IN" dirty="0"/>
              <a:t>The CRC is designed towards reliably detecting such errors and is well protected against such cases.</a:t>
            </a:r>
          </a:p>
          <a:p>
            <a:endParaRPr lang="en-IN" dirty="0"/>
          </a:p>
        </p:txBody>
      </p:sp>
    </p:spTree>
    <p:extLst>
      <p:ext uri="{BB962C8B-B14F-4D97-AF65-F5344CB8AC3E}">
        <p14:creationId xmlns:p14="http://schemas.microsoft.com/office/powerpoint/2010/main" val="1492350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E4D4FF-F135-4C9B-9131-7F6CC8DEBDFD}"/>
              </a:ext>
            </a:extLst>
          </p:cNvPr>
          <p:cNvSpPr>
            <a:spLocks noGrp="1"/>
          </p:cNvSpPr>
          <p:nvPr>
            <p:ph type="title"/>
          </p:nvPr>
        </p:nvSpPr>
        <p:spPr/>
        <p:txBody>
          <a:bodyPr/>
          <a:lstStyle/>
          <a:p>
            <a:r>
              <a:rPr lang="en-IN" b="1" dirty="0"/>
              <a:t>Proposed Mechanism</a:t>
            </a:r>
            <a:r>
              <a:rPr lang="en-US" dirty="0"/>
              <a:t> </a:t>
            </a:r>
            <a:endParaRPr lang="en-IN" dirty="0"/>
          </a:p>
        </p:txBody>
      </p:sp>
      <p:sp>
        <p:nvSpPr>
          <p:cNvPr id="3" name="Content Placeholder 2">
            <a:extLst>
              <a:ext uri="{FF2B5EF4-FFF2-40B4-BE49-F238E27FC236}">
                <a16:creationId xmlns:a16="http://schemas.microsoft.com/office/drawing/2014/main" xmlns="" id="{41B59AEC-B5AE-4E4E-876E-11B3D9D97037}"/>
              </a:ext>
            </a:extLst>
          </p:cNvPr>
          <p:cNvSpPr>
            <a:spLocks noGrp="1"/>
          </p:cNvSpPr>
          <p:nvPr>
            <p:ph idx="1"/>
          </p:nvPr>
        </p:nvSpPr>
        <p:spPr>
          <a:xfrm>
            <a:off x="685800" y="2231405"/>
            <a:ext cx="10131425" cy="3649133"/>
          </a:xfrm>
        </p:spPr>
        <p:txBody>
          <a:bodyPr/>
          <a:lstStyle/>
          <a:p>
            <a:r>
              <a:rPr lang="en-IN" dirty="0"/>
              <a:t>For every directory with a large number of files (&gt;10,000), we maintain a bloom filter as the metadata for this </a:t>
            </a:r>
            <a:r>
              <a:rPr lang="en-IN" dirty="0" smtClean="0"/>
              <a:t>path.</a:t>
            </a:r>
          </a:p>
          <a:p>
            <a:r>
              <a:rPr lang="en-IN" dirty="0" smtClean="0"/>
              <a:t>When </a:t>
            </a:r>
            <a:r>
              <a:rPr lang="en-IN" dirty="0"/>
              <a:t>a file is requested, the file system traverses the tree from the root to the leaf to obtain this metadata, and determine the status of this file (exists or not). If there is a match, the filesystem continues to access that file; otherwise the filesystem goes to other locations or abort this request.</a:t>
            </a:r>
            <a:r>
              <a:rPr lang="en-US" dirty="0"/>
              <a:t> </a:t>
            </a:r>
            <a:endParaRPr lang="en-IN" dirty="0"/>
          </a:p>
        </p:txBody>
      </p:sp>
    </p:spTree>
    <p:extLst>
      <p:ext uri="{BB962C8B-B14F-4D97-AF65-F5344CB8AC3E}">
        <p14:creationId xmlns:p14="http://schemas.microsoft.com/office/powerpoint/2010/main" val="54434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00307F-ACAE-45EB-A7F7-E28E94920329}"/>
              </a:ext>
            </a:extLst>
          </p:cNvPr>
          <p:cNvSpPr>
            <a:spLocks noGrp="1"/>
          </p:cNvSpPr>
          <p:nvPr>
            <p:ph type="title"/>
          </p:nvPr>
        </p:nvSpPr>
        <p:spPr/>
        <p:txBody>
          <a:bodyPr/>
          <a:lstStyle/>
          <a:p>
            <a:r>
              <a:rPr lang="en-IN" dirty="0" smtClean="0"/>
              <a:t>Demo</a:t>
            </a:r>
            <a:endParaRPr lang="en-IN"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042077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146</TotalTime>
  <Words>998</Words>
  <Application>Microsoft Macintosh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Edwardian Script ITC</vt:lpstr>
      <vt:lpstr>Arial</vt:lpstr>
      <vt:lpstr>Celestial</vt:lpstr>
      <vt:lpstr>Bloom Filter for Big Data FileSystems</vt:lpstr>
      <vt:lpstr>Motivation</vt:lpstr>
      <vt:lpstr>Introduction</vt:lpstr>
      <vt:lpstr>Filesystem Tree</vt:lpstr>
      <vt:lpstr>Why Bloom Filter?</vt:lpstr>
      <vt:lpstr>Why Bloom Filter?</vt:lpstr>
      <vt:lpstr>Choosing A HASH (CRC32)</vt:lpstr>
      <vt:lpstr>Proposed Mechanism </vt:lpstr>
      <vt:lpstr>Demo</vt:lpstr>
      <vt:lpstr>Fine Tuning Parameters</vt:lpstr>
      <vt:lpstr>A randomized tuning approach</vt:lpstr>
      <vt:lpstr>Benchmark Performance</vt:lpstr>
      <vt:lpstr>Benchmark Performance</vt:lpstr>
      <vt:lpstr>Problems Faced and future work</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Conscious Os Data Management</dc:title>
  <dc:creator>Raghav Sairam</dc:creator>
  <cp:lastModifiedBy>Wang Hongchao</cp:lastModifiedBy>
  <cp:revision>28</cp:revision>
  <dcterms:created xsi:type="dcterms:W3CDTF">2018-04-23T18:32:07Z</dcterms:created>
  <dcterms:modified xsi:type="dcterms:W3CDTF">2018-04-23T22:35:26Z</dcterms:modified>
</cp:coreProperties>
</file>