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257" r:id="rId4"/>
    <p:sldId id="269" r:id="rId5"/>
    <p:sldId id="270" r:id="rId6"/>
    <p:sldId id="258" r:id="rId7"/>
    <p:sldId id="274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0" r:id="rId18"/>
    <p:sldId id="281" r:id="rId19"/>
    <p:sldId id="262" r:id="rId20"/>
    <p:sldId id="284" r:id="rId21"/>
    <p:sldId id="285" r:id="rId22"/>
    <p:sldId id="263" r:id="rId23"/>
    <p:sldId id="287" r:id="rId24"/>
    <p:sldId id="288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976" autoAdjust="0"/>
  </p:normalViewPr>
  <p:slideViewPr>
    <p:cSldViewPr>
      <p:cViewPr>
        <p:scale>
          <a:sx n="75" d="100"/>
          <a:sy n="75" d="100"/>
        </p:scale>
        <p:origin x="-166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5748F-0786-477C-9C8E-1A63E6DBBD82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1C27-454E-498D-B1CE-82A5AE5CC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4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earthquake is the result of a sudden release of energy in the Earth's crust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creates seismic waves.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Magnitude is an instrumental measure of the amplitude of ground shaking.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Fortunately, large earthquakes are less frequent that small earthquakes. The temporal distribution of earthquakes by size follows a logarithmic rule. As a rule of thumb, for each magnitude unit increase, there are 10 times less earthquakes during a specified time interval. For example there are about 20 major earthquakes each year but only one or two great earthquakes.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C1C27-454E-498D-B1CE-82A5AE5CC6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35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 each tweet into positive or negative class using SVM.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C1C27-454E-498D-B1CE-82A5AE5CC6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377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arthquake.usgs.gov/earthquakes/ma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ma.crl.mcmaster.ca/zhechen/download/ieee_bayesian.ps" TargetMode="External"/><Relationship Id="rId2" Type="http://schemas.openxmlformats.org/officeDocument/2006/relationships/hyperlink" Target="http://en.wikipedia.org/wiki/Kalman_fil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406640" cy="1472184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Bayesian </a:t>
            </a:r>
            <a:r>
              <a:rPr lang="en-US" dirty="0" err="1" smtClean="0">
                <a:latin typeface="Calibri" pitchFamily="34" charset="0"/>
              </a:rPr>
              <a:t>Filterings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for Location Estimation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352800"/>
            <a:ext cx="4419600" cy="1752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CSCE 582</a:t>
            </a:r>
          </a:p>
          <a:p>
            <a:r>
              <a:rPr lang="en-US" dirty="0" smtClean="0">
                <a:latin typeface="Calibri" pitchFamily="34" charset="0"/>
              </a:rPr>
              <a:t>Chao Chen</a:t>
            </a:r>
          </a:p>
          <a:p>
            <a:r>
              <a:rPr lang="en-US" dirty="0" smtClean="0">
                <a:latin typeface="Calibri" pitchFamily="34" charset="0"/>
              </a:rPr>
              <a:t>University of South Carolina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0" y="1752600"/>
          <a:ext cx="3962400" cy="902825"/>
        </p:xfrm>
        <a:graphic>
          <a:graphicData uri="http://schemas.openxmlformats.org/presentationml/2006/ole">
            <p:oleObj spid="_x0000_s4103" name="Equation" r:id="rId3" imgW="2006600" imgH="457200" progId="Equation.3">
              <p:embed/>
            </p:oleObj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r="18495" b="9091"/>
          <a:stretch>
            <a:fillRect/>
          </a:stretch>
        </p:blipFill>
        <p:spPr bwMode="auto">
          <a:xfrm>
            <a:off x="5943600" y="18288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895600"/>
            <a:ext cx="56388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4724401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Calibri" pitchFamily="34" charset="0"/>
              </a:rPr>
              <a:t>prediction equation: </a:t>
            </a:r>
            <a:r>
              <a:rPr lang="en-US" dirty="0" smtClean="0">
                <a:latin typeface="Calibri" pitchFamily="34" charset="0"/>
              </a:rPr>
              <a:t>dynamic model of the system that describes the mutual dependence of the true states we would like to estimate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• </a:t>
            </a:r>
            <a:r>
              <a:rPr lang="en-US" i="1" dirty="0" smtClean="0">
                <a:latin typeface="Calibri" pitchFamily="34" charset="0"/>
              </a:rPr>
              <a:t>measurement equation: </a:t>
            </a:r>
            <a:r>
              <a:rPr lang="en-US" dirty="0" smtClean="0">
                <a:latin typeface="Calibri" pitchFamily="34" charset="0"/>
              </a:rPr>
              <a:t>a model for the sensor(s) that describes how observations are related to the true states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Can we do better?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The Bayesian estimator solves this problem reliably using a predict-update mechanism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</a:rPr>
              <a:t>Derive a formula such that the new posterior </a:t>
            </a:r>
            <a:r>
              <a:rPr lang="en-US" sz="2000" dirty="0" err="1" smtClean="0">
                <a:latin typeface="Calibri" pitchFamily="34" charset="0"/>
              </a:rPr>
              <a:t>p.d.f</a:t>
            </a:r>
            <a:r>
              <a:rPr lang="en-US" sz="2000" dirty="0" smtClean="0">
                <a:latin typeface="Calibri" pitchFamily="34" charset="0"/>
              </a:rPr>
              <a:t>. at time k,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                    is obtained by updating the old posterior at time k − 1,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                         .</a:t>
            </a:r>
          </a:p>
          <a:p>
            <a:r>
              <a:rPr lang="en-US" sz="2000" dirty="0" smtClean="0">
                <a:latin typeface="Calibri" pitchFamily="34" charset="0"/>
              </a:rPr>
              <a:t>This way, the filter can operate sequentially, in real-time (online)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3505200"/>
          <a:ext cx="1143000" cy="395654"/>
        </p:xfrm>
        <a:graphic>
          <a:graphicData uri="http://schemas.openxmlformats.org/presentationml/2006/ole">
            <p:oleObj spid="_x0000_s5132" name="Equation" r:id="rId3" imgW="660400" imgH="2286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828800" y="3886200"/>
          <a:ext cx="1447800" cy="394855"/>
        </p:xfrm>
        <a:graphic>
          <a:graphicData uri="http://schemas.openxmlformats.org/presentationml/2006/ole">
            <p:oleObj spid="_x0000_s5133" name="Equation" r:id="rId4" imgW="83820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5257800"/>
          <a:ext cx="4114800" cy="937549"/>
        </p:xfrm>
        <a:graphic>
          <a:graphicData uri="http://schemas.openxmlformats.org/presentationml/2006/ole">
            <p:oleObj spid="_x0000_s5134" name="Equation" r:id="rId5" imgW="2006600" imgH="457200" progId="Equation.3">
              <p:embed/>
            </p:oleObj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 r="18495" b="9091"/>
          <a:stretch>
            <a:fillRect/>
          </a:stretch>
        </p:blipFill>
        <p:spPr bwMode="auto">
          <a:xfrm>
            <a:off x="6019800" y="53340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Bayesian Estimator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itchFamily="34" charset="0"/>
              </a:rPr>
              <a:t>Assume that the old posterior                          is available at time k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i="1" dirty="0" smtClean="0">
                <a:latin typeface="Calibri" pitchFamily="34" charset="0"/>
              </a:rPr>
              <a:t>Prediction step:  </a:t>
            </a:r>
          </a:p>
          <a:p>
            <a:r>
              <a:rPr lang="en-US" sz="2000" dirty="0" smtClean="0">
                <a:latin typeface="Calibri" pitchFamily="34" charset="0"/>
              </a:rPr>
              <a:t>Using Chapman-</a:t>
            </a:r>
            <a:r>
              <a:rPr lang="en-US" sz="2000" dirty="0" err="1" smtClean="0">
                <a:latin typeface="Calibri" pitchFamily="34" charset="0"/>
              </a:rPr>
              <a:t>Kolmogorov</a:t>
            </a:r>
            <a:r>
              <a:rPr lang="en-US" sz="2000" dirty="0" smtClean="0">
                <a:latin typeface="Calibri" pitchFamily="34" charset="0"/>
              </a:rPr>
              <a:t> equation: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  <a:r>
              <a:rPr lang="en-US" sz="2500" dirty="0" smtClean="0"/>
              <a:t>  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524000"/>
            <a:ext cx="13546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257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05200"/>
            <a:ext cx="5105400" cy="54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343400"/>
            <a:ext cx="6553200" cy="58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24000" y="3048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Bayesian Estimator – Prediction Step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latin typeface="Calibri" pitchFamily="34" charset="0"/>
              </a:rPr>
              <a:t>Update step: </a:t>
            </a:r>
          </a:p>
          <a:p>
            <a:endParaRPr lang="en-US" i="1" dirty="0" smtClean="0">
              <a:latin typeface="Calibri" pitchFamily="34" charset="0"/>
            </a:endParaRPr>
          </a:p>
          <a:p>
            <a:endParaRPr lang="en-US" i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The denominator is just a normalization constant</a:t>
            </a:r>
          </a:p>
          <a:p>
            <a:r>
              <a:rPr lang="en-US" sz="2000" dirty="0" smtClean="0">
                <a:latin typeface="Calibri" pitchFamily="34" charset="0"/>
              </a:rPr>
              <a:t>The update combines the likelihood of the received measurement with the predicted state</a:t>
            </a:r>
          </a:p>
          <a:p>
            <a:r>
              <a:rPr lang="en-US" sz="2000" dirty="0" smtClean="0">
                <a:latin typeface="Calibri" pitchFamily="34" charset="0"/>
              </a:rPr>
              <a:t>The update step usually concentrates the </a:t>
            </a:r>
            <a:r>
              <a:rPr lang="en-US" sz="2000" dirty="0" err="1" smtClean="0">
                <a:latin typeface="Calibri" pitchFamily="34" charset="0"/>
              </a:rPr>
              <a:t>p.d.f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i="1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3429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14600"/>
            <a:ext cx="7686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3048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Bayesian Estimator – Update Step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i="1" dirty="0" smtClean="0">
                <a:latin typeface="Calibri" pitchFamily="34" charset="0"/>
              </a:rPr>
              <a:t>Predict-update equation</a:t>
            </a:r>
          </a:p>
          <a:p>
            <a:pPr>
              <a:buNone/>
            </a:pPr>
            <a:r>
              <a:rPr lang="en-US" sz="2900" dirty="0" smtClean="0">
                <a:latin typeface="Calibri" pitchFamily="34" charset="0"/>
              </a:rPr>
              <a:t>Sequential update of the posterior                                                  ;               ;</a:t>
            </a:r>
          </a:p>
          <a:p>
            <a:pPr>
              <a:buNone/>
            </a:pPr>
            <a:endParaRPr lang="en-US" sz="2900" i="1" dirty="0" smtClean="0">
              <a:latin typeface="Calibri" pitchFamily="34" charset="0"/>
            </a:endParaRPr>
          </a:p>
          <a:p>
            <a:pPr>
              <a:buNone/>
            </a:pPr>
            <a:endParaRPr lang="en-US" sz="2900" i="1" dirty="0" smtClean="0">
              <a:latin typeface="Calibri" pitchFamily="34" charset="0"/>
            </a:endParaRPr>
          </a:p>
          <a:p>
            <a:pPr>
              <a:buNone/>
            </a:pPr>
            <a:endParaRPr lang="en-US" sz="2900" i="1" dirty="0" smtClean="0">
              <a:latin typeface="Calibri" pitchFamily="34" charset="0"/>
            </a:endParaRPr>
          </a:p>
          <a:p>
            <a:pPr>
              <a:buNone/>
            </a:pPr>
            <a:endParaRPr lang="en-US" sz="2900" i="1" dirty="0" smtClean="0">
              <a:latin typeface="Calibri" pitchFamily="34" charset="0"/>
            </a:endParaRPr>
          </a:p>
          <a:p>
            <a:endParaRPr lang="en-US" sz="2900" dirty="0" smtClean="0">
              <a:latin typeface="Calibri" pitchFamily="34" charset="0"/>
            </a:endParaRPr>
          </a:p>
          <a:p>
            <a:endParaRPr lang="en-US" sz="2900" dirty="0" smtClean="0">
              <a:latin typeface="Calibri" pitchFamily="34" charset="0"/>
            </a:endParaRPr>
          </a:p>
          <a:p>
            <a:r>
              <a:rPr lang="en-US" sz="2900" dirty="0" smtClean="0">
                <a:latin typeface="Calibri" pitchFamily="34" charset="0"/>
              </a:rPr>
              <a:t>This theoretically allows an optimal Bayesian solution – Minimum Mean Square Error (MMSE), Maximum </a:t>
            </a:r>
            <a:r>
              <a:rPr lang="en-US" sz="2900" i="1" dirty="0" smtClean="0">
                <a:latin typeface="Calibri" pitchFamily="34" charset="0"/>
              </a:rPr>
              <a:t>a posteriori (MAP) </a:t>
            </a:r>
            <a:r>
              <a:rPr lang="en-US" sz="2900" dirty="0" smtClean="0">
                <a:latin typeface="Calibri" pitchFamily="34" charset="0"/>
              </a:rPr>
              <a:t>estimators, etc.</a:t>
            </a:r>
          </a:p>
          <a:p>
            <a:r>
              <a:rPr lang="en-US" sz="2900" dirty="0" smtClean="0">
                <a:latin typeface="Calibri" pitchFamily="34" charset="0"/>
              </a:rPr>
              <a:t>Unfortunately, this is just a conceptual solution, integrals are intractable</a:t>
            </a:r>
          </a:p>
          <a:p>
            <a:r>
              <a:rPr lang="en-US" sz="2900" dirty="0" smtClean="0">
                <a:latin typeface="Calibri" pitchFamily="34" charset="0"/>
              </a:rPr>
              <a:t>In some cases (under restrictive assumptions), (close to) optimal</a:t>
            </a:r>
          </a:p>
          <a:p>
            <a:r>
              <a:rPr lang="en-US" sz="2900" dirty="0" smtClean="0">
                <a:latin typeface="Calibri" pitchFamily="34" charset="0"/>
              </a:rPr>
              <a:t>tractable solutions are obtained: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 smtClean="0">
                <a:latin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</a:rPr>
              <a:t>Kalman</a:t>
            </a:r>
            <a:r>
              <a:rPr lang="en-US" sz="2900" dirty="0" smtClean="0">
                <a:latin typeface="Calibri" pitchFamily="34" charset="0"/>
              </a:rPr>
              <a:t> filter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 smtClean="0">
                <a:latin typeface="Calibri" pitchFamily="34" charset="0"/>
              </a:rPr>
              <a:t>Particle filter</a:t>
            </a:r>
          </a:p>
          <a:p>
            <a:pPr>
              <a:buNone/>
            </a:pPr>
            <a:endParaRPr lang="en-US" sz="2000" i="1" dirty="0">
              <a:latin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6924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905000"/>
            <a:ext cx="3390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3048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Bayesian Estimator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162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r="17987" b="20000"/>
          <a:stretch>
            <a:fillRect/>
          </a:stretch>
        </p:blipFill>
        <p:spPr bwMode="auto">
          <a:xfrm>
            <a:off x="1518526" y="5105400"/>
            <a:ext cx="625387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590800"/>
            <a:ext cx="735300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1" y="6248400"/>
            <a:ext cx="76962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3820" b="9859"/>
          <a:stretch>
            <a:fillRect/>
          </a:stretch>
        </p:blipFill>
        <p:spPr bwMode="auto">
          <a:xfrm>
            <a:off x="1295400" y="1752600"/>
            <a:ext cx="7696200" cy="57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90800"/>
            <a:ext cx="6096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-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–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When noises are zero-mean jointly Gaussian, </a:t>
            </a:r>
            <a:r>
              <a:rPr lang="en-US" sz="2200" dirty="0" err="1" smtClean="0">
                <a:latin typeface="Calibri" pitchFamily="34" charset="0"/>
              </a:rPr>
              <a:t>Kalman</a:t>
            </a:r>
            <a:r>
              <a:rPr lang="en-US" sz="2200" dirty="0" smtClean="0">
                <a:latin typeface="Calibri" pitchFamily="34" charset="0"/>
              </a:rPr>
              <a:t> filter is optimal estimator in the mean-square error (MSE) sense</a:t>
            </a:r>
          </a:p>
          <a:p>
            <a:r>
              <a:rPr lang="en-US" sz="2200" dirty="0" smtClean="0">
                <a:latin typeface="Calibri" pitchFamily="34" charset="0"/>
              </a:rPr>
              <a:t>It finds the posterior mean                                   and its covariance                                                 and updates them sequentially</a:t>
            </a:r>
            <a:endParaRPr lang="en-US" sz="2200" dirty="0">
              <a:latin typeface="Calibri" pitchFamily="34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667000"/>
            <a:ext cx="1914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048000"/>
            <a:ext cx="2905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038600"/>
            <a:ext cx="3933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7162800" cy="64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Extensions (EKF, UKF)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Extended </a:t>
            </a:r>
            <a:r>
              <a:rPr lang="en-US" dirty="0" err="1" smtClean="0">
                <a:latin typeface="Calibri" pitchFamily="34" charset="0"/>
              </a:rPr>
              <a:t>Kalman</a:t>
            </a:r>
            <a:r>
              <a:rPr lang="en-US" dirty="0" smtClean="0">
                <a:latin typeface="Calibri" pitchFamily="34" charset="0"/>
              </a:rPr>
              <a:t> filter (EKF) – an extension of KF to non-linear state-space equations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either the process is non-linear, or the measurements are not a linear function of the states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EKF </a:t>
            </a:r>
            <a:r>
              <a:rPr lang="en-US" dirty="0" err="1" smtClean="0">
                <a:latin typeface="Calibri" pitchFamily="34" charset="0"/>
              </a:rPr>
              <a:t>linearizes</a:t>
            </a:r>
            <a:r>
              <a:rPr lang="en-US" dirty="0" smtClean="0">
                <a:latin typeface="Calibri" pitchFamily="34" charset="0"/>
              </a:rPr>
              <a:t> the model about the new estimate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works well in many situations, but may diverge for highly non-linear models (covariance is propagated through linearization)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Unscented </a:t>
            </a:r>
            <a:r>
              <a:rPr lang="en-US" dirty="0" err="1" smtClean="0">
                <a:latin typeface="Calibri" pitchFamily="34" charset="0"/>
              </a:rPr>
              <a:t>Kalman</a:t>
            </a:r>
            <a:r>
              <a:rPr lang="en-US" dirty="0" smtClean="0">
                <a:latin typeface="Calibri" pitchFamily="34" charset="0"/>
              </a:rPr>
              <a:t> filter (UKF) – mean and covariance are projected via the so-called </a:t>
            </a:r>
            <a:r>
              <a:rPr lang="en-US" i="1" dirty="0" smtClean="0">
                <a:latin typeface="Calibri" pitchFamily="34" charset="0"/>
              </a:rPr>
              <a:t>unscented transform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picks up a minimal set of sample points around the mean – called </a:t>
            </a:r>
            <a:r>
              <a:rPr lang="en-US" i="1" dirty="0" smtClean="0">
                <a:latin typeface="Calibri" pitchFamily="34" charset="0"/>
              </a:rPr>
              <a:t>sigma points – propagates those through the non-linearity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UKF can deal with highly-nonlinear models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often, UKF works better than EKF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KF, EKF, UKF do not work very well for </a:t>
            </a:r>
            <a:r>
              <a:rPr lang="en-US" dirty="0" err="1" smtClean="0">
                <a:latin typeface="Calibri" pitchFamily="34" charset="0"/>
              </a:rPr>
              <a:t>p.d.f.’s</a:t>
            </a:r>
            <a:r>
              <a:rPr lang="en-US" dirty="0" smtClean="0">
                <a:latin typeface="Calibri" pitchFamily="34" charset="0"/>
              </a:rPr>
              <a:t> that have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heavy-tails / high kurtosis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They may totally fail for heavily skewed </a:t>
            </a:r>
            <a:r>
              <a:rPr lang="en-US" dirty="0" err="1" smtClean="0">
                <a:latin typeface="Calibri" pitchFamily="34" charset="0"/>
              </a:rPr>
              <a:t>p.d.f.’s</a:t>
            </a:r>
            <a:r>
              <a:rPr lang="en-US" dirty="0" smtClean="0">
                <a:latin typeface="Calibri" pitchFamily="34" charset="0"/>
              </a:rPr>
              <a:t> or bimodal/multimodal </a:t>
            </a:r>
            <a:r>
              <a:rPr lang="en-US" dirty="0" err="1" smtClean="0">
                <a:latin typeface="Calibri" pitchFamily="34" charset="0"/>
              </a:rPr>
              <a:t>p.d.f.’s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We need more general filters to tackle these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37050" y="3314700"/>
          <a:ext cx="469900" cy="228600"/>
        </p:xfrm>
        <a:graphic>
          <a:graphicData uri="http://schemas.openxmlformats.org/presentationml/2006/ole">
            <p:oleObj spid="_x0000_s12293" name="Equation" r:id="rId3" imgW="469900" imgH="228600" progId="Equation.3">
              <p:embed/>
            </p:oleObj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95400"/>
            <a:ext cx="5105400" cy="176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352800"/>
            <a:ext cx="5029200" cy="29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48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Earthquake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          Earthquakes in the past 30 days in the 48 conterminous states, Magnitude 2.5+  -Source:   </a:t>
            </a:r>
            <a:r>
              <a:rPr lang="en-US" sz="1200" dirty="0" smtClean="0">
                <a:latin typeface="Calibri" pitchFamily="34" charset="0"/>
                <a:hlinkClick r:id="rId3"/>
              </a:rPr>
              <a:t>USGS earthquake</a:t>
            </a:r>
            <a:endParaRPr lang="en-US" sz="1200" dirty="0" smtClean="0">
              <a:latin typeface="Calibri" pitchFamily="34" charset="0"/>
            </a:endParaRP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>
                <a:latin typeface="Calibri" pitchFamily="34" charset="0"/>
              </a:rPr>
              <a:t>Twitter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latin typeface="Calibri" pitchFamily="34" charset="0"/>
              </a:rPr>
              <a:t>an online social networking and </a:t>
            </a:r>
            <a:r>
              <a:rPr lang="en-US" sz="1500" dirty="0" err="1" smtClean="0">
                <a:latin typeface="Calibri" pitchFamily="34" charset="0"/>
              </a:rPr>
              <a:t>microblogging</a:t>
            </a:r>
            <a:r>
              <a:rPr lang="en-US" sz="1500" dirty="0" smtClean="0">
                <a:latin typeface="Calibri" pitchFamily="34" charset="0"/>
              </a:rPr>
              <a:t> service 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latin typeface="Calibri" pitchFamily="34" charset="0"/>
              </a:rPr>
              <a:t>short 140-character text messages</a:t>
            </a:r>
            <a:endParaRPr lang="en-US" sz="15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828800"/>
            <a:ext cx="4800600" cy="264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5029200"/>
            <a:ext cx="179070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Calibri" pitchFamily="34" charset="0"/>
              </a:rPr>
              <a:t>Performances: </a:t>
            </a:r>
            <a:r>
              <a:rPr lang="en-US" sz="2500" dirty="0" err="1" smtClean="0">
                <a:latin typeface="Calibri" pitchFamily="34" charset="0"/>
              </a:rPr>
              <a:t>Kalman</a:t>
            </a:r>
            <a:r>
              <a:rPr lang="en-US" sz="2500" dirty="0" smtClean="0">
                <a:latin typeface="Calibri" pitchFamily="34" charset="0"/>
              </a:rPr>
              <a:t> filtering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linear Gaussian assumption does not hold for this problem.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if the center of the earthquake is in the sea area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it becomes more difficult to make good estimations in less populated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all other things being equal, the greater the number of sensors, the more precise the estimation will be.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Earthquake Reporting System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Earthquake detection and notification using the system</a:t>
            </a:r>
          </a:p>
          <a:p>
            <a:r>
              <a:rPr lang="en-US" sz="2000" dirty="0" smtClean="0">
                <a:latin typeface="Calibri" pitchFamily="34" charset="0"/>
              </a:rPr>
              <a:t>20 s before its arrival at a point that is 100 km distant.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Unmanned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https://www.youtube.com/watch?v=bp9KBrH8H04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 descr="Google-Self-Driving-c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19400"/>
            <a:ext cx="5867400" cy="36690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Thanks for the generous help from Prof. Marco </a:t>
            </a:r>
            <a:r>
              <a:rPr lang="en-US" sz="2800" dirty="0" err="1" smtClean="0">
                <a:latin typeface="Calibri" pitchFamily="34" charset="0"/>
              </a:rPr>
              <a:t>Valtorta</a:t>
            </a:r>
            <a:r>
              <a:rPr lang="en-US" sz="2800" dirty="0" smtClean="0">
                <a:latin typeface="Calibri" pitchFamily="34" charset="0"/>
              </a:rPr>
              <a:t> who helps me better understand </a:t>
            </a:r>
            <a:r>
              <a:rPr lang="en-US" sz="2800" dirty="0" err="1" smtClean="0">
                <a:latin typeface="Calibri" pitchFamily="34" charset="0"/>
              </a:rPr>
              <a:t>Kalman</a:t>
            </a:r>
            <a:r>
              <a:rPr lang="en-US" sz="2800" dirty="0" smtClean="0">
                <a:latin typeface="Calibri" pitchFamily="34" charset="0"/>
              </a:rPr>
              <a:t> filter.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Aruban, </a:t>
            </a:r>
            <a:r>
              <a:rPr lang="en-US" sz="1200" dirty="0" err="1" smtClean="0">
                <a:latin typeface="Calibri" pitchFamily="34" charset="0"/>
              </a:rPr>
              <a:t>Traian</a:t>
            </a:r>
            <a:r>
              <a:rPr lang="en-US" sz="1200" dirty="0" smtClean="0">
                <a:latin typeface="Calibri" pitchFamily="34" charset="0"/>
              </a:rPr>
              <a:t> E. (2012). Bayesian filters for locations estimation and tracking – an introduction. GETA winter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school: short course on wireless localization, </a:t>
            </a:r>
            <a:r>
              <a:rPr lang="en-US" sz="1200" dirty="0" err="1" smtClean="0">
                <a:latin typeface="Calibri" pitchFamily="34" charset="0"/>
              </a:rPr>
              <a:t>Ruka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en-US" sz="12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Fox, D., et al. (2003). Bayesian filtering for location estimation. </a:t>
            </a:r>
            <a:r>
              <a:rPr lang="en-US" sz="1200" u="sng" dirty="0" smtClean="0">
                <a:latin typeface="Calibri" pitchFamily="34" charset="0"/>
              </a:rPr>
              <a:t>IEEE Pervasive Computing</a:t>
            </a:r>
            <a:r>
              <a:rPr lang="en-US" sz="1200" dirty="0" smtClean="0">
                <a:latin typeface="Calibri" pitchFamily="34" charset="0"/>
              </a:rPr>
              <a:t> </a:t>
            </a:r>
            <a:r>
              <a:rPr lang="en-US" sz="1200" b="1" dirty="0" smtClean="0">
                <a:latin typeface="Calibri" pitchFamily="34" charset="0"/>
              </a:rPr>
              <a:t>2</a:t>
            </a:r>
            <a:r>
              <a:rPr lang="en-US" sz="1200" dirty="0" smtClean="0">
                <a:latin typeface="Calibri" pitchFamily="34" charset="0"/>
              </a:rPr>
              <a:t>(3): 24-33.</a:t>
            </a:r>
          </a:p>
          <a:p>
            <a:pPr>
              <a:buNone/>
            </a:pPr>
            <a:endParaRPr lang="en-US" sz="1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Calibri" pitchFamily="34" charset="0"/>
              </a:rPr>
              <a:t>Kalman</a:t>
            </a:r>
            <a:r>
              <a:rPr lang="en-US" sz="1200" dirty="0" smtClean="0">
                <a:latin typeface="Calibri" pitchFamily="34" charset="0"/>
              </a:rPr>
              <a:t>, R. E. (1960). A new approach to linear filtering and prediction problems. </a:t>
            </a:r>
            <a:r>
              <a:rPr lang="en-US" sz="1200" u="sng" dirty="0" smtClean="0">
                <a:latin typeface="Calibri" pitchFamily="34" charset="0"/>
              </a:rPr>
              <a:t>Transaction of the ASME—Journal</a:t>
            </a:r>
          </a:p>
          <a:p>
            <a:pPr>
              <a:buNone/>
            </a:pPr>
            <a:r>
              <a:rPr lang="en-US" sz="1200" u="sng" dirty="0" smtClean="0">
                <a:latin typeface="Calibri" pitchFamily="34" charset="0"/>
              </a:rPr>
              <a:t>of Basic Engineering</a:t>
            </a:r>
            <a:r>
              <a:rPr lang="en-US" sz="1200" dirty="0" smtClean="0">
                <a:latin typeface="Calibri" pitchFamily="34" charset="0"/>
              </a:rPr>
              <a:t>, pp. 35-45.</a:t>
            </a:r>
          </a:p>
          <a:p>
            <a:pPr>
              <a:buNone/>
            </a:pPr>
            <a:endParaRPr lang="en-US" sz="1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Calibri" pitchFamily="34" charset="0"/>
              </a:rPr>
              <a:t>Sakaki</a:t>
            </a:r>
            <a:r>
              <a:rPr lang="en-US" sz="1200" dirty="0" smtClean="0">
                <a:latin typeface="Calibri" pitchFamily="34" charset="0"/>
              </a:rPr>
              <a:t>, T., et al. (2010). Earthquake shakes Twitter users: real-time event detection by social sensors. </a:t>
            </a:r>
            <a:r>
              <a:rPr lang="en-US" sz="1200" u="sng" dirty="0" smtClean="0">
                <a:latin typeface="Calibri" pitchFamily="34" charset="0"/>
              </a:rPr>
              <a:t>Proceedings of</a:t>
            </a:r>
          </a:p>
          <a:p>
            <a:pPr>
              <a:buNone/>
            </a:pPr>
            <a:r>
              <a:rPr lang="en-US" sz="1200" u="sng" dirty="0" smtClean="0">
                <a:latin typeface="Calibri" pitchFamily="34" charset="0"/>
              </a:rPr>
              <a:t>the 19th international conference on World wide web</a:t>
            </a:r>
            <a:r>
              <a:rPr lang="it-IT" sz="1200" dirty="0" smtClean="0">
                <a:latin typeface="Calibri" pitchFamily="34" charset="0"/>
              </a:rPr>
              <a:t>. Raleigh, North Carolina, USA, ACM</a:t>
            </a:r>
            <a:r>
              <a:rPr lang="it-IT" sz="1200" b="1" dirty="0" smtClean="0">
                <a:latin typeface="Calibri" pitchFamily="34" charset="0"/>
              </a:rPr>
              <a:t>: </a:t>
            </a:r>
            <a:r>
              <a:rPr lang="it-IT" sz="1200" dirty="0" smtClean="0">
                <a:latin typeface="Calibri" pitchFamily="34" charset="0"/>
              </a:rPr>
              <a:t>851-860.</a:t>
            </a:r>
          </a:p>
          <a:p>
            <a:pPr>
              <a:buNone/>
            </a:pPr>
            <a:endParaRPr lang="en-US" sz="1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Wikipedia: </a:t>
            </a:r>
            <a:r>
              <a:rPr lang="en-US" sz="1200" dirty="0" smtClean="0">
                <a:latin typeface="Calibri" pitchFamily="34" charset="0"/>
                <a:hlinkClick r:id="rId2"/>
              </a:rPr>
              <a:t>http://en.wikipedia.org/wiki/Kalman_filter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en-US" sz="1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Z. Chen. Bayesian Filtering: From </a:t>
            </a:r>
            <a:r>
              <a:rPr lang="en-US" sz="1200" dirty="0" err="1" smtClean="0">
                <a:latin typeface="Calibri" pitchFamily="34" charset="0"/>
              </a:rPr>
              <a:t>Kalman</a:t>
            </a:r>
            <a:r>
              <a:rPr lang="en-US" sz="1200" dirty="0" smtClean="0">
                <a:latin typeface="Calibri" pitchFamily="34" charset="0"/>
              </a:rPr>
              <a:t> filters to particle filters, and beyond. </a:t>
            </a:r>
            <a:r>
              <a:rPr lang="en-US" sz="1200" u="sng" dirty="0" smtClean="0">
                <a:latin typeface="Calibri" pitchFamily="34" charset="0"/>
              </a:rPr>
              <a:t>Adaptive Systems Lab</a:t>
            </a:r>
            <a:r>
              <a:rPr lang="en-US" sz="1200" dirty="0" smtClean="0">
                <a:latin typeface="Calibri" pitchFamily="34" charset="0"/>
              </a:rPr>
              <a:t>., McMaster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Univ., Hamilton, ON, Canada [Online]. Available: </a:t>
            </a:r>
            <a:r>
              <a:rPr lang="en-US" sz="1200" dirty="0" smtClean="0">
                <a:latin typeface="Calibri" pitchFamily="34" charset="0"/>
                <a:hlinkClick r:id="rId3"/>
              </a:rPr>
              <a:t>http://soma.crl.mcmaster.ca/zhechen/download/ieee_bayesian.ps</a:t>
            </a:r>
            <a:endParaRPr lang="en-US" sz="1200" dirty="0" smtClean="0">
              <a:latin typeface="Calibri" pitchFamily="34" charset="0"/>
            </a:endParaRPr>
          </a:p>
          <a:p>
            <a:endParaRPr lang="en-US" sz="1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Bradley Hand ITC" pitchFamily="66" charset="0"/>
              </a:rPr>
              <a:t>Questions?</a:t>
            </a:r>
            <a:endParaRPr lang="en-US" dirty="0">
              <a:latin typeface="Bradley Hand ITC" pitchFamily="66" charset="0"/>
            </a:endParaRPr>
          </a:p>
        </p:txBody>
      </p:sp>
      <p:pic>
        <p:nvPicPr>
          <p:cNvPr id="4" name="Picture 3" descr="thanks 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200400"/>
            <a:ext cx="3516630" cy="2211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Earthquake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2862263"/>
            <a:ext cx="59912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6048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199" y="1676400"/>
            <a:ext cx="5638801" cy="75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486400"/>
            <a:ext cx="60769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itchFamily="34" charset="0"/>
              </a:rPr>
              <a:t>Events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Large scale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Influence people’s life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Have both spatial and temporal regions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</a:rPr>
              <a:t>e.g. Sports events, accidents, storms, hurricanes, and earthquakes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</a:rPr>
              <a:t>Detection Features: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The number of words in a tweet message, and the position of the query word within a tweet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The words in a tweet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The words before and after the query word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User as a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itchFamily="34" charset="0"/>
              </a:rPr>
              <a:t>Assumption 2.1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Each Twitter user is regarded as sensor. A sensor detects a target event and makes a report probabilistically.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Noisier than physical sensors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More than 645 million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</a:rPr>
              <a:t>Assumption 2.2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Each tweet is associated with a time and location, which is a set of latitude and longitude.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Twitter search API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GPS locations and registered locations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>
                <a:latin typeface="Calibri" pitchFamily="34" charset="0"/>
              </a:rPr>
              <a:t>Ubiquitous computing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 a concept where computing is made to appear everywhere and anytime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 laptop computers, tablets and terminals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latin typeface="Calibri" pitchFamily="34" charset="0"/>
            </a:endParaRPr>
          </a:p>
          <a:p>
            <a:r>
              <a:rPr lang="en-US" sz="2600" dirty="0" err="1" smtClean="0">
                <a:latin typeface="Calibri" pitchFamily="34" charset="0"/>
              </a:rPr>
              <a:t>Bayes</a:t>
            </a:r>
            <a:r>
              <a:rPr lang="en-US" sz="2600" dirty="0" smtClean="0">
                <a:latin typeface="Calibri" pitchFamily="34" charset="0"/>
              </a:rPr>
              <a:t> filters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Uncertainty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Mixed types of sensors</a:t>
            </a:r>
          </a:p>
          <a:p>
            <a:endParaRPr lang="en-US" sz="2200" dirty="0" smtClean="0">
              <a:latin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</a:rPr>
              <a:t>Motivations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Location estimation is important in ubiquitous computing.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Estimating parameters that possess certain dynamic behavior.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Fusing measurements originating from multiple (different) sensors.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Calibri" pitchFamily="34" charset="0"/>
              </a:rPr>
              <a:t>Dealing with uncertainties calls for </a:t>
            </a:r>
            <a:r>
              <a:rPr lang="en-US" sz="2200" i="1" dirty="0" smtClean="0">
                <a:latin typeface="Calibri" pitchFamily="34" charset="0"/>
              </a:rPr>
              <a:t>probabilistic models</a:t>
            </a:r>
            <a:endParaRPr lang="en-US" sz="22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vs. 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latin typeface="Calibri" pitchFamily="34" charset="0"/>
              </a:rPr>
              <a:t>Deterministic models for location estimation are quite “rough”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perform “hard decisions” (quantize the estimated parameters)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discard valuable statistical information embedded in the data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100" dirty="0" smtClean="0">
                <a:latin typeface="Calibri" pitchFamily="34" charset="0"/>
              </a:rPr>
              <a:t>Probabilistic models exploit the available statistical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Parameters are modeled as random variables with the corresponding </a:t>
            </a:r>
            <a:r>
              <a:rPr lang="en-US" sz="2000" i="1" dirty="0" smtClean="0">
                <a:latin typeface="Calibri" pitchFamily="34" charset="0"/>
              </a:rPr>
              <a:t>probability density functions (</a:t>
            </a:r>
            <a:r>
              <a:rPr lang="en-US" sz="2000" i="1" dirty="0" err="1" smtClean="0">
                <a:latin typeface="Calibri" pitchFamily="34" charset="0"/>
              </a:rPr>
              <a:t>p.d.f.’s</a:t>
            </a:r>
            <a:r>
              <a:rPr lang="en-US" sz="2000" i="1" dirty="0" smtClean="0">
                <a:latin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Prior knowledge on the errors (e.g. from the measurements) may be included in the model in order to improve the parameter estimation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>
                <a:latin typeface="Calibri" pitchFamily="34" charset="0"/>
              </a:rPr>
              <a:t>Let       denote the          </a:t>
            </a:r>
            <a:r>
              <a:rPr lang="en-US" sz="2900" i="1" dirty="0" smtClean="0">
                <a:latin typeface="Calibri" pitchFamily="34" charset="0"/>
              </a:rPr>
              <a:t>true state vector at time instance k</a:t>
            </a:r>
          </a:p>
          <a:p>
            <a:r>
              <a:rPr lang="en-US" sz="2900" dirty="0" smtClean="0">
                <a:latin typeface="Calibri" pitchFamily="34" charset="0"/>
              </a:rPr>
              <a:t>     may include the position (but also velocity, acceleration, heading, etc.)</a:t>
            </a:r>
          </a:p>
          <a:p>
            <a:r>
              <a:rPr lang="en-US" sz="2900" dirty="0" smtClean="0">
                <a:latin typeface="Calibri" pitchFamily="34" charset="0"/>
              </a:rPr>
              <a:t>Let       be the observation vector at time k (e.g. measured GPS position)</a:t>
            </a:r>
          </a:p>
          <a:p>
            <a:r>
              <a:rPr lang="en-US" sz="2900" dirty="0" smtClean="0">
                <a:latin typeface="Calibri" pitchFamily="34" charset="0"/>
              </a:rPr>
              <a:t>Our goal is to estimate the sequence of states                  , k = 0, 1 . . . , based on all available measurements up to time k (abbreviated        )</a:t>
            </a:r>
          </a:p>
          <a:p>
            <a:pPr marL="82296" indent="0">
              <a:buNone/>
            </a:pPr>
            <a:endParaRPr lang="en-US" sz="2900" dirty="0" smtClean="0">
              <a:latin typeface="Calibri" pitchFamily="34" charset="0"/>
            </a:endParaRPr>
          </a:p>
          <a:p>
            <a:r>
              <a:rPr lang="en-US" sz="2900" dirty="0" smtClean="0">
                <a:latin typeface="Calibri" pitchFamily="34" charset="0"/>
              </a:rPr>
              <a:t>Assume that the (hidden) true states       are connected in a</a:t>
            </a:r>
          </a:p>
          <a:p>
            <a:pPr marL="82296" indent="0">
              <a:buNone/>
            </a:pPr>
            <a:r>
              <a:rPr lang="en-US" sz="2900" dirty="0" smtClean="0">
                <a:latin typeface="Calibri" pitchFamily="34" charset="0"/>
              </a:rPr>
              <a:t>   1st-order Markov chain – Hidden Markov Model (HMM)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1371600"/>
            <a:ext cx="6324601" cy="3254810"/>
            <a:chOff x="1616388" y="1305278"/>
            <a:chExt cx="7447796" cy="367673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2154783" y="1305278"/>
            <a:ext cx="401695" cy="516467"/>
          </p:xfrm>
          <a:graphic>
            <a:graphicData uri="http://schemas.openxmlformats.org/presentationml/2006/ole">
              <p:oleObj spid="_x0000_s2078" name="Equation" r:id="rId3" imgW="177646" imgH="228402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34574133"/>
                </p:ext>
              </p:extLst>
            </p:nvPr>
          </p:nvGraphicFramePr>
          <p:xfrm>
            <a:off x="4128897" y="1391356"/>
            <a:ext cx="628127" cy="375702"/>
          </p:xfrm>
          <a:graphic>
            <a:graphicData uri="http://schemas.openxmlformats.org/presentationml/2006/ole">
              <p:oleObj spid="_x0000_s2079" name="Equation" r:id="rId4" imgW="381000" imgH="228600" progId="Equation.3">
                <p:embed/>
              </p:oleObj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41551952"/>
                </p:ext>
              </p:extLst>
            </p:nvPr>
          </p:nvGraphicFramePr>
          <p:xfrm>
            <a:off x="1616388" y="1735667"/>
            <a:ext cx="358930" cy="460967"/>
          </p:xfrm>
          <a:graphic>
            <a:graphicData uri="http://schemas.openxmlformats.org/presentationml/2006/ole">
              <p:oleObj spid="_x0000_s2080" name="Equation" r:id="rId5" imgW="177646" imgH="228402" progId="Equation.3">
                <p:embed/>
              </p:oleObj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44000803"/>
                </p:ext>
              </p:extLst>
            </p:nvPr>
          </p:nvGraphicFramePr>
          <p:xfrm>
            <a:off x="2154783" y="2358889"/>
            <a:ext cx="358930" cy="495789"/>
          </p:xfrm>
          <a:graphic>
            <a:graphicData uri="http://schemas.openxmlformats.org/presentationml/2006/ole">
              <p:oleObj spid="_x0000_s2081" name="Equation" r:id="rId6" imgW="165028" imgH="228501" progId="Equation.3">
                <p:embed/>
              </p:oleObj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0819545"/>
                </p:ext>
              </p:extLst>
            </p:nvPr>
          </p:nvGraphicFramePr>
          <p:xfrm>
            <a:off x="3500770" y="3715456"/>
            <a:ext cx="454490" cy="480783"/>
          </p:xfrm>
          <a:graphic>
            <a:graphicData uri="http://schemas.openxmlformats.org/presentationml/2006/ole">
              <p:oleObj spid="_x0000_s2082" name="Equation" r:id="rId7" imgW="215640" imgH="228600" progId="Equation.3">
                <p:embed/>
              </p:oleObj>
            </a:graphicData>
          </a:graphic>
        </p:graphicFrame>
        <p:graphicFrame>
          <p:nvGraphicFramePr>
            <p:cNvPr id="20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77409130"/>
                </p:ext>
              </p:extLst>
            </p:nvPr>
          </p:nvGraphicFramePr>
          <p:xfrm>
            <a:off x="7807929" y="3112911"/>
            <a:ext cx="1256255" cy="434596"/>
          </p:xfrm>
          <a:graphic>
            <a:graphicData uri="http://schemas.openxmlformats.org/presentationml/2006/ole">
              <p:oleObj spid="_x0000_s2083" name="Equation" r:id="rId8" imgW="660400" imgH="228600" progId="Equation.3">
                <p:embed/>
              </p:oleObj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06873954"/>
                </p:ext>
              </p:extLst>
            </p:nvPr>
          </p:nvGraphicFramePr>
          <p:xfrm>
            <a:off x="6641406" y="4490156"/>
            <a:ext cx="382980" cy="491852"/>
          </p:xfrm>
          <a:graphic>
            <a:graphicData uri="http://schemas.openxmlformats.org/presentationml/2006/ole">
              <p:oleObj spid="_x0000_s2084" name="Equation" r:id="rId9" imgW="177646" imgH="228402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042" t="3187" r="-1042"/>
          <a:stretch>
            <a:fillRect/>
          </a:stretch>
        </p:blipFill>
        <p:spPr bwMode="auto">
          <a:xfrm>
            <a:off x="1524000" y="1524000"/>
            <a:ext cx="7315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2322</TotalTime>
  <Words>956</Words>
  <Application>Microsoft Office PowerPoint</Application>
  <PresentationFormat>On-screen Show (4:3)</PresentationFormat>
  <Paragraphs>180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Solstice</vt:lpstr>
      <vt:lpstr>Equation</vt:lpstr>
      <vt:lpstr>Bayesian Filterings  for Location Estimation </vt:lpstr>
      <vt:lpstr>Introduction</vt:lpstr>
      <vt:lpstr>Search Earthquake</vt:lpstr>
      <vt:lpstr>Event Detection</vt:lpstr>
      <vt:lpstr>Twitter User as a Sensor</vt:lpstr>
      <vt:lpstr>Location Estimation</vt:lpstr>
      <vt:lpstr>Deterministic vs. Statistical Models</vt:lpstr>
      <vt:lpstr>Bayes Filters</vt:lpstr>
      <vt:lpstr>Hidden Markov Model</vt:lpstr>
      <vt:lpstr>State-space Model</vt:lpstr>
      <vt:lpstr>Bayesian Estimator</vt:lpstr>
      <vt:lpstr>Slide 12</vt:lpstr>
      <vt:lpstr>Slide 13</vt:lpstr>
      <vt:lpstr>Slide 14</vt:lpstr>
      <vt:lpstr>Kalman Filter</vt:lpstr>
      <vt:lpstr>Kalman Filter - Details</vt:lpstr>
      <vt:lpstr>Kalman Filter – More Details</vt:lpstr>
      <vt:lpstr>Kalman Filter Extensions (EKF, UKF) </vt:lpstr>
      <vt:lpstr>Real-world Applications</vt:lpstr>
      <vt:lpstr>Result Analysis</vt:lpstr>
      <vt:lpstr>Earthquake Reporting System</vt:lpstr>
      <vt:lpstr>Unmanned Vehicles</vt:lpstr>
      <vt:lpstr>Acknowledgement</vt:lpstr>
      <vt:lpstr>References: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Filtering for Location Estimation </dc:title>
  <dc:creator>cc cc</dc:creator>
  <cp:lastModifiedBy>cc cc</cp:lastModifiedBy>
  <cp:revision>148</cp:revision>
  <dcterms:created xsi:type="dcterms:W3CDTF">2006-08-16T00:00:00Z</dcterms:created>
  <dcterms:modified xsi:type="dcterms:W3CDTF">2014-04-25T17:42:23Z</dcterms:modified>
</cp:coreProperties>
</file>