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6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9" autoAdjust="0"/>
    <p:restoredTop sz="94660"/>
  </p:normalViewPr>
  <p:slideViewPr>
    <p:cSldViewPr snapToGrid="0">
      <p:cViewPr varScale="1">
        <p:scale>
          <a:sx n="77" d="100"/>
          <a:sy n="77" d="100"/>
        </p:scale>
        <p:origin x="2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1C4017-2334-423D-A8B0-94C41BC5901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88AEC-3426-419C-A50B-154623D78F8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页脚占位符 4"/>
          <p:cNvSpPr>
            <a:spLocks noGrp="1"/>
          </p:cNvSpPr>
          <p:nvPr>
            <p:ph type="ftr" sz="quarter" idx="11"/>
          </p:nvPr>
        </p:nvSpPr>
        <p:spPr/>
        <p:txBody>
          <a:bodyPr/>
          <a:lstStyle/>
          <a:p>
            <a:r>
              <a:rPr lang="en-US" altLang="zh-CN"/>
              <a:t>Path integral visualization</a:t>
            </a:r>
            <a:endParaRPr lang="zh-CN" altLang="en-US"/>
          </a:p>
        </p:txBody>
      </p:sp>
      <p:sp>
        <p:nvSpPr>
          <p:cNvPr id="6" name="灯片编号占位符 5"/>
          <p:cNvSpPr>
            <a:spLocks noGrp="1"/>
          </p:cNvSpPr>
          <p:nvPr>
            <p:ph type="sldNum" sz="quarter" idx="12"/>
          </p:nvPr>
        </p:nvSpPr>
        <p:spPr/>
        <p:txBody>
          <a:bodyPr/>
          <a:lstStyle/>
          <a:p>
            <a:fld id="{ECE8DD76-009A-4DB9-94C0-42A1CEB8628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页脚占位符 4"/>
          <p:cNvSpPr>
            <a:spLocks noGrp="1"/>
          </p:cNvSpPr>
          <p:nvPr>
            <p:ph type="ftr" sz="quarter" idx="11"/>
          </p:nvPr>
        </p:nvSpPr>
        <p:spPr/>
        <p:txBody>
          <a:bodyPr/>
          <a:lstStyle/>
          <a:p>
            <a:r>
              <a:rPr lang="en-US" altLang="zh-CN"/>
              <a:t>Path integral visualization</a:t>
            </a:r>
            <a:endParaRPr lang="zh-CN" altLang="en-US"/>
          </a:p>
        </p:txBody>
      </p:sp>
      <p:sp>
        <p:nvSpPr>
          <p:cNvPr id="6" name="灯片编号占位符 5"/>
          <p:cNvSpPr>
            <a:spLocks noGrp="1"/>
          </p:cNvSpPr>
          <p:nvPr>
            <p:ph type="sldNum" sz="quarter" idx="12"/>
          </p:nvPr>
        </p:nvSpPr>
        <p:spPr/>
        <p:txBody>
          <a:bodyPr/>
          <a:lstStyle/>
          <a:p>
            <a:fld id="{ECE8DD76-009A-4DB9-94C0-42A1CEB8628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页脚占位符 4"/>
          <p:cNvSpPr>
            <a:spLocks noGrp="1"/>
          </p:cNvSpPr>
          <p:nvPr>
            <p:ph type="ftr" sz="quarter" idx="11"/>
          </p:nvPr>
        </p:nvSpPr>
        <p:spPr/>
        <p:txBody>
          <a:bodyPr/>
          <a:lstStyle/>
          <a:p>
            <a:r>
              <a:rPr lang="en-US" altLang="zh-CN"/>
              <a:t>Path integral visualization</a:t>
            </a:r>
            <a:endParaRPr lang="zh-CN" altLang="en-US"/>
          </a:p>
        </p:txBody>
      </p:sp>
      <p:sp>
        <p:nvSpPr>
          <p:cNvPr id="6" name="灯片编号占位符 5"/>
          <p:cNvSpPr>
            <a:spLocks noGrp="1"/>
          </p:cNvSpPr>
          <p:nvPr>
            <p:ph type="sldNum" sz="quarter" idx="12"/>
          </p:nvPr>
        </p:nvSpPr>
        <p:spPr/>
        <p:txBody>
          <a:bodyPr/>
          <a:lstStyle/>
          <a:p>
            <a:fld id="{ECE8DD76-009A-4DB9-94C0-42A1CEB8628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页脚占位符 4"/>
          <p:cNvSpPr>
            <a:spLocks noGrp="1"/>
          </p:cNvSpPr>
          <p:nvPr>
            <p:ph type="ftr" sz="quarter" idx="11"/>
          </p:nvPr>
        </p:nvSpPr>
        <p:spPr/>
        <p:txBody>
          <a:bodyPr/>
          <a:lstStyle/>
          <a:p>
            <a:r>
              <a:rPr lang="en-US" altLang="zh-CN"/>
              <a:t>Path integral visualization</a:t>
            </a:r>
            <a:endParaRPr lang="zh-CN" altLang="en-US"/>
          </a:p>
        </p:txBody>
      </p:sp>
      <p:sp>
        <p:nvSpPr>
          <p:cNvPr id="6" name="灯片编号占位符 5"/>
          <p:cNvSpPr>
            <a:spLocks noGrp="1"/>
          </p:cNvSpPr>
          <p:nvPr>
            <p:ph type="sldNum" sz="quarter" idx="12"/>
          </p:nvPr>
        </p:nvSpPr>
        <p:spPr/>
        <p:txBody>
          <a:bodyPr/>
          <a:lstStyle/>
          <a:p>
            <a:fld id="{ECE8DD76-009A-4DB9-94C0-42A1CEB8628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页脚占位符 4"/>
          <p:cNvSpPr>
            <a:spLocks noGrp="1"/>
          </p:cNvSpPr>
          <p:nvPr>
            <p:ph type="ftr" sz="quarter" idx="11"/>
          </p:nvPr>
        </p:nvSpPr>
        <p:spPr/>
        <p:txBody>
          <a:bodyPr/>
          <a:lstStyle/>
          <a:p>
            <a:r>
              <a:rPr lang="en-US" altLang="zh-CN"/>
              <a:t>Path integral visualization</a:t>
            </a:r>
            <a:endParaRPr lang="zh-CN" altLang="en-US"/>
          </a:p>
        </p:txBody>
      </p:sp>
      <p:sp>
        <p:nvSpPr>
          <p:cNvPr id="6" name="灯片编号占位符 5"/>
          <p:cNvSpPr>
            <a:spLocks noGrp="1"/>
          </p:cNvSpPr>
          <p:nvPr>
            <p:ph type="sldNum" sz="quarter" idx="12"/>
          </p:nvPr>
        </p:nvSpPr>
        <p:spPr/>
        <p:txBody>
          <a:bodyPr/>
          <a:lstStyle/>
          <a:p>
            <a:fld id="{ECE8DD76-009A-4DB9-94C0-42A1CEB8628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r>
              <a:rPr lang="en-US" altLang="zh-CN"/>
              <a:t>2022/4/14</a:t>
            </a:r>
            <a:endParaRPr lang="zh-CN" altLang="en-US"/>
          </a:p>
        </p:txBody>
      </p:sp>
      <p:sp>
        <p:nvSpPr>
          <p:cNvPr id="6" name="页脚占位符 5"/>
          <p:cNvSpPr>
            <a:spLocks noGrp="1"/>
          </p:cNvSpPr>
          <p:nvPr>
            <p:ph type="ftr" sz="quarter" idx="11"/>
          </p:nvPr>
        </p:nvSpPr>
        <p:spPr/>
        <p:txBody>
          <a:bodyPr/>
          <a:lstStyle/>
          <a:p>
            <a:r>
              <a:rPr lang="en-US" altLang="zh-CN"/>
              <a:t>Path integral visualization</a:t>
            </a:r>
            <a:endParaRPr lang="zh-CN" altLang="en-US"/>
          </a:p>
        </p:txBody>
      </p:sp>
      <p:sp>
        <p:nvSpPr>
          <p:cNvPr id="7" name="灯片编号占位符 6"/>
          <p:cNvSpPr>
            <a:spLocks noGrp="1"/>
          </p:cNvSpPr>
          <p:nvPr>
            <p:ph type="sldNum" sz="quarter" idx="12"/>
          </p:nvPr>
        </p:nvSpPr>
        <p:spPr/>
        <p:txBody>
          <a:bodyPr/>
          <a:lstStyle/>
          <a:p>
            <a:fld id="{ECE8DD76-009A-4DB9-94C0-42A1CEB8628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r>
              <a:rPr lang="en-US" altLang="zh-CN"/>
              <a:t>2022/4/14</a:t>
            </a:r>
            <a:endParaRPr lang="zh-CN" altLang="en-US"/>
          </a:p>
        </p:txBody>
      </p:sp>
      <p:sp>
        <p:nvSpPr>
          <p:cNvPr id="8" name="页脚占位符 7"/>
          <p:cNvSpPr>
            <a:spLocks noGrp="1"/>
          </p:cNvSpPr>
          <p:nvPr>
            <p:ph type="ftr" sz="quarter" idx="11"/>
          </p:nvPr>
        </p:nvSpPr>
        <p:spPr/>
        <p:txBody>
          <a:bodyPr/>
          <a:lstStyle/>
          <a:p>
            <a:r>
              <a:rPr lang="en-US" altLang="zh-CN"/>
              <a:t>Path integral visualization</a:t>
            </a:r>
            <a:endParaRPr lang="zh-CN" altLang="en-US"/>
          </a:p>
        </p:txBody>
      </p:sp>
      <p:sp>
        <p:nvSpPr>
          <p:cNvPr id="9" name="灯片编号占位符 8"/>
          <p:cNvSpPr>
            <a:spLocks noGrp="1"/>
          </p:cNvSpPr>
          <p:nvPr>
            <p:ph type="sldNum" sz="quarter" idx="12"/>
          </p:nvPr>
        </p:nvSpPr>
        <p:spPr/>
        <p:txBody>
          <a:bodyPr/>
          <a:lstStyle/>
          <a:p>
            <a:fld id="{ECE8DD76-009A-4DB9-94C0-42A1CEB8628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r>
              <a:rPr lang="en-US" altLang="zh-CN"/>
              <a:t>2022/4/14</a:t>
            </a:r>
            <a:endParaRPr lang="zh-CN" altLang="en-US"/>
          </a:p>
        </p:txBody>
      </p:sp>
      <p:sp>
        <p:nvSpPr>
          <p:cNvPr id="4" name="页脚占位符 3"/>
          <p:cNvSpPr>
            <a:spLocks noGrp="1"/>
          </p:cNvSpPr>
          <p:nvPr>
            <p:ph type="ftr" sz="quarter" idx="11"/>
          </p:nvPr>
        </p:nvSpPr>
        <p:spPr/>
        <p:txBody>
          <a:bodyPr/>
          <a:lstStyle/>
          <a:p>
            <a:r>
              <a:rPr lang="en-US" altLang="zh-CN"/>
              <a:t>Path integral visualization</a:t>
            </a:r>
            <a:endParaRPr lang="zh-CN" altLang="en-US"/>
          </a:p>
        </p:txBody>
      </p:sp>
      <p:sp>
        <p:nvSpPr>
          <p:cNvPr id="5" name="灯片编号占位符 4"/>
          <p:cNvSpPr>
            <a:spLocks noGrp="1"/>
          </p:cNvSpPr>
          <p:nvPr>
            <p:ph type="sldNum" sz="quarter" idx="12"/>
          </p:nvPr>
        </p:nvSpPr>
        <p:spPr/>
        <p:txBody>
          <a:bodyPr/>
          <a:lstStyle/>
          <a:p>
            <a:fld id="{ECE8DD76-009A-4DB9-94C0-42A1CEB8628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a:t>2022/4/14</a:t>
            </a:r>
            <a:endParaRPr lang="zh-CN" altLang="en-US"/>
          </a:p>
        </p:txBody>
      </p:sp>
      <p:sp>
        <p:nvSpPr>
          <p:cNvPr id="3" name="页脚占位符 2"/>
          <p:cNvSpPr>
            <a:spLocks noGrp="1"/>
          </p:cNvSpPr>
          <p:nvPr>
            <p:ph type="ftr" sz="quarter" idx="11"/>
          </p:nvPr>
        </p:nvSpPr>
        <p:spPr/>
        <p:txBody>
          <a:bodyPr/>
          <a:lstStyle/>
          <a:p>
            <a:r>
              <a:rPr lang="en-US" altLang="zh-CN"/>
              <a:t>Path integral visualization</a:t>
            </a:r>
            <a:endParaRPr lang="zh-CN" altLang="en-US"/>
          </a:p>
        </p:txBody>
      </p:sp>
      <p:sp>
        <p:nvSpPr>
          <p:cNvPr id="4" name="灯片编号占位符 3"/>
          <p:cNvSpPr>
            <a:spLocks noGrp="1"/>
          </p:cNvSpPr>
          <p:nvPr>
            <p:ph type="sldNum" sz="quarter" idx="12"/>
          </p:nvPr>
        </p:nvSpPr>
        <p:spPr/>
        <p:txBody>
          <a:bodyPr/>
          <a:lstStyle/>
          <a:p>
            <a:fld id="{ECE8DD76-009A-4DB9-94C0-42A1CEB8628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r>
              <a:rPr lang="en-US" altLang="zh-CN"/>
              <a:t>2022/4/14</a:t>
            </a:r>
            <a:endParaRPr lang="zh-CN" altLang="en-US"/>
          </a:p>
        </p:txBody>
      </p:sp>
      <p:sp>
        <p:nvSpPr>
          <p:cNvPr id="6" name="页脚占位符 5"/>
          <p:cNvSpPr>
            <a:spLocks noGrp="1"/>
          </p:cNvSpPr>
          <p:nvPr>
            <p:ph type="ftr" sz="quarter" idx="11"/>
          </p:nvPr>
        </p:nvSpPr>
        <p:spPr/>
        <p:txBody>
          <a:bodyPr/>
          <a:lstStyle/>
          <a:p>
            <a:r>
              <a:rPr lang="en-US" altLang="zh-CN"/>
              <a:t>Path integral visualization</a:t>
            </a:r>
            <a:endParaRPr lang="zh-CN" altLang="en-US"/>
          </a:p>
        </p:txBody>
      </p:sp>
      <p:sp>
        <p:nvSpPr>
          <p:cNvPr id="7" name="灯片编号占位符 6"/>
          <p:cNvSpPr>
            <a:spLocks noGrp="1"/>
          </p:cNvSpPr>
          <p:nvPr>
            <p:ph type="sldNum" sz="quarter" idx="12"/>
          </p:nvPr>
        </p:nvSpPr>
        <p:spPr/>
        <p:txBody>
          <a:bodyPr/>
          <a:lstStyle/>
          <a:p>
            <a:fld id="{ECE8DD76-009A-4DB9-94C0-42A1CEB8628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r>
              <a:rPr lang="en-US" altLang="zh-CN"/>
              <a:t>2022/4/14</a:t>
            </a:r>
            <a:endParaRPr lang="zh-CN" altLang="en-US"/>
          </a:p>
        </p:txBody>
      </p:sp>
      <p:sp>
        <p:nvSpPr>
          <p:cNvPr id="6" name="页脚占位符 5"/>
          <p:cNvSpPr>
            <a:spLocks noGrp="1"/>
          </p:cNvSpPr>
          <p:nvPr>
            <p:ph type="ftr" sz="quarter" idx="11"/>
          </p:nvPr>
        </p:nvSpPr>
        <p:spPr/>
        <p:txBody>
          <a:bodyPr/>
          <a:lstStyle/>
          <a:p>
            <a:r>
              <a:rPr lang="en-US" altLang="zh-CN"/>
              <a:t>Path integral visualization</a:t>
            </a:r>
            <a:endParaRPr lang="zh-CN" altLang="en-US"/>
          </a:p>
        </p:txBody>
      </p:sp>
      <p:sp>
        <p:nvSpPr>
          <p:cNvPr id="7" name="灯片编号占位符 6"/>
          <p:cNvSpPr>
            <a:spLocks noGrp="1"/>
          </p:cNvSpPr>
          <p:nvPr>
            <p:ph type="sldNum" sz="quarter" idx="12"/>
          </p:nvPr>
        </p:nvSpPr>
        <p:spPr/>
        <p:txBody>
          <a:bodyPr/>
          <a:lstStyle/>
          <a:p>
            <a:fld id="{ECE8DD76-009A-4DB9-94C0-42A1CEB8628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2022/4/14</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Path integral visualization</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E8DD76-009A-4DB9-94C0-42A1CEB8628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39.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39.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image" Target="../media/image49.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24000" y="3559841"/>
            <a:ext cx="9144000" cy="596524"/>
          </a:xfrm>
          <a:prstGeom prst="rect">
            <a:avLst/>
          </a:prstGeom>
          <a:solidFill>
            <a:schemeClr val="tx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p:txBody>
          <a:bodyPr/>
          <a:lstStyle/>
          <a:p>
            <a:r>
              <a:rPr lang="zh-CN" altLang="en-US" dirty="0"/>
              <a:t>路径积分可视化</a:t>
            </a:r>
            <a:endParaRPr lang="zh-CN" altLang="en-US" dirty="0"/>
          </a:p>
        </p:txBody>
      </p:sp>
      <p:sp>
        <p:nvSpPr>
          <p:cNvPr id="3" name="副标题 2"/>
          <p:cNvSpPr>
            <a:spLocks noGrp="1"/>
          </p:cNvSpPr>
          <p:nvPr>
            <p:ph type="subTitle" idx="1"/>
          </p:nvPr>
        </p:nvSpPr>
        <p:spPr>
          <a:xfrm>
            <a:off x="1524000" y="3602039"/>
            <a:ext cx="9144000" cy="554326"/>
          </a:xfrm>
        </p:spPr>
        <p:txBody>
          <a:bodyPr>
            <a:normAutofit/>
          </a:bodyPr>
          <a:lstStyle/>
          <a:p>
            <a:r>
              <a:rPr lang="zh-CN" altLang="en-US" sz="3200" dirty="0">
                <a:solidFill>
                  <a:schemeClr val="bg1"/>
                </a:solidFill>
              </a:rPr>
              <a:t>经典极限演示</a:t>
            </a:r>
            <a:endParaRPr lang="zh-CN" altLang="en-US" sz="3200" dirty="0">
              <a:solidFill>
                <a:schemeClr val="bg1"/>
              </a:solidFill>
            </a:endParaRPr>
          </a:p>
        </p:txBody>
      </p:sp>
      <p:sp>
        <p:nvSpPr>
          <p:cNvPr id="4" name="文本框 3"/>
          <p:cNvSpPr txBox="1"/>
          <p:nvPr/>
        </p:nvSpPr>
        <p:spPr>
          <a:xfrm>
            <a:off x="2992582" y="4705004"/>
            <a:ext cx="6276109" cy="369332"/>
          </a:xfrm>
          <a:prstGeom prst="rect">
            <a:avLst/>
          </a:prstGeom>
          <a:noFill/>
        </p:spPr>
        <p:txBody>
          <a:bodyPr wrap="square" rtlCol="0">
            <a:spAutoFit/>
          </a:bodyPr>
          <a:lstStyle/>
          <a:p>
            <a:pPr algn="ctr"/>
            <a:r>
              <a:rPr lang="zh-CN" altLang="en-US" dirty="0"/>
              <a:t>丁雨可</a:t>
            </a:r>
            <a:r>
              <a:rPr lang="en-US" altLang="zh-CN" dirty="0"/>
              <a:t>		</a:t>
            </a:r>
            <a:r>
              <a:rPr lang="zh-CN" altLang="en-US" dirty="0"/>
              <a:t>邓诗涵</a:t>
            </a:r>
            <a:endParaRPr lang="zh-CN" altLang="en-US" dirty="0"/>
          </a:p>
        </p:txBody>
      </p:sp>
      <p:sp>
        <p:nvSpPr>
          <p:cNvPr id="5" name="日期占位符 4"/>
          <p:cNvSpPr>
            <a:spLocks noGrp="1"/>
          </p:cNvSpPr>
          <p:nvPr>
            <p:ph type="dt" sz="half" idx="10"/>
          </p:nvPr>
        </p:nvSpPr>
        <p:spPr/>
        <p:txBody>
          <a:bodyPr/>
          <a:lstStyle/>
          <a:p>
            <a:r>
              <a:rPr lang="en-US" altLang="zh-CN"/>
              <a:t>2022/4/14</a:t>
            </a:r>
            <a:endParaRPr lang="zh-CN" altLang="en-US"/>
          </a:p>
        </p:txBody>
      </p:sp>
      <p:sp>
        <p:nvSpPr>
          <p:cNvPr id="6" name="灯片编号占位符 5"/>
          <p:cNvSpPr>
            <a:spLocks noGrp="1"/>
          </p:cNvSpPr>
          <p:nvPr>
            <p:ph type="sldNum" sz="quarter" idx="12"/>
          </p:nvPr>
        </p:nvSpPr>
        <p:spPr/>
        <p:txBody>
          <a:bodyPr/>
          <a:lstStyle/>
          <a:p>
            <a:fld id="{ECE8DD76-009A-4DB9-94C0-42A1CEB8628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a:t>Path integral visualization</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38200" y="537455"/>
            <a:ext cx="10515600" cy="98090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chemeClr val="bg1"/>
                </a:solidFill>
              </a:rPr>
              <a:t>设计思路</a:t>
            </a:r>
            <a:endParaRPr lang="zh-CN" altLang="en-US" dirty="0">
              <a:solidFill>
                <a:schemeClr val="bg1"/>
              </a:solidFill>
            </a:endParaRPr>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灯片编号占位符 4"/>
          <p:cNvSpPr>
            <a:spLocks noGrp="1"/>
          </p:cNvSpPr>
          <p:nvPr>
            <p:ph type="sldNum" sz="quarter" idx="12"/>
          </p:nvPr>
        </p:nvSpPr>
        <p:spPr/>
        <p:txBody>
          <a:bodyPr/>
          <a:lstStyle/>
          <a:p>
            <a:fld id="{ECE8DD76-009A-4DB9-94C0-42A1CEB8628B}" type="slidenum">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Path integral visualization</a:t>
            </a:r>
            <a:endParaRPr lang="zh-CN" altLang="en-US"/>
          </a:p>
        </p:txBody>
      </p:sp>
      <p:pic>
        <p:nvPicPr>
          <p:cNvPr id="13" name="图片 12"/>
          <p:cNvPicPr>
            <a:picLocks noChangeAspect="1"/>
          </p:cNvPicPr>
          <p:nvPr/>
        </p:nvPicPr>
        <p:blipFill>
          <a:blip r:embed="rId1"/>
          <a:stretch>
            <a:fillRect/>
          </a:stretch>
        </p:blipFill>
        <p:spPr>
          <a:xfrm>
            <a:off x="3014969" y="1796635"/>
            <a:ext cx="4915153" cy="869995"/>
          </a:xfrm>
          <a:prstGeom prst="rect">
            <a:avLst/>
          </a:prstGeom>
        </p:spPr>
      </p:pic>
      <p:sp>
        <p:nvSpPr>
          <p:cNvPr id="3" name="文本框 2"/>
          <p:cNvSpPr txBox="1"/>
          <p:nvPr/>
        </p:nvSpPr>
        <p:spPr>
          <a:xfrm>
            <a:off x="2428702" y="2869134"/>
            <a:ext cx="922712" cy="369332"/>
          </a:xfrm>
          <a:prstGeom prst="rect">
            <a:avLst/>
          </a:prstGeom>
          <a:noFill/>
        </p:spPr>
        <p:txBody>
          <a:bodyPr wrap="square" rtlCol="0">
            <a:spAutoFit/>
          </a:bodyPr>
          <a:lstStyle/>
          <a:p>
            <a:r>
              <a:rPr lang="zh-CN" altLang="en-US" dirty="0"/>
              <a:t>关键：</a:t>
            </a:r>
            <a:endParaRPr lang="zh-CN" altLang="en-US" dirty="0"/>
          </a:p>
        </p:txBody>
      </p:sp>
      <mc:AlternateContent xmlns:mc="http://schemas.openxmlformats.org/markup-compatibility/2006">
        <mc:Choice xmlns:a14="http://schemas.microsoft.com/office/drawing/2010/main" Requires="a14">
          <p:sp>
            <p:nvSpPr>
              <p:cNvPr id="8" name="文本框 7"/>
              <p:cNvSpPr txBox="1"/>
              <p:nvPr/>
            </p:nvSpPr>
            <p:spPr>
              <a:xfrm>
                <a:off x="3846021" y="2900642"/>
                <a:ext cx="4563688" cy="369332"/>
              </a:xfrm>
              <a:prstGeom prst="rect">
                <a:avLst/>
              </a:prstGeom>
              <a:noFill/>
            </p:spPr>
            <p:txBody>
              <a:bodyPr wrap="square" rtlCol="0">
                <a:spAutoFit/>
              </a:bodyPr>
              <a:lstStyle/>
              <a:p>
                <a:r>
                  <a:rPr lang="zh-CN" altLang="en-US" dirty="0"/>
                  <a:t>确定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ℏ</m:t>
                    </m:r>
                    <m:r>
                      <a:rPr lang="en-US" altLang="zh-CN" b="0" i="1" smtClean="0">
                        <a:latin typeface="Cambria Math" panose="02040503050406030204" pitchFamily="18" charset="0"/>
                      </a:rPr>
                      <m:t>𝛿</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 的值以呈现最好的演示效果</a:t>
                </a:r>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3846021" y="2900642"/>
                <a:ext cx="4563688" cy="369332"/>
              </a:xfrm>
              <a:prstGeom prst="rect">
                <a:avLst/>
              </a:prstGeom>
              <a:blipFill rotWithShape="1">
                <a:blip r:embed="rId2"/>
                <a:stretch>
                  <a:fillRect l="-10" t="-162" r="9" b="97"/>
                </a:stretch>
              </a:blipFill>
            </p:spPr>
            <p:txBody>
              <a:bodyPr/>
              <a:lstStyle/>
              <a:p>
                <a:r>
                  <a:rPr lang="zh-CN" altLang="en-US">
                    <a:noFill/>
                  </a:rPr>
                  <a:t> </a:t>
                </a:r>
              </a:p>
            </p:txBody>
          </p:sp>
        </mc:Fallback>
      </mc:AlternateContent>
      <p:sp>
        <p:nvSpPr>
          <p:cNvPr id="9" name="文本框 8"/>
          <p:cNvSpPr txBox="1"/>
          <p:nvPr/>
        </p:nvSpPr>
        <p:spPr>
          <a:xfrm>
            <a:off x="3689465" y="3554983"/>
            <a:ext cx="799407" cy="369332"/>
          </a:xfrm>
          <a:prstGeom prst="rect">
            <a:avLst/>
          </a:prstGeom>
          <a:noFill/>
        </p:spPr>
        <p:txBody>
          <a:bodyPr wrap="square" rtlCol="0">
            <a:spAutoFit/>
          </a:bodyPr>
          <a:lstStyle/>
          <a:p>
            <a:r>
              <a:rPr lang="zh-CN" altLang="en-US" dirty="0"/>
              <a:t>太大</a:t>
            </a:r>
            <a:endParaRPr lang="zh-CN" altLang="en-US" dirty="0"/>
          </a:p>
        </p:txBody>
      </p:sp>
      <p:sp>
        <p:nvSpPr>
          <p:cNvPr id="10" name="文本框 9"/>
          <p:cNvSpPr txBox="1"/>
          <p:nvPr/>
        </p:nvSpPr>
        <p:spPr>
          <a:xfrm>
            <a:off x="5148349" y="3548253"/>
            <a:ext cx="2510444" cy="369332"/>
          </a:xfrm>
          <a:prstGeom prst="rect">
            <a:avLst/>
          </a:prstGeom>
          <a:noFill/>
        </p:spPr>
        <p:txBody>
          <a:bodyPr wrap="square" rtlCol="0">
            <a:spAutoFit/>
          </a:bodyPr>
          <a:lstStyle/>
          <a:p>
            <a:r>
              <a:rPr lang="zh-CN" altLang="en-US" dirty="0"/>
              <a:t>所有路径干涉相长</a:t>
            </a:r>
            <a:endParaRPr lang="zh-CN" altLang="en-US" dirty="0"/>
          </a:p>
        </p:txBody>
      </p:sp>
      <p:sp>
        <p:nvSpPr>
          <p:cNvPr id="20" name="文本框 19"/>
          <p:cNvSpPr txBox="1"/>
          <p:nvPr/>
        </p:nvSpPr>
        <p:spPr>
          <a:xfrm>
            <a:off x="3689465" y="4171109"/>
            <a:ext cx="699655" cy="369332"/>
          </a:xfrm>
          <a:prstGeom prst="rect">
            <a:avLst/>
          </a:prstGeom>
          <a:noFill/>
        </p:spPr>
        <p:txBody>
          <a:bodyPr wrap="square" rtlCol="0">
            <a:spAutoFit/>
          </a:bodyPr>
          <a:lstStyle/>
          <a:p>
            <a:r>
              <a:rPr lang="zh-CN" altLang="en-US" dirty="0"/>
              <a:t>太小</a:t>
            </a:r>
            <a:endParaRPr lang="zh-CN" altLang="en-US" dirty="0"/>
          </a:p>
        </p:txBody>
      </p:sp>
      <p:sp>
        <p:nvSpPr>
          <p:cNvPr id="22" name="文本框 21"/>
          <p:cNvSpPr txBox="1"/>
          <p:nvPr/>
        </p:nvSpPr>
        <p:spPr>
          <a:xfrm>
            <a:off x="5148349" y="4171109"/>
            <a:ext cx="2510444" cy="369332"/>
          </a:xfrm>
          <a:prstGeom prst="rect">
            <a:avLst/>
          </a:prstGeom>
          <a:noFill/>
        </p:spPr>
        <p:txBody>
          <a:bodyPr wrap="square" rtlCol="0">
            <a:spAutoFit/>
          </a:bodyPr>
          <a:lstStyle/>
          <a:p>
            <a:r>
              <a:rPr lang="zh-CN" altLang="en-US" dirty="0"/>
              <a:t>所有路径干涉相消</a:t>
            </a:r>
            <a:endParaRPr lang="zh-CN" altLang="en-US" dirty="0"/>
          </a:p>
        </p:txBody>
      </p:sp>
      <p:sp>
        <p:nvSpPr>
          <p:cNvPr id="11" name="文本框 10"/>
          <p:cNvSpPr txBox="1"/>
          <p:nvPr/>
        </p:nvSpPr>
        <p:spPr>
          <a:xfrm>
            <a:off x="1551709" y="4918109"/>
            <a:ext cx="1338349" cy="369332"/>
          </a:xfrm>
          <a:prstGeom prst="rect">
            <a:avLst/>
          </a:prstGeom>
          <a:noFill/>
        </p:spPr>
        <p:txBody>
          <a:bodyPr wrap="square" rtlCol="0">
            <a:spAutoFit/>
          </a:bodyPr>
          <a:lstStyle/>
          <a:p>
            <a:r>
              <a:rPr lang="zh-CN" altLang="en-US" dirty="0"/>
              <a:t>适应性 </a:t>
            </a:r>
            <a:endParaRPr lang="zh-CN" altLang="en-US" dirty="0"/>
          </a:p>
        </p:txBody>
      </p:sp>
      <mc:AlternateContent xmlns:mc="http://schemas.openxmlformats.org/markup-compatibility/2006">
        <mc:Choice xmlns:a14="http://schemas.microsoft.com/office/drawing/2010/main" Requires="a14">
          <p:sp>
            <p:nvSpPr>
              <p:cNvPr id="12" name="文本框 11"/>
              <p:cNvSpPr txBox="1"/>
              <p:nvPr/>
            </p:nvSpPr>
            <p:spPr>
              <a:xfrm>
                <a:off x="2448098" y="4918109"/>
                <a:ext cx="3882044" cy="369332"/>
              </a:xfrm>
              <a:prstGeom prst="rect">
                <a:avLst/>
              </a:prstGeom>
              <a:noFill/>
            </p:spPr>
            <p:txBody>
              <a:bodyPr wrap="square" rtlCol="0">
                <a:spAutoFit/>
              </a:bodyPr>
              <a:lstStyle/>
              <a:p>
                <a:r>
                  <a:rPr lang="zh-CN" altLang="en-US" dirty="0"/>
                  <a:t>与</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0" smtClean="0">
                                <a:latin typeface="Cambria Math" panose="02040503050406030204" pitchFamily="18" charset="0"/>
                              </a:rPr>
                            </m:ctrlPr>
                          </m:dPr>
                          <m:e>
                            <m:r>
                              <a:rPr lang="en-US" altLang="zh-CN" b="0" i="1" smtClean="0">
                                <a:latin typeface="Cambria Math" panose="02040503050406030204" pitchFamily="18" charset="0"/>
                              </a:rPr>
                              <m:t>𝑛𝑢</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2</m:t>
                        </m:r>
                      </m:sup>
                    </m:sSup>
                  </m:oMath>
                </a14:m>
                <a:r>
                  <a:rPr lang="zh-CN" altLang="en-US" dirty="0"/>
                  <a:t>和</a:t>
                </a:r>
                <a14:m>
                  <m:oMath xmlns:m="http://schemas.openxmlformats.org/officeDocument/2006/math">
                    <m:d>
                      <m:dPr>
                        <m:ctrlPr>
                          <a:rPr lang="en-US" altLang="zh-CN" b="0" i="0" dirty="0" smtClean="0">
                            <a:latin typeface="Cambria Math" panose="02040503050406030204" pitchFamily="18" charset="0"/>
                          </a:rPr>
                        </m:ctrlPr>
                      </m:dPr>
                      <m:e>
                        <m:r>
                          <a:rPr lang="en-US" altLang="zh-CN" b="0" i="1" dirty="0" smtClean="0">
                            <a:latin typeface="Cambria Math" panose="02040503050406030204" pitchFamily="18" charset="0"/>
                          </a:rPr>
                          <m:t>𝑛𝑢</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𝑚</m:t>
                            </m:r>
                          </m:e>
                          <m:sub>
                            <m:r>
                              <a:rPr lang="en-US" altLang="zh-CN" b="0" i="1" dirty="0" smtClean="0">
                                <a:latin typeface="Cambria Math" panose="02040503050406030204" pitchFamily="18" charset="0"/>
                              </a:rPr>
                              <m:t>𝑡</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1</m:t>
                        </m:r>
                      </m:e>
                    </m:d>
                  </m:oMath>
                </a14:m>
                <a:r>
                  <a:rPr lang="zh-CN" altLang="en-US" dirty="0"/>
                  <a:t>有关</a:t>
                </a:r>
                <a:endParaRPr lang="zh-CN" altLang="en-US" dirty="0"/>
              </a:p>
            </p:txBody>
          </p:sp>
        </mc:Choice>
        <mc:Fallback>
          <p:sp>
            <p:nvSpPr>
              <p:cNvPr id="12" name="文本框 11"/>
              <p:cNvSpPr txBox="1">
                <a:spLocks noRot="1" noChangeAspect="1" noMove="1" noResize="1" noEditPoints="1" noAdjustHandles="1" noChangeArrowheads="1" noChangeShapeType="1" noTextEdit="1"/>
              </p:cNvSpPr>
              <p:nvPr/>
            </p:nvSpPr>
            <p:spPr>
              <a:xfrm>
                <a:off x="2448098" y="4918109"/>
                <a:ext cx="3882044" cy="369332"/>
              </a:xfrm>
              <a:prstGeom prst="rect">
                <a:avLst/>
              </a:prstGeom>
              <a:blipFill rotWithShape="1">
                <a:blip r:embed="rId3"/>
                <a:stretch>
                  <a:fillRect l="-4" t="-9" r="12" b="117"/>
                </a:stretch>
              </a:blipFill>
            </p:spPr>
            <p:txBody>
              <a:bodyPr/>
              <a:lstStyle/>
              <a:p>
                <a:r>
                  <a:rPr lang="zh-CN" altLang="en-US">
                    <a:noFill/>
                  </a:rPr>
                  <a:t> </a:t>
                </a:r>
              </a:p>
            </p:txBody>
          </p:sp>
        </mc:Fallback>
      </mc:AlternateContent>
      <p:sp>
        <p:nvSpPr>
          <p:cNvPr id="14" name="文本框 13"/>
          <p:cNvSpPr txBox="1"/>
          <p:nvPr/>
        </p:nvSpPr>
        <p:spPr>
          <a:xfrm>
            <a:off x="5748250" y="3187931"/>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mc:Choice xmlns:a14="http://schemas.microsoft.com/office/drawing/2010/main" Requires="a14">
          <p:sp>
            <p:nvSpPr>
              <p:cNvPr id="23" name="文本框 22"/>
              <p:cNvSpPr txBox="1"/>
              <p:nvPr/>
            </p:nvSpPr>
            <p:spPr>
              <a:xfrm>
                <a:off x="6478385" y="4802960"/>
                <a:ext cx="4261658" cy="568104"/>
              </a:xfrm>
              <a:prstGeom prst="rect">
                <a:avLst/>
              </a:prstGeom>
              <a:noFill/>
            </p:spPr>
            <p:txBody>
              <a:bodyPr wrap="square" rtlCol="0">
                <a:spAutoFit/>
              </a:bodyPr>
              <a:lstStyle/>
              <a:p>
                <a:r>
                  <a:rPr lang="zh-CN" altLang="en-US" dirty="0"/>
                  <a:t>尝试后，设定</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ℏ</m:t>
                        </m:r>
                        <m:r>
                          <a:rPr lang="en-US" altLang="zh-CN" b="0" i="1" smtClean="0">
                            <a:latin typeface="Cambria Math" panose="02040503050406030204" pitchFamily="18" charset="0"/>
                          </a:rPr>
                          <m:t>𝛿</m:t>
                        </m:r>
                      </m:num>
                      <m:den>
                        <m:r>
                          <a:rPr lang="en-US" altLang="zh-CN" b="0" i="1" smtClean="0">
                            <a:latin typeface="Cambria Math" panose="02040503050406030204" pitchFamily="18" charset="0"/>
                          </a:rPr>
                          <m:t>𝑚</m:t>
                        </m:r>
                      </m:den>
                    </m:f>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𝑛𝑢</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𝑛𝑢</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1</m:t>
                            </m:r>
                          </m:e>
                        </m:d>
                      </m:den>
                    </m:f>
                  </m:oMath>
                </a14:m>
                <a:r>
                  <a:rPr lang="zh-CN" altLang="en-US" dirty="0"/>
                  <a:t> </a:t>
                </a:r>
                <a:endParaRPr lang="zh-CN" altLang="en-US" dirty="0"/>
              </a:p>
            </p:txBody>
          </p:sp>
        </mc:Choice>
        <mc:Fallback>
          <p:sp>
            <p:nvSpPr>
              <p:cNvPr id="23" name="文本框 22"/>
              <p:cNvSpPr txBox="1">
                <a:spLocks noRot="1" noChangeAspect="1" noMove="1" noResize="1" noEditPoints="1" noAdjustHandles="1" noChangeArrowheads="1" noChangeShapeType="1" noTextEdit="1"/>
              </p:cNvSpPr>
              <p:nvPr/>
            </p:nvSpPr>
            <p:spPr>
              <a:xfrm>
                <a:off x="6478385" y="4802960"/>
                <a:ext cx="4261658" cy="568104"/>
              </a:xfrm>
              <a:prstGeom prst="rect">
                <a:avLst/>
              </a:prstGeom>
              <a:blipFill rotWithShape="1">
                <a:blip r:embed="rId4"/>
                <a:stretch>
                  <a:fillRect l="-3" t="-80" r="7" b="41"/>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38200" y="537455"/>
            <a:ext cx="10515600" cy="98090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chemeClr val="bg1"/>
                </a:solidFill>
              </a:rPr>
              <a:t>交互结果</a:t>
            </a:r>
            <a:endParaRPr lang="zh-CN" altLang="en-US" dirty="0">
              <a:solidFill>
                <a:schemeClr val="bg1"/>
              </a:solidFill>
            </a:endParaRPr>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灯片编号占位符 4"/>
          <p:cNvSpPr>
            <a:spLocks noGrp="1"/>
          </p:cNvSpPr>
          <p:nvPr>
            <p:ph type="sldNum" sz="quarter" idx="12"/>
          </p:nvPr>
        </p:nvSpPr>
        <p:spPr/>
        <p:txBody>
          <a:bodyPr/>
          <a:lstStyle/>
          <a:p>
            <a:fld id="{ECE8DD76-009A-4DB9-94C0-42A1CEB8628B}" type="slidenum">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Path integral visualization</a:t>
            </a:r>
            <a:endParaRPr lang="zh-CN" altLang="en-US"/>
          </a:p>
        </p:txBody>
      </p:sp>
      <p:sp>
        <p:nvSpPr>
          <p:cNvPr id="15" name="文本框 14"/>
          <p:cNvSpPr txBox="1"/>
          <p:nvPr/>
        </p:nvSpPr>
        <p:spPr>
          <a:xfrm>
            <a:off x="946150" y="1983105"/>
            <a:ext cx="6955155" cy="368300"/>
          </a:xfrm>
          <a:prstGeom prst="rect">
            <a:avLst/>
          </a:prstGeom>
          <a:noFill/>
        </p:spPr>
        <p:txBody>
          <a:bodyPr wrap="square" rtlCol="0">
            <a:spAutoFit/>
          </a:bodyPr>
          <a:p>
            <a:r>
              <a:rPr lang="zh-CN" altLang="en-US"/>
              <a:t>一个一维自由粒子，选定起点和终点时，它会沿着什么轨迹运动呢？</a:t>
            </a:r>
            <a:endParaRPr lang="zh-CN" altLang="en-US"/>
          </a:p>
        </p:txBody>
      </p:sp>
      <p:pic>
        <p:nvPicPr>
          <p:cNvPr id="16" name="图片 15"/>
          <p:cNvPicPr>
            <a:picLocks noChangeAspect="1"/>
          </p:cNvPicPr>
          <p:nvPr/>
        </p:nvPicPr>
        <p:blipFill>
          <a:blip r:embed="rId1"/>
          <a:stretch>
            <a:fillRect/>
          </a:stretch>
        </p:blipFill>
        <p:spPr>
          <a:xfrm>
            <a:off x="946150" y="2351405"/>
            <a:ext cx="4382770" cy="4359910"/>
          </a:xfrm>
          <a:prstGeom prst="rect">
            <a:avLst/>
          </a:prstGeom>
        </p:spPr>
      </p:pic>
      <p:sp>
        <p:nvSpPr>
          <p:cNvPr id="17" name="文本框 16"/>
          <p:cNvSpPr txBox="1"/>
          <p:nvPr/>
        </p:nvSpPr>
        <p:spPr>
          <a:xfrm>
            <a:off x="5991225" y="2705735"/>
            <a:ext cx="4726940" cy="368300"/>
          </a:xfrm>
          <a:prstGeom prst="rect">
            <a:avLst/>
          </a:prstGeom>
          <a:noFill/>
        </p:spPr>
        <p:txBody>
          <a:bodyPr wrap="square" rtlCol="0">
            <a:spAutoFit/>
          </a:bodyPr>
          <a:p>
            <a:r>
              <a:rPr lang="zh-CN" altLang="en-US"/>
              <a:t>使用</a:t>
            </a:r>
            <a:r>
              <a:rPr lang="en-US" altLang="zh-CN"/>
              <a:t>D3.js</a:t>
            </a:r>
            <a:r>
              <a:rPr lang="zh-CN" altLang="en-US"/>
              <a:t>来创造了这个可交互的界面</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38200" y="537455"/>
            <a:ext cx="10515600" cy="98090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chemeClr val="bg1"/>
                </a:solidFill>
              </a:rPr>
              <a:t>交互结果</a:t>
            </a:r>
            <a:endParaRPr lang="zh-CN" altLang="en-US" dirty="0">
              <a:solidFill>
                <a:schemeClr val="bg1"/>
              </a:solidFill>
            </a:endParaRPr>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灯片编号占位符 4"/>
          <p:cNvSpPr>
            <a:spLocks noGrp="1"/>
          </p:cNvSpPr>
          <p:nvPr>
            <p:ph type="sldNum" sz="quarter" idx="12"/>
          </p:nvPr>
        </p:nvSpPr>
        <p:spPr/>
        <p:txBody>
          <a:bodyPr/>
          <a:lstStyle/>
          <a:p>
            <a:fld id="{ECE8DD76-009A-4DB9-94C0-42A1CEB8628B}" type="slidenum">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Path integral visualization</a:t>
            </a:r>
            <a:endParaRPr lang="zh-CN" altLang="en-US"/>
          </a:p>
        </p:txBody>
      </p:sp>
      <p:sp>
        <p:nvSpPr>
          <p:cNvPr id="3" name="文本框 2"/>
          <p:cNvSpPr txBox="1"/>
          <p:nvPr/>
        </p:nvSpPr>
        <p:spPr>
          <a:xfrm>
            <a:off x="5537835" y="2130425"/>
            <a:ext cx="5815965" cy="1476375"/>
          </a:xfrm>
          <a:prstGeom prst="rect">
            <a:avLst/>
          </a:prstGeom>
          <a:noFill/>
        </p:spPr>
        <p:txBody>
          <a:bodyPr wrap="square" rtlCol="0">
            <a:spAutoFit/>
          </a:bodyPr>
          <a:p>
            <a:r>
              <a:rPr lang="zh-CN" altLang="en-US"/>
              <a:t>一个一维自由粒子是怎么移动的呢？看右下的交互面板，横轴是粒子的一维坐标，纵轴是粒子的所处时间。处于$t=0$处的黑色圆点是起点，最右上角的黑色圆点是终点，连接两个黑色圆点之间的橙色圆点对应的是每一个时刻粒子所处的位置。移动这些圆点试试看！</a:t>
            </a:r>
            <a:endParaRPr lang="zh-CN" altLang="en-US"/>
          </a:p>
        </p:txBody>
      </p:sp>
      <p:pic>
        <p:nvPicPr>
          <p:cNvPr id="8" name="图片 7"/>
          <p:cNvPicPr>
            <a:picLocks noChangeAspect="1"/>
          </p:cNvPicPr>
          <p:nvPr/>
        </p:nvPicPr>
        <p:blipFill>
          <a:blip r:embed="rId1"/>
          <a:stretch>
            <a:fillRect/>
          </a:stretch>
        </p:blipFill>
        <p:spPr>
          <a:xfrm>
            <a:off x="838200" y="1861820"/>
            <a:ext cx="4541520" cy="4494530"/>
          </a:xfrm>
          <a:prstGeom prst="rect">
            <a:avLst/>
          </a:prstGeom>
        </p:spPr>
      </p:pic>
      <p:pic>
        <p:nvPicPr>
          <p:cNvPr id="10" name="图片 9"/>
          <p:cNvPicPr>
            <a:picLocks noChangeAspect="1"/>
          </p:cNvPicPr>
          <p:nvPr/>
        </p:nvPicPr>
        <p:blipFill>
          <a:blip r:embed="rId2"/>
          <a:stretch>
            <a:fillRect/>
          </a:stretch>
        </p:blipFill>
        <p:spPr>
          <a:xfrm>
            <a:off x="6173470" y="3606800"/>
            <a:ext cx="4810125" cy="30746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38200" y="537455"/>
            <a:ext cx="10515600" cy="98090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chemeClr val="bg1"/>
                </a:solidFill>
              </a:rPr>
              <a:t>交互结果</a:t>
            </a:r>
            <a:endParaRPr lang="zh-CN" altLang="en-US" dirty="0">
              <a:solidFill>
                <a:schemeClr val="bg1"/>
              </a:solidFill>
            </a:endParaRPr>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灯片编号占位符 4"/>
          <p:cNvSpPr>
            <a:spLocks noGrp="1"/>
          </p:cNvSpPr>
          <p:nvPr>
            <p:ph type="sldNum" sz="quarter" idx="12"/>
          </p:nvPr>
        </p:nvSpPr>
        <p:spPr/>
        <p:txBody>
          <a:bodyPr/>
          <a:lstStyle/>
          <a:p>
            <a:fld id="{ECE8DD76-009A-4DB9-94C0-42A1CEB8628B}" type="slidenum">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Path integral visualization</a:t>
            </a:r>
            <a:endParaRPr lang="zh-CN" altLang="en-US"/>
          </a:p>
        </p:txBody>
      </p:sp>
      <p:sp>
        <p:nvSpPr>
          <p:cNvPr id="3" name="文本框 2"/>
          <p:cNvSpPr txBox="1"/>
          <p:nvPr/>
        </p:nvSpPr>
        <p:spPr>
          <a:xfrm>
            <a:off x="5537835" y="2130425"/>
            <a:ext cx="5815965" cy="645160"/>
          </a:xfrm>
          <a:prstGeom prst="rect">
            <a:avLst/>
          </a:prstGeom>
          <a:noFill/>
        </p:spPr>
        <p:txBody>
          <a:bodyPr wrap="square" rtlCol="0">
            <a:spAutoFit/>
          </a:bodyPr>
          <a:p>
            <a:r>
              <a:rPr lang="zh-CN" altLang="en-US"/>
              <a:t>如果觉得自己把圆点位置弄得太乱了，可以点击Reset键，圆点会回到初始位置（也就是电子的经典路径）。</a:t>
            </a:r>
            <a:endParaRPr lang="zh-CN" altLang="en-US"/>
          </a:p>
        </p:txBody>
      </p:sp>
      <p:pic>
        <p:nvPicPr>
          <p:cNvPr id="10" name="图片 9"/>
          <p:cNvPicPr>
            <a:picLocks noChangeAspect="1"/>
          </p:cNvPicPr>
          <p:nvPr/>
        </p:nvPicPr>
        <p:blipFill>
          <a:blip r:embed="rId1"/>
          <a:stretch>
            <a:fillRect/>
          </a:stretch>
        </p:blipFill>
        <p:spPr>
          <a:xfrm>
            <a:off x="647700" y="1581785"/>
            <a:ext cx="3124200" cy="1193800"/>
          </a:xfrm>
          <a:prstGeom prst="rect">
            <a:avLst/>
          </a:prstGeom>
        </p:spPr>
      </p:pic>
      <p:pic>
        <p:nvPicPr>
          <p:cNvPr id="11" name="图片 10"/>
          <p:cNvPicPr>
            <a:picLocks noChangeAspect="1"/>
          </p:cNvPicPr>
          <p:nvPr/>
        </p:nvPicPr>
        <p:blipFill>
          <a:blip r:embed="rId2"/>
          <a:stretch>
            <a:fillRect/>
          </a:stretch>
        </p:blipFill>
        <p:spPr>
          <a:xfrm>
            <a:off x="739775" y="2775585"/>
            <a:ext cx="3562350" cy="3469640"/>
          </a:xfrm>
          <a:prstGeom prst="rect">
            <a:avLst/>
          </a:prstGeom>
        </p:spPr>
      </p:pic>
      <p:pic>
        <p:nvPicPr>
          <p:cNvPr id="12" name="图片 11"/>
          <p:cNvPicPr>
            <a:picLocks noChangeAspect="1"/>
          </p:cNvPicPr>
          <p:nvPr/>
        </p:nvPicPr>
        <p:blipFill>
          <a:blip r:embed="rId3"/>
          <a:stretch>
            <a:fillRect/>
          </a:stretch>
        </p:blipFill>
        <p:spPr>
          <a:xfrm>
            <a:off x="4697095" y="3215005"/>
            <a:ext cx="7120255" cy="22123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38200" y="537455"/>
            <a:ext cx="10515600" cy="98090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chemeClr val="bg1"/>
                </a:solidFill>
              </a:rPr>
              <a:t>交互结果</a:t>
            </a:r>
            <a:endParaRPr lang="zh-CN" altLang="en-US" dirty="0">
              <a:solidFill>
                <a:schemeClr val="bg1"/>
              </a:solidFill>
            </a:endParaRPr>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灯片编号占位符 4"/>
          <p:cNvSpPr>
            <a:spLocks noGrp="1"/>
          </p:cNvSpPr>
          <p:nvPr>
            <p:ph type="sldNum" sz="quarter" idx="12"/>
          </p:nvPr>
        </p:nvSpPr>
        <p:spPr/>
        <p:txBody>
          <a:bodyPr/>
          <a:lstStyle/>
          <a:p>
            <a:fld id="{ECE8DD76-009A-4DB9-94C0-42A1CEB8628B}" type="slidenum">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Path integral visualization</a:t>
            </a:r>
            <a:endParaRPr lang="zh-CN" altLang="en-US"/>
          </a:p>
        </p:txBody>
      </p:sp>
      <p:sp>
        <p:nvSpPr>
          <p:cNvPr id="3" name="文本框 2"/>
          <p:cNvSpPr txBox="1"/>
          <p:nvPr/>
        </p:nvSpPr>
        <p:spPr>
          <a:xfrm>
            <a:off x="5537835" y="2130425"/>
            <a:ext cx="5815965" cy="2030095"/>
          </a:xfrm>
          <a:prstGeom prst="rect">
            <a:avLst/>
          </a:prstGeom>
          <a:noFill/>
        </p:spPr>
        <p:txBody>
          <a:bodyPr wrap="square" rtlCol="0">
            <a:spAutoFit/>
          </a:bodyPr>
          <a:p>
            <a:r>
              <a:rPr lang="zh-CN" altLang="en-US"/>
              <a:t>粒子从起始点跑到终点的概率是由所有可能路径的贡献求和得到的，这个贡献是一个复数，在左下角的方块中可以体现。方块的横轴即是实轴，纵轴是虚轴。选定粒子的路径后（即摆好了每个原点的位置后），点击Draw键，这条路径对应的贡献就画在了左下角的复平面上。多选择几个路径，点击Draw，感受一下不同路径贡献的不同！想要清空复平面上所有的箭头，可以点击Clean键。</a:t>
            </a:r>
            <a:endParaRPr lang="zh-CN" altLang="en-US"/>
          </a:p>
        </p:txBody>
      </p:sp>
      <p:pic>
        <p:nvPicPr>
          <p:cNvPr id="8" name="图片 7"/>
          <p:cNvPicPr>
            <a:picLocks noChangeAspect="1"/>
          </p:cNvPicPr>
          <p:nvPr/>
        </p:nvPicPr>
        <p:blipFill>
          <a:blip r:embed="rId1"/>
          <a:stretch>
            <a:fillRect/>
          </a:stretch>
        </p:blipFill>
        <p:spPr>
          <a:xfrm>
            <a:off x="838200" y="1942465"/>
            <a:ext cx="2430780" cy="2406015"/>
          </a:xfrm>
          <a:prstGeom prst="rect">
            <a:avLst/>
          </a:prstGeom>
        </p:spPr>
      </p:pic>
      <p:pic>
        <p:nvPicPr>
          <p:cNvPr id="9" name="图片 8"/>
          <p:cNvPicPr>
            <a:picLocks noChangeAspect="1"/>
          </p:cNvPicPr>
          <p:nvPr/>
        </p:nvPicPr>
        <p:blipFill>
          <a:blip r:embed="rId2"/>
          <a:stretch>
            <a:fillRect/>
          </a:stretch>
        </p:blipFill>
        <p:spPr>
          <a:xfrm>
            <a:off x="3268980" y="2467610"/>
            <a:ext cx="1891030" cy="650240"/>
          </a:xfrm>
          <a:prstGeom prst="rect">
            <a:avLst/>
          </a:prstGeom>
        </p:spPr>
      </p:pic>
      <p:pic>
        <p:nvPicPr>
          <p:cNvPr id="13" name="图片 12"/>
          <p:cNvPicPr>
            <a:picLocks noChangeAspect="1"/>
          </p:cNvPicPr>
          <p:nvPr/>
        </p:nvPicPr>
        <p:blipFill>
          <a:blip r:embed="rId3"/>
          <a:stretch>
            <a:fillRect/>
          </a:stretch>
        </p:blipFill>
        <p:spPr>
          <a:xfrm>
            <a:off x="838200" y="4599940"/>
            <a:ext cx="1636395" cy="1443355"/>
          </a:xfrm>
          <a:prstGeom prst="rect">
            <a:avLst/>
          </a:prstGeom>
        </p:spPr>
      </p:pic>
      <p:pic>
        <p:nvPicPr>
          <p:cNvPr id="14" name="图片 13"/>
          <p:cNvPicPr>
            <a:picLocks noChangeAspect="1"/>
          </p:cNvPicPr>
          <p:nvPr/>
        </p:nvPicPr>
        <p:blipFill>
          <a:blip r:embed="rId4"/>
          <a:stretch>
            <a:fillRect/>
          </a:stretch>
        </p:blipFill>
        <p:spPr>
          <a:xfrm>
            <a:off x="2609215" y="4570095"/>
            <a:ext cx="1644650" cy="1473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38200" y="537455"/>
            <a:ext cx="10515600" cy="98090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chemeClr val="bg1"/>
                </a:solidFill>
              </a:rPr>
              <a:t>交互结果</a:t>
            </a:r>
            <a:endParaRPr lang="zh-CN" altLang="en-US" dirty="0">
              <a:solidFill>
                <a:schemeClr val="bg1"/>
              </a:solidFill>
            </a:endParaRPr>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灯片编号占位符 4"/>
          <p:cNvSpPr>
            <a:spLocks noGrp="1"/>
          </p:cNvSpPr>
          <p:nvPr>
            <p:ph type="sldNum" sz="quarter" idx="12"/>
          </p:nvPr>
        </p:nvSpPr>
        <p:spPr/>
        <p:txBody>
          <a:bodyPr/>
          <a:lstStyle/>
          <a:p>
            <a:fld id="{ECE8DD76-009A-4DB9-94C0-42A1CEB8628B}" type="slidenum">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Path integral visualization</a:t>
            </a:r>
            <a:endParaRPr lang="zh-CN" altLang="en-US"/>
          </a:p>
        </p:txBody>
      </p:sp>
      <p:pic>
        <p:nvPicPr>
          <p:cNvPr id="8" name="图片 7"/>
          <p:cNvPicPr>
            <a:picLocks noChangeAspect="1"/>
          </p:cNvPicPr>
          <p:nvPr/>
        </p:nvPicPr>
        <p:blipFill>
          <a:blip r:embed="rId1"/>
          <a:stretch>
            <a:fillRect/>
          </a:stretch>
        </p:blipFill>
        <p:spPr>
          <a:xfrm>
            <a:off x="838200" y="1942465"/>
            <a:ext cx="2430780" cy="2406015"/>
          </a:xfrm>
          <a:prstGeom prst="rect">
            <a:avLst/>
          </a:prstGeom>
        </p:spPr>
      </p:pic>
      <p:pic>
        <p:nvPicPr>
          <p:cNvPr id="9" name="图片 8"/>
          <p:cNvPicPr>
            <a:picLocks noChangeAspect="1"/>
          </p:cNvPicPr>
          <p:nvPr/>
        </p:nvPicPr>
        <p:blipFill>
          <a:blip r:embed="rId2"/>
          <a:stretch>
            <a:fillRect/>
          </a:stretch>
        </p:blipFill>
        <p:spPr>
          <a:xfrm>
            <a:off x="3268980" y="2467610"/>
            <a:ext cx="1891030" cy="650240"/>
          </a:xfrm>
          <a:prstGeom prst="rect">
            <a:avLst/>
          </a:prstGeom>
        </p:spPr>
      </p:pic>
      <p:pic>
        <p:nvPicPr>
          <p:cNvPr id="13" name="图片 12"/>
          <p:cNvPicPr>
            <a:picLocks noChangeAspect="1"/>
          </p:cNvPicPr>
          <p:nvPr/>
        </p:nvPicPr>
        <p:blipFill>
          <a:blip r:embed="rId3"/>
          <a:stretch>
            <a:fillRect/>
          </a:stretch>
        </p:blipFill>
        <p:spPr>
          <a:xfrm>
            <a:off x="838200" y="4599940"/>
            <a:ext cx="1636395" cy="1443355"/>
          </a:xfrm>
          <a:prstGeom prst="rect">
            <a:avLst/>
          </a:prstGeom>
        </p:spPr>
      </p:pic>
      <p:pic>
        <p:nvPicPr>
          <p:cNvPr id="14" name="图片 13"/>
          <p:cNvPicPr>
            <a:picLocks noChangeAspect="1"/>
          </p:cNvPicPr>
          <p:nvPr/>
        </p:nvPicPr>
        <p:blipFill>
          <a:blip r:embed="rId4"/>
          <a:stretch>
            <a:fillRect/>
          </a:stretch>
        </p:blipFill>
        <p:spPr>
          <a:xfrm>
            <a:off x="2609215" y="4570095"/>
            <a:ext cx="1644650" cy="1473200"/>
          </a:xfrm>
          <a:prstGeom prst="rect">
            <a:avLst/>
          </a:prstGeom>
        </p:spPr>
      </p:pic>
      <p:pic>
        <p:nvPicPr>
          <p:cNvPr id="10" name="图片 9"/>
          <p:cNvPicPr>
            <a:picLocks noChangeAspect="1"/>
          </p:cNvPicPr>
          <p:nvPr/>
        </p:nvPicPr>
        <p:blipFill>
          <a:blip r:embed="rId5"/>
          <a:stretch>
            <a:fillRect/>
          </a:stretch>
        </p:blipFill>
        <p:spPr>
          <a:xfrm>
            <a:off x="5267325" y="1691005"/>
            <a:ext cx="6402705" cy="3848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38200" y="537455"/>
            <a:ext cx="10515600" cy="98090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chemeClr val="bg1"/>
                </a:solidFill>
              </a:rPr>
              <a:t>交互结果</a:t>
            </a:r>
            <a:endParaRPr lang="zh-CN" altLang="en-US" dirty="0">
              <a:solidFill>
                <a:schemeClr val="bg1"/>
              </a:solidFill>
            </a:endParaRPr>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灯片编号占位符 4"/>
          <p:cNvSpPr>
            <a:spLocks noGrp="1"/>
          </p:cNvSpPr>
          <p:nvPr>
            <p:ph type="sldNum" sz="quarter" idx="12"/>
          </p:nvPr>
        </p:nvSpPr>
        <p:spPr/>
        <p:txBody>
          <a:bodyPr/>
          <a:lstStyle/>
          <a:p>
            <a:fld id="{ECE8DD76-009A-4DB9-94C0-42A1CEB8628B}" type="slidenum">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Path integral visualization</a:t>
            </a:r>
            <a:endParaRPr lang="zh-CN" altLang="en-US"/>
          </a:p>
        </p:txBody>
      </p:sp>
      <p:pic>
        <p:nvPicPr>
          <p:cNvPr id="8" name="图片 7"/>
          <p:cNvPicPr>
            <a:picLocks noChangeAspect="1"/>
          </p:cNvPicPr>
          <p:nvPr/>
        </p:nvPicPr>
        <p:blipFill>
          <a:blip r:embed="rId1"/>
          <a:stretch>
            <a:fillRect/>
          </a:stretch>
        </p:blipFill>
        <p:spPr>
          <a:xfrm>
            <a:off x="838200" y="1942465"/>
            <a:ext cx="2430780" cy="2406015"/>
          </a:xfrm>
          <a:prstGeom prst="rect">
            <a:avLst/>
          </a:prstGeom>
        </p:spPr>
      </p:pic>
      <p:pic>
        <p:nvPicPr>
          <p:cNvPr id="9" name="图片 8"/>
          <p:cNvPicPr>
            <a:picLocks noChangeAspect="1"/>
          </p:cNvPicPr>
          <p:nvPr/>
        </p:nvPicPr>
        <p:blipFill>
          <a:blip r:embed="rId2"/>
          <a:stretch>
            <a:fillRect/>
          </a:stretch>
        </p:blipFill>
        <p:spPr>
          <a:xfrm>
            <a:off x="3268980" y="2467610"/>
            <a:ext cx="1891030" cy="650240"/>
          </a:xfrm>
          <a:prstGeom prst="rect">
            <a:avLst/>
          </a:prstGeom>
        </p:spPr>
      </p:pic>
      <p:pic>
        <p:nvPicPr>
          <p:cNvPr id="13" name="图片 12"/>
          <p:cNvPicPr>
            <a:picLocks noChangeAspect="1"/>
          </p:cNvPicPr>
          <p:nvPr/>
        </p:nvPicPr>
        <p:blipFill>
          <a:blip r:embed="rId3"/>
          <a:stretch>
            <a:fillRect/>
          </a:stretch>
        </p:blipFill>
        <p:spPr>
          <a:xfrm>
            <a:off x="838200" y="4599940"/>
            <a:ext cx="1636395" cy="1443355"/>
          </a:xfrm>
          <a:prstGeom prst="rect">
            <a:avLst/>
          </a:prstGeom>
        </p:spPr>
      </p:pic>
      <p:pic>
        <p:nvPicPr>
          <p:cNvPr id="14" name="图片 13"/>
          <p:cNvPicPr>
            <a:picLocks noChangeAspect="1"/>
          </p:cNvPicPr>
          <p:nvPr/>
        </p:nvPicPr>
        <p:blipFill>
          <a:blip r:embed="rId4"/>
          <a:stretch>
            <a:fillRect/>
          </a:stretch>
        </p:blipFill>
        <p:spPr>
          <a:xfrm>
            <a:off x="2609215" y="4570095"/>
            <a:ext cx="1644650" cy="1473200"/>
          </a:xfrm>
          <a:prstGeom prst="rect">
            <a:avLst/>
          </a:prstGeom>
        </p:spPr>
      </p:pic>
      <p:pic>
        <p:nvPicPr>
          <p:cNvPr id="3" name="图片 2"/>
          <p:cNvPicPr>
            <a:picLocks noChangeAspect="1"/>
          </p:cNvPicPr>
          <p:nvPr/>
        </p:nvPicPr>
        <p:blipFill>
          <a:blip r:embed="rId5"/>
          <a:stretch>
            <a:fillRect/>
          </a:stretch>
        </p:blipFill>
        <p:spPr>
          <a:xfrm>
            <a:off x="5231765" y="1553845"/>
            <a:ext cx="6122035" cy="51676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38200" y="537455"/>
            <a:ext cx="10515600" cy="98090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chemeClr val="bg1"/>
                </a:solidFill>
              </a:rPr>
              <a:t>交互结果</a:t>
            </a:r>
            <a:endParaRPr lang="zh-CN" altLang="en-US" dirty="0">
              <a:solidFill>
                <a:schemeClr val="bg1"/>
              </a:solidFill>
            </a:endParaRPr>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灯片编号占位符 4"/>
          <p:cNvSpPr>
            <a:spLocks noGrp="1"/>
          </p:cNvSpPr>
          <p:nvPr>
            <p:ph type="sldNum" sz="quarter" idx="12"/>
          </p:nvPr>
        </p:nvSpPr>
        <p:spPr/>
        <p:txBody>
          <a:bodyPr/>
          <a:lstStyle/>
          <a:p>
            <a:fld id="{ECE8DD76-009A-4DB9-94C0-42A1CEB8628B}" type="slidenum">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Path integral visualization</a:t>
            </a:r>
            <a:endParaRPr lang="zh-CN" altLang="en-US"/>
          </a:p>
        </p:txBody>
      </p:sp>
      <p:sp>
        <p:nvSpPr>
          <p:cNvPr id="3" name="文本框 2"/>
          <p:cNvSpPr txBox="1"/>
          <p:nvPr/>
        </p:nvSpPr>
        <p:spPr>
          <a:xfrm>
            <a:off x="5537835" y="2130425"/>
            <a:ext cx="5815965" cy="1753235"/>
          </a:xfrm>
          <a:prstGeom prst="rect">
            <a:avLst/>
          </a:prstGeom>
          <a:noFill/>
        </p:spPr>
        <p:txBody>
          <a:bodyPr wrap="square" rtlCol="0">
            <a:spAutoFit/>
          </a:bodyPr>
          <a:p>
            <a:r>
              <a:rPr lang="zh-CN" altLang="en-US"/>
              <a:t>值得注意的是，为了把路径贡献的这些虚数塞到左下角的方块内，使用的方法是让这串箭头顶天立地，撑满整个方块。这意味着同一个路径对应的箭头，虽然代表得是同一个虚数，但也许会在不同的箭头组合中有不同的大小和指向。我们关注得是路径贡献之间的关系，所以这是个小问题啦～</a:t>
            </a:r>
            <a:endParaRPr lang="en-US" altLang="zh-CN"/>
          </a:p>
        </p:txBody>
      </p:sp>
      <p:pic>
        <p:nvPicPr>
          <p:cNvPr id="13" name="图片 12"/>
          <p:cNvPicPr>
            <a:picLocks noChangeAspect="1"/>
          </p:cNvPicPr>
          <p:nvPr/>
        </p:nvPicPr>
        <p:blipFill>
          <a:blip r:embed="rId1"/>
          <a:stretch>
            <a:fillRect/>
          </a:stretch>
        </p:blipFill>
        <p:spPr>
          <a:xfrm>
            <a:off x="1776095" y="1868805"/>
            <a:ext cx="2187575" cy="1929765"/>
          </a:xfrm>
          <a:prstGeom prst="rect">
            <a:avLst/>
          </a:prstGeom>
        </p:spPr>
      </p:pic>
      <p:pic>
        <p:nvPicPr>
          <p:cNvPr id="14" name="图片 13"/>
          <p:cNvPicPr>
            <a:picLocks noChangeAspect="1"/>
          </p:cNvPicPr>
          <p:nvPr/>
        </p:nvPicPr>
        <p:blipFill>
          <a:blip r:embed="rId2"/>
          <a:stretch>
            <a:fillRect/>
          </a:stretch>
        </p:blipFill>
        <p:spPr>
          <a:xfrm>
            <a:off x="1771650" y="4158615"/>
            <a:ext cx="2192020" cy="19634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38200" y="537455"/>
            <a:ext cx="10515600" cy="98090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chemeClr val="bg1"/>
                </a:solidFill>
              </a:rPr>
              <a:t>交互结果</a:t>
            </a:r>
            <a:endParaRPr lang="zh-CN" altLang="en-US" dirty="0">
              <a:solidFill>
                <a:schemeClr val="bg1"/>
              </a:solidFill>
            </a:endParaRPr>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灯片编号占位符 4"/>
          <p:cNvSpPr>
            <a:spLocks noGrp="1"/>
          </p:cNvSpPr>
          <p:nvPr>
            <p:ph type="sldNum" sz="quarter" idx="12"/>
          </p:nvPr>
        </p:nvSpPr>
        <p:spPr/>
        <p:txBody>
          <a:bodyPr/>
          <a:lstStyle/>
          <a:p>
            <a:fld id="{ECE8DD76-009A-4DB9-94C0-42A1CEB8628B}" type="slidenum">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Path integral visualization</a:t>
            </a:r>
            <a:endParaRPr lang="zh-CN" altLang="en-US"/>
          </a:p>
        </p:txBody>
      </p:sp>
      <p:sp>
        <p:nvSpPr>
          <p:cNvPr id="3" name="文本框 2"/>
          <p:cNvSpPr txBox="1"/>
          <p:nvPr/>
        </p:nvSpPr>
        <p:spPr>
          <a:xfrm>
            <a:off x="5537835" y="2130425"/>
            <a:ext cx="5815965" cy="2306955"/>
          </a:xfrm>
          <a:prstGeom prst="rect">
            <a:avLst/>
          </a:prstGeom>
          <a:noFill/>
        </p:spPr>
        <p:txBody>
          <a:bodyPr wrap="square" rtlCol="0">
            <a:spAutoFit/>
          </a:bodyPr>
          <a:p>
            <a:r>
              <a:rPr lang="zh-CN" altLang="en-US"/>
              <a:t>A Great Example键是干什么用的呢？是一个great example啦！它把路径先全部往右下角拉，再逐渐让路径往左上角变换，最终得到复平面上的向量图。可以看到，（虽然很丑）向量图中的一串向量里，两端卷了起来，说明远离经典路径的路径贡献疯狂相互抵消，只有靠近经典路径的路径贡献（从起始点匀速奔向终点）会持之以恒地向一个方向累加。这就是路径积分的魅力！量子情况下的电子运动和经典路径形成了奇妙的统一！</a:t>
            </a:r>
            <a:endParaRPr lang="zh-CN" altLang="en-US"/>
          </a:p>
        </p:txBody>
      </p:sp>
      <p:pic>
        <p:nvPicPr>
          <p:cNvPr id="8" name="图片 7"/>
          <p:cNvPicPr>
            <a:picLocks noChangeAspect="1"/>
          </p:cNvPicPr>
          <p:nvPr/>
        </p:nvPicPr>
        <p:blipFill>
          <a:blip r:embed="rId1"/>
          <a:stretch>
            <a:fillRect/>
          </a:stretch>
        </p:blipFill>
        <p:spPr>
          <a:xfrm>
            <a:off x="1073150" y="1969770"/>
            <a:ext cx="3365500" cy="812800"/>
          </a:xfrm>
          <a:prstGeom prst="rect">
            <a:avLst/>
          </a:prstGeom>
        </p:spPr>
      </p:pic>
      <p:pic>
        <p:nvPicPr>
          <p:cNvPr id="9" name="图片 8"/>
          <p:cNvPicPr>
            <a:picLocks noChangeAspect="1"/>
          </p:cNvPicPr>
          <p:nvPr/>
        </p:nvPicPr>
        <p:blipFill>
          <a:blip r:embed="rId2"/>
          <a:stretch>
            <a:fillRect/>
          </a:stretch>
        </p:blipFill>
        <p:spPr>
          <a:xfrm>
            <a:off x="1073150" y="2782570"/>
            <a:ext cx="3522345" cy="30721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38200" y="537455"/>
            <a:ext cx="10515600" cy="98090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chemeClr val="bg1"/>
                </a:solidFill>
              </a:rPr>
              <a:t>交互结果</a:t>
            </a:r>
            <a:endParaRPr lang="zh-CN" altLang="en-US" dirty="0">
              <a:solidFill>
                <a:schemeClr val="bg1"/>
              </a:solidFill>
            </a:endParaRPr>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灯片编号占位符 4"/>
          <p:cNvSpPr>
            <a:spLocks noGrp="1"/>
          </p:cNvSpPr>
          <p:nvPr>
            <p:ph type="sldNum" sz="quarter" idx="12"/>
          </p:nvPr>
        </p:nvSpPr>
        <p:spPr/>
        <p:txBody>
          <a:bodyPr/>
          <a:lstStyle/>
          <a:p>
            <a:fld id="{ECE8DD76-009A-4DB9-94C0-42A1CEB8628B}" type="slidenum">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Path integral visualization</a:t>
            </a:r>
            <a:endParaRPr lang="zh-CN" altLang="en-US"/>
          </a:p>
        </p:txBody>
      </p:sp>
      <p:pic>
        <p:nvPicPr>
          <p:cNvPr id="8" name="图片 7"/>
          <p:cNvPicPr>
            <a:picLocks noChangeAspect="1"/>
          </p:cNvPicPr>
          <p:nvPr/>
        </p:nvPicPr>
        <p:blipFill>
          <a:blip r:embed="rId1"/>
          <a:stretch>
            <a:fillRect/>
          </a:stretch>
        </p:blipFill>
        <p:spPr>
          <a:xfrm>
            <a:off x="1073150" y="1969770"/>
            <a:ext cx="3365500" cy="812800"/>
          </a:xfrm>
          <a:prstGeom prst="rect">
            <a:avLst/>
          </a:prstGeom>
        </p:spPr>
      </p:pic>
      <p:pic>
        <p:nvPicPr>
          <p:cNvPr id="9" name="图片 8"/>
          <p:cNvPicPr>
            <a:picLocks noChangeAspect="1"/>
          </p:cNvPicPr>
          <p:nvPr/>
        </p:nvPicPr>
        <p:blipFill>
          <a:blip r:embed="rId2"/>
          <a:stretch>
            <a:fillRect/>
          </a:stretch>
        </p:blipFill>
        <p:spPr>
          <a:xfrm>
            <a:off x="1073150" y="2782570"/>
            <a:ext cx="3522345" cy="3072130"/>
          </a:xfrm>
          <a:prstGeom prst="rect">
            <a:avLst/>
          </a:prstGeom>
        </p:spPr>
      </p:pic>
      <p:pic>
        <p:nvPicPr>
          <p:cNvPr id="10" name="图片 9"/>
          <p:cNvPicPr>
            <a:picLocks noChangeAspect="1"/>
          </p:cNvPicPr>
          <p:nvPr/>
        </p:nvPicPr>
        <p:blipFill>
          <a:blip r:embed="rId3"/>
          <a:stretch>
            <a:fillRect/>
          </a:stretch>
        </p:blipFill>
        <p:spPr>
          <a:xfrm>
            <a:off x="5021580" y="1518285"/>
            <a:ext cx="6139180" cy="49701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38200" y="537455"/>
            <a:ext cx="10515600" cy="98090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chemeClr val="bg1"/>
                </a:solidFill>
              </a:rPr>
              <a:t>目录</a:t>
            </a:r>
            <a:endParaRPr lang="zh-CN" altLang="en-US" dirty="0">
              <a:solidFill>
                <a:schemeClr val="bg1"/>
              </a:solidFill>
            </a:endParaRPr>
          </a:p>
        </p:txBody>
      </p:sp>
      <p:sp>
        <p:nvSpPr>
          <p:cNvPr id="3" name="内容占位符 2"/>
          <p:cNvSpPr>
            <a:spLocks noGrp="1"/>
          </p:cNvSpPr>
          <p:nvPr>
            <p:ph idx="1"/>
          </p:nvPr>
        </p:nvSpPr>
        <p:spPr>
          <a:xfrm>
            <a:off x="1795548" y="2041756"/>
            <a:ext cx="9217429" cy="2929255"/>
          </a:xfrm>
        </p:spPr>
        <p:txBody>
          <a:bodyPr anchor="t">
            <a:normAutofit fontScale="85000" lnSpcReduction="20000"/>
          </a:bodyPr>
          <a:lstStyle/>
          <a:p>
            <a:pPr>
              <a:lnSpc>
                <a:spcPct val="170000"/>
              </a:lnSpc>
            </a:pPr>
            <a:r>
              <a:rPr lang="zh-CN" altLang="en-US" sz="3100" dirty="0"/>
              <a:t>路径积分基础知识</a:t>
            </a:r>
            <a:endParaRPr lang="en-US" altLang="zh-CN" sz="3100" dirty="0"/>
          </a:p>
          <a:p>
            <a:pPr>
              <a:lnSpc>
                <a:spcPct val="170000"/>
              </a:lnSpc>
            </a:pPr>
            <a:r>
              <a:rPr lang="zh-CN" altLang="en-US" sz="3100" dirty="0"/>
              <a:t>设计思路</a:t>
            </a:r>
            <a:endParaRPr lang="en-US" altLang="zh-CN" sz="3100" dirty="0"/>
          </a:p>
          <a:p>
            <a:pPr>
              <a:lnSpc>
                <a:spcPct val="170000"/>
              </a:lnSpc>
            </a:pPr>
            <a:r>
              <a:rPr lang="zh-CN" altLang="en-US" sz="3100" dirty="0"/>
              <a:t>交互效果及代码实现</a:t>
            </a:r>
            <a:endParaRPr lang="en-US" altLang="zh-CN" sz="3100" dirty="0"/>
          </a:p>
          <a:p>
            <a:pPr>
              <a:lnSpc>
                <a:spcPct val="170000"/>
              </a:lnSpc>
            </a:pPr>
            <a:r>
              <a:rPr lang="zh-CN" altLang="en-US" sz="3100" dirty="0"/>
              <a:t>完善方向</a:t>
            </a:r>
            <a:endParaRPr lang="en-US" altLang="zh-CN" dirty="0"/>
          </a:p>
          <a:p>
            <a:endParaRPr lang="en-US" altLang="zh-CN" dirty="0"/>
          </a:p>
          <a:p>
            <a:endParaRPr lang="zh-CN" altLang="en-US" dirty="0"/>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灯片编号占位符 4"/>
          <p:cNvSpPr>
            <a:spLocks noGrp="1"/>
          </p:cNvSpPr>
          <p:nvPr>
            <p:ph type="sldNum" sz="quarter" idx="12"/>
          </p:nvPr>
        </p:nvSpPr>
        <p:spPr/>
        <p:txBody>
          <a:bodyPr/>
          <a:lstStyle/>
          <a:p>
            <a:fld id="{ECE8DD76-009A-4DB9-94C0-42A1CEB8628B}" type="slidenum">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Path integral visualization</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38200" y="537455"/>
            <a:ext cx="10515600" cy="98090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chemeClr val="bg1"/>
                </a:solidFill>
              </a:rPr>
              <a:t>完善方向</a:t>
            </a:r>
            <a:endParaRPr lang="zh-CN" altLang="en-US" dirty="0">
              <a:solidFill>
                <a:schemeClr val="bg1"/>
              </a:solidFill>
            </a:endParaRPr>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灯片编号占位符 4"/>
          <p:cNvSpPr>
            <a:spLocks noGrp="1"/>
          </p:cNvSpPr>
          <p:nvPr>
            <p:ph type="sldNum" sz="quarter" idx="12"/>
          </p:nvPr>
        </p:nvSpPr>
        <p:spPr/>
        <p:txBody>
          <a:bodyPr/>
          <a:lstStyle/>
          <a:p>
            <a:fld id="{ECE8DD76-009A-4DB9-94C0-42A1CEB8628B}" type="slidenum">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Path integral visualization</a:t>
            </a:r>
            <a:endParaRPr lang="zh-CN" altLang="en-US"/>
          </a:p>
        </p:txBody>
      </p:sp>
      <p:sp>
        <p:nvSpPr>
          <p:cNvPr id="3" name="内容占位符 2"/>
          <p:cNvSpPr>
            <a:spLocks noGrp="1"/>
          </p:cNvSpPr>
          <p:nvPr>
            <p:ph idx="1"/>
          </p:nvPr>
        </p:nvSpPr>
        <p:spPr>
          <a:xfrm>
            <a:off x="1795548" y="2041756"/>
            <a:ext cx="9217429" cy="2929255"/>
          </a:xfrm>
        </p:spPr>
        <p:txBody>
          <a:bodyPr anchor="t">
            <a:normAutofit/>
          </a:bodyPr>
          <a:p>
            <a:pPr>
              <a:lnSpc>
                <a:spcPct val="170000"/>
              </a:lnSpc>
            </a:pPr>
            <a:r>
              <a:rPr lang="zh-CN" altLang="en-US" sz="3100" dirty="0"/>
              <a:t>双缝干涉？</a:t>
            </a:r>
            <a:endParaRPr lang="en-US" altLang="zh-CN" sz="3100" dirty="0"/>
          </a:p>
          <a:p>
            <a:pPr>
              <a:lnSpc>
                <a:spcPct val="170000"/>
              </a:lnSpc>
            </a:pPr>
            <a:r>
              <a:rPr lang="zh-CN" altLang="en-US" sz="3100" dirty="0"/>
              <a:t>弹簧振子？</a:t>
            </a:r>
            <a:endParaRPr lang="zh-CN" altLang="en-US" sz="3100" dirty="0"/>
          </a:p>
          <a:p>
            <a:pPr>
              <a:lnSpc>
                <a:spcPct val="170000"/>
              </a:lnSpc>
            </a:pPr>
            <a:r>
              <a:rPr lang="zh-CN" altLang="en-US" sz="3100" dirty="0"/>
              <a:t>已做</a:t>
            </a:r>
            <a:r>
              <a:rPr lang="en-US" altLang="zh-CN" sz="3100" dirty="0"/>
              <a:t>3</a:t>
            </a:r>
            <a:r>
              <a:rPr lang="zh-CN" altLang="en-US" sz="3100" dirty="0"/>
              <a:t>课时，预计共</a:t>
            </a:r>
            <a:r>
              <a:rPr lang="en-US" altLang="zh-CN" sz="3100" dirty="0"/>
              <a:t>5</a:t>
            </a:r>
            <a:r>
              <a:rPr lang="zh-CN" altLang="en-US" sz="3100" dirty="0"/>
              <a:t>课时</a:t>
            </a:r>
            <a:endParaRPr lang="en-US" altLang="zh-CN" dirty="0"/>
          </a:p>
          <a:p>
            <a:endParaRPr lang="en-US" altLang="zh-CN"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24000" y="3559841"/>
            <a:ext cx="9144000" cy="596524"/>
          </a:xfrm>
          <a:prstGeom prst="rect">
            <a:avLst/>
          </a:prstGeom>
          <a:solidFill>
            <a:schemeClr val="tx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p:txBody>
          <a:bodyPr/>
          <a:lstStyle/>
          <a:p>
            <a:r>
              <a:rPr lang="en-US" altLang="zh-CN" dirty="0"/>
              <a:t>Thanks for Your Attention</a:t>
            </a:r>
            <a:endParaRPr lang="zh-CN" altLang="en-US" dirty="0"/>
          </a:p>
        </p:txBody>
      </p:sp>
      <p:sp>
        <p:nvSpPr>
          <p:cNvPr id="3" name="副标题 2"/>
          <p:cNvSpPr>
            <a:spLocks noGrp="1"/>
          </p:cNvSpPr>
          <p:nvPr>
            <p:ph type="subTitle" idx="1"/>
          </p:nvPr>
        </p:nvSpPr>
        <p:spPr>
          <a:xfrm>
            <a:off x="1524000" y="3602039"/>
            <a:ext cx="9144000" cy="554326"/>
          </a:xfrm>
        </p:spPr>
        <p:txBody>
          <a:bodyPr>
            <a:normAutofit/>
          </a:bodyPr>
          <a:lstStyle/>
          <a:p>
            <a:r>
              <a:rPr lang="zh-CN" altLang="en-US" sz="3200" dirty="0">
                <a:solidFill>
                  <a:schemeClr val="bg1"/>
                </a:solidFill>
              </a:rPr>
              <a:t>路径积分可视化</a:t>
            </a:r>
            <a:endParaRPr lang="zh-CN" altLang="en-US" sz="3200" dirty="0">
              <a:solidFill>
                <a:schemeClr val="bg1"/>
              </a:solidFill>
            </a:endParaRPr>
          </a:p>
        </p:txBody>
      </p:sp>
      <p:sp>
        <p:nvSpPr>
          <p:cNvPr id="4" name="文本框 3"/>
          <p:cNvSpPr txBox="1"/>
          <p:nvPr/>
        </p:nvSpPr>
        <p:spPr>
          <a:xfrm>
            <a:off x="2992582" y="4705004"/>
            <a:ext cx="6276109" cy="369332"/>
          </a:xfrm>
          <a:prstGeom prst="rect">
            <a:avLst/>
          </a:prstGeom>
          <a:noFill/>
        </p:spPr>
        <p:txBody>
          <a:bodyPr wrap="square" rtlCol="0">
            <a:spAutoFit/>
          </a:bodyPr>
          <a:lstStyle/>
          <a:p>
            <a:pPr algn="ctr"/>
            <a:r>
              <a:rPr lang="zh-CN" altLang="en-US" dirty="0"/>
              <a:t>丁雨可</a:t>
            </a:r>
            <a:r>
              <a:rPr lang="en-US" altLang="zh-CN" dirty="0"/>
              <a:t>		</a:t>
            </a:r>
            <a:r>
              <a:rPr lang="zh-CN" altLang="en-US" dirty="0"/>
              <a:t>邓诗涵</a:t>
            </a:r>
            <a:endParaRPr lang="zh-CN" altLang="en-US" dirty="0"/>
          </a:p>
        </p:txBody>
      </p:sp>
      <p:sp>
        <p:nvSpPr>
          <p:cNvPr id="5" name="日期占位符 4"/>
          <p:cNvSpPr>
            <a:spLocks noGrp="1"/>
          </p:cNvSpPr>
          <p:nvPr>
            <p:ph type="dt" sz="half" idx="10"/>
          </p:nvPr>
        </p:nvSpPr>
        <p:spPr/>
        <p:txBody>
          <a:bodyPr/>
          <a:lstStyle/>
          <a:p>
            <a:r>
              <a:rPr lang="en-US" altLang="zh-CN"/>
              <a:t>2022/4/14</a:t>
            </a:r>
            <a:endParaRPr lang="zh-CN" altLang="en-US"/>
          </a:p>
        </p:txBody>
      </p:sp>
      <p:sp>
        <p:nvSpPr>
          <p:cNvPr id="6" name="灯片编号占位符 5"/>
          <p:cNvSpPr>
            <a:spLocks noGrp="1"/>
          </p:cNvSpPr>
          <p:nvPr>
            <p:ph type="sldNum" sz="quarter" idx="12"/>
          </p:nvPr>
        </p:nvSpPr>
        <p:spPr/>
        <p:txBody>
          <a:bodyPr/>
          <a:lstStyle/>
          <a:p>
            <a:fld id="{ECE8DD76-009A-4DB9-94C0-42A1CEB8628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a:t>Path integral visualization</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38200" y="537455"/>
            <a:ext cx="10515600" cy="98090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chemeClr val="bg1"/>
                </a:solidFill>
              </a:rPr>
              <a:t>路径积分</a:t>
            </a:r>
            <a:endParaRPr lang="zh-CN" altLang="en-US" dirty="0">
              <a:solidFill>
                <a:schemeClr val="bg1"/>
              </a:solidFill>
            </a:endParaRPr>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灯片编号占位符 4"/>
          <p:cNvSpPr>
            <a:spLocks noGrp="1"/>
          </p:cNvSpPr>
          <p:nvPr>
            <p:ph type="sldNum" sz="quarter" idx="12"/>
          </p:nvPr>
        </p:nvSpPr>
        <p:spPr/>
        <p:txBody>
          <a:bodyPr/>
          <a:lstStyle/>
          <a:p>
            <a:fld id="{ECE8DD76-009A-4DB9-94C0-42A1CEB8628B}" type="slidenum">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Path integral visualization</a:t>
            </a:r>
            <a:endParaRPr lang="zh-CN" altLang="en-US"/>
          </a:p>
        </p:txBody>
      </p:sp>
      <p:sp>
        <p:nvSpPr>
          <p:cNvPr id="10" name="文本框 9"/>
          <p:cNvSpPr txBox="1"/>
          <p:nvPr/>
        </p:nvSpPr>
        <p:spPr>
          <a:xfrm>
            <a:off x="4167920" y="2227519"/>
            <a:ext cx="1356360" cy="369332"/>
          </a:xfrm>
          <a:prstGeom prst="rect">
            <a:avLst/>
          </a:prstGeom>
          <a:noFill/>
        </p:spPr>
        <p:txBody>
          <a:bodyPr wrap="square" rtlCol="0">
            <a:spAutoFit/>
          </a:bodyPr>
          <a:lstStyle/>
          <a:p>
            <a:r>
              <a:rPr lang="zh-CN" altLang="en-US" dirty="0"/>
              <a:t>哈密顿力学</a:t>
            </a:r>
            <a:endParaRPr lang="zh-CN" altLang="en-US" dirty="0"/>
          </a:p>
        </p:txBody>
      </p:sp>
      <p:sp>
        <p:nvSpPr>
          <p:cNvPr id="11" name="文本框 10"/>
          <p:cNvSpPr txBox="1"/>
          <p:nvPr/>
        </p:nvSpPr>
        <p:spPr>
          <a:xfrm>
            <a:off x="8456084" y="2227519"/>
            <a:ext cx="1672244" cy="369332"/>
          </a:xfrm>
          <a:prstGeom prst="rect">
            <a:avLst/>
          </a:prstGeom>
          <a:noFill/>
        </p:spPr>
        <p:txBody>
          <a:bodyPr wrap="square" rtlCol="0">
            <a:spAutoFit/>
          </a:bodyPr>
          <a:lstStyle/>
          <a:p>
            <a:r>
              <a:rPr lang="zh-CN" altLang="en-US" dirty="0"/>
              <a:t>拉格朗日力学</a:t>
            </a:r>
            <a:endParaRPr lang="zh-CN" altLang="en-US" dirty="0"/>
          </a:p>
        </p:txBody>
      </p:sp>
      <p:sp>
        <p:nvSpPr>
          <p:cNvPr id="13" name="文本框 12"/>
          <p:cNvSpPr txBox="1"/>
          <p:nvPr/>
        </p:nvSpPr>
        <p:spPr>
          <a:xfrm>
            <a:off x="2359956" y="2844335"/>
            <a:ext cx="2372590" cy="369332"/>
          </a:xfrm>
          <a:prstGeom prst="rect">
            <a:avLst/>
          </a:prstGeom>
          <a:noFill/>
        </p:spPr>
        <p:txBody>
          <a:bodyPr wrap="square">
            <a:spAutoFit/>
          </a:bodyPr>
          <a:lstStyle/>
          <a:p>
            <a:r>
              <a:rPr lang="zh-CN" altLang="en-US" dirty="0"/>
              <a:t>哈密顿</a:t>
            </a:r>
            <a:r>
              <a:rPr lang="en-US" altLang="zh-CN" dirty="0"/>
              <a:t>-</a:t>
            </a:r>
            <a:r>
              <a:rPr lang="zh-CN" altLang="en-US" dirty="0"/>
              <a:t>雅可比方程</a:t>
            </a:r>
            <a:endParaRPr lang="zh-CN" altLang="en-US" dirty="0"/>
          </a:p>
        </p:txBody>
      </p:sp>
      <p:sp>
        <p:nvSpPr>
          <p:cNvPr id="15" name="文本框 14"/>
          <p:cNvSpPr txBox="1"/>
          <p:nvPr/>
        </p:nvSpPr>
        <p:spPr>
          <a:xfrm>
            <a:off x="5366576" y="2812047"/>
            <a:ext cx="1490056" cy="369332"/>
          </a:xfrm>
          <a:prstGeom prst="rect">
            <a:avLst/>
          </a:prstGeom>
          <a:noFill/>
        </p:spPr>
        <p:txBody>
          <a:bodyPr wrap="square">
            <a:spAutoFit/>
          </a:bodyPr>
          <a:lstStyle/>
          <a:p>
            <a:r>
              <a:rPr lang="zh-CN" altLang="en-US" dirty="0"/>
              <a:t>刘维尔方程</a:t>
            </a:r>
            <a:endParaRPr lang="zh-CN" altLang="en-US" dirty="0"/>
          </a:p>
        </p:txBody>
      </p:sp>
      <p:pic>
        <p:nvPicPr>
          <p:cNvPr id="17" name="图片 16"/>
          <p:cNvPicPr>
            <a:picLocks noChangeAspect="1"/>
          </p:cNvPicPr>
          <p:nvPr/>
        </p:nvPicPr>
        <p:blipFill>
          <a:blip r:embed="rId1"/>
          <a:stretch>
            <a:fillRect/>
          </a:stretch>
        </p:blipFill>
        <p:spPr>
          <a:xfrm>
            <a:off x="1959419" y="3174433"/>
            <a:ext cx="2978303" cy="546128"/>
          </a:xfrm>
          <a:prstGeom prst="rect">
            <a:avLst/>
          </a:prstGeom>
        </p:spPr>
      </p:pic>
      <p:pic>
        <p:nvPicPr>
          <p:cNvPr id="19" name="图片 18"/>
          <p:cNvPicPr>
            <a:picLocks noChangeAspect="1"/>
          </p:cNvPicPr>
          <p:nvPr/>
        </p:nvPicPr>
        <p:blipFill>
          <a:blip r:embed="rId2"/>
          <a:stretch>
            <a:fillRect/>
          </a:stretch>
        </p:blipFill>
        <p:spPr>
          <a:xfrm>
            <a:off x="1942791" y="4114345"/>
            <a:ext cx="3206915" cy="615982"/>
          </a:xfrm>
          <a:prstGeom prst="rect">
            <a:avLst/>
          </a:prstGeom>
        </p:spPr>
      </p:pic>
      <p:pic>
        <p:nvPicPr>
          <p:cNvPr id="21" name="图片 20"/>
          <p:cNvPicPr>
            <a:picLocks noChangeAspect="1"/>
          </p:cNvPicPr>
          <p:nvPr/>
        </p:nvPicPr>
        <p:blipFill>
          <a:blip r:embed="rId3"/>
          <a:stretch>
            <a:fillRect/>
          </a:stretch>
        </p:blipFill>
        <p:spPr>
          <a:xfrm>
            <a:off x="2068554" y="5142937"/>
            <a:ext cx="2584583" cy="717587"/>
          </a:xfrm>
          <a:prstGeom prst="rect">
            <a:avLst/>
          </a:prstGeom>
        </p:spPr>
      </p:pic>
      <p:pic>
        <p:nvPicPr>
          <p:cNvPr id="23" name="图片 22"/>
          <p:cNvPicPr>
            <a:picLocks noChangeAspect="1"/>
          </p:cNvPicPr>
          <p:nvPr/>
        </p:nvPicPr>
        <p:blipFill rotWithShape="1">
          <a:blip r:embed="rId4"/>
          <a:srcRect t="14539"/>
          <a:stretch>
            <a:fillRect/>
          </a:stretch>
        </p:blipFill>
        <p:spPr>
          <a:xfrm>
            <a:off x="5389735" y="3192723"/>
            <a:ext cx="1384371" cy="564415"/>
          </a:xfrm>
          <a:prstGeom prst="rect">
            <a:avLst/>
          </a:prstGeom>
        </p:spPr>
      </p:pic>
      <p:pic>
        <p:nvPicPr>
          <p:cNvPr id="25" name="图片 24"/>
          <p:cNvPicPr>
            <a:picLocks noChangeAspect="1"/>
          </p:cNvPicPr>
          <p:nvPr/>
        </p:nvPicPr>
        <p:blipFill>
          <a:blip r:embed="rId5"/>
          <a:stretch>
            <a:fillRect/>
          </a:stretch>
        </p:blipFill>
        <p:spPr>
          <a:xfrm>
            <a:off x="5376376" y="4088812"/>
            <a:ext cx="1651085" cy="736638"/>
          </a:xfrm>
          <a:prstGeom prst="rect">
            <a:avLst/>
          </a:prstGeom>
        </p:spPr>
      </p:pic>
      <p:pic>
        <p:nvPicPr>
          <p:cNvPr id="27" name="图片 26"/>
          <p:cNvPicPr>
            <a:picLocks noChangeAspect="1"/>
          </p:cNvPicPr>
          <p:nvPr/>
        </p:nvPicPr>
        <p:blipFill>
          <a:blip r:embed="rId6"/>
          <a:stretch>
            <a:fillRect/>
          </a:stretch>
        </p:blipFill>
        <p:spPr>
          <a:xfrm>
            <a:off x="5429025" y="5244600"/>
            <a:ext cx="1479626" cy="603281"/>
          </a:xfrm>
          <a:prstGeom prst="rect">
            <a:avLst/>
          </a:prstGeom>
        </p:spPr>
      </p:pic>
      <p:sp>
        <p:nvSpPr>
          <p:cNvPr id="28" name="文本框 27"/>
          <p:cNvSpPr txBox="1"/>
          <p:nvPr/>
        </p:nvSpPr>
        <p:spPr>
          <a:xfrm>
            <a:off x="7504834" y="3952509"/>
            <a:ext cx="1297131" cy="369332"/>
          </a:xfrm>
          <a:prstGeom prst="rect">
            <a:avLst/>
          </a:prstGeom>
          <a:noFill/>
        </p:spPr>
        <p:txBody>
          <a:bodyPr wrap="square" rtlCol="0">
            <a:spAutoFit/>
          </a:bodyPr>
          <a:lstStyle/>
          <a:p>
            <a:r>
              <a:rPr lang="zh-CN" altLang="en-US" dirty="0"/>
              <a:t>作用量</a:t>
            </a:r>
            <a:endParaRPr lang="zh-CN" altLang="en-US" dirty="0"/>
          </a:p>
        </p:txBody>
      </p:sp>
      <p:pic>
        <p:nvPicPr>
          <p:cNvPr id="30" name="图片 29"/>
          <p:cNvPicPr>
            <a:picLocks noChangeAspect="1"/>
          </p:cNvPicPr>
          <p:nvPr/>
        </p:nvPicPr>
        <p:blipFill>
          <a:blip r:embed="rId7"/>
          <a:stretch>
            <a:fillRect/>
          </a:stretch>
        </p:blipFill>
        <p:spPr>
          <a:xfrm>
            <a:off x="8593730" y="3055803"/>
            <a:ext cx="2476627" cy="558829"/>
          </a:xfrm>
          <a:prstGeom prst="rect">
            <a:avLst/>
          </a:prstGeom>
        </p:spPr>
      </p:pic>
      <p:pic>
        <p:nvPicPr>
          <p:cNvPr id="32" name="图片 31"/>
          <p:cNvPicPr>
            <a:picLocks noChangeAspect="1"/>
          </p:cNvPicPr>
          <p:nvPr/>
        </p:nvPicPr>
        <p:blipFill>
          <a:blip r:embed="rId8"/>
          <a:stretch>
            <a:fillRect/>
          </a:stretch>
        </p:blipFill>
        <p:spPr>
          <a:xfrm>
            <a:off x="8666758" y="3777694"/>
            <a:ext cx="2330570" cy="654084"/>
          </a:xfrm>
          <a:prstGeom prst="rect">
            <a:avLst/>
          </a:prstGeom>
        </p:spPr>
      </p:pic>
      <p:pic>
        <p:nvPicPr>
          <p:cNvPr id="34" name="图片 33"/>
          <p:cNvPicPr>
            <a:picLocks noChangeAspect="1"/>
          </p:cNvPicPr>
          <p:nvPr/>
        </p:nvPicPr>
        <p:blipFill>
          <a:blip r:embed="rId9"/>
          <a:stretch>
            <a:fillRect/>
          </a:stretch>
        </p:blipFill>
        <p:spPr>
          <a:xfrm>
            <a:off x="7885960" y="4787318"/>
            <a:ext cx="3035456" cy="711237"/>
          </a:xfrm>
          <a:prstGeom prst="rect">
            <a:avLst/>
          </a:prstGeom>
        </p:spPr>
      </p:pic>
      <p:sp>
        <p:nvSpPr>
          <p:cNvPr id="36" name="文本框 35"/>
          <p:cNvSpPr txBox="1"/>
          <p:nvPr/>
        </p:nvSpPr>
        <p:spPr>
          <a:xfrm>
            <a:off x="1311155" y="1725206"/>
            <a:ext cx="6097384" cy="369332"/>
          </a:xfrm>
          <a:prstGeom prst="rect">
            <a:avLst/>
          </a:prstGeom>
          <a:noFill/>
        </p:spPr>
        <p:txBody>
          <a:bodyPr wrap="square">
            <a:spAutoFit/>
          </a:bodyPr>
          <a:lstStyle/>
          <a:p>
            <a:r>
              <a:rPr lang="zh-CN" altLang="en-US" b="1" dirty="0"/>
              <a:t>量子力学</a:t>
            </a:r>
            <a:r>
              <a:rPr lang="zh-CN" altLang="en-US" dirty="0"/>
              <a:t>中有</a:t>
            </a:r>
            <a:r>
              <a:rPr lang="zh-CN" altLang="en-US" b="1" dirty="0"/>
              <a:t>三大等价表述</a:t>
            </a:r>
            <a:r>
              <a:rPr lang="en-US" altLang="zh-CN" dirty="0"/>
              <a:t>:</a:t>
            </a:r>
            <a:endParaRPr lang="zh-CN" altLang="en-US" dirty="0"/>
          </a:p>
        </p:txBody>
      </p:sp>
      <p:cxnSp>
        <p:nvCxnSpPr>
          <p:cNvPr id="40" name="直接箭头连接符 39"/>
          <p:cNvCxnSpPr/>
          <p:nvPr/>
        </p:nvCxnSpPr>
        <p:spPr>
          <a:xfrm flipH="1">
            <a:off x="3546251" y="2498389"/>
            <a:ext cx="450175" cy="23307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5524280" y="2484821"/>
            <a:ext cx="400698" cy="2753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720768" y="3262831"/>
            <a:ext cx="1165866" cy="369332"/>
          </a:xfrm>
          <a:prstGeom prst="rect">
            <a:avLst/>
          </a:prstGeom>
          <a:noFill/>
        </p:spPr>
        <p:txBody>
          <a:bodyPr wrap="square" rtlCol="0">
            <a:spAutoFit/>
          </a:bodyPr>
          <a:lstStyle/>
          <a:p>
            <a:r>
              <a:rPr lang="zh-CN" altLang="en-US" dirty="0"/>
              <a:t>经典形式</a:t>
            </a:r>
            <a:endParaRPr lang="zh-CN" altLang="en-US" dirty="0"/>
          </a:p>
        </p:txBody>
      </p:sp>
      <p:cxnSp>
        <p:nvCxnSpPr>
          <p:cNvPr id="47" name="直接箭头连接符 46"/>
          <p:cNvCxnSpPr>
            <a:stCxn id="17" idx="2"/>
          </p:cNvCxnSpPr>
          <p:nvPr/>
        </p:nvCxnSpPr>
        <p:spPr>
          <a:xfrm flipH="1">
            <a:off x="3448570" y="3720561"/>
            <a:ext cx="1" cy="35293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a:off x="6131028" y="3691360"/>
            <a:ext cx="1" cy="35293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699557" y="4272465"/>
            <a:ext cx="1165866" cy="369332"/>
          </a:xfrm>
          <a:prstGeom prst="rect">
            <a:avLst/>
          </a:prstGeom>
          <a:noFill/>
        </p:spPr>
        <p:txBody>
          <a:bodyPr wrap="square" rtlCol="0">
            <a:spAutoFit/>
          </a:bodyPr>
          <a:lstStyle/>
          <a:p>
            <a:r>
              <a:rPr lang="zh-CN" altLang="en-US" dirty="0"/>
              <a:t>量子形式</a:t>
            </a:r>
            <a:endParaRPr lang="zh-CN" altLang="en-US" dirty="0"/>
          </a:p>
        </p:txBody>
      </p:sp>
      <p:cxnSp>
        <p:nvCxnSpPr>
          <p:cNvPr id="51" name="直接箭头连接符 50"/>
          <p:cNvCxnSpPr/>
          <p:nvPr/>
        </p:nvCxnSpPr>
        <p:spPr>
          <a:xfrm>
            <a:off x="3381284" y="4800662"/>
            <a:ext cx="0" cy="308807"/>
          </a:xfrm>
          <a:prstGeom prst="straightConnector1">
            <a:avLst/>
          </a:prstGeom>
          <a:ln>
            <a:solidFill>
              <a:schemeClr val="tx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6168838" y="4834130"/>
            <a:ext cx="0" cy="308807"/>
          </a:xfrm>
          <a:prstGeom prst="straightConnector1">
            <a:avLst/>
          </a:prstGeom>
          <a:ln>
            <a:solidFill>
              <a:schemeClr val="tx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5463280" y="5880548"/>
            <a:ext cx="1564181" cy="369332"/>
          </a:xfrm>
          <a:prstGeom prst="rect">
            <a:avLst/>
          </a:prstGeom>
          <a:noFill/>
        </p:spPr>
        <p:txBody>
          <a:bodyPr wrap="square">
            <a:spAutoFit/>
          </a:bodyPr>
          <a:lstStyle/>
          <a:p>
            <a:r>
              <a:rPr lang="zh-CN" altLang="en-US" b="1" dirty="0"/>
              <a:t>海森堡方程</a:t>
            </a:r>
            <a:endParaRPr lang="zh-CN" altLang="en-US" b="1" dirty="0"/>
          </a:p>
        </p:txBody>
      </p:sp>
      <p:sp>
        <p:nvSpPr>
          <p:cNvPr id="54" name="文本框 53"/>
          <p:cNvSpPr txBox="1"/>
          <p:nvPr/>
        </p:nvSpPr>
        <p:spPr>
          <a:xfrm>
            <a:off x="2764159" y="5878654"/>
            <a:ext cx="1564181" cy="369332"/>
          </a:xfrm>
          <a:prstGeom prst="rect">
            <a:avLst/>
          </a:prstGeom>
          <a:noFill/>
        </p:spPr>
        <p:txBody>
          <a:bodyPr wrap="square">
            <a:spAutoFit/>
          </a:bodyPr>
          <a:lstStyle/>
          <a:p>
            <a:r>
              <a:rPr lang="zh-CN" altLang="en-US" b="1" dirty="0"/>
              <a:t>薛定谔方程</a:t>
            </a:r>
            <a:endParaRPr lang="zh-CN" altLang="en-US" b="1" dirty="0"/>
          </a:p>
        </p:txBody>
      </p:sp>
      <p:sp>
        <p:nvSpPr>
          <p:cNvPr id="55" name="文本框 54"/>
          <p:cNvSpPr txBox="1"/>
          <p:nvPr/>
        </p:nvSpPr>
        <p:spPr>
          <a:xfrm>
            <a:off x="7254280" y="3174889"/>
            <a:ext cx="1651085" cy="369332"/>
          </a:xfrm>
          <a:prstGeom prst="rect">
            <a:avLst/>
          </a:prstGeom>
          <a:noFill/>
        </p:spPr>
        <p:txBody>
          <a:bodyPr wrap="square" rtlCol="0">
            <a:spAutoFit/>
          </a:bodyPr>
          <a:lstStyle/>
          <a:p>
            <a:r>
              <a:rPr lang="zh-CN" altLang="en-US" dirty="0"/>
              <a:t>拉格朗日量</a:t>
            </a:r>
            <a:endParaRPr lang="zh-CN" altLang="en-US" dirty="0"/>
          </a:p>
        </p:txBody>
      </p:sp>
      <p:cxnSp>
        <p:nvCxnSpPr>
          <p:cNvPr id="57" name="直接箭头连接符 56"/>
          <p:cNvCxnSpPr>
            <a:stCxn id="11" idx="2"/>
          </p:cNvCxnSpPr>
          <p:nvPr/>
        </p:nvCxnSpPr>
        <p:spPr>
          <a:xfrm>
            <a:off x="9292206" y="2596851"/>
            <a:ext cx="0" cy="458952"/>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9396723" y="4412321"/>
            <a:ext cx="0" cy="458952"/>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8791739" y="5663215"/>
            <a:ext cx="1564181" cy="369332"/>
          </a:xfrm>
          <a:prstGeom prst="rect">
            <a:avLst/>
          </a:prstGeom>
          <a:noFill/>
        </p:spPr>
        <p:txBody>
          <a:bodyPr wrap="square">
            <a:spAutoFit/>
          </a:bodyPr>
          <a:lstStyle/>
          <a:p>
            <a:r>
              <a:rPr lang="zh-CN" altLang="en-US" b="1" dirty="0"/>
              <a:t>费曼路径积分</a:t>
            </a:r>
            <a:endParaRPr lang="zh-CN" altLang="en-US" b="1" dirty="0"/>
          </a:p>
        </p:txBody>
      </p:sp>
      <p:sp>
        <p:nvSpPr>
          <p:cNvPr id="60" name="文本框 59"/>
          <p:cNvSpPr txBox="1"/>
          <p:nvPr/>
        </p:nvSpPr>
        <p:spPr>
          <a:xfrm>
            <a:off x="766252" y="2284770"/>
            <a:ext cx="1165866" cy="369332"/>
          </a:xfrm>
          <a:prstGeom prst="rect">
            <a:avLst/>
          </a:prstGeom>
          <a:noFill/>
        </p:spPr>
        <p:txBody>
          <a:bodyPr wrap="square" rtlCol="0">
            <a:spAutoFit/>
          </a:bodyPr>
          <a:lstStyle/>
          <a:p>
            <a:r>
              <a:rPr lang="zh-CN" altLang="en-US" dirty="0"/>
              <a:t>经典力学</a:t>
            </a:r>
            <a:endParaRPr lang="zh-CN" altLang="en-US" dirty="0"/>
          </a:p>
        </p:txBody>
      </p:sp>
      <p:sp>
        <p:nvSpPr>
          <p:cNvPr id="61" name="文本框 44"/>
          <p:cNvSpPr txBox="1"/>
          <p:nvPr/>
        </p:nvSpPr>
        <p:spPr>
          <a:xfrm>
            <a:off x="728222" y="5431304"/>
            <a:ext cx="116586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量子力学</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a:stretch>
            <a:fillRect/>
          </a:stretch>
        </p:blipFill>
        <p:spPr>
          <a:xfrm>
            <a:off x="2516164" y="3203515"/>
            <a:ext cx="5322929" cy="828236"/>
          </a:xfrm>
          <a:prstGeom prst="rect">
            <a:avLst/>
          </a:prstGeom>
        </p:spPr>
      </p:pic>
      <p:sp>
        <p:nvSpPr>
          <p:cNvPr id="7" name="矩形 6"/>
          <p:cNvSpPr/>
          <p:nvPr/>
        </p:nvSpPr>
        <p:spPr>
          <a:xfrm>
            <a:off x="838200" y="537455"/>
            <a:ext cx="10515600" cy="98090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chemeClr val="bg1"/>
                </a:solidFill>
              </a:rPr>
              <a:t>路径积分</a:t>
            </a:r>
            <a:endParaRPr lang="zh-CN" altLang="en-US" dirty="0">
              <a:solidFill>
                <a:schemeClr val="bg1"/>
              </a:solidFill>
            </a:endParaRPr>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灯片编号占位符 4"/>
          <p:cNvSpPr>
            <a:spLocks noGrp="1"/>
          </p:cNvSpPr>
          <p:nvPr>
            <p:ph type="sldNum" sz="quarter" idx="12"/>
          </p:nvPr>
        </p:nvSpPr>
        <p:spPr/>
        <p:txBody>
          <a:bodyPr/>
          <a:lstStyle/>
          <a:p>
            <a:fld id="{ECE8DD76-009A-4DB9-94C0-42A1CEB8628B}" type="slidenum">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Path integral visualization</a:t>
            </a:r>
            <a:endParaRPr lang="zh-CN" altLang="en-US"/>
          </a:p>
        </p:txBody>
      </p:sp>
      <p:pic>
        <p:nvPicPr>
          <p:cNvPr id="13" name="图片 12"/>
          <p:cNvPicPr>
            <a:picLocks noChangeAspect="1"/>
          </p:cNvPicPr>
          <p:nvPr/>
        </p:nvPicPr>
        <p:blipFill>
          <a:blip r:embed="rId2"/>
          <a:stretch>
            <a:fillRect/>
          </a:stretch>
        </p:blipFill>
        <p:spPr>
          <a:xfrm>
            <a:off x="1628281" y="1689998"/>
            <a:ext cx="7098697" cy="511433"/>
          </a:xfrm>
          <a:prstGeom prst="rect">
            <a:avLst/>
          </a:prstGeom>
        </p:spPr>
      </p:pic>
      <p:pic>
        <p:nvPicPr>
          <p:cNvPr id="15" name="图片 14"/>
          <p:cNvPicPr>
            <a:picLocks noChangeAspect="1"/>
          </p:cNvPicPr>
          <p:nvPr/>
        </p:nvPicPr>
        <p:blipFill>
          <a:blip r:embed="rId3"/>
          <a:stretch>
            <a:fillRect/>
          </a:stretch>
        </p:blipFill>
        <p:spPr>
          <a:xfrm>
            <a:off x="2608811" y="2187542"/>
            <a:ext cx="4718292" cy="501676"/>
          </a:xfrm>
          <a:prstGeom prst="rect">
            <a:avLst/>
          </a:prstGeom>
        </p:spPr>
      </p:pic>
      <p:sp>
        <p:nvSpPr>
          <p:cNvPr id="16" name="文本框 15"/>
          <p:cNvSpPr txBox="1"/>
          <p:nvPr/>
        </p:nvSpPr>
        <p:spPr>
          <a:xfrm>
            <a:off x="8185265" y="2228284"/>
            <a:ext cx="1313411" cy="369332"/>
          </a:xfrm>
          <a:prstGeom prst="rect">
            <a:avLst/>
          </a:prstGeom>
          <a:noFill/>
        </p:spPr>
        <p:txBody>
          <a:bodyPr wrap="square" rtlCol="0">
            <a:spAutoFit/>
          </a:bodyPr>
          <a:lstStyle/>
          <a:p>
            <a:r>
              <a:rPr lang="zh-CN" altLang="en-US" b="1" dirty="0"/>
              <a:t>传播子</a:t>
            </a:r>
            <a:endParaRPr lang="zh-CN" altLang="en-US" b="1" dirty="0"/>
          </a:p>
        </p:txBody>
      </p:sp>
      <p:sp>
        <p:nvSpPr>
          <p:cNvPr id="17" name="文本框 16"/>
          <p:cNvSpPr txBox="1"/>
          <p:nvPr/>
        </p:nvSpPr>
        <p:spPr>
          <a:xfrm>
            <a:off x="1537094" y="3915419"/>
            <a:ext cx="1657690" cy="369332"/>
          </a:xfrm>
          <a:prstGeom prst="rect">
            <a:avLst/>
          </a:prstGeom>
          <a:noFill/>
        </p:spPr>
        <p:txBody>
          <a:bodyPr wrap="square" rtlCol="0">
            <a:spAutoFit/>
          </a:bodyPr>
          <a:lstStyle/>
          <a:p>
            <a:r>
              <a:rPr lang="zh-CN" altLang="en-US" dirty="0"/>
              <a:t>插入完备基</a:t>
            </a:r>
            <a:endParaRPr lang="zh-CN" altLang="en-US" dirty="0"/>
          </a:p>
        </p:txBody>
      </p:sp>
      <p:pic>
        <p:nvPicPr>
          <p:cNvPr id="21" name="图片 20"/>
          <p:cNvPicPr>
            <a:picLocks noChangeAspect="1"/>
          </p:cNvPicPr>
          <p:nvPr/>
        </p:nvPicPr>
        <p:blipFill rotWithShape="1">
          <a:blip r:embed="rId4"/>
          <a:srcRect l="19286" t="3110"/>
          <a:stretch>
            <a:fillRect/>
          </a:stretch>
        </p:blipFill>
        <p:spPr>
          <a:xfrm>
            <a:off x="1628281" y="2853246"/>
            <a:ext cx="5844322" cy="395062"/>
          </a:xfrm>
          <a:prstGeom prst="rect">
            <a:avLst/>
          </a:prstGeom>
        </p:spPr>
      </p:pic>
      <p:pic>
        <p:nvPicPr>
          <p:cNvPr id="25" name="图片 24"/>
          <p:cNvPicPr>
            <a:picLocks noChangeAspect="1"/>
          </p:cNvPicPr>
          <p:nvPr/>
        </p:nvPicPr>
        <p:blipFill>
          <a:blip r:embed="rId5"/>
          <a:stretch>
            <a:fillRect/>
          </a:stretch>
        </p:blipFill>
        <p:spPr>
          <a:xfrm>
            <a:off x="4038600" y="4015287"/>
            <a:ext cx="6069862" cy="2124863"/>
          </a:xfrm>
          <a:prstGeom prst="rect">
            <a:avLst/>
          </a:prstGeom>
        </p:spPr>
      </p:pic>
      <p:pic>
        <p:nvPicPr>
          <p:cNvPr id="27" name="图片 26"/>
          <p:cNvPicPr>
            <a:picLocks noChangeAspect="1"/>
          </p:cNvPicPr>
          <p:nvPr/>
        </p:nvPicPr>
        <p:blipFill>
          <a:blip r:embed="rId6"/>
          <a:stretch>
            <a:fillRect/>
          </a:stretch>
        </p:blipFill>
        <p:spPr>
          <a:xfrm>
            <a:off x="2069609" y="4452862"/>
            <a:ext cx="1363547" cy="87306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38200" y="537455"/>
            <a:ext cx="10515600" cy="98090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chemeClr val="bg1"/>
                </a:solidFill>
              </a:rPr>
              <a:t>路径积分</a:t>
            </a:r>
            <a:endParaRPr lang="zh-CN" altLang="en-US" dirty="0">
              <a:solidFill>
                <a:schemeClr val="bg1"/>
              </a:solidFill>
            </a:endParaRPr>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灯片编号占位符 4"/>
          <p:cNvSpPr>
            <a:spLocks noGrp="1"/>
          </p:cNvSpPr>
          <p:nvPr>
            <p:ph type="sldNum" sz="quarter" idx="12"/>
          </p:nvPr>
        </p:nvSpPr>
        <p:spPr/>
        <p:txBody>
          <a:bodyPr/>
          <a:lstStyle/>
          <a:p>
            <a:fld id="{ECE8DD76-009A-4DB9-94C0-42A1CEB8628B}" type="slidenum">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Path integral visualization</a:t>
            </a:r>
            <a:endParaRPr lang="zh-CN" altLang="en-US"/>
          </a:p>
        </p:txBody>
      </p:sp>
      <p:pic>
        <p:nvPicPr>
          <p:cNvPr id="10" name="图片 9"/>
          <p:cNvPicPr>
            <a:picLocks noChangeAspect="1"/>
          </p:cNvPicPr>
          <p:nvPr/>
        </p:nvPicPr>
        <p:blipFill>
          <a:blip r:embed="rId1"/>
          <a:stretch>
            <a:fillRect/>
          </a:stretch>
        </p:blipFill>
        <p:spPr>
          <a:xfrm>
            <a:off x="1716547" y="1989983"/>
            <a:ext cx="6566237" cy="869995"/>
          </a:xfrm>
          <a:prstGeom prst="rect">
            <a:avLst/>
          </a:prstGeom>
        </p:spPr>
      </p:pic>
      <p:pic>
        <p:nvPicPr>
          <p:cNvPr id="12" name="图片 11"/>
          <p:cNvPicPr>
            <a:picLocks noChangeAspect="1"/>
          </p:cNvPicPr>
          <p:nvPr/>
        </p:nvPicPr>
        <p:blipFill rotWithShape="1">
          <a:blip r:embed="rId2"/>
          <a:srcRect r="65591"/>
          <a:stretch>
            <a:fillRect/>
          </a:stretch>
        </p:blipFill>
        <p:spPr>
          <a:xfrm>
            <a:off x="2214617" y="2855723"/>
            <a:ext cx="2733563" cy="800141"/>
          </a:xfrm>
          <a:prstGeom prst="rect">
            <a:avLst/>
          </a:prstGeom>
        </p:spPr>
      </p:pic>
      <p:pic>
        <p:nvPicPr>
          <p:cNvPr id="18" name="图片 17"/>
          <p:cNvPicPr>
            <a:picLocks noChangeAspect="1"/>
          </p:cNvPicPr>
          <p:nvPr/>
        </p:nvPicPr>
        <p:blipFill>
          <a:blip r:embed="rId3"/>
          <a:stretch>
            <a:fillRect/>
          </a:stretch>
        </p:blipFill>
        <p:spPr>
          <a:xfrm>
            <a:off x="2878656" y="5002943"/>
            <a:ext cx="5404128" cy="889046"/>
          </a:xfrm>
          <a:prstGeom prst="rect">
            <a:avLst/>
          </a:prstGeom>
        </p:spPr>
      </p:pic>
      <p:pic>
        <p:nvPicPr>
          <p:cNvPr id="26" name="图片 25"/>
          <p:cNvPicPr>
            <a:picLocks noChangeAspect="1"/>
          </p:cNvPicPr>
          <p:nvPr/>
        </p:nvPicPr>
        <p:blipFill>
          <a:blip r:embed="rId4"/>
          <a:stretch>
            <a:fillRect/>
          </a:stretch>
        </p:blipFill>
        <p:spPr>
          <a:xfrm>
            <a:off x="2243865" y="4533852"/>
            <a:ext cx="1924149" cy="361969"/>
          </a:xfrm>
          <a:prstGeom prst="rect">
            <a:avLst/>
          </a:prstGeom>
        </p:spPr>
      </p:pic>
      <p:pic>
        <p:nvPicPr>
          <p:cNvPr id="30" name="图片 29"/>
          <p:cNvPicPr>
            <a:picLocks noChangeAspect="1"/>
          </p:cNvPicPr>
          <p:nvPr/>
        </p:nvPicPr>
        <p:blipFill>
          <a:blip r:embed="rId5"/>
          <a:stretch>
            <a:fillRect/>
          </a:stretch>
        </p:blipFill>
        <p:spPr>
          <a:xfrm>
            <a:off x="8417721" y="1989983"/>
            <a:ext cx="3119324" cy="2119285"/>
          </a:xfrm>
          <a:prstGeom prst="rect">
            <a:avLst/>
          </a:prstGeom>
        </p:spPr>
      </p:pic>
      <mc:AlternateContent xmlns:mc="http://schemas.openxmlformats.org/markup-compatibility/2006">
        <mc:Choice xmlns:a14="http://schemas.microsoft.com/office/drawing/2010/main" Requires="a14">
          <p:sp>
            <p:nvSpPr>
              <p:cNvPr id="31" name="文本框 30"/>
              <p:cNvSpPr txBox="1"/>
              <p:nvPr/>
            </p:nvSpPr>
            <p:spPr>
              <a:xfrm>
                <a:off x="1057215" y="3081680"/>
                <a:ext cx="1022465" cy="369332"/>
              </a:xfrm>
              <a:prstGeom prst="rect">
                <a:avLst/>
              </a:prstGeom>
              <a:noFill/>
            </p:spPr>
            <p:txBody>
              <a:bodyPr wrap="square" rtlCol="0">
                <a:spAutoFit/>
              </a:bodyPr>
              <a:lstStyle/>
              <a:p>
                <a:r>
                  <a:rPr lang="zh-CN" altLang="en-US" dirty="0"/>
                  <a:t>对</a:t>
                </a:r>
                <a14:m>
                  <m:oMath xmlns:m="http://schemas.openxmlformats.org/officeDocument/2006/math">
                    <m:r>
                      <a:rPr lang="en-US" altLang="zh-CN" b="0" i="1" smtClean="0">
                        <a:latin typeface="Cambria Math" panose="02040503050406030204" pitchFamily="18" charset="0"/>
                      </a:rPr>
                      <m:t>𝛿</m:t>
                    </m:r>
                    <m:r>
                      <a:rPr lang="zh-CN" altLang="en-US" i="1">
                        <a:latin typeface="Cambria Math" panose="02040503050406030204" pitchFamily="18" charset="0"/>
                      </a:rPr>
                      <m:t>展开</m:t>
                    </m:r>
                  </m:oMath>
                </a14:m>
                <a:endParaRPr lang="zh-CN" altLang="en-US" dirty="0"/>
              </a:p>
            </p:txBody>
          </p:sp>
        </mc:Choice>
        <mc:Fallback>
          <p:sp>
            <p:nvSpPr>
              <p:cNvPr id="31" name="文本框 30"/>
              <p:cNvSpPr txBox="1">
                <a:spLocks noRot="1" noChangeAspect="1" noMove="1" noResize="1" noEditPoints="1" noAdjustHandles="1" noChangeArrowheads="1" noChangeShapeType="1" noTextEdit="1"/>
              </p:cNvSpPr>
              <p:nvPr/>
            </p:nvSpPr>
            <p:spPr>
              <a:xfrm>
                <a:off x="1057215" y="3081680"/>
                <a:ext cx="1022465" cy="369332"/>
              </a:xfrm>
              <a:prstGeom prst="rect">
                <a:avLst/>
              </a:prstGeom>
              <a:blipFill rotWithShape="1">
                <a:blip r:embed="rId6"/>
                <a:stretch>
                  <a:fillRect l="-56" t="-7" r="5" b="114"/>
                </a:stretch>
              </a:blipFill>
            </p:spPr>
            <p:txBody>
              <a:bodyPr/>
              <a:lstStyle/>
              <a:p>
                <a:r>
                  <a:rPr lang="zh-CN" altLang="en-US">
                    <a:noFill/>
                  </a:rPr>
                  <a:t> </a:t>
                </a:r>
              </a:p>
            </p:txBody>
          </p:sp>
        </mc:Fallback>
      </mc:AlternateContent>
      <p:pic>
        <p:nvPicPr>
          <p:cNvPr id="32" name="图片 31"/>
          <p:cNvPicPr>
            <a:picLocks noChangeAspect="1"/>
          </p:cNvPicPr>
          <p:nvPr/>
        </p:nvPicPr>
        <p:blipFill rotWithShape="1">
          <a:blip r:embed="rId2"/>
          <a:srcRect l="34095"/>
          <a:stretch>
            <a:fillRect/>
          </a:stretch>
        </p:blipFill>
        <p:spPr>
          <a:xfrm>
            <a:off x="3047151" y="3471433"/>
            <a:ext cx="5235633" cy="800141"/>
          </a:xfrm>
          <a:prstGeom prst="rect">
            <a:avLst/>
          </a:prstGeom>
        </p:spPr>
      </p:pic>
      <p:sp>
        <p:nvSpPr>
          <p:cNvPr id="33" name="文本框 32"/>
          <p:cNvSpPr txBox="1"/>
          <p:nvPr/>
        </p:nvSpPr>
        <p:spPr>
          <a:xfrm>
            <a:off x="1060534" y="4508895"/>
            <a:ext cx="1216429" cy="369332"/>
          </a:xfrm>
          <a:prstGeom prst="rect">
            <a:avLst/>
          </a:prstGeom>
          <a:noFill/>
        </p:spPr>
        <p:txBody>
          <a:bodyPr wrap="square" rtlCol="0">
            <a:spAutoFit/>
          </a:bodyPr>
          <a:lstStyle/>
          <a:p>
            <a:r>
              <a:rPr lang="zh-CN" altLang="en-US" dirty="0"/>
              <a:t>引入差分</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38200" y="537455"/>
            <a:ext cx="10515600" cy="98090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chemeClr val="bg1"/>
                </a:solidFill>
              </a:rPr>
              <a:t>路径积分</a:t>
            </a:r>
            <a:endParaRPr lang="zh-CN" altLang="en-US" dirty="0">
              <a:solidFill>
                <a:schemeClr val="bg1"/>
              </a:solidFill>
            </a:endParaRPr>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灯片编号占位符 4"/>
          <p:cNvSpPr>
            <a:spLocks noGrp="1"/>
          </p:cNvSpPr>
          <p:nvPr>
            <p:ph type="sldNum" sz="quarter" idx="12"/>
          </p:nvPr>
        </p:nvSpPr>
        <p:spPr/>
        <p:txBody>
          <a:bodyPr/>
          <a:lstStyle/>
          <a:p>
            <a:fld id="{ECE8DD76-009A-4DB9-94C0-42A1CEB8628B}" type="slidenum">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Path integral visualization</a:t>
            </a:r>
            <a:endParaRPr lang="zh-CN" altLang="en-US"/>
          </a:p>
        </p:txBody>
      </p:sp>
      <p:grpSp>
        <p:nvGrpSpPr>
          <p:cNvPr id="9" name="组合 8"/>
          <p:cNvGrpSpPr/>
          <p:nvPr/>
        </p:nvGrpSpPr>
        <p:grpSpPr>
          <a:xfrm>
            <a:off x="1115145" y="2082894"/>
            <a:ext cx="4655652" cy="497672"/>
            <a:chOff x="1090001" y="2230240"/>
            <a:chExt cx="3683189" cy="393720"/>
          </a:xfrm>
        </p:grpSpPr>
        <p:pic>
          <p:nvPicPr>
            <p:cNvPr id="14" name="图片 13"/>
            <p:cNvPicPr>
              <a:picLocks noChangeAspect="1"/>
            </p:cNvPicPr>
            <p:nvPr/>
          </p:nvPicPr>
          <p:blipFill>
            <a:blip r:embed="rId1"/>
            <a:stretch>
              <a:fillRect/>
            </a:stretch>
          </p:blipFill>
          <p:spPr>
            <a:xfrm>
              <a:off x="1090001" y="2230240"/>
              <a:ext cx="3073558" cy="393720"/>
            </a:xfrm>
            <a:prstGeom prst="rect">
              <a:avLst/>
            </a:prstGeom>
          </p:spPr>
        </p:pic>
        <p:pic>
          <p:nvPicPr>
            <p:cNvPr id="18" name="图片 17"/>
            <p:cNvPicPr>
              <a:picLocks noChangeAspect="1"/>
            </p:cNvPicPr>
            <p:nvPr/>
          </p:nvPicPr>
          <p:blipFill>
            <a:blip r:embed="rId2"/>
            <a:stretch>
              <a:fillRect/>
            </a:stretch>
          </p:blipFill>
          <p:spPr>
            <a:xfrm>
              <a:off x="4163559" y="2250085"/>
              <a:ext cx="609631" cy="311166"/>
            </a:xfrm>
            <a:prstGeom prst="rect">
              <a:avLst/>
            </a:prstGeom>
          </p:spPr>
        </p:pic>
      </p:grpSp>
      <p:pic>
        <p:nvPicPr>
          <p:cNvPr id="21" name="图片 20"/>
          <p:cNvPicPr>
            <a:picLocks noChangeAspect="1"/>
          </p:cNvPicPr>
          <p:nvPr/>
        </p:nvPicPr>
        <p:blipFill>
          <a:blip r:embed="rId3"/>
          <a:stretch>
            <a:fillRect/>
          </a:stretch>
        </p:blipFill>
        <p:spPr>
          <a:xfrm>
            <a:off x="2782968" y="2538389"/>
            <a:ext cx="5975657" cy="844593"/>
          </a:xfrm>
          <a:prstGeom prst="rect">
            <a:avLst/>
          </a:prstGeom>
        </p:spPr>
      </p:pic>
      <p:pic>
        <p:nvPicPr>
          <p:cNvPr id="8" name="图片 7"/>
          <p:cNvPicPr>
            <a:picLocks noChangeAspect="1"/>
          </p:cNvPicPr>
          <p:nvPr/>
        </p:nvPicPr>
        <p:blipFill>
          <a:blip r:embed="rId4"/>
          <a:stretch>
            <a:fillRect/>
          </a:stretch>
        </p:blipFill>
        <p:spPr>
          <a:xfrm>
            <a:off x="3581400" y="4046586"/>
            <a:ext cx="3219615" cy="876345"/>
          </a:xfrm>
          <a:prstGeom prst="rect">
            <a:avLst/>
          </a:prstGeom>
        </p:spPr>
      </p:pic>
      <p:sp>
        <p:nvSpPr>
          <p:cNvPr id="22" name="文本框 21"/>
          <p:cNvSpPr txBox="1"/>
          <p:nvPr/>
        </p:nvSpPr>
        <p:spPr>
          <a:xfrm>
            <a:off x="1115145" y="3620452"/>
            <a:ext cx="3219615" cy="369332"/>
          </a:xfrm>
          <a:prstGeom prst="rect">
            <a:avLst/>
          </a:prstGeom>
          <a:noFill/>
        </p:spPr>
        <p:txBody>
          <a:bodyPr wrap="square" rtlCol="0">
            <a:spAutoFit/>
          </a:bodyPr>
          <a:lstStyle/>
          <a:p>
            <a:r>
              <a:rPr lang="zh-CN" altLang="en-US" dirty="0"/>
              <a:t>组态空间中的路径积分表达式</a:t>
            </a:r>
            <a:endParaRPr lang="zh-CN" altLang="en-US" dirty="0"/>
          </a:p>
        </p:txBody>
      </p:sp>
      <p:pic>
        <p:nvPicPr>
          <p:cNvPr id="23" name="图片 22"/>
          <p:cNvPicPr>
            <a:picLocks noChangeAspect="1"/>
          </p:cNvPicPr>
          <p:nvPr/>
        </p:nvPicPr>
        <p:blipFill>
          <a:blip r:embed="rId5"/>
          <a:stretch>
            <a:fillRect/>
          </a:stretch>
        </p:blipFill>
        <p:spPr>
          <a:xfrm>
            <a:off x="2782968" y="4857994"/>
            <a:ext cx="2330570" cy="654084"/>
          </a:xfrm>
          <a:prstGeom prst="rect">
            <a:avLst/>
          </a:prstGeom>
        </p:spPr>
      </p:pic>
      <p:pic>
        <p:nvPicPr>
          <p:cNvPr id="24" name="图片 23"/>
          <p:cNvPicPr>
            <a:picLocks noChangeAspect="1"/>
          </p:cNvPicPr>
          <p:nvPr/>
        </p:nvPicPr>
        <p:blipFill>
          <a:blip r:embed="rId6"/>
          <a:stretch>
            <a:fillRect/>
          </a:stretch>
        </p:blipFill>
        <p:spPr>
          <a:xfrm>
            <a:off x="7520311" y="4905621"/>
            <a:ext cx="2476627" cy="558829"/>
          </a:xfrm>
          <a:prstGeom prst="rect">
            <a:avLst/>
          </a:prstGeom>
        </p:spPr>
      </p:pic>
      <p:sp>
        <p:nvSpPr>
          <p:cNvPr id="25" name="文本框 24"/>
          <p:cNvSpPr txBox="1"/>
          <p:nvPr/>
        </p:nvSpPr>
        <p:spPr>
          <a:xfrm>
            <a:off x="1854097" y="5000370"/>
            <a:ext cx="1029034" cy="369332"/>
          </a:xfrm>
          <a:prstGeom prst="rect">
            <a:avLst/>
          </a:prstGeom>
          <a:noFill/>
        </p:spPr>
        <p:txBody>
          <a:bodyPr wrap="square" rtlCol="0">
            <a:spAutoFit/>
          </a:bodyPr>
          <a:lstStyle/>
          <a:p>
            <a:r>
              <a:rPr lang="zh-CN" altLang="en-US" dirty="0"/>
              <a:t>作用量</a:t>
            </a:r>
            <a:endParaRPr lang="zh-CN" altLang="en-US" dirty="0"/>
          </a:p>
        </p:txBody>
      </p:sp>
      <p:sp>
        <p:nvSpPr>
          <p:cNvPr id="26" name="文本框 25"/>
          <p:cNvSpPr txBox="1"/>
          <p:nvPr/>
        </p:nvSpPr>
        <p:spPr>
          <a:xfrm>
            <a:off x="6252921" y="5000370"/>
            <a:ext cx="1651085" cy="369332"/>
          </a:xfrm>
          <a:prstGeom prst="rect">
            <a:avLst/>
          </a:prstGeom>
          <a:noFill/>
        </p:spPr>
        <p:txBody>
          <a:bodyPr wrap="square" rtlCol="0">
            <a:spAutoFit/>
          </a:bodyPr>
          <a:lstStyle/>
          <a:p>
            <a:r>
              <a:rPr lang="zh-CN" altLang="en-US" dirty="0"/>
              <a:t>拉格朗日量</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38200" y="537455"/>
            <a:ext cx="10515600" cy="98090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chemeClr val="bg1"/>
                </a:solidFill>
              </a:rPr>
              <a:t>经典极限</a:t>
            </a:r>
            <a:endParaRPr lang="zh-CN" altLang="en-US" dirty="0">
              <a:solidFill>
                <a:schemeClr val="bg1"/>
              </a:solidFill>
            </a:endParaRPr>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灯片编号占位符 4"/>
          <p:cNvSpPr>
            <a:spLocks noGrp="1"/>
          </p:cNvSpPr>
          <p:nvPr>
            <p:ph type="sldNum" sz="quarter" idx="12"/>
          </p:nvPr>
        </p:nvSpPr>
        <p:spPr/>
        <p:txBody>
          <a:bodyPr/>
          <a:lstStyle/>
          <a:p>
            <a:fld id="{ECE8DD76-009A-4DB9-94C0-42A1CEB8628B}" type="slidenum">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Path integral visualization</a:t>
            </a:r>
            <a:endParaRPr lang="zh-CN" altLang="en-US"/>
          </a:p>
        </p:txBody>
      </p:sp>
      <p:pic>
        <p:nvPicPr>
          <p:cNvPr id="15" name="图片 14"/>
          <p:cNvPicPr>
            <a:picLocks noChangeAspect="1"/>
          </p:cNvPicPr>
          <p:nvPr/>
        </p:nvPicPr>
        <p:blipFill>
          <a:blip r:embed="rId1"/>
          <a:stretch>
            <a:fillRect/>
          </a:stretch>
        </p:blipFill>
        <p:spPr>
          <a:xfrm>
            <a:off x="3806714" y="1625075"/>
            <a:ext cx="3219615" cy="876345"/>
          </a:xfrm>
          <a:prstGeom prst="rect">
            <a:avLst/>
          </a:prstGeom>
        </p:spPr>
      </p:pic>
      <p:sp>
        <p:nvSpPr>
          <p:cNvPr id="3" name="文本框 2"/>
          <p:cNvSpPr txBox="1"/>
          <p:nvPr/>
        </p:nvSpPr>
        <p:spPr>
          <a:xfrm>
            <a:off x="1213658" y="2505816"/>
            <a:ext cx="2934393" cy="369332"/>
          </a:xfrm>
          <a:prstGeom prst="rect">
            <a:avLst/>
          </a:prstGeom>
          <a:noFill/>
        </p:spPr>
        <p:txBody>
          <a:bodyPr wrap="square" rtlCol="0">
            <a:spAutoFit/>
          </a:bodyPr>
          <a:lstStyle/>
          <a:p>
            <a:r>
              <a:rPr lang="zh-CN" altLang="en-US" dirty="0"/>
              <a:t>所有可能的路径贡献相同？</a:t>
            </a:r>
            <a:endParaRPr lang="zh-CN" altLang="en-US" dirty="0"/>
          </a:p>
        </p:txBody>
      </p:sp>
      <p:sp>
        <p:nvSpPr>
          <p:cNvPr id="9" name="文本框 8"/>
          <p:cNvSpPr txBox="1"/>
          <p:nvPr/>
        </p:nvSpPr>
        <p:spPr>
          <a:xfrm>
            <a:off x="4908878" y="2501420"/>
            <a:ext cx="935272" cy="369332"/>
          </a:xfrm>
          <a:prstGeom prst="rect">
            <a:avLst/>
          </a:prstGeom>
          <a:noFill/>
        </p:spPr>
        <p:txBody>
          <a:bodyPr wrap="square" rtlCol="0">
            <a:spAutoFit/>
          </a:bodyPr>
          <a:lstStyle/>
          <a:p>
            <a:r>
              <a:rPr lang="zh-CN" altLang="en-US" dirty="0"/>
              <a:t>干涉！</a:t>
            </a:r>
            <a:endParaRPr lang="zh-CN" altLang="en-US" dirty="0"/>
          </a:p>
        </p:txBody>
      </p:sp>
      <p:sp>
        <p:nvSpPr>
          <p:cNvPr id="19" name="文本框 18"/>
          <p:cNvSpPr txBox="1"/>
          <p:nvPr/>
        </p:nvSpPr>
        <p:spPr>
          <a:xfrm>
            <a:off x="1769226" y="3287534"/>
            <a:ext cx="997527" cy="369332"/>
          </a:xfrm>
          <a:prstGeom prst="rect">
            <a:avLst/>
          </a:prstGeom>
          <a:noFill/>
        </p:spPr>
        <p:txBody>
          <a:bodyPr wrap="square" rtlCol="0">
            <a:spAutoFit/>
          </a:bodyPr>
          <a:lstStyle/>
          <a:p>
            <a:r>
              <a:rPr lang="zh-CN" altLang="en-US" dirty="0"/>
              <a:t>变分法</a:t>
            </a:r>
            <a:endParaRPr lang="zh-CN" altLang="en-US" dirty="0"/>
          </a:p>
        </p:txBody>
      </p:sp>
      <p:pic>
        <p:nvPicPr>
          <p:cNvPr id="13" name="图片 12"/>
          <p:cNvPicPr>
            <a:picLocks noChangeAspect="1"/>
          </p:cNvPicPr>
          <p:nvPr/>
        </p:nvPicPr>
        <p:blipFill>
          <a:blip r:embed="rId2"/>
          <a:stretch>
            <a:fillRect/>
          </a:stretch>
        </p:blipFill>
        <p:spPr>
          <a:xfrm>
            <a:off x="3289072" y="3975830"/>
            <a:ext cx="3692236" cy="792438"/>
          </a:xfrm>
          <a:prstGeom prst="rect">
            <a:avLst/>
          </a:prstGeom>
        </p:spPr>
      </p:pic>
      <p:pic>
        <p:nvPicPr>
          <p:cNvPr id="17" name="图片 16"/>
          <p:cNvPicPr>
            <a:picLocks noChangeAspect="1"/>
          </p:cNvPicPr>
          <p:nvPr/>
        </p:nvPicPr>
        <p:blipFill>
          <a:blip r:embed="rId3"/>
          <a:stretch>
            <a:fillRect/>
          </a:stretch>
        </p:blipFill>
        <p:spPr>
          <a:xfrm>
            <a:off x="3241964" y="3094462"/>
            <a:ext cx="4223896" cy="705399"/>
          </a:xfrm>
          <a:prstGeom prst="rect">
            <a:avLst/>
          </a:prstGeom>
        </p:spPr>
      </p:pic>
      <p:pic>
        <p:nvPicPr>
          <p:cNvPr id="25" name="图片 24"/>
          <p:cNvPicPr>
            <a:picLocks noChangeAspect="1"/>
          </p:cNvPicPr>
          <p:nvPr/>
        </p:nvPicPr>
        <p:blipFill>
          <a:blip r:embed="rId4"/>
          <a:stretch>
            <a:fillRect/>
          </a:stretch>
        </p:blipFill>
        <p:spPr>
          <a:xfrm>
            <a:off x="3253232" y="4969548"/>
            <a:ext cx="901746" cy="330217"/>
          </a:xfrm>
          <a:prstGeom prst="rect">
            <a:avLst/>
          </a:prstGeom>
        </p:spPr>
      </p:pic>
      <p:sp>
        <p:nvSpPr>
          <p:cNvPr id="26" name="文本框 25"/>
          <p:cNvSpPr txBox="1"/>
          <p:nvPr/>
        </p:nvSpPr>
        <p:spPr>
          <a:xfrm>
            <a:off x="1769226" y="4942839"/>
            <a:ext cx="1259378" cy="369332"/>
          </a:xfrm>
          <a:prstGeom prst="rect">
            <a:avLst/>
          </a:prstGeom>
          <a:noFill/>
        </p:spPr>
        <p:txBody>
          <a:bodyPr wrap="square" rtlCol="0">
            <a:spAutoFit/>
          </a:bodyPr>
          <a:lstStyle/>
          <a:p>
            <a:r>
              <a:rPr lang="zh-CN" altLang="en-US" dirty="0"/>
              <a:t>经典问题</a:t>
            </a:r>
            <a:endParaRPr lang="zh-CN" altLang="en-US" dirty="0"/>
          </a:p>
        </p:txBody>
      </p:sp>
      <p:sp>
        <p:nvSpPr>
          <p:cNvPr id="27" name="文本框 26"/>
          <p:cNvSpPr txBox="1"/>
          <p:nvPr/>
        </p:nvSpPr>
        <p:spPr>
          <a:xfrm>
            <a:off x="8377845" y="2771165"/>
            <a:ext cx="1986742" cy="369332"/>
          </a:xfrm>
          <a:prstGeom prst="rect">
            <a:avLst/>
          </a:prstGeom>
          <a:noFill/>
        </p:spPr>
        <p:txBody>
          <a:bodyPr wrap="square" rtlCol="0">
            <a:spAutoFit/>
          </a:bodyPr>
          <a:lstStyle/>
          <a:p>
            <a:r>
              <a:rPr lang="zh-CN" altLang="en-US" dirty="0"/>
              <a:t>最小作用量原理</a:t>
            </a:r>
            <a:endParaRPr lang="zh-CN" altLang="en-US" dirty="0"/>
          </a:p>
        </p:txBody>
      </p:sp>
      <p:pic>
        <p:nvPicPr>
          <p:cNvPr id="29" name="图片 28"/>
          <p:cNvPicPr>
            <a:picLocks noChangeAspect="1"/>
          </p:cNvPicPr>
          <p:nvPr/>
        </p:nvPicPr>
        <p:blipFill>
          <a:blip r:embed="rId5"/>
          <a:stretch>
            <a:fillRect/>
          </a:stretch>
        </p:blipFill>
        <p:spPr>
          <a:xfrm>
            <a:off x="8377845" y="3278770"/>
            <a:ext cx="1803493" cy="825542"/>
          </a:xfrm>
          <a:prstGeom prst="rect">
            <a:avLst/>
          </a:prstGeom>
        </p:spPr>
      </p:pic>
      <p:sp>
        <p:nvSpPr>
          <p:cNvPr id="30" name="文本框 29"/>
          <p:cNvSpPr txBox="1"/>
          <p:nvPr/>
        </p:nvSpPr>
        <p:spPr>
          <a:xfrm>
            <a:off x="8153400" y="4430621"/>
            <a:ext cx="1246909" cy="369332"/>
          </a:xfrm>
          <a:prstGeom prst="rect">
            <a:avLst/>
          </a:prstGeom>
          <a:noFill/>
        </p:spPr>
        <p:txBody>
          <a:bodyPr wrap="square" rtlCol="0">
            <a:spAutoFit/>
          </a:bodyPr>
          <a:lstStyle/>
          <a:p>
            <a:r>
              <a:rPr lang="zh-CN" altLang="en-US" dirty="0"/>
              <a:t>经典路径</a:t>
            </a:r>
            <a:endParaRPr lang="zh-CN" altLang="en-US" dirty="0"/>
          </a:p>
        </p:txBody>
      </p:sp>
      <p:sp>
        <p:nvSpPr>
          <p:cNvPr id="31" name="文本框 30"/>
          <p:cNvSpPr txBox="1"/>
          <p:nvPr/>
        </p:nvSpPr>
        <p:spPr>
          <a:xfrm>
            <a:off x="9557883" y="4430621"/>
            <a:ext cx="1246909" cy="369332"/>
          </a:xfrm>
          <a:prstGeom prst="rect">
            <a:avLst/>
          </a:prstGeom>
          <a:noFill/>
        </p:spPr>
        <p:txBody>
          <a:bodyPr wrap="square" rtlCol="0">
            <a:spAutoFit/>
          </a:bodyPr>
          <a:lstStyle/>
          <a:p>
            <a:r>
              <a:rPr lang="zh-CN" altLang="en-US" dirty="0"/>
              <a:t>干涉相长</a:t>
            </a:r>
            <a:endParaRPr lang="zh-CN" altLang="en-US" dirty="0"/>
          </a:p>
        </p:txBody>
      </p:sp>
      <p:sp>
        <p:nvSpPr>
          <p:cNvPr id="32" name="文本框 31"/>
          <p:cNvSpPr txBox="1"/>
          <p:nvPr/>
        </p:nvSpPr>
        <p:spPr>
          <a:xfrm>
            <a:off x="8153400" y="4894346"/>
            <a:ext cx="1246909" cy="369332"/>
          </a:xfrm>
          <a:prstGeom prst="rect">
            <a:avLst/>
          </a:prstGeom>
          <a:noFill/>
        </p:spPr>
        <p:txBody>
          <a:bodyPr wrap="square" rtlCol="0">
            <a:spAutoFit/>
          </a:bodyPr>
          <a:lstStyle/>
          <a:p>
            <a:r>
              <a:rPr lang="zh-CN" altLang="en-US" dirty="0"/>
              <a:t>其他路径</a:t>
            </a:r>
            <a:endParaRPr lang="zh-CN" altLang="en-US" dirty="0"/>
          </a:p>
        </p:txBody>
      </p:sp>
      <p:sp>
        <p:nvSpPr>
          <p:cNvPr id="33" name="文本框 32"/>
          <p:cNvSpPr txBox="1"/>
          <p:nvPr/>
        </p:nvSpPr>
        <p:spPr>
          <a:xfrm>
            <a:off x="9557883" y="4894346"/>
            <a:ext cx="1246909" cy="369332"/>
          </a:xfrm>
          <a:prstGeom prst="rect">
            <a:avLst/>
          </a:prstGeom>
          <a:noFill/>
        </p:spPr>
        <p:txBody>
          <a:bodyPr wrap="square" rtlCol="0">
            <a:spAutoFit/>
          </a:bodyPr>
          <a:lstStyle/>
          <a:p>
            <a:r>
              <a:rPr lang="zh-CN" altLang="en-US" dirty="0"/>
              <a:t>干涉相消</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38200" y="537455"/>
            <a:ext cx="10515600" cy="98090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chemeClr val="bg1"/>
                </a:solidFill>
              </a:rPr>
              <a:t>设计思路</a:t>
            </a:r>
            <a:endParaRPr lang="zh-CN" altLang="en-US" dirty="0">
              <a:solidFill>
                <a:schemeClr val="bg1"/>
              </a:solidFill>
            </a:endParaRPr>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灯片编号占位符 4"/>
          <p:cNvSpPr>
            <a:spLocks noGrp="1"/>
          </p:cNvSpPr>
          <p:nvPr>
            <p:ph type="sldNum" sz="quarter" idx="12"/>
          </p:nvPr>
        </p:nvSpPr>
        <p:spPr/>
        <p:txBody>
          <a:bodyPr/>
          <a:lstStyle/>
          <a:p>
            <a:fld id="{ECE8DD76-009A-4DB9-94C0-42A1CEB8628B}" type="slidenum">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Path integral visualization</a:t>
            </a:r>
            <a:endParaRPr lang="zh-CN" altLang="en-US"/>
          </a:p>
        </p:txBody>
      </p:sp>
      <p:pic>
        <p:nvPicPr>
          <p:cNvPr id="10" name="图片 9"/>
          <p:cNvPicPr>
            <a:picLocks noChangeAspect="1"/>
          </p:cNvPicPr>
          <p:nvPr/>
        </p:nvPicPr>
        <p:blipFill>
          <a:blip r:embed="rId1"/>
          <a:stretch>
            <a:fillRect/>
          </a:stretch>
        </p:blipFill>
        <p:spPr>
          <a:xfrm>
            <a:off x="1170710" y="2444225"/>
            <a:ext cx="3865849" cy="2834357"/>
          </a:xfrm>
          <a:prstGeom prst="rect">
            <a:avLst/>
          </a:prstGeom>
        </p:spPr>
      </p:pic>
      <p:sp>
        <p:nvSpPr>
          <p:cNvPr id="11" name="文本框 10"/>
          <p:cNvSpPr txBox="1"/>
          <p:nvPr/>
        </p:nvSpPr>
        <p:spPr>
          <a:xfrm>
            <a:off x="5925589" y="2679251"/>
            <a:ext cx="2227811" cy="369332"/>
          </a:xfrm>
          <a:prstGeom prst="rect">
            <a:avLst/>
          </a:prstGeom>
          <a:noFill/>
        </p:spPr>
        <p:txBody>
          <a:bodyPr wrap="square" rtlCol="0">
            <a:spAutoFit/>
          </a:bodyPr>
          <a:lstStyle/>
          <a:p>
            <a:r>
              <a:rPr lang="zh-CN" altLang="en-US" dirty="0"/>
              <a:t>更好的呈现方式？</a:t>
            </a:r>
            <a:endParaRPr lang="zh-CN" altLang="en-US" dirty="0"/>
          </a:p>
        </p:txBody>
      </p:sp>
      <mc:AlternateContent xmlns:mc="http://schemas.openxmlformats.org/markup-compatibility/2006">
        <mc:Choice xmlns:a14="http://schemas.microsoft.com/office/drawing/2010/main" Requires="a14">
          <p:sp>
            <p:nvSpPr>
              <p:cNvPr id="12" name="文本框 11"/>
              <p:cNvSpPr txBox="1"/>
              <p:nvPr/>
            </p:nvSpPr>
            <p:spPr>
              <a:xfrm>
                <a:off x="5647112" y="3669719"/>
                <a:ext cx="5012575" cy="913263"/>
              </a:xfrm>
              <a:prstGeom prst="rect">
                <a:avLst/>
              </a:prstGeom>
              <a:noFill/>
            </p:spPr>
            <p:txBody>
              <a:bodyPr wrap="square" rtlCol="0">
                <a:spAutoFit/>
              </a:bodyPr>
              <a:lstStyle/>
              <a:p>
                <a:pPr>
                  <a:lnSpc>
                    <a:spcPct val="150000"/>
                  </a:lnSpc>
                </a:pPr>
                <a:r>
                  <a:rPr lang="zh-CN" altLang="en-US" dirty="0"/>
                  <a:t>在复平面上画出与每条路径的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𝑝𝑎𝑡ℎ</m:t>
                        </m:r>
                      </m:sub>
                    </m:sSub>
                  </m:oMath>
                </a14:m>
                <a:r>
                  <a:rPr lang="zh-CN" altLang="en-US" dirty="0"/>
                  <a:t>对应的向量，直观感受干涉相消和干涉相长</a:t>
                </a:r>
                <a:endParaRPr lang="zh-CN" altLang="en-US" dirty="0"/>
              </a:p>
            </p:txBody>
          </p:sp>
        </mc:Choice>
        <mc:Fallback>
          <p:sp>
            <p:nvSpPr>
              <p:cNvPr id="12" name="文本框 11"/>
              <p:cNvSpPr txBox="1">
                <a:spLocks noRot="1" noChangeAspect="1" noMove="1" noResize="1" noEditPoints="1" noAdjustHandles="1" noChangeArrowheads="1" noChangeShapeType="1" noTextEdit="1"/>
              </p:cNvSpPr>
              <p:nvPr/>
            </p:nvSpPr>
            <p:spPr>
              <a:xfrm>
                <a:off x="5647112" y="3669719"/>
                <a:ext cx="5012575" cy="913263"/>
              </a:xfrm>
              <a:prstGeom prst="rect">
                <a:avLst/>
              </a:prstGeom>
              <a:blipFill rotWithShape="1">
                <a:blip r:embed="rId2"/>
                <a:stretch>
                  <a:fillRect l="-1" t="-6" r="12" b="-2830"/>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38200" y="537455"/>
            <a:ext cx="10515600" cy="980901"/>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chemeClr val="bg1"/>
                </a:solidFill>
              </a:rPr>
              <a:t>设计思路</a:t>
            </a:r>
            <a:endParaRPr lang="zh-CN" altLang="en-US" dirty="0">
              <a:solidFill>
                <a:schemeClr val="bg1"/>
              </a:solidFill>
            </a:endParaRPr>
          </a:p>
        </p:txBody>
      </p:sp>
      <p:sp>
        <p:nvSpPr>
          <p:cNvPr id="4" name="日期占位符 3"/>
          <p:cNvSpPr>
            <a:spLocks noGrp="1"/>
          </p:cNvSpPr>
          <p:nvPr>
            <p:ph type="dt" sz="half" idx="10"/>
          </p:nvPr>
        </p:nvSpPr>
        <p:spPr/>
        <p:txBody>
          <a:bodyPr/>
          <a:lstStyle/>
          <a:p>
            <a:r>
              <a:rPr lang="en-US" altLang="zh-CN"/>
              <a:t>2022/4/14</a:t>
            </a:r>
            <a:endParaRPr lang="zh-CN" altLang="en-US"/>
          </a:p>
        </p:txBody>
      </p:sp>
      <p:sp>
        <p:nvSpPr>
          <p:cNvPr id="5" name="灯片编号占位符 4"/>
          <p:cNvSpPr>
            <a:spLocks noGrp="1"/>
          </p:cNvSpPr>
          <p:nvPr>
            <p:ph type="sldNum" sz="quarter" idx="12"/>
          </p:nvPr>
        </p:nvSpPr>
        <p:spPr/>
        <p:txBody>
          <a:bodyPr/>
          <a:lstStyle/>
          <a:p>
            <a:fld id="{ECE8DD76-009A-4DB9-94C0-42A1CEB8628B}" type="slidenum">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Path integral visualization</a:t>
            </a:r>
            <a:endParaRPr lang="zh-CN" altLang="en-US"/>
          </a:p>
        </p:txBody>
      </p:sp>
      <p:pic>
        <p:nvPicPr>
          <p:cNvPr id="15" name="图片 14"/>
          <p:cNvPicPr>
            <a:picLocks noChangeAspect="1"/>
          </p:cNvPicPr>
          <p:nvPr/>
        </p:nvPicPr>
        <p:blipFill>
          <a:blip r:embed="rId1"/>
          <a:stretch>
            <a:fillRect/>
          </a:stretch>
        </p:blipFill>
        <p:spPr>
          <a:xfrm>
            <a:off x="1324193" y="2213317"/>
            <a:ext cx="3167451" cy="3115263"/>
          </a:xfrm>
          <a:prstGeom prst="rect">
            <a:avLst/>
          </a:prstGeom>
        </p:spPr>
      </p:pic>
      <p:sp>
        <p:nvSpPr>
          <p:cNvPr id="16" name="文本框 15"/>
          <p:cNvSpPr txBox="1"/>
          <p:nvPr/>
        </p:nvSpPr>
        <p:spPr>
          <a:xfrm>
            <a:off x="5087389" y="2349126"/>
            <a:ext cx="6159731" cy="369332"/>
          </a:xfrm>
          <a:prstGeom prst="rect">
            <a:avLst/>
          </a:prstGeom>
          <a:noFill/>
        </p:spPr>
        <p:txBody>
          <a:bodyPr wrap="square" rtlCol="0">
            <a:spAutoFit/>
          </a:bodyPr>
          <a:lstStyle/>
          <a:p>
            <a:pPr marL="285750" indent="-285750">
              <a:buFont typeface="Arial" panose="020B0604020202090204" pitchFamily="34" charset="0"/>
              <a:buChar char="•"/>
            </a:pPr>
            <a:r>
              <a:rPr lang="zh-CN" altLang="en-US" dirty="0"/>
              <a:t>离散化，可以拖动不同时刻的点，形成不同的路径</a:t>
            </a:r>
            <a:endParaRPr lang="en-US" altLang="zh-CN" dirty="0"/>
          </a:p>
        </p:txBody>
      </p:sp>
      <p:sp>
        <p:nvSpPr>
          <p:cNvPr id="17" name="文本框 16"/>
          <p:cNvSpPr txBox="1"/>
          <p:nvPr/>
        </p:nvSpPr>
        <p:spPr>
          <a:xfrm>
            <a:off x="580506" y="3586282"/>
            <a:ext cx="814646" cy="369332"/>
          </a:xfrm>
          <a:prstGeom prst="rect">
            <a:avLst/>
          </a:prstGeom>
          <a:noFill/>
        </p:spPr>
        <p:txBody>
          <a:bodyPr wrap="square" rtlCol="0">
            <a:spAutoFit/>
          </a:bodyPr>
          <a:lstStyle/>
          <a:p>
            <a:r>
              <a:rPr lang="en-US" altLang="zh-CN" dirty="0"/>
              <a:t>Time</a:t>
            </a:r>
            <a:endParaRPr lang="zh-CN" altLang="en-US" dirty="0"/>
          </a:p>
        </p:txBody>
      </p:sp>
      <p:sp>
        <p:nvSpPr>
          <p:cNvPr id="18" name="文本框 17"/>
          <p:cNvSpPr txBox="1"/>
          <p:nvPr/>
        </p:nvSpPr>
        <p:spPr>
          <a:xfrm>
            <a:off x="2383448" y="5410519"/>
            <a:ext cx="1048939" cy="369332"/>
          </a:xfrm>
          <a:prstGeom prst="rect">
            <a:avLst/>
          </a:prstGeom>
          <a:noFill/>
        </p:spPr>
        <p:txBody>
          <a:bodyPr wrap="square" rtlCol="0">
            <a:spAutoFit/>
          </a:bodyPr>
          <a:lstStyle/>
          <a:p>
            <a:r>
              <a:rPr lang="en-US" altLang="zh-CN" dirty="0"/>
              <a:t>Position</a:t>
            </a:r>
            <a:endParaRPr lang="zh-CN" altLang="en-US" dirty="0"/>
          </a:p>
        </p:txBody>
      </p:sp>
      <mc:AlternateContent xmlns:mc="http://schemas.openxmlformats.org/markup-compatibility/2006">
        <mc:Choice xmlns:a14="http://schemas.microsoft.com/office/drawing/2010/main" Requires="a14">
          <p:sp>
            <p:nvSpPr>
              <p:cNvPr id="19" name="文本框 18"/>
              <p:cNvSpPr txBox="1"/>
              <p:nvPr/>
            </p:nvSpPr>
            <p:spPr>
              <a:xfrm>
                <a:off x="5087389" y="3197705"/>
                <a:ext cx="6046425" cy="390748"/>
              </a:xfrm>
              <a:prstGeom prst="rect">
                <a:avLst/>
              </a:prstGeom>
              <a:noFill/>
            </p:spPr>
            <p:txBody>
              <a:bodyPr wrap="square" rtlCol="0">
                <a:spAutoFit/>
              </a:bodyPr>
              <a:lstStyle/>
              <a:p>
                <a:pPr marL="285750" indent="-285750">
                  <a:buFont typeface="Arial" panose="020B0604020202090204" pitchFamily="34" charset="0"/>
                  <a:buChar char="•"/>
                </a:pPr>
                <a:r>
                  <a:rPr lang="zh-CN" altLang="en-US" dirty="0"/>
                  <a:t>以一维自由粒子为对象，计算不同路径对应的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𝑝𝑎𝑡ℎ</m:t>
                        </m:r>
                      </m:sub>
                    </m:sSub>
                  </m:oMath>
                </a14:m>
                <a:endParaRPr lang="zh-CN" altLang="en-US" dirty="0"/>
              </a:p>
            </p:txBody>
          </p:sp>
        </mc:Choice>
        <mc:Fallback>
          <p:sp>
            <p:nvSpPr>
              <p:cNvPr id="19" name="文本框 18"/>
              <p:cNvSpPr txBox="1">
                <a:spLocks noRot="1" noChangeAspect="1" noMove="1" noResize="1" noEditPoints="1" noAdjustHandles="1" noChangeArrowheads="1" noChangeShapeType="1" noTextEdit="1"/>
              </p:cNvSpPr>
              <p:nvPr/>
            </p:nvSpPr>
            <p:spPr>
              <a:xfrm>
                <a:off x="5087389" y="3197705"/>
                <a:ext cx="6046425" cy="390748"/>
              </a:xfrm>
              <a:prstGeom prst="rect">
                <a:avLst/>
              </a:prstGeom>
              <a:blipFill rotWithShape="1">
                <a:blip r:embed="rId2"/>
                <a:stretch>
                  <a:fillRect l="-7" t="-123" r="6" b="17"/>
                </a:stretch>
              </a:blipFill>
            </p:spPr>
            <p:txBody>
              <a:bodyPr/>
              <a:lstStyle/>
              <a:p>
                <a:r>
                  <a:rPr lang="zh-CN" altLang="en-US">
                    <a:noFill/>
                  </a:rPr>
                  <a:t> </a:t>
                </a:r>
              </a:p>
            </p:txBody>
          </p:sp>
        </mc:Fallback>
      </mc:AlternateContent>
      <p:pic>
        <p:nvPicPr>
          <p:cNvPr id="21" name="图片 20"/>
          <p:cNvPicPr>
            <a:picLocks noChangeAspect="1"/>
          </p:cNvPicPr>
          <p:nvPr/>
        </p:nvPicPr>
        <p:blipFill>
          <a:blip r:embed="rId3"/>
          <a:stretch>
            <a:fillRect/>
          </a:stretch>
        </p:blipFill>
        <p:spPr>
          <a:xfrm>
            <a:off x="5508788" y="4067700"/>
            <a:ext cx="4915153" cy="86999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2108</Words>
  <Application>WPS 演示</Application>
  <PresentationFormat>宽屏</PresentationFormat>
  <Paragraphs>293</Paragraphs>
  <Slides>21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方正书宋_GBK</vt:lpstr>
      <vt:lpstr>Wingdings</vt:lpstr>
      <vt:lpstr>Cambria Math</vt:lpstr>
      <vt:lpstr>Kingsoft Math</vt:lpstr>
      <vt:lpstr>等线</vt:lpstr>
      <vt:lpstr>汉仪中等线KW</vt:lpstr>
      <vt:lpstr>等线 Light</vt:lpstr>
      <vt:lpstr>微软雅黑</vt:lpstr>
      <vt:lpstr>汉仪旗黑</vt:lpstr>
      <vt:lpstr>宋体</vt:lpstr>
      <vt:lpstr>Arial Unicode MS</vt:lpstr>
      <vt:lpstr>汉仪书宋二KW</vt:lpstr>
      <vt:lpstr>Office 主题​​</vt:lpstr>
      <vt:lpstr>路径积分可视化</vt:lpstr>
      <vt:lpstr>目录</vt:lpstr>
      <vt:lpstr>路径积分</vt:lpstr>
      <vt:lpstr>路径积分</vt:lpstr>
      <vt:lpstr>路径积分</vt:lpstr>
      <vt:lpstr>路径积分</vt:lpstr>
      <vt:lpstr>经典极限</vt:lpstr>
      <vt:lpstr>设计思路</vt:lpstr>
      <vt:lpstr>设计思路</vt:lpstr>
      <vt:lpstr>设计思路</vt:lpstr>
      <vt:lpstr>设计思路</vt:lpstr>
      <vt:lpstr>交互结果</vt:lpstr>
      <vt:lpstr>交互结果</vt:lpstr>
      <vt:lpstr>交互结果</vt:lpstr>
      <vt:lpstr>交互结果</vt:lpstr>
      <vt:lpstr>交互结果</vt:lpstr>
      <vt:lpstr>交互结果</vt:lpstr>
      <vt:lpstr>交互结果</vt:lpstr>
      <vt:lpstr>交互结果</vt:lpstr>
      <vt:lpstr>交互结果</vt:lpstr>
      <vt:lpstr>Thanks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路径积分可视化</dc:title>
  <dc:creator>诗涵</dc:creator>
  <cp:lastModifiedBy>yvonne</cp:lastModifiedBy>
  <cp:revision>12</cp:revision>
  <dcterms:created xsi:type="dcterms:W3CDTF">2022-04-14T03:23:03Z</dcterms:created>
  <dcterms:modified xsi:type="dcterms:W3CDTF">2022-04-14T03:23:03Z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2052-3.3.0.5120</vt:lpwstr>
  </property>
</Properties>
</file>