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31" r:id="rId19"/>
    <p:sldId id="272" r:id="rId20"/>
    <p:sldId id="275" r:id="rId21"/>
    <p:sldId id="273" r:id="rId22"/>
    <p:sldId id="274" r:id="rId23"/>
    <p:sldId id="278" r:id="rId24"/>
    <p:sldId id="313" r:id="rId25"/>
    <p:sldId id="560" r:id="rId26"/>
    <p:sldId id="279" r:id="rId27"/>
    <p:sldId id="283" r:id="rId28"/>
    <p:sldId id="284" r:id="rId29"/>
    <p:sldId id="285" r:id="rId30"/>
    <p:sldId id="286" r:id="rId31"/>
    <p:sldId id="281" r:id="rId32"/>
    <p:sldId id="282" r:id="rId33"/>
    <p:sldId id="559" r:id="rId34"/>
    <p:sldId id="280" r:id="rId35"/>
    <p:sldId id="287" r:id="rId36"/>
    <p:sldId id="288" r:id="rId37"/>
    <p:sldId id="290" r:id="rId38"/>
    <p:sldId id="291" r:id="rId39"/>
    <p:sldId id="289" r:id="rId40"/>
    <p:sldId id="483" r:id="rId41"/>
    <p:sldId id="292" r:id="rId42"/>
    <p:sldId id="293" r:id="rId43"/>
    <p:sldId id="294" r:id="rId44"/>
    <p:sldId id="295" r:id="rId45"/>
    <p:sldId id="356" r:id="rId46"/>
    <p:sldId id="357" r:id="rId47"/>
    <p:sldId id="358" r:id="rId48"/>
    <p:sldId id="359" r:id="rId49"/>
    <p:sldId id="360" r:id="rId50"/>
    <p:sldId id="373" r:id="rId51"/>
    <p:sldId id="374" r:id="rId52"/>
    <p:sldId id="382" r:id="rId53"/>
    <p:sldId id="390" r:id="rId54"/>
    <p:sldId id="398" r:id="rId55"/>
    <p:sldId id="399" r:id="rId56"/>
    <p:sldId id="362" r:id="rId57"/>
    <p:sldId id="367" r:id="rId58"/>
    <p:sldId id="400" r:id="rId59"/>
    <p:sldId id="401" r:id="rId60"/>
    <p:sldId id="402" r:id="rId61"/>
    <p:sldId id="403" r:id="rId62"/>
    <p:sldId id="411" r:id="rId63"/>
    <p:sldId id="363" r:id="rId64"/>
    <p:sldId id="417" r:id="rId65"/>
    <p:sldId id="418" r:id="rId66"/>
    <p:sldId id="419" r:id="rId67"/>
    <p:sldId id="420" r:id="rId68"/>
    <p:sldId id="426" r:id="rId69"/>
    <p:sldId id="427" r:id="rId70"/>
    <p:sldId id="434" r:id="rId71"/>
    <p:sldId id="435" r:id="rId72"/>
    <p:sldId id="436" r:id="rId73"/>
    <p:sldId id="437" r:id="rId74"/>
    <p:sldId id="445" r:id="rId75"/>
    <p:sldId id="446" r:id="rId76"/>
    <p:sldId id="447" r:id="rId77"/>
    <p:sldId id="433" r:id="rId78"/>
    <p:sldId id="364" r:id="rId79"/>
    <p:sldId id="425" r:id="rId80"/>
    <p:sldId id="444" r:id="rId81"/>
    <p:sldId id="455" r:id="rId82"/>
    <p:sldId id="456" r:id="rId83"/>
    <p:sldId id="457" r:id="rId84"/>
    <p:sldId id="458" r:id="rId85"/>
    <p:sldId id="459" r:id="rId86"/>
    <p:sldId id="461" r:id="rId87"/>
    <p:sldId id="462" r:id="rId88"/>
    <p:sldId id="463" r:id="rId89"/>
    <p:sldId id="544" r:id="rId90"/>
    <p:sldId id="545" r:id="rId91"/>
    <p:sldId id="546" r:id="rId92"/>
    <p:sldId id="472" r:id="rId93"/>
    <p:sldId id="473" r:id="rId94"/>
    <p:sldId id="474" r:id="rId95"/>
    <p:sldId id="543" r:id="rId96"/>
    <p:sldId id="365" r:id="rId97"/>
    <p:sldId id="465" r:id="rId98"/>
    <p:sldId id="466" r:id="rId99"/>
    <p:sldId id="467" r:id="rId100"/>
    <p:sldId id="468" r:id="rId101"/>
    <p:sldId id="464" r:id="rId102"/>
    <p:sldId id="366" r:id="rId103"/>
    <p:sldId id="361"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7469a6b-bc79-4eb3-9015-309d3d548921}">
          <p14:sldIdLst>
            <p14:sldId id="257"/>
            <p14:sldId id="276"/>
            <p14:sldId id="259"/>
            <p14:sldId id="260"/>
            <p14:sldId id="261"/>
            <p14:sldId id="262"/>
            <p14:sldId id="263"/>
            <p14:sldId id="264"/>
            <p14:sldId id="265"/>
            <p14:sldId id="266"/>
            <p14:sldId id="267"/>
            <p14:sldId id="268"/>
            <p14:sldId id="269"/>
            <p14:sldId id="270"/>
            <p14:sldId id="271"/>
            <p14:sldId id="331"/>
            <p14:sldId id="272"/>
            <p14:sldId id="275"/>
            <p14:sldId id="273"/>
            <p14:sldId id="274"/>
            <p14:sldId id="278"/>
            <p14:sldId id="313"/>
            <p14:sldId id="560"/>
            <p14:sldId id="279"/>
            <p14:sldId id="283"/>
            <p14:sldId id="284"/>
            <p14:sldId id="285"/>
            <p14:sldId id="286"/>
            <p14:sldId id="281"/>
            <p14:sldId id="282"/>
            <p14:sldId id="559"/>
            <p14:sldId id="258"/>
          </p14:sldIdLst>
        </p14:section>
        <p14:section name="无标题节" id="{ba161eb8-9e18-4da1-b615-2198c5301009}">
          <p14:sldIdLst>
            <p14:sldId id="280"/>
            <p14:sldId id="287"/>
            <p14:sldId id="288"/>
            <p14:sldId id="290"/>
            <p14:sldId id="291"/>
            <p14:sldId id="289"/>
            <p14:sldId id="483"/>
            <p14:sldId id="292"/>
            <p14:sldId id="293"/>
            <p14:sldId id="294"/>
            <p14:sldId id="295"/>
            <p14:sldId id="356"/>
            <p14:sldId id="357"/>
            <p14:sldId id="358"/>
            <p14:sldId id="359"/>
            <p14:sldId id="360"/>
            <p14:sldId id="373"/>
            <p14:sldId id="374"/>
            <p14:sldId id="382"/>
            <p14:sldId id="390"/>
            <p14:sldId id="398"/>
            <p14:sldId id="399"/>
            <p14:sldId id="362"/>
            <p14:sldId id="367"/>
            <p14:sldId id="400"/>
            <p14:sldId id="401"/>
            <p14:sldId id="402"/>
            <p14:sldId id="403"/>
            <p14:sldId id="411"/>
            <p14:sldId id="363"/>
            <p14:sldId id="417"/>
            <p14:sldId id="418"/>
            <p14:sldId id="419"/>
            <p14:sldId id="420"/>
            <p14:sldId id="426"/>
            <p14:sldId id="427"/>
            <p14:sldId id="434"/>
            <p14:sldId id="435"/>
            <p14:sldId id="436"/>
            <p14:sldId id="437"/>
            <p14:sldId id="445"/>
            <p14:sldId id="446"/>
            <p14:sldId id="447"/>
            <p14:sldId id="433"/>
            <p14:sldId id="364"/>
            <p14:sldId id="425"/>
            <p14:sldId id="444"/>
            <p14:sldId id="455"/>
            <p14:sldId id="456"/>
            <p14:sldId id="457"/>
            <p14:sldId id="458"/>
            <p14:sldId id="459"/>
            <p14:sldId id="461"/>
            <p14:sldId id="462"/>
            <p14:sldId id="463"/>
            <p14:sldId id="544"/>
            <p14:sldId id="545"/>
            <p14:sldId id="546"/>
            <p14:sldId id="472"/>
            <p14:sldId id="473"/>
            <p14:sldId id="474"/>
            <p14:sldId id="543"/>
            <p14:sldId id="365"/>
            <p14:sldId id="465"/>
            <p14:sldId id="466"/>
            <p14:sldId id="467"/>
            <p14:sldId id="468"/>
            <p14:sldId id="464"/>
            <p14:sldId id="366"/>
            <p14:sldId id="3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0" name="六边形 11"/>
          <p:cNvSpPr/>
          <p:nvPr/>
        </p:nvSpPr>
        <p:spPr>
          <a:xfrm>
            <a:off x="-8467" y="0"/>
            <a:ext cx="9859433" cy="6864350"/>
          </a:xfrm>
          <a:custGeom>
            <a:avLst/>
            <a:gdLst>
              <a:gd name="connsiteX0" fmla="*/ 0 w 9422296"/>
              <a:gd name="connsiteY0" fmla="*/ 2729948 h 5459896"/>
              <a:gd name="connsiteX1" fmla="*/ 1364974 w 9422296"/>
              <a:gd name="connsiteY1" fmla="*/ 1 h 5459896"/>
              <a:gd name="connsiteX2" fmla="*/ 8057322 w 9422296"/>
              <a:gd name="connsiteY2" fmla="*/ 1 h 5459896"/>
              <a:gd name="connsiteX3" fmla="*/ 9422296 w 9422296"/>
              <a:gd name="connsiteY3" fmla="*/ 2729948 h 5459896"/>
              <a:gd name="connsiteX4" fmla="*/ 8057322 w 9422296"/>
              <a:gd name="connsiteY4" fmla="*/ 5459895 h 5459896"/>
              <a:gd name="connsiteX5" fmla="*/ 1364974 w 9422296"/>
              <a:gd name="connsiteY5" fmla="*/ 5459895 h 5459896"/>
              <a:gd name="connsiteX6" fmla="*/ 0 w 9422296"/>
              <a:gd name="connsiteY6" fmla="*/ 2729948 h 5459896"/>
              <a:gd name="connsiteX0-1" fmla="*/ 79513 w 8057322"/>
              <a:gd name="connsiteY0-2" fmla="*/ 2716695 h 5459894"/>
              <a:gd name="connsiteX1-3" fmla="*/ 0 w 8057322"/>
              <a:gd name="connsiteY1-4" fmla="*/ 0 h 5459894"/>
              <a:gd name="connsiteX2-5" fmla="*/ 6692348 w 8057322"/>
              <a:gd name="connsiteY2-6" fmla="*/ 0 h 5459894"/>
              <a:gd name="connsiteX3-7" fmla="*/ 8057322 w 8057322"/>
              <a:gd name="connsiteY3-8" fmla="*/ 2729947 h 5459894"/>
              <a:gd name="connsiteX4-9" fmla="*/ 6692348 w 8057322"/>
              <a:gd name="connsiteY4-10" fmla="*/ 5459894 h 5459894"/>
              <a:gd name="connsiteX5-11" fmla="*/ 0 w 8057322"/>
              <a:gd name="connsiteY5-12" fmla="*/ 5459894 h 5459894"/>
              <a:gd name="connsiteX6-13" fmla="*/ 79513 w 8057322"/>
              <a:gd name="connsiteY6-14" fmla="*/ 2716695 h 5459894"/>
              <a:gd name="connsiteX0-15" fmla="*/ 0 w 8070575"/>
              <a:gd name="connsiteY0-16" fmla="*/ 2716695 h 5459894"/>
              <a:gd name="connsiteX1-17" fmla="*/ 13253 w 8070575"/>
              <a:gd name="connsiteY1-18" fmla="*/ 0 h 5459894"/>
              <a:gd name="connsiteX2-19" fmla="*/ 6705601 w 8070575"/>
              <a:gd name="connsiteY2-20" fmla="*/ 0 h 5459894"/>
              <a:gd name="connsiteX3-21" fmla="*/ 8070575 w 8070575"/>
              <a:gd name="connsiteY3-22" fmla="*/ 2729947 h 5459894"/>
              <a:gd name="connsiteX4-23" fmla="*/ 6705601 w 8070575"/>
              <a:gd name="connsiteY4-24" fmla="*/ 5459894 h 5459894"/>
              <a:gd name="connsiteX5-25" fmla="*/ 13253 w 8070575"/>
              <a:gd name="connsiteY5-26" fmla="*/ 5459894 h 5459894"/>
              <a:gd name="connsiteX6-27" fmla="*/ 0 w 8070575"/>
              <a:gd name="connsiteY6-28" fmla="*/ 2716695 h 5459894"/>
              <a:gd name="connsiteX0-29" fmla="*/ 0 w 8070575"/>
              <a:gd name="connsiteY0-30" fmla="*/ 2716695 h 6680341"/>
              <a:gd name="connsiteX1-31" fmla="*/ 13253 w 8070575"/>
              <a:gd name="connsiteY1-32" fmla="*/ 0 h 6680341"/>
              <a:gd name="connsiteX2-33" fmla="*/ 6705601 w 8070575"/>
              <a:gd name="connsiteY2-34" fmla="*/ 0 h 6680341"/>
              <a:gd name="connsiteX3-35" fmla="*/ 8070575 w 8070575"/>
              <a:gd name="connsiteY3-36" fmla="*/ 2729947 h 6680341"/>
              <a:gd name="connsiteX4-37" fmla="*/ 5143555 w 8070575"/>
              <a:gd name="connsiteY4-38" fmla="*/ 6680341 h 6680341"/>
              <a:gd name="connsiteX5-39" fmla="*/ 13253 w 8070575"/>
              <a:gd name="connsiteY5-40" fmla="*/ 5459894 h 6680341"/>
              <a:gd name="connsiteX6-41" fmla="*/ 0 w 8070575"/>
              <a:gd name="connsiteY6-42" fmla="*/ 2716695 h 6680341"/>
              <a:gd name="connsiteX0-43" fmla="*/ 0 w 8070575"/>
              <a:gd name="connsiteY0-44" fmla="*/ 2716695 h 6654648"/>
              <a:gd name="connsiteX1-45" fmla="*/ 13253 w 8070575"/>
              <a:gd name="connsiteY1-46" fmla="*/ 0 h 6654648"/>
              <a:gd name="connsiteX2-47" fmla="*/ 6705601 w 8070575"/>
              <a:gd name="connsiteY2-48" fmla="*/ 0 h 6654648"/>
              <a:gd name="connsiteX3-49" fmla="*/ 8070575 w 8070575"/>
              <a:gd name="connsiteY3-50" fmla="*/ 2729947 h 6654648"/>
              <a:gd name="connsiteX4-51" fmla="*/ 4959147 w 8070575"/>
              <a:gd name="connsiteY4-52" fmla="*/ 6654648 h 6654648"/>
              <a:gd name="connsiteX5-53" fmla="*/ 13253 w 8070575"/>
              <a:gd name="connsiteY5-54" fmla="*/ 5459894 h 6654648"/>
              <a:gd name="connsiteX6-55" fmla="*/ 0 w 8070575"/>
              <a:gd name="connsiteY6-56" fmla="*/ 2716695 h 6654648"/>
              <a:gd name="connsiteX0-57" fmla="*/ 0 w 8070575"/>
              <a:gd name="connsiteY0-58" fmla="*/ 2716695 h 6654648"/>
              <a:gd name="connsiteX1-59" fmla="*/ 13253 w 8070575"/>
              <a:gd name="connsiteY1-60" fmla="*/ 0 h 6654648"/>
              <a:gd name="connsiteX2-61" fmla="*/ 6705601 w 8070575"/>
              <a:gd name="connsiteY2-62" fmla="*/ 0 h 6654648"/>
              <a:gd name="connsiteX3-63" fmla="*/ 8070575 w 8070575"/>
              <a:gd name="connsiteY3-64" fmla="*/ 2729947 h 6654648"/>
              <a:gd name="connsiteX4-65" fmla="*/ 4959147 w 8070575"/>
              <a:gd name="connsiteY4-66" fmla="*/ 6654648 h 6654648"/>
              <a:gd name="connsiteX5-67" fmla="*/ 13253 w 8070575"/>
              <a:gd name="connsiteY5-68" fmla="*/ 4175212 h 6654648"/>
              <a:gd name="connsiteX6-69" fmla="*/ 0 w 8070575"/>
              <a:gd name="connsiteY6-70" fmla="*/ 2716695 h 6654648"/>
              <a:gd name="connsiteX0-71" fmla="*/ 0 w 8070575"/>
              <a:gd name="connsiteY0-72" fmla="*/ 2716695 h 6654648"/>
              <a:gd name="connsiteX1-73" fmla="*/ 13253 w 8070575"/>
              <a:gd name="connsiteY1-74" fmla="*/ 0 h 6654648"/>
              <a:gd name="connsiteX2-75" fmla="*/ 6705601 w 8070575"/>
              <a:gd name="connsiteY2-76" fmla="*/ 0 h 6654648"/>
              <a:gd name="connsiteX3-77" fmla="*/ 8070575 w 8070575"/>
              <a:gd name="connsiteY3-78" fmla="*/ 2729947 h 6654648"/>
              <a:gd name="connsiteX4-79" fmla="*/ 4959147 w 8070575"/>
              <a:gd name="connsiteY4-80" fmla="*/ 6654648 h 6654648"/>
              <a:gd name="connsiteX5-81" fmla="*/ 13253 w 8070575"/>
              <a:gd name="connsiteY5-82" fmla="*/ 4779012 h 6654648"/>
              <a:gd name="connsiteX6-83" fmla="*/ 0 w 8070575"/>
              <a:gd name="connsiteY6-84" fmla="*/ 2716695 h 66546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070575" h="6654648">
                <a:moveTo>
                  <a:pt x="0" y="2716695"/>
                </a:moveTo>
                <a:cubicBezTo>
                  <a:pt x="4418" y="1811130"/>
                  <a:pt x="8835" y="905565"/>
                  <a:pt x="13253" y="0"/>
                </a:cubicBezTo>
                <a:lnTo>
                  <a:pt x="6705601" y="0"/>
                </a:lnTo>
                <a:lnTo>
                  <a:pt x="8070575" y="2729947"/>
                </a:lnTo>
                <a:lnTo>
                  <a:pt x="4959147" y="6654648"/>
                </a:lnTo>
                <a:lnTo>
                  <a:pt x="13253" y="4779012"/>
                </a:lnTo>
                <a:cubicBezTo>
                  <a:pt x="8835" y="3864612"/>
                  <a:pt x="4418" y="3631095"/>
                  <a:pt x="0" y="2716695"/>
                </a:cubicBezTo>
                <a:close/>
              </a:path>
            </a:pathLst>
          </a:custGeom>
          <a:solidFill>
            <a:srgbClr val="0890D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3" name="KSO_CT2"/>
          <p:cNvSpPr>
            <a:spLocks noGrp="1"/>
          </p:cNvSpPr>
          <p:nvPr>
            <p:ph type="subTitle" idx="1"/>
          </p:nvPr>
        </p:nvSpPr>
        <p:spPr>
          <a:xfrm>
            <a:off x="414556" y="3066863"/>
            <a:ext cx="7842364" cy="403219"/>
          </a:xfrm>
          <a:noFill/>
        </p:spPr>
        <p:txBody>
          <a:bodyPr>
            <a:noAutofit/>
          </a:bodyPr>
          <a:lstStyle>
            <a:lvl1pPr marL="0" indent="0" algn="ctr">
              <a:buNone/>
              <a:defRPr sz="1600">
                <a:solidFill>
                  <a:schemeClr val="bg1"/>
                </a:solidFill>
                <a:effectLst/>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smtClean="0"/>
              <a:t>单击此处编辑母版副标题样式</a:t>
            </a:r>
            <a:endParaRPr lang="zh-CN" altLang="en-US" dirty="0" smtClean="0"/>
          </a:p>
        </p:txBody>
      </p:sp>
      <p:sp>
        <p:nvSpPr>
          <p:cNvPr id="7" name="KSO_CT1"/>
          <p:cNvSpPr>
            <a:spLocks noGrp="1"/>
          </p:cNvSpPr>
          <p:nvPr>
            <p:ph type="title"/>
          </p:nvPr>
        </p:nvSpPr>
        <p:spPr>
          <a:xfrm>
            <a:off x="414556" y="1345721"/>
            <a:ext cx="7842364" cy="1484486"/>
          </a:xfrm>
        </p:spPr>
        <p:txBody>
          <a:bodyPr>
            <a:noAutofit/>
          </a:bodyPr>
          <a:lstStyle>
            <a:lvl1pPr algn="ctr">
              <a:defRPr sz="3200" baseline="0">
                <a:solidFill>
                  <a:schemeClr val="bg1"/>
                </a:solidFill>
                <a:effectLst/>
                <a:latin typeface="+mj-lt"/>
              </a:defRPr>
            </a:lvl1pPr>
          </a:lstStyle>
          <a:p>
            <a:r>
              <a:rPr lang="zh-CN" altLang="en-US" smtClean="0"/>
              <a:t>单击此处编辑母版标题样式</a:t>
            </a:r>
            <a:endParaRPr lang="zh-CN" altLang="en-US" dirty="0"/>
          </a:p>
        </p:txBody>
      </p:sp>
      <p:sp>
        <p:nvSpPr>
          <p:cNvPr id="11"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30"/>
            <a:ext cx="6172200" cy="4873625"/>
          </a:xfrm>
        </p:spPr>
        <p:txBody>
          <a:bodyPr vert="horz" wrap="square" lIns="91440" tIns="45720" rIns="91440" bIns="45720" numCol="1" rtlCol="0" anchor="t" anchorCtr="0" compatLnSpc="1">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marL="0" marR="0" lvl="0" indent="0" algn="just" defTabSz="514350" rtl="0" eaLnBrk="0" fontAlgn="base" latinLnBrk="0" hangingPunct="0">
              <a:lnSpc>
                <a:spcPct val="110000"/>
              </a:lnSpc>
              <a:spcBef>
                <a:spcPts val="1015"/>
              </a:spcBef>
              <a:spcAft>
                <a:spcPct val="0"/>
              </a:spcAft>
              <a:buClr>
                <a:schemeClr val="accent1"/>
              </a:buClr>
              <a:buSzPct val="70000"/>
              <a:buFont typeface="Wingdings" panose="05000000000000000000" pitchFamily="2" charset="2"/>
              <a:buNone/>
              <a:defRPr/>
            </a:pPr>
            <a:r>
              <a:rPr kumimoji="0" lang="zh-CN" altLang="en-US" sz="1800" b="0" i="0" u="none" strike="noStrike" kern="1200" cap="none" spc="0" normalizeH="0" baseline="0" noProof="0" smtClean="0">
                <a:ln>
                  <a:noFill/>
                </a:ln>
                <a:solidFill>
                  <a:schemeClr val="accent1"/>
                </a:solidFill>
                <a:effectLst/>
                <a:uLnTx/>
                <a:uFillTx/>
                <a:latin typeface="+mj-ea"/>
                <a:ea typeface="+mj-ea"/>
                <a:cs typeface="+mn-cs"/>
              </a:rPr>
              <a:t>单击图标添加图片</a:t>
            </a:r>
            <a:endParaRPr kumimoji="0" lang="en-US" sz="1800" b="0" i="0" u="none" strike="noStrike" kern="1200" cap="none" spc="0" normalizeH="0" baseline="0" noProof="0" dirty="0">
              <a:ln>
                <a:noFill/>
              </a:ln>
              <a:solidFill>
                <a:schemeClr val="accent1"/>
              </a:solidFill>
              <a:effectLst/>
              <a:uLnTx/>
              <a:uFillTx/>
              <a:latin typeface="+mj-ea"/>
              <a:ea typeface="+mj-ea"/>
              <a:cs typeface="+mn-cs"/>
            </a:endParaRPr>
          </a:p>
        </p:txBody>
      </p:sp>
      <p:sp>
        <p:nvSpPr>
          <p:cNvPr id="4" name="KSO_BC2"/>
          <p:cNvSpPr>
            <a:spLocks noGrp="1"/>
          </p:cNvSpPr>
          <p:nvPr>
            <p:ph type="body" sz="half" idx="2"/>
          </p:nvPr>
        </p:nvSpPr>
        <p:spPr>
          <a:xfrm>
            <a:off x="1246192" y="2057401"/>
            <a:ext cx="3932237"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8"/>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8"/>
            <a:ext cx="7933269"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664235" y="210151"/>
            <a:ext cx="10834777" cy="699595"/>
          </a:xfrm>
        </p:spPr>
        <p:txBody>
          <a:bodyPr/>
          <a:lstStyle/>
          <a:p>
            <a:r>
              <a:rPr lang="zh-CN" altLang="en-US" smtClean="0"/>
              <a:t>单击此处编辑母版标题样式</a:t>
            </a:r>
            <a:endParaRPr lang="en-US" dirty="0"/>
          </a:p>
        </p:txBody>
      </p:sp>
      <p:sp>
        <p:nvSpPr>
          <p:cNvPr id="3" name="KSO_BC1"/>
          <p:cNvSpPr>
            <a:spLocks noGrp="1"/>
          </p:cNvSpPr>
          <p:nvPr>
            <p:ph idx="1"/>
          </p:nvPr>
        </p:nvSpPr>
        <p:spPr>
          <a:xfrm>
            <a:off x="664235" y="1066303"/>
            <a:ext cx="10834777" cy="5193212"/>
          </a:xfrm>
        </p:spPr>
        <p:txBody>
          <a:bodyPr>
            <a:normAutofit/>
          </a:bodyPr>
          <a:lstStyle>
            <a:lvl1pPr>
              <a:buSzPct val="50000"/>
              <a:defRPr sz="2200"/>
            </a:lvl1pPr>
            <a:lvl2pPr>
              <a:defRPr sz="1600"/>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130149" y="2298066"/>
            <a:ext cx="7994651" cy="1235075"/>
          </a:xfrm>
        </p:spPr>
        <p:txBody>
          <a:bodyPr>
            <a:normAutofit/>
          </a:bodyPr>
          <a:lstStyle>
            <a:lvl1pPr algn="ctr">
              <a:defRPr sz="3000">
                <a:solidFill>
                  <a:schemeClr val="accent1"/>
                </a:solidFill>
                <a:effectLst/>
              </a:defRPr>
            </a:lvl1pPr>
          </a:lstStyle>
          <a:p>
            <a:r>
              <a:rPr lang="zh-CN" altLang="en-US" smtClean="0"/>
              <a:t>单击此处编辑母版标题样式</a:t>
            </a:r>
            <a:endParaRPr lang="en-US" dirty="0"/>
          </a:p>
        </p:txBody>
      </p:sp>
      <p:sp>
        <p:nvSpPr>
          <p:cNvPr id="3" name="KSO_ST2"/>
          <p:cNvSpPr>
            <a:spLocks noGrp="1"/>
          </p:cNvSpPr>
          <p:nvPr>
            <p:ph type="body" idx="1"/>
          </p:nvPr>
        </p:nvSpPr>
        <p:spPr>
          <a:xfrm>
            <a:off x="2130149" y="3567098"/>
            <a:ext cx="7994649" cy="468000"/>
          </a:xfrm>
          <a:prstGeom prst="rect">
            <a:avLst/>
          </a:prstGeom>
          <a:noFill/>
        </p:spPr>
        <p:txBody>
          <a:bodyPr anchor="ctr">
            <a:normAutofit/>
          </a:bodyPr>
          <a:lstStyle>
            <a:lvl1pPr marL="0" indent="0" algn="ctr">
              <a:buNone/>
              <a:defRPr sz="1350">
                <a:solidFill>
                  <a:schemeClr val="tx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6519335" y="1244603"/>
            <a:ext cx="5094116"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3"/>
            <a:ext cx="5157787"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6" y="22002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9" y="22002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3"/>
            <a:ext cx="3932237" cy="1600200"/>
          </a:xfrm>
        </p:spPr>
        <p:txBody>
          <a:bodyPr/>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1144591" y="2133603"/>
            <a:ext cx="3932237"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3"/>
            <a:ext cx="3932237" cy="1600200"/>
          </a:xfrm>
        </p:spPr>
        <p:txBody>
          <a:bodyPr/>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1144591" y="2133603"/>
            <a:ext cx="3932237"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7"/>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7" name="矩形 6"/>
          <p:cNvSpPr/>
          <p:nvPr/>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28" name="KSO_BT1"/>
          <p:cNvSpPr>
            <a:spLocks noGrp="1"/>
          </p:cNvSpPr>
          <p:nvPr>
            <p:ph type="title"/>
          </p:nvPr>
        </p:nvSpPr>
        <p:spPr>
          <a:xfrm>
            <a:off x="690033" y="190500"/>
            <a:ext cx="10790767" cy="700088"/>
          </a:xfrm>
          <a:prstGeom prst="rect">
            <a:avLst/>
          </a:prstGeom>
          <a:noFill/>
          <a:ln w="9525">
            <a:noFill/>
          </a:ln>
        </p:spPr>
        <p:txBody>
          <a:bodyPr anchor="b"/>
          <a:p>
            <a:pPr lvl="0"/>
            <a:r>
              <a:rPr lang="zh-CN" altLang="en-US" dirty="0"/>
              <a:t>单击此处编辑母版标题样式</a:t>
            </a:r>
            <a:endParaRPr lang="en-US" altLang="x-none"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600">
                <a:solidFill>
                  <a:srgbClr val="9D9D9D"/>
                </a:solidFill>
              </a:defRPr>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32" name="KSO_BC1"/>
          <p:cNvSpPr>
            <a:spLocks noGrp="1"/>
          </p:cNvSpPr>
          <p:nvPr>
            <p:ph type="body" idx="1"/>
          </p:nvPr>
        </p:nvSpPr>
        <p:spPr>
          <a:xfrm>
            <a:off x="690033" y="1027113"/>
            <a:ext cx="10790767" cy="51927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514350" rtl="0" eaLnBrk="0" fontAlgn="base" hangingPunct="0">
        <a:lnSpc>
          <a:spcPct val="90000"/>
        </a:lnSpc>
        <a:spcBef>
          <a:spcPct val="0"/>
        </a:spcBef>
        <a:spcAft>
          <a:spcPct val="0"/>
        </a:spcAft>
        <a:defRPr sz="2800" b="1" kern="1200">
          <a:solidFill>
            <a:schemeClr val="accent1"/>
          </a:solidFill>
          <a:latin typeface="+mj-ea"/>
          <a:ea typeface="+mj-ea"/>
          <a:cs typeface="+mj-cs"/>
        </a:defRPr>
      </a:lvl1pPr>
      <a:lvl2pPr algn="l" defTabSz="514350" rtl="0" eaLnBrk="0" fontAlgn="base" hangingPunct="0">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2pPr>
      <a:lvl3pPr algn="l" defTabSz="514350" rtl="0" eaLnBrk="0" fontAlgn="base" hangingPunct="0">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3pPr>
      <a:lvl4pPr algn="l" defTabSz="514350" rtl="0" eaLnBrk="0" fontAlgn="base" hangingPunct="0">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4pPr>
      <a:lvl5pPr algn="l" defTabSz="514350" rtl="0" eaLnBrk="0" fontAlgn="base" hangingPunct="0">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5pPr>
      <a:lvl6pPr marL="457200" algn="l" defTabSz="514350" rtl="0" fontAlgn="base">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6pPr>
      <a:lvl7pPr marL="914400" algn="l" defTabSz="514350" rtl="0" fontAlgn="base">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7pPr>
      <a:lvl8pPr marL="1371600" algn="l" defTabSz="514350" rtl="0" fontAlgn="base">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8pPr>
      <a:lvl9pPr marL="1828800" algn="l" defTabSz="514350" rtl="0" fontAlgn="base">
        <a:lnSpc>
          <a:spcPct val="90000"/>
        </a:lnSpc>
        <a:spcBef>
          <a:spcPct val="0"/>
        </a:spcBef>
        <a:spcAft>
          <a:spcPct val="0"/>
        </a:spcAft>
        <a:defRPr sz="2800" b="1">
          <a:solidFill>
            <a:schemeClr val="accent1"/>
          </a:solidFill>
          <a:latin typeface="微软雅黑" panose="020B0503020204020204" charset="-122"/>
          <a:ea typeface="微软雅黑" panose="020B0503020204020204" charset="-122"/>
        </a:defRPr>
      </a:lvl9pPr>
    </p:titleStyle>
    <p:bodyStyle>
      <a:lvl1pPr marL="361950" indent="-361950" algn="just" defTabSz="514350" rtl="0" eaLnBrk="0" fontAlgn="base" hangingPunct="0">
        <a:lnSpc>
          <a:spcPct val="110000"/>
        </a:lnSpc>
        <a:spcBef>
          <a:spcPts val="1015"/>
        </a:spcBef>
        <a:spcAft>
          <a:spcPct val="0"/>
        </a:spcAft>
        <a:buClr>
          <a:schemeClr val="accent1"/>
        </a:buClr>
        <a:buSzPct val="7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19.wmf"/><Relationship Id="rId3" Type="http://schemas.openxmlformats.org/officeDocument/2006/relationships/oleObject" Target="../embeddings/oleObject3.bin"/><Relationship Id="rId2" Type="http://schemas.openxmlformats.org/officeDocument/2006/relationships/image" Target="../media/image18.wmf"/><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3"/>
          <p:cNvSpPr>
            <a:spLocks noGrp="1"/>
          </p:cNvSpPr>
          <p:nvPr>
            <p:ph type="subTitle" idx="1"/>
          </p:nvPr>
        </p:nvSpPr>
        <p:spPr>
          <a:xfrm>
            <a:off x="2208213" y="3141663"/>
            <a:ext cx="5881687" cy="1295400"/>
          </a:xfrm>
        </p:spPr>
        <p:txBody>
          <a:bodyPr vert="horz" wrap="square" lIns="91440" tIns="45720" rIns="91440" bIns="45720" anchor="t"/>
          <a:p>
            <a:pPr defTabSz="514350" eaLnBrk="1" hangingPunct="1">
              <a:buSzPct val="70000"/>
            </a:pPr>
            <a:r>
              <a:rPr lang="zh-CN" altLang="en-US" sz="2400" kern="1200" dirty="0">
                <a:latin typeface="黑体" panose="02010609060101010101" pitchFamily="49" charset="-122"/>
                <a:ea typeface="黑体" panose="02010609060101010101" pitchFamily="49" charset="-122"/>
                <a:cs typeface="+mn-cs"/>
              </a:rPr>
              <a:t>丁展</a:t>
            </a:r>
            <a:endParaRPr lang="en-US" altLang="zh-CN" sz="2400" kern="1200" dirty="0">
              <a:latin typeface="黑体" panose="02010609060101010101" pitchFamily="49" charset="-122"/>
              <a:ea typeface="黑体" panose="02010609060101010101" pitchFamily="49" charset="-122"/>
              <a:cs typeface="+mn-cs"/>
            </a:endParaRPr>
          </a:p>
          <a:p>
            <a:pPr defTabSz="514350" eaLnBrk="1" hangingPunct="1">
              <a:buSzPct val="70000"/>
            </a:pPr>
            <a:endParaRPr lang="en-US" altLang="zh-CN" kern="1200" dirty="0">
              <a:latin typeface="+mj-ea"/>
              <a:ea typeface="+mj-ea"/>
              <a:cs typeface="+mn-cs"/>
            </a:endParaRPr>
          </a:p>
        </p:txBody>
      </p:sp>
      <p:sp>
        <p:nvSpPr>
          <p:cNvPr id="3075" name="Rectangle 2"/>
          <p:cNvSpPr>
            <a:spLocks noGrp="1"/>
          </p:cNvSpPr>
          <p:nvPr>
            <p:ph type="title"/>
          </p:nvPr>
        </p:nvSpPr>
        <p:spPr>
          <a:xfrm>
            <a:off x="2351088" y="1341438"/>
            <a:ext cx="5881687" cy="1484312"/>
          </a:xfrm>
        </p:spPr>
        <p:txBody>
          <a:bodyPr vert="horz" wrap="square" lIns="91440" tIns="45720" rIns="91440" bIns="45720" anchor="b"/>
          <a:p>
            <a:pPr defTabSz="514350" eaLnBrk="1" hangingPunct="1"/>
            <a:r>
              <a:rPr lang="en-US" sz="6000" b="0" kern="1200" dirty="0">
                <a:latin typeface="Tahoma" panose="020B0604030504040204" pitchFamily="34" charset="0"/>
                <a:ea typeface="+mj-ea"/>
                <a:cs typeface="Tahoma" panose="020B0604030504040204" pitchFamily="34" charset="0"/>
              </a:rPr>
              <a:t>JIT </a:t>
            </a:r>
            <a:r>
              <a:rPr lang="zh-CN" altLang="en-US" sz="6000" b="0" kern="1200" dirty="0">
                <a:latin typeface="Tahoma" panose="020B0604030504040204" pitchFamily="34" charset="0"/>
                <a:ea typeface="+mj-ea"/>
                <a:cs typeface="Tahoma" panose="020B0604030504040204" pitchFamily="34" charset="0"/>
              </a:rPr>
              <a:t>天梯赛培训</a:t>
            </a:r>
            <a:endParaRPr lang="zh-CN" altLang="en-US" sz="6000" b="0" kern="1200" dirty="0">
              <a:latin typeface="Tahoma" panose="020B0604030504040204" pitchFamily="34" charset="0"/>
              <a:ea typeface="+mj-ea"/>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竖式问题</a:t>
            </a:r>
            <a:r>
              <a:rPr lang="en-US" altLang="zh-CN">
                <a:sym typeface="+mn-ea"/>
              </a:rPr>
              <a:t>(C++</a:t>
            </a:r>
            <a:r>
              <a:rPr lang="zh-CN" altLang="en-US">
                <a:sym typeface="+mn-ea"/>
              </a:rPr>
              <a:t>解法）</a:t>
            </a:r>
            <a:endParaRPr lang="zh-CN" altLang="en-US">
              <a:sym typeface="+mn-ea"/>
            </a:endParaRPr>
          </a:p>
        </p:txBody>
      </p:sp>
      <p:sp>
        <p:nvSpPr>
          <p:cNvPr id="4" name="文本框 3"/>
          <p:cNvSpPr txBox="1"/>
          <p:nvPr/>
        </p:nvSpPr>
        <p:spPr>
          <a:xfrm>
            <a:off x="173990" y="795020"/>
            <a:ext cx="7408545" cy="553085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&lt;iostream&gt;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&lt;iomanip&gt;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&lt;sstream&gt;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using namespace std;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abc, de, count=0;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size_t i;</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std::string str, 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cin&gt;&gt;s;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for(abc=100; abc&lt;1000; ++abc)</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for(de=10; de&lt;100; ++de)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std::ostringstream oss;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oss&lt;&lt;abc&lt;&lt;de&lt;&lt;abc*de&lt;&lt;abc*(de%10)&lt;&lt;abc*(de/10);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str = oss.str();        </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937885" y="24130"/>
            <a:ext cx="6366510" cy="681037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for(i=0; i&lt;str.length(); ++i)</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if(s.find(str[i])==std::string::npos)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break;</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if(i==str.length())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cout&lt;&lt;"&lt;"&lt;&lt;++count&lt;&lt;"&gt;"&lt;&lt;endl;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cout&lt;&lt;setw(5)&lt;&lt;abc&lt;&lt;"\n"\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&lt;&lt;"X"&lt;&lt;setw(4)&lt;&lt;de&lt;&lt;"\n"\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&lt;&lt;"-----\n"\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&lt;&lt;setw(5)&lt;&lt;abc*(de%10)&lt;&lt;"\n"\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&lt;&lt;setw(4)&lt;&lt;abc*(de/10)&lt;&lt;" \n"\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&lt;&lt;"-----\n"\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&lt;&lt;setw(5)&lt;&lt;abc*de&lt;&lt;endl;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cout&lt;&lt;"The number of solutions = "&lt;&lt;count&lt;&lt;endl;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2001520" y="4300855"/>
            <a:ext cx="3864610" cy="810260"/>
          </a:xfrm>
          <a:prstGeom prst="rect">
            <a:avLst/>
          </a:prstGeom>
          <a:noFill/>
        </p:spPr>
        <p:txBody>
          <a:bodyPr wrap="square" rtlCol="0" anchor="t">
            <a:spAutoFit/>
          </a:bodyPr>
          <a:p>
            <a:pPr>
              <a:lnSpc>
                <a:spcPct val="130000"/>
              </a:lnSpc>
            </a:pPr>
            <a:r>
              <a:rPr lang="zh-CN" altLang="en-US" b="1" dirty="0" smtClean="0">
                <a:solidFill>
                  <a:schemeClr val="accent1"/>
                </a:solidFill>
                <a:latin typeface="Arial" panose="020B0604020202020204" pitchFamily="34" charset="0"/>
                <a:ea typeface="微软雅黑" panose="020B0503020204020204" charset="-122"/>
              </a:rPr>
              <a:t>这里，</a:t>
            </a:r>
            <a:r>
              <a:rPr lang="zh-CN" b="1" dirty="0" smtClean="0">
                <a:solidFill>
                  <a:schemeClr val="accent1"/>
                </a:solidFill>
                <a:latin typeface="Arial" panose="020B0604020202020204" pitchFamily="34" charset="0"/>
                <a:ea typeface="微软雅黑" panose="020B0503020204020204" charset="-122"/>
              </a:rPr>
              <a:t>使用</a:t>
            </a:r>
            <a:r>
              <a:rPr lang="en-US" altLang="zh-CN" b="1" dirty="0" smtClean="0">
                <a:solidFill>
                  <a:schemeClr val="accent1"/>
                </a:solidFill>
                <a:latin typeface="Arial" panose="020B0604020202020204" pitchFamily="34" charset="0"/>
                <a:ea typeface="微软雅黑" panose="020B0503020204020204" charset="-122"/>
              </a:rPr>
              <a:t>ostringstream</a:t>
            </a:r>
            <a:r>
              <a:rPr lang="zh-CN" altLang="en-US" b="1" dirty="0" smtClean="0">
                <a:solidFill>
                  <a:schemeClr val="accent1"/>
                </a:solidFill>
                <a:latin typeface="Arial" panose="020B0604020202020204" pitchFamily="34" charset="0"/>
                <a:ea typeface="微软雅黑" panose="020B0503020204020204" charset="-122"/>
              </a:rPr>
              <a:t>生成格式化字符串</a:t>
            </a:r>
            <a:endParaRPr lang="zh-CN" altLang="en-US" b="1"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7964170" y="1193165"/>
            <a:ext cx="4651375" cy="810260"/>
          </a:xfrm>
          <a:prstGeom prst="rect">
            <a:avLst/>
          </a:prstGeom>
          <a:noFill/>
        </p:spPr>
        <p:txBody>
          <a:bodyPr wrap="square" rtlCol="0" anchor="t">
            <a:spAutoFit/>
          </a:bodyPr>
          <a:p>
            <a:pPr>
              <a:lnSpc>
                <a:spcPct val="130000"/>
              </a:lnSpc>
            </a:pPr>
            <a:r>
              <a:rPr lang="zh-CN" altLang="en-US" b="1" dirty="0" smtClean="0">
                <a:solidFill>
                  <a:schemeClr val="accent1"/>
                </a:solidFill>
                <a:latin typeface="Arial" panose="020B0604020202020204" pitchFamily="34" charset="0"/>
                <a:ea typeface="微软雅黑" panose="020B0503020204020204" charset="-122"/>
              </a:rPr>
              <a:t>使用</a:t>
            </a:r>
            <a:r>
              <a:rPr lang="en-US" altLang="zh-CN" b="1" dirty="0" smtClean="0">
                <a:solidFill>
                  <a:schemeClr val="accent1"/>
                </a:solidFill>
                <a:latin typeface="Arial" panose="020B0604020202020204" pitchFamily="34" charset="0"/>
                <a:ea typeface="微软雅黑" panose="020B0503020204020204" charset="-122"/>
              </a:rPr>
              <a:t>string</a:t>
            </a:r>
            <a:r>
              <a:rPr lang="zh-CN" altLang="en-US" b="1" dirty="0" smtClean="0">
                <a:solidFill>
                  <a:schemeClr val="accent1"/>
                </a:solidFill>
                <a:latin typeface="Arial" panose="020B0604020202020204" pitchFamily="34" charset="0"/>
                <a:ea typeface="微软雅黑" panose="020B0503020204020204" charset="-122"/>
              </a:rPr>
              <a:t>成员函数</a:t>
            </a:r>
            <a:r>
              <a:rPr lang="en-US" altLang="zh-CN" b="1" dirty="0" smtClean="0">
                <a:solidFill>
                  <a:schemeClr val="accent1"/>
                </a:solidFill>
                <a:latin typeface="Arial" panose="020B0604020202020204" pitchFamily="34" charset="0"/>
                <a:ea typeface="微软雅黑" panose="020B0503020204020204" charset="-122"/>
              </a:rPr>
              <a:t>find</a:t>
            </a:r>
            <a:r>
              <a:rPr lang="zh-CN" altLang="en-US" b="1" dirty="0" smtClean="0">
                <a:solidFill>
                  <a:schemeClr val="accent1"/>
                </a:solidFill>
                <a:latin typeface="Arial" panose="020B0604020202020204" pitchFamily="34" charset="0"/>
                <a:ea typeface="微软雅黑" panose="020B0503020204020204" charset="-122"/>
              </a:rPr>
              <a:t>进行字符查找，</a:t>
            </a:r>
            <a:endParaRPr lang="zh-CN" altLang="en-US"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b="1" dirty="0" smtClean="0">
                <a:solidFill>
                  <a:schemeClr val="accent1"/>
                </a:solidFill>
                <a:latin typeface="Arial" panose="020B0604020202020204" pitchFamily="34" charset="0"/>
                <a:ea typeface="微软雅黑" panose="020B0503020204020204" charset="-122"/>
              </a:rPr>
              <a:t>没找到返回的是</a:t>
            </a:r>
            <a:r>
              <a:rPr lang="en-US" altLang="zh-CN" b="1" dirty="0" smtClean="0">
                <a:solidFill>
                  <a:schemeClr val="accent1"/>
                </a:solidFill>
                <a:latin typeface="Arial" panose="020B0604020202020204" pitchFamily="34" charset="0"/>
                <a:ea typeface="微软雅黑" panose="020B0503020204020204" charset="-122"/>
              </a:rPr>
              <a:t>std::string::npos</a:t>
            </a:r>
            <a:endParaRPr lang="en-US" altLang="zh-CN" b="1" dirty="0" smtClean="0">
              <a:solidFill>
                <a:schemeClr val="accent1"/>
              </a:solidFill>
              <a:latin typeface="Arial" panose="020B0604020202020204" pitchFamily="34" charset="0"/>
              <a:ea typeface="微软雅黑" panose="020B0503020204020204" charset="-122"/>
            </a:endParaRPr>
          </a:p>
        </p:txBody>
      </p:sp>
      <p:sp>
        <p:nvSpPr>
          <p:cNvPr id="141" name=" 141"/>
          <p:cNvSpPr/>
          <p:nvPr/>
        </p:nvSpPr>
        <p:spPr>
          <a:xfrm rot="7740000">
            <a:off x="3178175" y="4866640"/>
            <a:ext cx="789305" cy="33718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41"/>
          <p:cNvSpPr/>
          <p:nvPr/>
        </p:nvSpPr>
        <p:spPr>
          <a:xfrm rot="12060000">
            <a:off x="8196580" y="975995"/>
            <a:ext cx="789305" cy="33718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9712325" y="2524760"/>
            <a:ext cx="2559050" cy="450850"/>
          </a:xfrm>
          <a:prstGeom prst="rect">
            <a:avLst/>
          </a:prstGeom>
          <a:noFill/>
        </p:spPr>
        <p:txBody>
          <a:bodyPr wrap="square" rtlCol="0" anchor="t">
            <a:spAutoFit/>
          </a:bodyPr>
          <a:p>
            <a:pPr>
              <a:lnSpc>
                <a:spcPct val="130000"/>
              </a:lnSpc>
            </a:pPr>
            <a:r>
              <a:rPr lang="zh-CN" altLang="en-US" b="1" dirty="0" smtClean="0">
                <a:solidFill>
                  <a:schemeClr val="accent1"/>
                </a:solidFill>
                <a:latin typeface="Arial" panose="020B0604020202020204" pitchFamily="34" charset="0"/>
                <a:ea typeface="微软雅黑" panose="020B0503020204020204" charset="-122"/>
              </a:rPr>
              <a:t>使用</a:t>
            </a:r>
            <a:r>
              <a:rPr lang="en-US" altLang="zh-CN" b="1" dirty="0" smtClean="0">
                <a:solidFill>
                  <a:schemeClr val="accent1"/>
                </a:solidFill>
                <a:latin typeface="Arial" panose="020B0604020202020204" pitchFamily="34" charset="0"/>
                <a:ea typeface="微软雅黑" panose="020B0503020204020204" charset="-122"/>
              </a:rPr>
              <a:t>setw</a:t>
            </a:r>
            <a:r>
              <a:rPr lang="zh-CN" altLang="en-US" b="1" dirty="0" smtClean="0">
                <a:solidFill>
                  <a:schemeClr val="accent1"/>
                </a:solidFill>
                <a:latin typeface="Arial" panose="020B0604020202020204" pitchFamily="34" charset="0"/>
                <a:ea typeface="微软雅黑" panose="020B0503020204020204" charset="-122"/>
              </a:rPr>
              <a:t>控制占位宽度</a:t>
            </a:r>
            <a:endParaRPr lang="en-US" altLang="zh-CN" b="1" dirty="0" smtClean="0">
              <a:solidFill>
                <a:schemeClr val="accent1"/>
              </a:solidFill>
              <a:latin typeface="Arial" panose="020B0604020202020204" pitchFamily="34" charset="0"/>
              <a:ea typeface="微软雅黑" panose="020B0503020204020204" charset="-122"/>
            </a:endParaRPr>
          </a:p>
        </p:txBody>
      </p:sp>
      <p:sp>
        <p:nvSpPr>
          <p:cNvPr id="9" name=" 141"/>
          <p:cNvSpPr/>
          <p:nvPr/>
        </p:nvSpPr>
        <p:spPr>
          <a:xfrm rot="10800000">
            <a:off x="8347075" y="2638425"/>
            <a:ext cx="1365250" cy="33718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矩形 9"/>
          <p:cNvSpPr/>
          <p:nvPr/>
        </p:nvSpPr>
        <p:spPr>
          <a:xfrm>
            <a:off x="173990" y="1193165"/>
            <a:ext cx="1978025" cy="65659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1"/>
                                        </p:tgtEl>
                                        <p:attrNameLst>
                                          <p:attrName>style.visibility</p:attrName>
                                        </p:attrNameLst>
                                      </p:cBhvr>
                                      <p:to>
                                        <p:strVal val="visible"/>
                                      </p:to>
                                    </p:set>
                                    <p:anim calcmode="lin" valueType="num">
                                      <p:cBhvr additive="base">
                                        <p:cTn id="17" dur="500" fill="hold"/>
                                        <p:tgtEl>
                                          <p:spTgt spid="141"/>
                                        </p:tgtEl>
                                        <p:attrNameLst>
                                          <p:attrName>ppt_x</p:attrName>
                                        </p:attrNameLst>
                                      </p:cBhvr>
                                      <p:tavLst>
                                        <p:tav tm="0">
                                          <p:val>
                                            <p:strVal val="#ppt_x"/>
                                          </p:val>
                                        </p:tav>
                                        <p:tav tm="100000">
                                          <p:val>
                                            <p:strVal val="#ppt_x"/>
                                          </p:val>
                                        </p:tav>
                                      </p:tavLst>
                                    </p:anim>
                                    <p:anim calcmode="lin" valueType="num">
                                      <p:cBhvr additive="base">
                                        <p:cTn id="18" dur="500" fill="hold"/>
                                        <p:tgtEl>
                                          <p:spTgt spid="14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checkerboard(across)">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1" grpId="0" animBg="1"/>
      <p:bldP spid="6" grpId="0"/>
      <p:bldP spid="7" grpId="0"/>
      <p:bldP spid="3" grpId="0" bldLvl="0" animBg="1"/>
      <p:bldP spid="8" grpId="0"/>
      <p:bldP spid="9" grpId="0" bldLvl="0" animBg="1"/>
      <p:bldP spid="10"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44550" y="421640"/>
            <a:ext cx="6816725" cy="6170295"/>
          </a:xfrm>
          <a:prstGeom prst="rect">
            <a:avLst/>
          </a:prstGeom>
          <a:noFill/>
        </p:spPr>
        <p:txBody>
          <a:bodyPr wrap="square" rtlCol="0" anchor="t">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chemeClr val="accent1"/>
                </a:solidFill>
                <a:latin typeface="Arial" panose="020B0604020202020204" pitchFamily="34" charset="0"/>
                <a:ea typeface="微软雅黑" panose="020B0503020204020204" charset="-122"/>
              </a:rPr>
              <a:t>int i = 0, j = n - 1;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while (i&lt;=j)</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 (i==j){</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boatNum</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break;</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如果一艘船能装下两个</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 (weights[i]+weights[j]</a:t>
            </a:r>
            <a:r>
              <a:rPr lang="en-US" altLang="zh-CN" sz="1600" dirty="0" smtClean="0">
                <a:solidFill>
                  <a:schemeClr val="accent1"/>
                </a:solidFill>
                <a:latin typeface="Arial" panose="020B0604020202020204" pitchFamily="34" charset="0"/>
                <a:ea typeface="微软雅黑" panose="020B0503020204020204" charset="-122"/>
              </a:rPr>
              <a:t>&lt;=</a:t>
            </a:r>
            <a:r>
              <a:rPr lang="zh-CN" altLang="en-US" sz="1600" dirty="0" smtClean="0">
                <a:solidFill>
                  <a:schemeClr val="accent1"/>
                </a:solidFill>
                <a:latin typeface="Arial" panose="020B0604020202020204" pitchFamily="34" charset="0"/>
                <a:ea typeface="微软雅黑" panose="020B0503020204020204" charset="-122"/>
              </a:rPr>
              <a:t>w){</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r>
              <a:rPr lang="en-US" altLang="zh-CN" sz="1600" dirty="0" smtClean="0">
                <a:solidFill>
                  <a:schemeClr val="accent1"/>
                </a:solidFill>
                <a:latin typeface="Arial" panose="020B0604020202020204" pitchFamily="34" charset="0"/>
                <a:ea typeface="微软雅黑" panose="020B0503020204020204" charset="-122"/>
                <a:sym typeface="+mn-ea"/>
              </a:rPr>
              <a:t>boatNum</a:t>
            </a:r>
            <a:r>
              <a:rPr lang="zh-CN" altLang="en-US" sz="1600" dirty="0" smtClean="0">
                <a:solidFill>
                  <a:schemeClr val="accent1"/>
                </a:solidFill>
                <a:latin typeface="Arial" panose="020B0604020202020204" pitchFamily="34" charset="0"/>
                <a:ea typeface="微软雅黑" panose="020B0503020204020204" charset="-122"/>
                <a:sym typeface="+mn-ea"/>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j--;</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else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r>
              <a:rPr lang="en-US" altLang="zh-CN" sz="1600" dirty="0" smtClean="0">
                <a:solidFill>
                  <a:schemeClr val="accent1"/>
                </a:solidFill>
                <a:latin typeface="Arial" panose="020B0604020202020204" pitchFamily="34" charset="0"/>
                <a:ea typeface="微软雅黑" panose="020B0503020204020204" charset="-122"/>
                <a:sym typeface="+mn-ea"/>
              </a:rPr>
              <a:t>boatNum</a:t>
            </a:r>
            <a:r>
              <a:rPr lang="zh-CN" altLang="en-US" sz="1600" dirty="0" smtClean="0">
                <a:solidFill>
                  <a:schemeClr val="accent1"/>
                </a:solidFill>
                <a:latin typeface="Arial" panose="020B0604020202020204" pitchFamily="34" charset="0"/>
                <a:ea typeface="微软雅黑" panose="020B0503020204020204" charset="-122"/>
                <a:sym typeface="+mn-ea"/>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j--;</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06165" y="1651000"/>
            <a:ext cx="5819140" cy="1434465"/>
          </a:xfrm>
        </p:spPr>
        <p:txBody>
          <a:bodyPr/>
          <a:p>
            <a:r>
              <a:rPr lang="zh-CN" altLang="en-US" sz="4400"/>
              <a:t>第八章：  </a:t>
            </a:r>
            <a:r>
              <a:rPr sz="4400"/>
              <a:t>动态规划</a:t>
            </a:r>
            <a:endParaRPr sz="4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p>
            <a:r>
              <a:rPr lang="zh-CN" altLang="en-US"/>
              <a:t>《算法竞赛入门经典》  刘汝佳 清华大学出版社</a:t>
            </a:r>
            <a:endParaRPr lang="zh-CN" altLang="en-US"/>
          </a:p>
          <a:p>
            <a:r>
              <a:rPr lang="zh-CN" altLang="en-US"/>
              <a:t>《算法竞赛宝典》张新华	清华大学出版社</a:t>
            </a:r>
            <a:endParaRPr lang="zh-CN" altLang="en-US"/>
          </a:p>
          <a:p>
            <a:r>
              <a:rPr lang="en-US" altLang="zh-CN"/>
              <a:t>PTA  https://pintia.cn/</a:t>
            </a:r>
            <a:endParaRPr lang="en-US" altLang="zh-CN"/>
          </a:p>
          <a:p>
            <a:r>
              <a:rPr lang="en-US" altLang="zh-CN"/>
              <a:t>PAT  https://www.patest.cn/contests</a:t>
            </a:r>
            <a:endParaRPr lang="en-US" altLang="zh-CN"/>
          </a:p>
          <a:p>
            <a:r>
              <a:rPr lang="en-US" altLang="zh-CN"/>
              <a:t>http://www.cplusplus.com/</a:t>
            </a:r>
            <a:endParaRPr lang="en-US" altLang="zh-CN"/>
          </a:p>
          <a:p>
            <a:r>
              <a:rPr lang="en-US" altLang="zh-CN"/>
              <a:t>http://en.cppreference.com/w/</a:t>
            </a:r>
            <a:endParaRPr lang="en-US" altLang="zh-CN"/>
          </a:p>
          <a:p>
            <a:r>
              <a:rPr lang="en-US" altLang="zh-CN"/>
              <a:t>《C++标准库》	Nicolai	 电子工业出版社</a:t>
            </a:r>
            <a:endParaRPr lang="en-US" altLang="zh-CN"/>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a:t>
            </a:r>
            <a:endParaRPr lang="zh-CN" altLang="en-US"/>
          </a:p>
        </p:txBody>
      </p:sp>
      <p:sp>
        <p:nvSpPr>
          <p:cNvPr id="3" name="内容占位符 2"/>
          <p:cNvSpPr>
            <a:spLocks noGrp="1"/>
          </p:cNvSpPr>
          <p:nvPr>
            <p:ph idx="1"/>
          </p:nvPr>
        </p:nvSpPr>
        <p:spPr/>
        <p:txBody>
          <a:bodyPr>
            <a:normAutofit lnSpcReduction="10000"/>
          </a:bodyPr>
          <a:p>
            <a:r>
              <a:rPr lang="zh-CN" altLang="en-US"/>
              <a:t>获取一行输入</a:t>
            </a:r>
            <a:endParaRPr lang="zh-CN" altLang="en-US"/>
          </a:p>
          <a:p>
            <a:pPr marL="0" indent="0">
              <a:buNone/>
            </a:pPr>
            <a:r>
              <a:rPr lang="en-US" altLang="zh-CN"/>
              <a:t>C</a:t>
            </a:r>
            <a:r>
              <a:rPr lang="zh-CN" altLang="en-US"/>
              <a:t>：</a:t>
            </a:r>
            <a:endParaRPr lang="zh-CN" altLang="en-US"/>
          </a:p>
          <a:p>
            <a:pPr marL="0" indent="0">
              <a:buNone/>
            </a:pPr>
            <a:r>
              <a:rPr lang="en-US" altLang="zh-CN"/>
              <a:t>    char data[MAX_N];</a:t>
            </a:r>
            <a:endParaRPr lang="en-US" altLang="zh-CN"/>
          </a:p>
          <a:p>
            <a:pPr marL="0" indent="0">
              <a:buNone/>
            </a:pPr>
            <a:r>
              <a:rPr lang="en-US" altLang="zh-CN"/>
              <a:t>    fgets(data, MAX_N, stdin);</a:t>
            </a:r>
            <a:endParaRPr lang="en-US" altLang="zh-CN"/>
          </a:p>
          <a:p>
            <a:pPr marL="0" indent="0">
              <a:buNone/>
            </a:pPr>
            <a:endParaRPr lang="en-US" altLang="zh-CN"/>
          </a:p>
          <a:p>
            <a:pPr marL="0" indent="0">
              <a:buNone/>
            </a:pPr>
            <a:r>
              <a:rPr lang="en-US" altLang="zh-CN"/>
              <a:t>C++</a:t>
            </a:r>
            <a:r>
              <a:rPr lang="zh-CN" altLang="en-US"/>
              <a:t>：</a:t>
            </a:r>
            <a:endParaRPr lang="zh-CN" altLang="en-US"/>
          </a:p>
          <a:p>
            <a:pPr marL="0" indent="0">
              <a:buNone/>
            </a:pPr>
            <a:r>
              <a:rPr lang="en-US" altLang="zh-CN"/>
              <a:t>    std::string str;</a:t>
            </a:r>
            <a:endParaRPr lang="en-US" altLang="zh-CN"/>
          </a:p>
          <a:p>
            <a:pPr marL="0" indent="0">
              <a:buNone/>
            </a:pPr>
            <a:r>
              <a:rPr lang="en-US" altLang="zh-CN"/>
              <a:t>    std::getline(std::cin, str);</a:t>
            </a:r>
            <a:endParaRPr lang="en-US" altLang="zh-CN"/>
          </a:p>
          <a:p>
            <a:pPr marL="0" indent="0">
              <a:buNone/>
            </a:pPr>
            <a:endParaRPr lang="en-US" altLang="zh-CN"/>
          </a:p>
          <a:p>
            <a:pPr marL="0" indent="0">
              <a:buNone/>
            </a:pPr>
            <a:r>
              <a:rPr lang="en-US" altLang="zh-CN"/>
              <a:t>Java</a:t>
            </a:r>
            <a:r>
              <a:rPr lang="zh-CN" altLang="en-US"/>
              <a:t>：</a:t>
            </a:r>
            <a:endParaRPr lang="zh-CN" altLang="en-US"/>
          </a:p>
          <a:p>
            <a:pPr marL="0" indent="0">
              <a:buNone/>
            </a:pPr>
            <a:r>
              <a:rPr lang="zh-CN" altLang="en-US"/>
              <a:t>    </a:t>
            </a:r>
            <a:r>
              <a:rPr lang="en-US" altLang="zh-CN"/>
              <a:t>tell me pls!</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4235" y="169511"/>
            <a:ext cx="10834777" cy="699595"/>
          </a:xfrm>
        </p:spPr>
        <p:txBody>
          <a:bodyPr/>
          <a:p>
            <a:r>
              <a:rPr lang="zh-CN" altLang="en-US"/>
              <a:t>最长回文子串</a:t>
            </a:r>
            <a:endParaRPr lang="zh-CN" altLang="en-US"/>
          </a:p>
        </p:txBody>
      </p:sp>
      <p:sp>
        <p:nvSpPr>
          <p:cNvPr id="3" name="内容占位符 2"/>
          <p:cNvSpPr>
            <a:spLocks noGrp="1"/>
          </p:cNvSpPr>
          <p:nvPr>
            <p:ph idx="1"/>
          </p:nvPr>
        </p:nvSpPr>
        <p:spPr>
          <a:xfrm>
            <a:off x="664210" y="923925"/>
            <a:ext cx="10835005" cy="661035"/>
          </a:xfrm>
        </p:spPr>
        <p:txBody>
          <a:bodyPr/>
          <a:p>
            <a:pPr marL="0" indent="0">
              <a:buNone/>
            </a:pPr>
            <a:r>
              <a:rPr lang="zh-CN" altLang="en-US"/>
              <a:t>回文串：  abba    </a:t>
            </a:r>
            <a:r>
              <a:rPr lang="en-US" altLang="zh-CN"/>
              <a:t>abcba</a:t>
            </a:r>
            <a:endParaRPr lang="zh-CN" altLang="en-US"/>
          </a:p>
          <a:p>
            <a:pPr marL="0" indent="0">
              <a:buNone/>
            </a:pPr>
            <a:endParaRPr lang="zh-CN" altLang="en-US"/>
          </a:p>
          <a:p>
            <a:pPr marL="0" indent="0">
              <a:buNone/>
            </a:pPr>
            <a:endParaRPr lang="zh-CN" altLang="en-US"/>
          </a:p>
        </p:txBody>
      </p:sp>
      <p:sp>
        <p:nvSpPr>
          <p:cNvPr id="4" name="文本框 3"/>
          <p:cNvSpPr txBox="1"/>
          <p:nvPr/>
        </p:nvSpPr>
        <p:spPr>
          <a:xfrm>
            <a:off x="664210" y="1584960"/>
            <a:ext cx="9904730" cy="850900"/>
          </a:xfrm>
          <a:prstGeom prst="rect">
            <a:avLst/>
          </a:prstGeom>
          <a:noFill/>
        </p:spPr>
        <p:txBody>
          <a:bodyPr wrap="square" rtlCol="0">
            <a:spAutoFit/>
          </a:bodyPr>
          <a:p>
            <a:pPr algn="l">
              <a:lnSpc>
                <a:spcPct val="130000"/>
              </a:lnSpc>
            </a:pPr>
            <a:r>
              <a:rPr lang="zh-CN" altLang="en-US" sz="2000" b="1" dirty="0" smtClean="0">
                <a:solidFill>
                  <a:schemeClr val="accent1"/>
                </a:solidFill>
                <a:latin typeface="Arial" panose="020B0604020202020204" pitchFamily="34" charset="0"/>
                <a:ea typeface="微软雅黑" panose="020B0503020204020204" charset="-122"/>
              </a:rPr>
              <a:t>解法</a:t>
            </a:r>
            <a:r>
              <a:rPr lang="en-US" altLang="zh-CN" sz="2000" b="1" dirty="0" smtClean="0">
                <a:solidFill>
                  <a:schemeClr val="accent1"/>
                </a:solidFill>
                <a:latin typeface="Arial" panose="020B0604020202020204" pitchFamily="34" charset="0"/>
                <a:ea typeface="微软雅黑" panose="020B0503020204020204" charset="-122"/>
              </a:rPr>
              <a:t>1</a:t>
            </a:r>
            <a:r>
              <a:rPr lang="zh-CN" altLang="en-US" sz="2000" b="1" dirty="0" smtClean="0">
                <a:solidFill>
                  <a:schemeClr val="accent1"/>
                </a:solidFill>
                <a:latin typeface="Arial" panose="020B0604020202020204" pitchFamily="34" charset="0"/>
                <a:ea typeface="微软雅黑" panose="020B0503020204020204" charset="-122"/>
              </a:rPr>
              <a:t>： 暴力搜索法</a:t>
            </a:r>
            <a:endParaRPr lang="zh-CN" altLang="en-US" sz="2000" b="1" dirty="0" smtClean="0">
              <a:solidFill>
                <a:schemeClr val="accent1"/>
              </a:solidFill>
              <a:latin typeface="Arial" panose="020B0604020202020204" pitchFamily="34" charset="0"/>
              <a:ea typeface="微软雅黑" panose="020B0503020204020204" charset="-122"/>
            </a:endParaRPr>
          </a:p>
          <a:p>
            <a:pPr algn="l">
              <a:lnSpc>
                <a:spcPct val="130000"/>
              </a:lnSpc>
            </a:pPr>
            <a:r>
              <a:rPr lang="zh-CN" altLang="en-US" dirty="0" smtClean="0">
                <a:solidFill>
                  <a:schemeClr val="accent1"/>
                </a:solidFill>
                <a:latin typeface="Arial" panose="020B0604020202020204" pitchFamily="34" charset="0"/>
                <a:ea typeface="微软雅黑" panose="020B0503020204020204" charset="-122"/>
              </a:rPr>
              <a:t>即遍历该字符串的每一个子串，再判断子串是否是回文串，找到最长的那个。时间复杂度为O(N</a:t>
            </a:r>
            <a:r>
              <a:rPr lang="zh-CN" altLang="en-US" baseline="30000" dirty="0" smtClean="0">
                <a:solidFill>
                  <a:schemeClr val="accent1"/>
                </a:solidFill>
                <a:uFillTx/>
                <a:latin typeface="Arial" panose="020B0604020202020204" pitchFamily="34" charset="0"/>
                <a:ea typeface="微软雅黑" panose="020B0503020204020204" charset="-122"/>
              </a:rPr>
              <a:t>3</a:t>
            </a:r>
            <a:r>
              <a:rPr lang="en-US" altLang="zh-CN" dirty="0" smtClean="0">
                <a:solidFill>
                  <a:schemeClr val="accent1"/>
                </a:solidFill>
                <a:latin typeface="Arial" panose="020B0604020202020204" pitchFamily="34" charset="0"/>
                <a:ea typeface="微软雅黑" panose="020B0503020204020204" charset="-122"/>
              </a:rPr>
              <a:t>)</a:t>
            </a:r>
            <a:endParaRPr lang="en-US" altLang="zh-CN"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57530" y="2736850"/>
            <a:ext cx="8002270" cy="3610610"/>
          </a:xfrm>
          <a:prstGeom prst="rect">
            <a:avLst/>
          </a:prstGeom>
          <a:noFill/>
        </p:spPr>
        <p:txBody>
          <a:bodyPr wrap="square" rtlCol="0" anchor="t">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char str[MAX_N];</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len = strlen(str);</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a:t>
            </a:r>
            <a:r>
              <a:rPr lang="en-US" altLang="zh-CN" sz="1600" dirty="0" smtClean="0">
                <a:solidFill>
                  <a:schemeClr val="accent1"/>
                </a:solidFill>
                <a:latin typeface="Arial" panose="020B0604020202020204" pitchFamily="34" charset="0"/>
                <a:ea typeface="微软雅黑" panose="020B0503020204020204" charset="-122"/>
              </a:rPr>
              <a:t>i=0</a:t>
            </a:r>
            <a:r>
              <a:rPr lang="zh-CN" altLang="en-US" sz="1600" dirty="0" smtClean="0">
                <a:solidFill>
                  <a:schemeClr val="accent1"/>
                </a:solidFill>
                <a:latin typeface="Arial" panose="020B0604020202020204" pitchFamily="34" charset="0"/>
                <a:ea typeface="微软雅黑" panose="020B0503020204020204" charset="-122"/>
              </a:rPr>
              <a:t>; i&lt;</a:t>
            </a:r>
            <a:r>
              <a:rPr lang="en-US" altLang="zh-CN" sz="1600" dirty="0" smtClean="0">
                <a:solidFill>
                  <a:schemeClr val="accent1"/>
                </a:solidFill>
                <a:latin typeface="Arial" panose="020B0604020202020204" pitchFamily="34" charset="0"/>
                <a:ea typeface="微软雅黑" panose="020B0503020204020204" charset="-122"/>
              </a:rPr>
              <a:t>len</a:t>
            </a: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i)//子串起始地址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for(j=i+1;j&lt;</a:t>
            </a:r>
            <a:r>
              <a:rPr lang="en-US" altLang="zh-CN" sz="1600" dirty="0" smtClean="0">
                <a:solidFill>
                  <a:schemeClr val="accent1"/>
                </a:solidFill>
                <a:latin typeface="Arial" panose="020B0604020202020204" pitchFamily="34" charset="0"/>
                <a:ea typeface="微软雅黑" panose="020B0503020204020204" charset="-122"/>
              </a:rPr>
              <a:t>len</a:t>
            </a: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j)//</a:t>
            </a:r>
            <a:r>
              <a:rPr lang="zh-CN" altLang="en-US" sz="1600" dirty="0" smtClean="0">
                <a:solidFill>
                  <a:schemeClr val="accent1"/>
                </a:solidFill>
                <a:latin typeface="Arial" panose="020B0604020202020204" pitchFamily="34" charset="0"/>
                <a:ea typeface="微软雅黑" panose="020B0503020204020204" charset="-122"/>
                <a:sym typeface="+mn-ea"/>
              </a:rPr>
              <a:t>子串</a:t>
            </a:r>
            <a:r>
              <a:rPr lang="zh-CN" altLang="en-US" sz="1600" dirty="0" smtClean="0">
                <a:solidFill>
                  <a:schemeClr val="accent1"/>
                </a:solidFill>
                <a:latin typeface="Arial" panose="020B0604020202020204" pitchFamily="34" charset="0"/>
                <a:ea typeface="微软雅黑" panose="020B0503020204020204" charset="-122"/>
              </a:rPr>
              <a:t>结束地址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a:t>
            </a:r>
            <a:r>
              <a:rPr lang="en-US" altLang="zh-CN" sz="1600" dirty="0" smtClean="0">
                <a:solidFill>
                  <a:schemeClr val="accent1"/>
                </a:solidFill>
                <a:latin typeface="Arial" panose="020B0604020202020204" pitchFamily="34" charset="0"/>
                <a:ea typeface="微软雅黑" panose="020B0503020204020204" charset="-122"/>
              </a:rPr>
              <a:t>ii</a:t>
            </a:r>
            <a:r>
              <a:rPr lang="zh-CN" altLang="en-US" sz="1600" dirty="0" smtClean="0">
                <a:solidFill>
                  <a:schemeClr val="accent1"/>
                </a:solidFill>
                <a:latin typeface="Arial" panose="020B0604020202020204" pitchFamily="34" charset="0"/>
                <a:ea typeface="微软雅黑" panose="020B0503020204020204" charset="-122"/>
              </a:rPr>
              <a:t>=i,</a:t>
            </a:r>
            <a:r>
              <a:rPr lang="en-US" altLang="zh-CN" sz="1600" dirty="0" smtClean="0">
                <a:solidFill>
                  <a:schemeClr val="accent1"/>
                </a:solidFill>
                <a:latin typeface="Arial" panose="020B0604020202020204" pitchFamily="34" charset="0"/>
                <a:ea typeface="微软雅黑" panose="020B0503020204020204" charset="-122"/>
              </a:rPr>
              <a:t>jj</a:t>
            </a:r>
            <a:r>
              <a:rPr lang="zh-CN" altLang="en-US" sz="1600" dirty="0" smtClean="0">
                <a:solidFill>
                  <a:schemeClr val="accent1"/>
                </a:solidFill>
                <a:latin typeface="Arial" panose="020B0604020202020204" pitchFamily="34" charset="0"/>
                <a:ea typeface="微软雅黑" panose="020B0503020204020204" charset="-122"/>
              </a:rPr>
              <a:t>=j;</a:t>
            </a:r>
            <a:r>
              <a:rPr lang="en-US" altLang="zh-CN" sz="1600" dirty="0" smtClean="0">
                <a:solidFill>
                  <a:schemeClr val="accent1"/>
                </a:solidFill>
                <a:latin typeface="Arial" panose="020B0604020202020204" pitchFamily="34" charset="0"/>
                <a:ea typeface="微软雅黑" panose="020B0503020204020204" charset="-122"/>
              </a:rPr>
              <a:t>ii</a:t>
            </a:r>
            <a:r>
              <a:rPr lang="zh-CN" altLang="en-US" sz="1600" dirty="0" smtClean="0">
                <a:solidFill>
                  <a:schemeClr val="accent1"/>
                </a:solidFill>
                <a:latin typeface="Arial" panose="020B0604020202020204" pitchFamily="34" charset="0"/>
                <a:ea typeface="微软雅黑" panose="020B0503020204020204" charset="-122"/>
              </a:rPr>
              <a:t>&lt;</a:t>
            </a:r>
            <a:r>
              <a:rPr lang="en-US" altLang="zh-CN" sz="1600" dirty="0" smtClean="0">
                <a:solidFill>
                  <a:schemeClr val="accent1"/>
                </a:solidFill>
                <a:latin typeface="Arial" panose="020B0604020202020204" pitchFamily="34" charset="0"/>
                <a:ea typeface="微软雅黑" panose="020B0503020204020204" charset="-122"/>
              </a:rPr>
              <a:t>jj</a:t>
            </a:r>
            <a:r>
              <a:rPr lang="zh-CN" altLang="en-US" sz="1600" dirty="0" smtClean="0">
                <a:solidFill>
                  <a:schemeClr val="accent1"/>
                </a:solidFill>
                <a:latin typeface="Arial" panose="020B0604020202020204" pitchFamily="34" charset="0"/>
                <a:ea typeface="微软雅黑" panose="020B0503020204020204" charset="-122"/>
              </a:rPr>
              <a:t>;++</a:t>
            </a:r>
            <a:r>
              <a:rPr lang="en-US" altLang="zh-CN" sz="1600" dirty="0" smtClean="0">
                <a:solidFill>
                  <a:schemeClr val="accent1"/>
                </a:solidFill>
                <a:latin typeface="Arial" panose="020B0604020202020204" pitchFamily="34" charset="0"/>
                <a:ea typeface="微软雅黑" panose="020B0503020204020204" charset="-122"/>
              </a:rPr>
              <a:t>ii</a:t>
            </a:r>
            <a:r>
              <a:rPr lang="zh-CN" altLang="en-US" sz="1600" dirty="0" smtClean="0">
                <a:solidFill>
                  <a:schemeClr val="accent1"/>
                </a:solidFill>
                <a:latin typeface="Arial" panose="020B0604020202020204" pitchFamily="34" charset="0"/>
                <a:ea typeface="微软雅黑" panose="020B0503020204020204" charset="-122"/>
              </a:rPr>
              <a:t>,--</a:t>
            </a:r>
            <a:r>
              <a:rPr lang="en-US" altLang="zh-CN" sz="1600" dirty="0" smtClean="0">
                <a:solidFill>
                  <a:schemeClr val="accent1"/>
                </a:solidFill>
                <a:latin typeface="Arial" panose="020B0604020202020204" pitchFamily="34" charset="0"/>
                <a:ea typeface="微软雅黑" panose="020B0503020204020204" charset="-122"/>
              </a:rPr>
              <a:t>jj</a:t>
            </a:r>
            <a:r>
              <a:rPr lang="zh-CN" altLang="en-US" sz="1600" dirty="0" smtClean="0">
                <a:solidFill>
                  <a:schemeClr val="accent1"/>
                </a:solidFill>
                <a:latin typeface="Arial" panose="020B0604020202020204" pitchFamily="34" charset="0"/>
                <a:ea typeface="微软雅黑" panose="020B0503020204020204" charset="-122"/>
              </a:rPr>
              <a:t>)//判断是不是回文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a:t>
            </a:r>
            <a:r>
              <a:rPr lang="en-US" altLang="zh-CN" sz="1600" dirty="0" smtClean="0">
                <a:solidFill>
                  <a:schemeClr val="accent1"/>
                </a:solidFill>
                <a:latin typeface="Arial" panose="020B0604020202020204" pitchFamily="34" charset="0"/>
                <a:ea typeface="微软雅黑" panose="020B0503020204020204" charset="-122"/>
              </a:rPr>
              <a:t>str[ii]</a:t>
            </a:r>
            <a:r>
              <a:rPr lang="zh-CN" altLang="en-US" sz="1600" dirty="0" smtClean="0">
                <a:solidFill>
                  <a:schemeClr val="accent1"/>
                </a:solidFill>
                <a:latin typeface="Arial" panose="020B0604020202020204" pitchFamily="34" charset="0"/>
                <a:ea typeface="微软雅黑" panose="020B0503020204020204" charset="-122"/>
              </a:rPr>
              <a:t>!=</a:t>
            </a:r>
            <a:r>
              <a:rPr lang="en-US" altLang="zh-CN" sz="1600" dirty="0" smtClean="0">
                <a:solidFill>
                  <a:schemeClr val="accent1"/>
                </a:solidFill>
                <a:latin typeface="Arial" panose="020B0604020202020204" pitchFamily="34" charset="0"/>
                <a:ea typeface="微软雅黑" panose="020B0503020204020204" charset="-122"/>
              </a:rPr>
              <a:t>str[jj]</a:t>
            </a:r>
            <a:r>
              <a:rPr lang="zh-CN" altLang="en-US" sz="1600" dirty="0" smtClean="0">
                <a:solidFill>
                  <a:schemeClr val="accent1"/>
                </a:solidFill>
                <a:latin typeface="Arial" panose="020B0604020202020204" pitchFamily="34" charset="0"/>
                <a:ea typeface="微软雅黑" panose="020B0503020204020204" charset="-122"/>
              </a:rPr>
              <a:t>)   break;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a:t>
            </a:r>
            <a:r>
              <a:rPr lang="en-US" altLang="zh-CN" sz="1600" dirty="0" smtClean="0">
                <a:solidFill>
                  <a:schemeClr val="accent1"/>
                </a:solidFill>
                <a:latin typeface="Arial" panose="020B0604020202020204" pitchFamily="34" charset="0"/>
                <a:ea typeface="微软雅黑" panose="020B0503020204020204" charset="-122"/>
              </a:rPr>
              <a:t>ii</a:t>
            </a:r>
            <a:r>
              <a:rPr lang="zh-CN" altLang="en-US" sz="1600" dirty="0" smtClean="0">
                <a:solidFill>
                  <a:schemeClr val="accent1"/>
                </a:solidFill>
                <a:latin typeface="Arial" panose="020B0604020202020204" pitchFamily="34" charset="0"/>
                <a:ea typeface="微软雅黑" panose="020B0503020204020204" charset="-122"/>
              </a:rPr>
              <a:t>&gt;=</a:t>
            </a:r>
            <a:r>
              <a:rPr lang="en-US" altLang="zh-CN" sz="1600" dirty="0" smtClean="0">
                <a:solidFill>
                  <a:schemeClr val="accent1"/>
                </a:solidFill>
                <a:latin typeface="Arial" panose="020B0604020202020204" pitchFamily="34" charset="0"/>
                <a:ea typeface="微软雅黑" panose="020B0503020204020204" charset="-122"/>
              </a:rPr>
              <a:t>jj</a:t>
            </a:r>
            <a:r>
              <a:rPr lang="zh-CN" altLang="en-US" sz="1600" dirty="0" smtClean="0">
                <a:solidFill>
                  <a:schemeClr val="accent1"/>
                </a:solidFill>
                <a:latin typeface="Arial" panose="020B0604020202020204" pitchFamily="34" charset="0"/>
                <a:ea typeface="微软雅黑" panose="020B0503020204020204" charset="-122"/>
              </a:rPr>
              <a:t>&amp;&amp;j-i</a:t>
            </a:r>
            <a:r>
              <a:rPr lang="en-US" altLang="zh-CN" sz="1600" dirty="0" smtClean="0">
                <a:solidFill>
                  <a:schemeClr val="accent1"/>
                </a:solidFill>
                <a:latin typeface="Arial" panose="020B0604020202020204" pitchFamily="34" charset="0"/>
                <a:ea typeface="微软雅黑" panose="020B0503020204020204" charset="-122"/>
              </a:rPr>
              <a:t>+1</a:t>
            </a:r>
            <a:r>
              <a:rPr lang="zh-CN" altLang="en-US" sz="1600" dirty="0" smtClean="0">
                <a:solidFill>
                  <a:schemeClr val="accent1"/>
                </a:solidFill>
                <a:latin typeface="Arial" panose="020B0604020202020204" pitchFamily="34" charset="0"/>
                <a:ea typeface="微软雅黑" panose="020B0503020204020204" charset="-122"/>
              </a:rPr>
              <a:t>&gt;max)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max=j-i+1;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最长回文子串</a:t>
            </a:r>
            <a:endParaRPr lang="zh-CN" altLang="en-US"/>
          </a:p>
        </p:txBody>
      </p:sp>
      <p:sp>
        <p:nvSpPr>
          <p:cNvPr id="3" name="内容占位符 2"/>
          <p:cNvSpPr>
            <a:spLocks noGrp="1"/>
          </p:cNvSpPr>
          <p:nvPr>
            <p:ph idx="1"/>
          </p:nvPr>
        </p:nvSpPr>
        <p:spPr>
          <a:xfrm>
            <a:off x="572135" y="1066165"/>
            <a:ext cx="10927080" cy="1629410"/>
          </a:xfrm>
        </p:spPr>
        <p:txBody>
          <a:bodyPr/>
          <a:p>
            <a:pPr marL="0" indent="0" algn="l">
              <a:lnSpc>
                <a:spcPct val="130000"/>
              </a:lnSpc>
              <a:buNone/>
            </a:pPr>
            <a:r>
              <a:rPr lang="zh-CN" altLang="en-US" b="1" dirty="0" smtClean="0">
                <a:latin typeface="Arial" panose="020B0604020202020204" pitchFamily="34" charset="0"/>
                <a:ea typeface="微软雅黑" panose="020B0503020204020204" charset="-122"/>
                <a:sym typeface="+mn-ea"/>
              </a:rPr>
              <a:t>解法</a:t>
            </a:r>
            <a:r>
              <a:rPr lang="en-US" altLang="zh-CN" b="1" dirty="0" smtClean="0">
                <a:latin typeface="Arial" panose="020B0604020202020204" pitchFamily="34" charset="0"/>
                <a:ea typeface="微软雅黑" panose="020B0503020204020204" charset="-122"/>
                <a:sym typeface="+mn-ea"/>
              </a:rPr>
              <a:t>2</a:t>
            </a:r>
            <a:r>
              <a:rPr lang="zh-CN" altLang="en-US" b="1" dirty="0" smtClean="0">
                <a:latin typeface="Arial" panose="020B0604020202020204" pitchFamily="34" charset="0"/>
                <a:ea typeface="微软雅黑" panose="020B0503020204020204" charset="-122"/>
                <a:sym typeface="+mn-ea"/>
              </a:rPr>
              <a:t>： 中心扩展法</a:t>
            </a:r>
            <a:endParaRPr lang="en-US" altLang="zh-CN" b="1" dirty="0" smtClean="0">
              <a:latin typeface="Arial" panose="020B0604020202020204" pitchFamily="34" charset="0"/>
              <a:ea typeface="微软雅黑" panose="020B0503020204020204" charset="-122"/>
              <a:sym typeface="+mn-ea"/>
            </a:endParaRPr>
          </a:p>
          <a:p>
            <a:pPr marL="0" indent="0" algn="l">
              <a:lnSpc>
                <a:spcPct val="130000"/>
              </a:lnSpc>
              <a:buNone/>
            </a:pPr>
            <a:r>
              <a:rPr lang="zh-CN" altLang="en-US" dirty="0" smtClean="0">
                <a:latin typeface="Arial" panose="020B0604020202020204" pitchFamily="34" charset="0"/>
                <a:ea typeface="微软雅黑" panose="020B0503020204020204" charset="-122"/>
                <a:sym typeface="+mn-ea"/>
              </a:rPr>
              <a:t>即将任意一个位置的字母当做中心，向两边扩展，这样来找最长的子回文串。时间复杂度为O(N</a:t>
            </a:r>
            <a:r>
              <a:rPr lang="en-US" altLang="zh-CN" baseline="30000" dirty="0" smtClean="0">
                <a:uFillTx/>
                <a:latin typeface="Arial" panose="020B0604020202020204" pitchFamily="34" charset="0"/>
                <a:ea typeface="微软雅黑" panose="020B0503020204020204" charset="-122"/>
                <a:sym typeface="+mn-ea"/>
              </a:rPr>
              <a:t>2</a:t>
            </a:r>
            <a:r>
              <a:rPr lang="en-US" altLang="zh-CN" dirty="0" smtClean="0">
                <a:latin typeface="Arial" panose="020B0604020202020204" pitchFamily="34" charset="0"/>
                <a:ea typeface="微软雅黑" panose="020B0503020204020204" charset="-122"/>
                <a:sym typeface="+mn-ea"/>
              </a:rPr>
              <a:t>)</a:t>
            </a:r>
            <a:r>
              <a:rPr lang="zh-CN" altLang="en-US" dirty="0" smtClean="0">
                <a:latin typeface="Arial" panose="020B0604020202020204" pitchFamily="34" charset="0"/>
                <a:ea typeface="微软雅黑" panose="020B0503020204020204" charset="-122"/>
                <a:sym typeface="+mn-ea"/>
              </a:rPr>
              <a:t>。需要考虑奇偶两种情况：例如</a:t>
            </a:r>
            <a:r>
              <a:rPr lang="en-US" altLang="zh-CN" dirty="0" smtClean="0">
                <a:latin typeface="Arial" panose="020B0604020202020204" pitchFamily="34" charset="0"/>
                <a:ea typeface="微软雅黑" panose="020B0503020204020204" charset="-122"/>
                <a:sym typeface="+mn-ea"/>
              </a:rPr>
              <a:t>a</a:t>
            </a:r>
            <a:r>
              <a:rPr lang="en-US" altLang="zh-CN" dirty="0" smtClean="0">
                <a:solidFill>
                  <a:srgbClr val="FF0000"/>
                </a:solidFill>
                <a:latin typeface="Arial" panose="020B0604020202020204" pitchFamily="34" charset="0"/>
                <a:ea typeface="微软雅黑" panose="020B0503020204020204" charset="-122"/>
                <a:sym typeface="+mn-ea"/>
              </a:rPr>
              <a:t>b</a:t>
            </a:r>
            <a:r>
              <a:rPr lang="en-US" altLang="zh-CN" dirty="0" smtClean="0">
                <a:latin typeface="Arial" panose="020B0604020202020204" pitchFamily="34" charset="0"/>
                <a:ea typeface="微软雅黑" panose="020B0503020204020204" charset="-122"/>
                <a:sym typeface="+mn-ea"/>
              </a:rPr>
              <a:t>ba </a:t>
            </a:r>
            <a:r>
              <a:rPr lang="zh-CN" altLang="en-US" dirty="0" smtClean="0">
                <a:latin typeface="Arial" panose="020B0604020202020204" pitchFamily="34" charset="0"/>
                <a:ea typeface="微软雅黑" panose="020B0503020204020204" charset="-122"/>
                <a:sym typeface="+mn-ea"/>
              </a:rPr>
              <a:t>和 </a:t>
            </a:r>
            <a:r>
              <a:rPr lang="en-US" altLang="zh-CN" dirty="0" smtClean="0">
                <a:latin typeface="Arial" panose="020B0604020202020204" pitchFamily="34" charset="0"/>
                <a:ea typeface="微软雅黑" panose="020B0503020204020204" charset="-122"/>
                <a:sym typeface="+mn-ea"/>
              </a:rPr>
              <a:t>ab</a:t>
            </a:r>
            <a:r>
              <a:rPr lang="en-US" altLang="zh-CN" dirty="0" smtClean="0">
                <a:solidFill>
                  <a:srgbClr val="FF0000"/>
                </a:solidFill>
                <a:latin typeface="Arial" panose="020B0604020202020204" pitchFamily="34" charset="0"/>
                <a:ea typeface="微软雅黑" panose="020B0503020204020204" charset="-122"/>
                <a:sym typeface="+mn-ea"/>
              </a:rPr>
              <a:t>c</a:t>
            </a:r>
            <a:r>
              <a:rPr lang="en-US" altLang="zh-CN" dirty="0" smtClean="0">
                <a:latin typeface="Arial" panose="020B0604020202020204" pitchFamily="34" charset="0"/>
                <a:ea typeface="微软雅黑" panose="020B0503020204020204" charset="-122"/>
                <a:sym typeface="+mn-ea"/>
              </a:rPr>
              <a:t>ba</a:t>
            </a:r>
            <a:endParaRPr lang="en-US" altLang="zh-CN" dirty="0" smtClean="0">
              <a:solidFill>
                <a:schemeClr val="accent1"/>
              </a:solidFill>
              <a:latin typeface="Arial" panose="020B0604020202020204" pitchFamily="34" charset="0"/>
              <a:ea typeface="微软雅黑" panose="020B0503020204020204" charset="-122"/>
              <a:sym typeface="+mn-ea"/>
            </a:endParaRPr>
          </a:p>
          <a:p>
            <a:endParaRPr lang="zh-CN" altLang="en-US"/>
          </a:p>
        </p:txBody>
      </p:sp>
      <p:sp>
        <p:nvSpPr>
          <p:cNvPr id="4" name="文本框 3"/>
          <p:cNvSpPr txBox="1"/>
          <p:nvPr/>
        </p:nvSpPr>
        <p:spPr>
          <a:xfrm>
            <a:off x="572135" y="2802255"/>
            <a:ext cx="4846955" cy="3570605"/>
          </a:xfrm>
          <a:prstGeom prst="rect">
            <a:avLst/>
          </a:prstGeom>
          <a:noFill/>
        </p:spPr>
        <p:txBody>
          <a:bodyPr wrap="square" rtlCol="0" anchor="t">
            <a:spAutoFit/>
          </a:bodyPr>
          <a:p>
            <a:pPr>
              <a:lnSpc>
                <a:spcPct val="130000"/>
              </a:lnSpc>
            </a:pPr>
            <a:r>
              <a:rPr sz="1600" dirty="0" smtClean="0">
                <a:solidFill>
                  <a:schemeClr val="accent1"/>
                </a:solidFill>
                <a:latin typeface="Arial" panose="020B0604020202020204" pitchFamily="34" charset="0"/>
                <a:ea typeface="微软雅黑" panose="020B0503020204020204" charset="-122"/>
              </a:rPr>
              <a:t>    for(i=0; i&lt;</a:t>
            </a:r>
            <a:r>
              <a:rPr lang="en-US" sz="1600" dirty="0" smtClean="0">
                <a:solidFill>
                  <a:schemeClr val="accent1"/>
                </a:solidFill>
                <a:latin typeface="Arial" panose="020B0604020202020204" pitchFamily="34" charset="0"/>
                <a:ea typeface="微软雅黑" panose="020B0503020204020204" charset="-122"/>
              </a:rPr>
              <a:t>len</a:t>
            </a:r>
            <a:r>
              <a:rPr sz="1600" dirty="0" smtClean="0">
                <a:solidFill>
                  <a:schemeClr val="accent1"/>
                </a:solidFill>
                <a:latin typeface="Arial" panose="020B0604020202020204" pitchFamily="34" charset="0"/>
                <a:ea typeface="微软雅黑" panose="020B0503020204020204" charset="-122"/>
              </a:rPr>
              <a:t>; ++i) </a:t>
            </a:r>
            <a:r>
              <a:rPr lang="en-US"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中心字母位置</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for(j=0; i-j&gt;=0 &amp;&amp; i+j&lt;</a:t>
            </a:r>
            <a:r>
              <a:rPr lang="en-US" sz="1600" dirty="0" smtClean="0">
                <a:solidFill>
                  <a:schemeClr val="accent1"/>
                </a:solidFill>
                <a:latin typeface="Arial" panose="020B0604020202020204" pitchFamily="34" charset="0"/>
                <a:ea typeface="微软雅黑" panose="020B0503020204020204" charset="-122"/>
              </a:rPr>
              <a:t>len</a:t>
            </a:r>
            <a:r>
              <a:rPr sz="1600" dirty="0" smtClean="0">
                <a:solidFill>
                  <a:schemeClr val="accent1"/>
                </a:solidFill>
                <a:latin typeface="Arial" panose="020B0604020202020204" pitchFamily="34" charset="0"/>
                <a:ea typeface="微软雅黑" panose="020B0503020204020204" charset="-122"/>
              </a:rPr>
              <a:t>; ++j) //奇数</a:t>
            </a:r>
            <a:r>
              <a:rPr lang="zh-CN" sz="1600" dirty="0" smtClean="0">
                <a:solidFill>
                  <a:schemeClr val="accent1"/>
                </a:solidFill>
                <a:latin typeface="Arial" panose="020B0604020202020204" pitchFamily="34" charset="0"/>
                <a:ea typeface="微软雅黑" panose="020B0503020204020204" charset="-122"/>
              </a:rPr>
              <a:t>位</a:t>
            </a:r>
            <a:r>
              <a:rPr sz="1600" dirty="0" smtClean="0">
                <a:solidFill>
                  <a:schemeClr val="accent1"/>
                </a:solidFill>
                <a:latin typeface="Arial" panose="020B0604020202020204" pitchFamily="34" charset="0"/>
                <a:ea typeface="微软雅黑" panose="020B0503020204020204" charset="-122"/>
              </a:rPr>
              <a:t>情况</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if(str[i-j]!=str[i+j]) break;</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if(2*j+1&gt;maxLen)</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maxLen = 2*j+1;</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endParaRPr sz="1400" dirty="0" smtClean="0">
              <a:latin typeface="Arial" panose="020B0604020202020204" pitchFamily="34" charset="0"/>
              <a:ea typeface="微软雅黑" panose="020B0503020204020204" charset="-122"/>
            </a:endParaRPr>
          </a:p>
        </p:txBody>
      </p:sp>
      <p:sp>
        <p:nvSpPr>
          <p:cNvPr id="5" name="文本框 4"/>
          <p:cNvSpPr txBox="1"/>
          <p:nvPr/>
        </p:nvSpPr>
        <p:spPr>
          <a:xfrm>
            <a:off x="5883275" y="2802255"/>
            <a:ext cx="4846955" cy="3290570"/>
          </a:xfrm>
          <a:prstGeom prst="rect">
            <a:avLst/>
          </a:prstGeom>
          <a:noFill/>
        </p:spPr>
        <p:txBody>
          <a:bodyPr wrap="square" rtlCol="0" anchor="t">
            <a:spAutoFit/>
          </a:bodyPr>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for(j=0; i-j&gt;=0&amp;&amp;i+j+1&lt;</a:t>
            </a:r>
            <a:r>
              <a:rPr lang="en-US" sz="1600" dirty="0" smtClean="0">
                <a:solidFill>
                  <a:schemeClr val="accent1"/>
                </a:solidFill>
                <a:latin typeface="Arial" panose="020B0604020202020204" pitchFamily="34" charset="0"/>
                <a:ea typeface="微软雅黑" panose="020B0503020204020204" charset="-122"/>
              </a:rPr>
              <a:t>len</a:t>
            </a:r>
            <a:r>
              <a:rPr sz="1600" dirty="0" smtClean="0">
                <a:solidFill>
                  <a:schemeClr val="accent1"/>
                </a:solidFill>
                <a:latin typeface="Arial" panose="020B0604020202020204" pitchFamily="34" charset="0"/>
                <a:ea typeface="微软雅黑" panose="020B0503020204020204" charset="-122"/>
              </a:rPr>
              <a:t>; ++j)//偶数</a:t>
            </a:r>
            <a:r>
              <a:rPr lang="zh-CN" sz="1600" dirty="0" smtClean="0">
                <a:solidFill>
                  <a:schemeClr val="accent1"/>
                </a:solidFill>
                <a:latin typeface="Arial" panose="020B0604020202020204" pitchFamily="34" charset="0"/>
                <a:ea typeface="微软雅黑" panose="020B0503020204020204" charset="-122"/>
                <a:sym typeface="+mn-ea"/>
              </a:rPr>
              <a:t>位</a:t>
            </a:r>
            <a:r>
              <a:rPr sz="1600" dirty="0" smtClean="0">
                <a:solidFill>
                  <a:schemeClr val="accent1"/>
                </a:solidFill>
                <a:latin typeface="Arial" panose="020B0604020202020204" pitchFamily="34" charset="0"/>
                <a:ea typeface="微软雅黑" panose="020B0503020204020204" charset="-122"/>
              </a:rPr>
              <a:t>情况</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if(str[i-j]!=str[i+j+1]) break;</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if(2*j+2&gt;maxLen)</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maxLen = 2*j+2;</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a:p>
            <a:pPr>
              <a:lnSpc>
                <a:spcPct val="130000"/>
              </a:lnSpc>
            </a:pPr>
            <a:r>
              <a:rPr sz="1600" dirty="0" smtClean="0">
                <a:solidFill>
                  <a:schemeClr val="accent1"/>
                </a:solidFill>
                <a:latin typeface="Arial" panose="020B0604020202020204" pitchFamily="34" charset="0"/>
                <a:ea typeface="微软雅黑" panose="020B0503020204020204" charset="-122"/>
              </a:rPr>
              <a:t>    }</a:t>
            </a:r>
            <a:endParaRPr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最长回文子串求解其他问题</a:t>
            </a:r>
            <a:endParaRPr lang="zh-CN" altLang="en-US"/>
          </a:p>
        </p:txBody>
      </p:sp>
      <p:sp>
        <p:nvSpPr>
          <p:cNvPr id="3" name="内容占位符 2"/>
          <p:cNvSpPr>
            <a:spLocks noGrp="1"/>
          </p:cNvSpPr>
          <p:nvPr>
            <p:ph idx="1"/>
          </p:nvPr>
        </p:nvSpPr>
        <p:spPr>
          <a:xfrm>
            <a:off x="471170" y="1066165"/>
            <a:ext cx="11028045" cy="5193030"/>
          </a:xfrm>
        </p:spPr>
        <p:txBody>
          <a:bodyPr/>
          <a:p>
            <a:pPr marL="0" indent="0">
              <a:buNone/>
            </a:pPr>
            <a:r>
              <a:rPr lang="zh-CN" altLang="en-US" sz="1800"/>
              <a:t>在回文子串判断时，忽略所有标点符号和空格，且忽略大小写，但输出应保持原样（在回文串的首部和尾部不要输出多余字符）。输入字符长度不超过5000 </a:t>
            </a:r>
            <a:endParaRPr lang="zh-CN" altLang="en-US" sz="1800"/>
          </a:p>
          <a:p>
            <a:pPr marL="0" indent="0">
              <a:buNone/>
            </a:pPr>
            <a:r>
              <a:rPr lang="zh-CN" altLang="en-US" sz="1800"/>
              <a:t>且占据单独的一行。应该输出最长回文串，如果有多个，输出起始位置最靠左的。 </a:t>
            </a:r>
            <a:endParaRPr lang="zh-CN" altLang="en-US" sz="1800"/>
          </a:p>
          <a:p>
            <a:pPr marL="0" indent="0">
              <a:buNone/>
            </a:pPr>
            <a:r>
              <a:rPr lang="zh-CN" altLang="en-US" sz="1800"/>
              <a:t>样例输入:Confuciuss say:Madam,I'm Adam. </a:t>
            </a:r>
            <a:endParaRPr lang="zh-CN" altLang="en-US" sz="1800"/>
          </a:p>
          <a:p>
            <a:pPr marL="0" indent="0">
              <a:buNone/>
            </a:pPr>
            <a:r>
              <a:rPr lang="zh-CN" altLang="en-US" sz="1800"/>
              <a:t>样例输出:Madam,I'm Adam </a:t>
            </a:r>
            <a:endParaRPr lang="zh-CN" altLang="en-US" sz="1800"/>
          </a:p>
        </p:txBody>
      </p:sp>
      <p:cxnSp>
        <p:nvCxnSpPr>
          <p:cNvPr id="4" name="直接连接符 3"/>
          <p:cNvCxnSpPr/>
          <p:nvPr/>
        </p:nvCxnSpPr>
        <p:spPr>
          <a:xfrm flipV="1">
            <a:off x="2582545" y="1406525"/>
            <a:ext cx="4298950" cy="101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655945" y="1416685"/>
            <a:ext cx="1554480" cy="450850"/>
          </a:xfrm>
          <a:prstGeom prst="rect">
            <a:avLst/>
          </a:prstGeom>
          <a:noFill/>
        </p:spPr>
        <p:txBody>
          <a:bodyPr wrap="none" rtlCol="0">
            <a:spAutoFit/>
          </a:bodyPr>
          <a:p>
            <a:pPr>
              <a:lnSpc>
                <a:spcPct val="130000"/>
              </a:lnSpc>
            </a:pPr>
            <a:r>
              <a:rPr lang="zh-CN" altLang="en-US" dirty="0" smtClean="0">
                <a:solidFill>
                  <a:srgbClr val="FF0000"/>
                </a:solidFill>
                <a:latin typeface="Arial" panose="020B0604020202020204" pitchFamily="34" charset="0"/>
                <a:ea typeface="微软雅黑" panose="020B0503020204020204" charset="-122"/>
              </a:rPr>
              <a:t>清洗输入内容</a:t>
            </a:r>
            <a:endParaRPr lang="zh-CN" altLang="en-US" dirty="0" smtClean="0">
              <a:solidFill>
                <a:srgbClr val="FF0000"/>
              </a:solidFill>
              <a:latin typeface="Arial" panose="020B0604020202020204" pitchFamily="34" charset="0"/>
              <a:ea typeface="微软雅黑" panose="020B0503020204020204" charset="-122"/>
            </a:endParaRPr>
          </a:p>
        </p:txBody>
      </p:sp>
      <p:cxnSp>
        <p:nvCxnSpPr>
          <p:cNvPr id="6" name="直接连接符 5"/>
          <p:cNvCxnSpPr/>
          <p:nvPr/>
        </p:nvCxnSpPr>
        <p:spPr>
          <a:xfrm flipV="1">
            <a:off x="7273925" y="1416685"/>
            <a:ext cx="4298950" cy="101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65160" y="1406525"/>
            <a:ext cx="3840480" cy="450850"/>
          </a:xfrm>
          <a:prstGeom prst="rect">
            <a:avLst/>
          </a:prstGeom>
          <a:noFill/>
        </p:spPr>
        <p:txBody>
          <a:bodyPr wrap="none" rtlCol="0">
            <a:spAutoFit/>
          </a:bodyPr>
          <a:p>
            <a:pPr>
              <a:lnSpc>
                <a:spcPct val="130000"/>
              </a:lnSpc>
            </a:pPr>
            <a:r>
              <a:rPr lang="zh-CN" altLang="en-US" dirty="0" smtClean="0">
                <a:solidFill>
                  <a:srgbClr val="FF0000"/>
                </a:solidFill>
                <a:latin typeface="Arial" panose="020B0604020202020204" pitchFamily="34" charset="0"/>
                <a:ea typeface="微软雅黑" panose="020B0503020204020204" charset="-122"/>
              </a:rPr>
              <a:t>能记录字符串起始和终止位置的数组</a:t>
            </a:r>
            <a:endParaRPr lang="zh-CN" altLang="en-US" dirty="0" smtClean="0">
              <a:solidFill>
                <a:srgbClr val="FF0000"/>
              </a:solidFill>
              <a:latin typeface="Arial" panose="020B0604020202020204" pitchFamily="34" charset="0"/>
              <a:ea typeface="微软雅黑" panose="020B0503020204020204" charset="-122"/>
            </a:endParaRPr>
          </a:p>
        </p:txBody>
      </p:sp>
      <p:cxnSp>
        <p:nvCxnSpPr>
          <p:cNvPr id="8" name="直接连接符 7"/>
          <p:cNvCxnSpPr/>
          <p:nvPr/>
        </p:nvCxnSpPr>
        <p:spPr>
          <a:xfrm>
            <a:off x="579755" y="1737360"/>
            <a:ext cx="2023110" cy="6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255" y="3016250"/>
            <a:ext cx="5827395" cy="421005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 </a:t>
            </a:r>
            <a:r>
              <a:rPr lang="zh-CN" altLang="en-US" sz="1600" dirty="0" smtClean="0">
                <a:solidFill>
                  <a:schemeClr val="accent1"/>
                </a:solidFill>
                <a:latin typeface="Arial" panose="020B0604020202020204" pitchFamily="34" charset="0"/>
                <a:ea typeface="微软雅黑" panose="020B0503020204020204" charset="-122"/>
              </a:rPr>
              <a:t>char buf[MAXN],s[MAXN];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p[MAXN];       //增设数组p，用于保存s[i]在buf中的位置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清洗输入的字符串，并记录清洗后的任意字符</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在原始字符串中的位置</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for(i=0;i&lt;n;i++)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if(isalpha(buf[i]))  //把标点符号过滤掉</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p[m]=i;         //保存s[m]在buf的位置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s[m++]=toupper(buf[i]);  </a:t>
            </a: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sym typeface="+mn-ea"/>
              </a:rPr>
              <a:t>把小写字母变为大写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10" name="文本框 9"/>
          <p:cNvSpPr txBox="1"/>
          <p:nvPr/>
        </p:nvSpPr>
        <p:spPr>
          <a:xfrm>
            <a:off x="6022975" y="2726690"/>
            <a:ext cx="5796280" cy="3650615"/>
          </a:xfrm>
          <a:prstGeom prst="rect">
            <a:avLst/>
          </a:prstGeom>
          <a:noFill/>
        </p:spPr>
        <p:txBody>
          <a:bodyPr wrap="square" rtlCol="0" anchor="t">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chemeClr val="accent1"/>
                </a:solidFill>
                <a:latin typeface="Arial" panose="020B0604020202020204" pitchFamily="34" charset="0"/>
                <a:ea typeface="微软雅黑" panose="020B0503020204020204" charset="-122"/>
              </a:rPr>
              <a:t>奇数找到较大回文子串时</a:t>
            </a:r>
            <a:r>
              <a:rPr lang="zh-CN" altLang="en-US" sz="1600" dirty="0" smtClean="0">
                <a:solidFill>
                  <a:schemeClr val="accent1"/>
                </a:solidFill>
                <a:latin typeface="Arial" panose="020B0604020202020204" pitchFamily="34" charset="0"/>
                <a:ea typeface="微软雅黑" panose="020B0503020204020204" charset="-122"/>
                <a:sym typeface="+mn-ea"/>
              </a:rPr>
              <a:t>，记录子串范围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if(j*2+1&gt;max)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max=j*2+1; x=p[i-j];y=p[i+j]; }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if(j*2+2&gt;max)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max=j*2+2; x=p[i-j]; y=p[i+j+1]; }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for(i=x;i&lt;=y;i++)    //把最长回文原始子串输出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cout&lt;&lt;</a:t>
            </a:r>
            <a:r>
              <a:rPr lang="zh-CN" altLang="en-US" sz="1600" dirty="0" smtClean="0">
                <a:solidFill>
                  <a:schemeClr val="accent1"/>
                </a:solidFill>
                <a:latin typeface="Arial" panose="020B0604020202020204" pitchFamily="34" charset="0"/>
                <a:ea typeface="微软雅黑" panose="020B0503020204020204" charset="-122"/>
              </a:rPr>
              <a:t>buf[i];   </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Par">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字符库函数</a:t>
            </a:r>
            <a:endParaRPr lang="en-US" altLang="zh-CN"/>
          </a:p>
        </p:txBody>
      </p:sp>
      <p:sp>
        <p:nvSpPr>
          <p:cNvPr id="3" name="内容占位符 2"/>
          <p:cNvSpPr>
            <a:spLocks noGrp="1"/>
          </p:cNvSpPr>
          <p:nvPr>
            <p:ph idx="1"/>
          </p:nvPr>
        </p:nvSpPr>
        <p:spPr>
          <a:xfrm>
            <a:off x="194310" y="1066165"/>
            <a:ext cx="5189220" cy="5590540"/>
          </a:xfrm>
        </p:spPr>
        <p:txBody>
          <a:bodyPr>
            <a:normAutofit lnSpcReduction="10000"/>
          </a:bodyPr>
          <a:p>
            <a:pPr marL="0" indent="0">
              <a:buNone/>
            </a:pPr>
            <a:r>
              <a:rPr lang="zh-CN" altLang="en-US" dirty="0" smtClean="0">
                <a:latin typeface="Arial" panose="020B0604020202020204" pitchFamily="34" charset="0"/>
                <a:ea typeface="微软雅黑" panose="020B0503020204020204" charset="-122"/>
                <a:sym typeface="+mn-ea"/>
              </a:rPr>
              <a:t>int isalpha ( int c );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Check if character is alphabetic</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int isdigit ( int c );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Check if character is decimal digit</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int toupper ( int c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Convert lowercase letter to uppercase</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int tolower ( int c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Convert uppercase letter to lowercase</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int isupper ( int c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Check if character is </a:t>
            </a:r>
            <a:r>
              <a:rPr lang="en-US" altLang="zh-CN" dirty="0" smtClean="0">
                <a:latin typeface="Arial" panose="020B0604020202020204" pitchFamily="34" charset="0"/>
                <a:ea typeface="微软雅黑" panose="020B0503020204020204" charset="-122"/>
                <a:sym typeface="+mn-ea"/>
              </a:rPr>
              <a:t>upper</a:t>
            </a:r>
            <a:r>
              <a:rPr lang="zh-CN" altLang="en-US" dirty="0" smtClean="0">
                <a:latin typeface="Arial" panose="020B0604020202020204" pitchFamily="34" charset="0"/>
                <a:ea typeface="微软雅黑" panose="020B0503020204020204" charset="-122"/>
                <a:sym typeface="+mn-ea"/>
              </a:rPr>
              <a:t>case letter</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int islower ( int c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Check if character is lowercase letter</a:t>
            </a:r>
            <a:endParaRPr lang="zh-CN" altLang="en-US" dirty="0" smtClean="0">
              <a:latin typeface="Arial" panose="020B0604020202020204" pitchFamily="34" charset="0"/>
              <a:ea typeface="微软雅黑" panose="020B0503020204020204" charset="-122"/>
              <a:sym typeface="+mn-ea"/>
            </a:endParaRPr>
          </a:p>
          <a:p>
            <a:pPr marL="0" indent="0">
              <a:buNone/>
            </a:pPr>
            <a:endParaRPr lang="zh-CN" altLang="en-US" dirty="0" smtClean="0">
              <a:latin typeface="Arial" panose="020B0604020202020204" pitchFamily="34" charset="0"/>
              <a:ea typeface="微软雅黑" panose="020B0503020204020204" charset="-122"/>
              <a:sym typeface="+mn-ea"/>
            </a:endParaRPr>
          </a:p>
        </p:txBody>
      </p:sp>
      <p:sp>
        <p:nvSpPr>
          <p:cNvPr id="5" name="内容占位符 2"/>
          <p:cNvSpPr>
            <a:spLocks noGrp="1"/>
          </p:cNvSpPr>
          <p:nvPr/>
        </p:nvSpPr>
        <p:spPr>
          <a:xfrm>
            <a:off x="5927090" y="1172845"/>
            <a:ext cx="6067425" cy="5590540"/>
          </a:xfrm>
          <a:prstGeom prst="rect">
            <a:avLst/>
          </a:prstGeom>
          <a:noFill/>
          <a:ln w="9525">
            <a:noFill/>
          </a:ln>
        </p:spPr>
        <p:txBody>
          <a:bodyPr>
            <a:normAutofit lnSpcReduction="10000"/>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dirty="0" smtClean="0">
                <a:latin typeface="Arial" panose="020B0604020202020204" pitchFamily="34" charset="0"/>
                <a:ea typeface="微软雅黑" panose="020B0503020204020204" charset="-122"/>
                <a:sym typeface="+mn-ea"/>
              </a:rPr>
              <a:t>char * strchr ( const char *, int );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Locate first occurrence of character in string</a:t>
            </a:r>
            <a:endParaRPr lang="en-US" altLang="zh-CN"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char * strrchr ( const char *, int );</a:t>
            </a:r>
            <a:endParaRPr lang="zh-CN" altLang="en-US" dirty="0" smtClean="0">
              <a:latin typeface="Arial" panose="020B0604020202020204" pitchFamily="34" charset="0"/>
              <a:ea typeface="微软雅黑" panose="020B0503020204020204" charset="-122"/>
              <a:sym typeface="+mn-ea"/>
            </a:endParaRPr>
          </a:p>
          <a:p>
            <a:pPr marL="0" indent="0">
              <a:buNone/>
            </a:pPr>
            <a:r>
              <a:rPr lang="zh-CN" altLang="en-US" dirty="0" smtClean="0">
                <a:latin typeface="Arial" panose="020B0604020202020204" pitchFamily="34" charset="0"/>
                <a:ea typeface="微软雅黑" panose="020B0503020204020204" charset="-122"/>
                <a:sym typeface="+mn-ea"/>
              </a:rPr>
              <a:t>   Locate last occurrence of character in string </a:t>
            </a:r>
            <a:endParaRPr lang="zh-CN" altLang="en-US" dirty="0" smtClean="0">
              <a:latin typeface="Arial" panose="020B0604020202020204" pitchFamily="34" charset="0"/>
              <a:ea typeface="微软雅黑" panose="020B0503020204020204" charset="-122"/>
              <a:sym typeface="+mn-ea"/>
            </a:endParaRPr>
          </a:p>
          <a:p>
            <a:pPr marL="0" indent="0">
              <a:buNone/>
            </a:pPr>
            <a:endParaRPr lang="zh-CN" altLang="en-US" dirty="0" smtClean="0">
              <a:latin typeface="Arial" panose="020B0604020202020204" pitchFamily="34" charset="0"/>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字符串库函数</a:t>
            </a:r>
            <a:endParaRPr lang="zh-CN" altLang="en-US"/>
          </a:p>
        </p:txBody>
      </p:sp>
      <p:sp>
        <p:nvSpPr>
          <p:cNvPr id="3" name="内容占位符 2"/>
          <p:cNvSpPr>
            <a:spLocks noGrp="1"/>
          </p:cNvSpPr>
          <p:nvPr>
            <p:ph idx="1"/>
          </p:nvPr>
        </p:nvSpPr>
        <p:spPr>
          <a:xfrm>
            <a:off x="347980" y="909955"/>
            <a:ext cx="10835005" cy="5733415"/>
          </a:xfrm>
        </p:spPr>
        <p:txBody>
          <a:bodyPr/>
          <a:p>
            <a:r>
              <a:rPr lang="en-US" altLang="zh-CN"/>
              <a:t>int strcmp ( const char * str1, const char * str2 );</a:t>
            </a:r>
            <a:endParaRPr lang="en-US" altLang="zh-CN"/>
          </a:p>
          <a:p>
            <a:pPr marL="0" indent="0">
              <a:buNone/>
            </a:pPr>
            <a:r>
              <a:rPr lang="en-US" altLang="zh-CN"/>
              <a:t>   Compare two strings. 0- the contents of both strings are equal.</a:t>
            </a:r>
            <a:endParaRPr lang="en-US" altLang="zh-CN"/>
          </a:p>
          <a:p>
            <a:r>
              <a:rPr lang="en-US" altLang="zh-CN">
                <a:sym typeface="+mn-ea"/>
              </a:rPr>
              <a:t>char * strcpy ( char * destination, const char * source );</a:t>
            </a:r>
            <a:endParaRPr lang="en-US" altLang="zh-CN"/>
          </a:p>
          <a:p>
            <a:pPr marL="0" indent="0">
              <a:buNone/>
            </a:pPr>
            <a:r>
              <a:rPr lang="en-US" altLang="zh-CN"/>
              <a:t>   Copy string.</a:t>
            </a:r>
            <a:endParaRPr lang="en-US" altLang="zh-CN"/>
          </a:p>
          <a:p>
            <a:r>
              <a:rPr lang="en-US" altLang="zh-CN"/>
              <a:t>char * strstr ( const char *str1, const char * str2); </a:t>
            </a:r>
            <a:endParaRPr lang="en-US" altLang="zh-CN"/>
          </a:p>
          <a:p>
            <a:pPr marL="0" indent="0">
              <a:buNone/>
            </a:pPr>
            <a:r>
              <a:rPr lang="en-US" altLang="zh-CN">
                <a:sym typeface="+mn-ea"/>
              </a:rPr>
              <a:t>   Returns a pointer to the first occurrence of str2 in str1, or a null pointer if str2 is not part of str1.</a:t>
            </a:r>
            <a:endParaRPr lang="en-US" altLang="zh-CN"/>
          </a:p>
          <a:p>
            <a:r>
              <a:rPr lang="en-US" altLang="zh-CN">
                <a:sym typeface="+mn-ea"/>
              </a:rPr>
              <a:t>char * strcat ( char * destination, const char * source );</a:t>
            </a:r>
            <a:endParaRPr lang="en-US" altLang="zh-CN"/>
          </a:p>
          <a:p>
            <a:pPr marL="0" indent="0">
              <a:buNone/>
            </a:pPr>
            <a:r>
              <a:rPr lang="en-US" altLang="zh-CN"/>
              <a:t>   Appends a copy of the source string to the destination string. </a:t>
            </a:r>
            <a:endParaRPr lang="en-US" altLang="zh-CN"/>
          </a:p>
          <a:p>
            <a:r>
              <a:rPr lang="en-US" altLang="zh-CN"/>
              <a:t>char * strpbrk ( const char *str1, const char *str2 ); </a:t>
            </a:r>
            <a:endParaRPr lang="en-US" altLang="zh-CN"/>
          </a:p>
          <a:p>
            <a:pPr marL="0" indent="0">
              <a:buNone/>
            </a:pPr>
            <a:r>
              <a:rPr lang="en-US" altLang="zh-CN"/>
              <a:t>  Returns a pointer to the first occurrence in str1 of any of the characters that are part of str2</a:t>
            </a:r>
            <a:endParaRPr lang="en-US" altLang="zh-CN"/>
          </a:p>
        </p:txBody>
      </p:sp>
      <p:sp>
        <p:nvSpPr>
          <p:cNvPr id="4" name="文本框 3"/>
          <p:cNvSpPr txBox="1"/>
          <p:nvPr/>
        </p:nvSpPr>
        <p:spPr>
          <a:xfrm>
            <a:off x="8260080" y="339090"/>
            <a:ext cx="1012825" cy="570865"/>
          </a:xfrm>
          <a:prstGeom prst="rect">
            <a:avLst/>
          </a:prstGeom>
          <a:noFill/>
        </p:spPr>
        <p:txBody>
          <a:bodyPr wrap="none" rtlCol="0">
            <a:spAutoFit/>
          </a:bodyPr>
          <a:p>
            <a:pPr>
              <a:lnSpc>
                <a:spcPct val="130000"/>
              </a:lnSpc>
            </a:pPr>
            <a:r>
              <a:rPr lang="en-US" altLang="zh-CN" sz="2400" b="1" dirty="0" smtClean="0">
                <a:solidFill>
                  <a:schemeClr val="accent1"/>
                </a:solidFill>
                <a:latin typeface="Arial" panose="020B0604020202020204" pitchFamily="34" charset="0"/>
                <a:ea typeface="微软雅黑" panose="020B0503020204020204" charset="-122"/>
              </a:rPr>
              <a:t>strlen</a:t>
            </a:r>
            <a:endParaRPr lang="en-US" altLang="zh-CN" sz="2400" b="1"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12430" y="362585"/>
            <a:ext cx="3968750" cy="621030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strpbrk example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&lt;stdio.h&gt;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&lt;string.h&gt;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str[] = "This is a sample string";</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key[] = "aeiou";</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 pch;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("Vowels in '%s': ",str);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pch = strpbrk (str, key);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while (pch != NULL)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("%c " , *pch);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pch = strpbrk (pch+1,key);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183380" y="425450"/>
            <a:ext cx="3682365" cy="429069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strstr example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&lt;stdio.h&gt;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&lt;string.h&gt;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str[] ="This is a simple string";</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 pch;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pch = strstr (str,"simple");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strncpy (pch,"sample",6);</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puts (str);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404495" y="502285"/>
            <a:ext cx="4030980" cy="529018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str</a:t>
            </a:r>
            <a:r>
              <a:rPr lang="en-US" altLang="zh-CN" sz="1600" dirty="0" smtClean="0">
                <a:solidFill>
                  <a:schemeClr val="accent1"/>
                </a:solidFill>
                <a:latin typeface="Arial" panose="020B0604020202020204" pitchFamily="34" charset="0"/>
                <a:ea typeface="微软雅黑" panose="020B0503020204020204" charset="-122"/>
                <a:sym typeface="+mn-ea"/>
              </a:rPr>
              <a:t>cmp</a:t>
            </a:r>
            <a:r>
              <a:rPr lang="zh-CN" altLang="en-US" dirty="0" smtClean="0">
                <a:solidFill>
                  <a:schemeClr val="accent1"/>
                </a:solidFill>
                <a:latin typeface="Arial" panose="020B0604020202020204" pitchFamily="34" charset="0"/>
                <a:ea typeface="微软雅黑" panose="020B0503020204020204" charset="-122"/>
                <a:sym typeface="+mn-ea"/>
              </a:rPr>
              <a:t> example */</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&lt;stdio.h&gt;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&lt;string.h&gt;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key[] = "apple";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buffer[80];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do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("Guess my favorite fruit?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fflush (stdout);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scanf ("%79s",buffer);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while (strcmp (key,buffer) !=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puts ("Correct answer!");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内存函数</a:t>
            </a:r>
            <a:endParaRPr lang="zh-CN" altLang="en-US"/>
          </a:p>
        </p:txBody>
      </p:sp>
      <p:sp>
        <p:nvSpPr>
          <p:cNvPr id="3" name="内容占位符 2"/>
          <p:cNvSpPr>
            <a:spLocks noGrp="1"/>
          </p:cNvSpPr>
          <p:nvPr>
            <p:ph idx="1"/>
          </p:nvPr>
        </p:nvSpPr>
        <p:spPr/>
        <p:txBody>
          <a:bodyPr/>
          <a:p>
            <a:pPr marL="0" indent="0">
              <a:buNone/>
            </a:pPr>
            <a:r>
              <a:rPr lang="en-US" altLang="zh-CN"/>
              <a:t>memcpy</a:t>
            </a:r>
            <a:endParaRPr lang="en-US" altLang="zh-CN"/>
          </a:p>
          <a:p>
            <a:pPr marL="0" indent="0">
              <a:buNone/>
            </a:pPr>
            <a:r>
              <a:rPr lang="en-US" altLang="zh-CN"/>
              <a:t>memset</a:t>
            </a:r>
            <a:endParaRPr lang="en-US" altLang="zh-CN"/>
          </a:p>
          <a:p>
            <a:pPr marL="0" indent="0">
              <a:buNone/>
            </a:pPr>
            <a:r>
              <a:rPr lang="en-US" altLang="zh-CN"/>
              <a:t>memcmp</a:t>
            </a:r>
            <a:endParaRPr lang="en-US" altLang="zh-CN"/>
          </a:p>
          <a:p>
            <a:pPr marL="0" indent="0">
              <a:buNone/>
            </a:pPr>
            <a:r>
              <a:rPr lang="en-US" altLang="zh-CN"/>
              <a:t>malloc</a:t>
            </a:r>
            <a:endParaRPr lang="en-US" altLang="zh-CN"/>
          </a:p>
          <a:p>
            <a:pPr marL="0" indent="0">
              <a:buNone/>
            </a:pPr>
            <a:r>
              <a:rPr lang="en-US" altLang="zh-CN"/>
              <a:t>calloc</a:t>
            </a:r>
            <a:endParaRPr lang="en-US" altLang="zh-CN"/>
          </a:p>
          <a:p>
            <a:pPr marL="0" indent="0">
              <a:buNone/>
            </a:pPr>
            <a:r>
              <a:rPr lang="en-US" altLang="zh-CN"/>
              <a:t>realloc</a:t>
            </a:r>
            <a:endParaRPr lang="en-US" altLang="zh-CN"/>
          </a:p>
          <a:p>
            <a:pPr marL="0" indent="0">
              <a:buNone/>
            </a:pPr>
            <a:r>
              <a:rPr lang="en-US" altLang="zh-CN"/>
              <a:t>free</a:t>
            </a:r>
            <a:endParaRPr lang="en-US" altLang="zh-CN"/>
          </a:p>
          <a:p>
            <a:pPr marL="0" indent="0">
              <a:buNone/>
            </a:pPr>
            <a:r>
              <a:rPr lang="en-US" altLang="zh-CN"/>
              <a:t>new</a:t>
            </a:r>
            <a:endParaRPr lang="en-US" altLang="zh-CN"/>
          </a:p>
          <a:p>
            <a:pPr marL="0" indent="0">
              <a:buNone/>
            </a:pPr>
            <a:r>
              <a:rPr lang="en-US" altLang="zh-CN"/>
              <a:t>delete</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周期串</a:t>
            </a:r>
            <a:endParaRPr lang="zh-CN" altLang="en-US"/>
          </a:p>
        </p:txBody>
      </p:sp>
      <p:sp>
        <p:nvSpPr>
          <p:cNvPr id="3" name="内容占位符 2"/>
          <p:cNvSpPr>
            <a:spLocks noGrp="1"/>
          </p:cNvSpPr>
          <p:nvPr>
            <p:ph idx="1"/>
          </p:nvPr>
        </p:nvSpPr>
        <p:spPr>
          <a:xfrm>
            <a:off x="664210" y="944245"/>
            <a:ext cx="10835005" cy="883920"/>
          </a:xfrm>
        </p:spPr>
        <p:txBody>
          <a:bodyPr/>
          <a:p>
            <a:pPr marL="0" indent="0">
              <a:buNone/>
            </a:pPr>
            <a:r>
              <a:rPr lang="zh-CN" altLang="en-US"/>
              <a:t>如果一个字符串可以由某个长度为k的字符串重复多次得到，我们说该串以为周期。例如，abcabcabcabc以3最小周期（注意，它也以6和12为周期）。</a:t>
            </a:r>
            <a:endParaRPr lang="zh-CN" altLang="en-US"/>
          </a:p>
        </p:txBody>
      </p:sp>
      <p:sp>
        <p:nvSpPr>
          <p:cNvPr id="5" name="文本框 4"/>
          <p:cNvSpPr txBox="1"/>
          <p:nvPr/>
        </p:nvSpPr>
        <p:spPr>
          <a:xfrm>
            <a:off x="814070" y="1739265"/>
            <a:ext cx="7971155" cy="521081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for(width = 1; width &lt;= len; ++width) </a:t>
            </a: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这里</a:t>
            </a:r>
            <a:r>
              <a:rPr lang="en-US" altLang="zh-CN" sz="1600" dirty="0" smtClean="0">
                <a:solidFill>
                  <a:schemeClr val="accent1"/>
                </a:solidFill>
                <a:latin typeface="Arial" panose="020B0604020202020204" pitchFamily="34" charset="0"/>
                <a:ea typeface="微软雅黑" panose="020B0503020204020204" charset="-122"/>
              </a:rPr>
              <a:t>width&lt;=len</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//周期宽度必须能被长度整除</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if(len%width != 0) continue;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for(j = width; j &lt; len; j++) </a:t>
            </a:r>
            <a:r>
              <a:rPr lang="en-US" altLang="zh-CN" sz="1600" dirty="0" smtClean="0">
                <a:solidFill>
                  <a:schemeClr val="accent1"/>
                </a:solidFill>
                <a:latin typeface="Arial" panose="020B0604020202020204" pitchFamily="34" charset="0"/>
                <a:ea typeface="微软雅黑" panose="020B0503020204020204" charset="-122"/>
              </a:rPr>
              <a:t>//j=0</a:t>
            </a:r>
            <a:r>
              <a:rPr lang="zh-CN" altLang="en-US" sz="1600" dirty="0" smtClean="0">
                <a:solidFill>
                  <a:schemeClr val="accent1"/>
                </a:solidFill>
                <a:latin typeface="Arial" panose="020B0604020202020204" pitchFamily="34" charset="0"/>
                <a:ea typeface="微软雅黑" panose="020B0503020204020204" charset="-122"/>
              </a:rPr>
              <a:t>也可以，只是重复了一部分判断而已</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//都和第一个周期串进行比较</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if(s[j]!=s[j%width])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break;</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if(j==len)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printf("%d\n", width);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break;</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a:t>数组和字符串</a:t>
            </a:r>
            <a:endParaRPr lang="zh-CN" altLang="en-US"/>
          </a:p>
          <a:p>
            <a:r>
              <a:rPr lang="zh-CN" altLang="en-US"/>
              <a:t>排序、查找</a:t>
            </a:r>
            <a:endParaRPr lang="zh-CN" altLang="en-US"/>
          </a:p>
          <a:p>
            <a:r>
              <a:rPr lang="zh-CN" altLang="en-US"/>
              <a:t>栈、队列、链表</a:t>
            </a:r>
            <a:endParaRPr lang="zh-CN" altLang="en-US"/>
          </a:p>
          <a:p>
            <a:r>
              <a:rPr lang="zh-CN" altLang="en-US"/>
              <a:t>树</a:t>
            </a:r>
            <a:endParaRPr lang="zh-CN" altLang="en-US"/>
          </a:p>
          <a:p>
            <a:r>
              <a:rPr lang="zh-CN" altLang="en-US"/>
              <a:t>图</a:t>
            </a:r>
            <a:endParaRPr lang="zh-CN" altLang="en-US"/>
          </a:p>
          <a:p>
            <a:r>
              <a:rPr lang="en-US" altLang="zh-CN"/>
              <a:t>set, map, Hash</a:t>
            </a:r>
            <a:endParaRPr lang="en-US" altLang="zh-CN"/>
          </a:p>
          <a:p>
            <a:r>
              <a:rPr lang="zh-CN" altLang="en-US"/>
              <a:t>贪心与回溯</a:t>
            </a:r>
            <a:endParaRPr lang="zh-CN" altLang="en-US"/>
          </a:p>
          <a:p>
            <a:r>
              <a:rPr lang="zh-CN" altLang="en-US"/>
              <a:t>动态规划</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I/O</a:t>
            </a:r>
            <a:r>
              <a:rPr lang="zh-CN" altLang="en-US"/>
              <a:t>性能问题</a:t>
            </a:r>
            <a:endParaRPr lang="zh-CN" altLang="en-US"/>
          </a:p>
        </p:txBody>
      </p:sp>
      <p:sp>
        <p:nvSpPr>
          <p:cNvPr id="3" name="内容占位符 2"/>
          <p:cNvSpPr>
            <a:spLocks noGrp="1"/>
          </p:cNvSpPr>
          <p:nvPr>
            <p:ph idx="1"/>
          </p:nvPr>
        </p:nvSpPr>
        <p:spPr>
          <a:xfrm>
            <a:off x="664210" y="1066165"/>
            <a:ext cx="10835005" cy="1057275"/>
          </a:xfrm>
        </p:spPr>
        <p:txBody>
          <a:bodyPr/>
          <a:p>
            <a:r>
              <a:rPr lang="en-US" altLang="zh-CN"/>
              <a:t>C:        printf, scanf </a:t>
            </a:r>
            <a:r>
              <a:rPr lang="zh-CN" altLang="en-US"/>
              <a:t>速度最快</a:t>
            </a:r>
            <a:endParaRPr lang="zh-CN" altLang="en-US"/>
          </a:p>
          <a:p>
            <a:r>
              <a:rPr lang="en-US" altLang="zh-CN"/>
              <a:t>C++:   cin, cout</a:t>
            </a:r>
            <a:r>
              <a:rPr lang="zh-CN" altLang="en-US"/>
              <a:t>采用的默认缓冲模式使得其速度慢于</a:t>
            </a:r>
            <a:r>
              <a:rPr lang="en-US" altLang="zh-CN"/>
              <a:t>printf, scanf</a:t>
            </a:r>
            <a:endParaRPr lang="en-US" altLang="zh-CN"/>
          </a:p>
          <a:p>
            <a:pPr marL="0" indent="0">
              <a:buNone/>
            </a:pPr>
            <a:endParaRPr lang="zh-CN" altLang="en-US"/>
          </a:p>
        </p:txBody>
      </p:sp>
      <p:sp>
        <p:nvSpPr>
          <p:cNvPr id="4" name="内容占位符 2"/>
          <p:cNvSpPr>
            <a:spLocks noGrp="1"/>
          </p:cNvSpPr>
          <p:nvPr/>
        </p:nvSpPr>
        <p:spPr>
          <a:xfrm>
            <a:off x="506095" y="2265680"/>
            <a:ext cx="11619865" cy="567690"/>
          </a:xfrm>
          <a:prstGeom prst="rect">
            <a:avLst/>
          </a:prstGeom>
          <a:noFill/>
          <a:ln w="9525">
            <a:noFill/>
          </a:ln>
        </p:spPr>
        <p:txBody>
          <a:bodyPr>
            <a:normAutofit lnSpcReduction="20000"/>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采用同样的算法，但采用不同的</a:t>
            </a:r>
            <a:r>
              <a:rPr lang="en-US" altLang="zh-CN"/>
              <a:t>I/O API</a:t>
            </a:r>
            <a:r>
              <a:rPr lang="zh-CN" altLang="en-US"/>
              <a:t>，有可能会导致算法超时</a:t>
            </a:r>
            <a:r>
              <a:rPr lang="en-US" altLang="zh-CN"/>
              <a:t>, </a:t>
            </a:r>
            <a:r>
              <a:rPr lang="zh-CN" altLang="en-US"/>
              <a:t>例如</a:t>
            </a:r>
            <a:r>
              <a:rPr lang="en-US" altLang="zh-CN"/>
              <a:t>PAT 1015. 德才论.</a:t>
            </a:r>
            <a:endParaRPr lang="en-US" altLang="zh-CN"/>
          </a:p>
          <a:p>
            <a:pPr marL="0" indent="0">
              <a:buNone/>
            </a:pPr>
            <a:endParaRPr lang="en-US" altLang="zh-CN"/>
          </a:p>
          <a:p>
            <a:pPr marL="0" indent="0">
              <a:buNone/>
            </a:pPr>
            <a:endParaRPr lang="zh-CN" altLang="en-US"/>
          </a:p>
        </p:txBody>
      </p:sp>
      <p:sp>
        <p:nvSpPr>
          <p:cNvPr id="5" name="内容占位符 2"/>
          <p:cNvSpPr>
            <a:spLocks noGrp="1"/>
          </p:cNvSpPr>
          <p:nvPr/>
        </p:nvSpPr>
        <p:spPr>
          <a:xfrm>
            <a:off x="506095" y="2741295"/>
            <a:ext cx="11619865" cy="3988435"/>
          </a:xfrm>
          <a:prstGeom prst="rect">
            <a:avLst/>
          </a:prstGeom>
          <a:noFill/>
          <a:ln w="9525">
            <a:noFill/>
          </a:ln>
        </p:spPr>
        <p:txBody>
          <a:bodyPr>
            <a:normAutofit fontScale="70000"/>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sz="2800"/>
              <a:t>解决方法：采用异步缓冲模式</a:t>
            </a:r>
            <a:endParaRPr lang="zh-CN" altLang="en-US" sz="2800"/>
          </a:p>
          <a:p>
            <a:pPr marL="0" indent="0">
              <a:buNone/>
            </a:pPr>
            <a:r>
              <a:rPr lang="zh-CN" altLang="en-US"/>
              <a:t>std::ios::sync_with_stdio(false);</a:t>
            </a:r>
            <a:endParaRPr lang="zh-CN" altLang="en-US"/>
          </a:p>
          <a:p>
            <a:pPr marL="0" indent="0">
              <a:buNone/>
            </a:pPr>
            <a:r>
              <a:rPr lang="zh-CN" altLang="en-US"/>
              <a:t>具体用法</a:t>
            </a:r>
            <a:r>
              <a:rPr lang="en-US" altLang="zh-CN"/>
              <a:t>:</a:t>
            </a:r>
            <a:endParaRPr lang="en-US" altLang="zh-CN"/>
          </a:p>
          <a:p>
            <a:pPr marL="0" indent="0">
              <a:buNone/>
            </a:pPr>
            <a:r>
              <a:rPr lang="en-US" altLang="zh-CN"/>
              <a:t>int main()</a:t>
            </a:r>
            <a:endParaRPr lang="en-US" altLang="zh-CN"/>
          </a:p>
          <a:p>
            <a:pPr marL="0" indent="0">
              <a:buNone/>
            </a:pPr>
            <a:r>
              <a:rPr lang="en-US" altLang="zh-CN"/>
              <a:t>{</a:t>
            </a:r>
            <a:endParaRPr lang="en-US" altLang="zh-CN"/>
          </a:p>
          <a:p>
            <a:pPr marL="0" indent="0">
              <a:buNone/>
            </a:pPr>
            <a:r>
              <a:rPr lang="en-US" altLang="zh-CN"/>
              <a:t>    </a:t>
            </a:r>
            <a:r>
              <a:rPr lang="zh-CN" altLang="en-US">
                <a:sym typeface="+mn-ea"/>
              </a:rPr>
              <a:t>std::ios::sync_with_stdio(false);</a:t>
            </a:r>
            <a:endParaRPr lang="zh-CN" altLang="en-US"/>
          </a:p>
          <a:p>
            <a:pPr marL="0" indent="0">
              <a:buNone/>
            </a:pPr>
            <a:r>
              <a:rPr lang="en-US" altLang="zh-CN"/>
              <a:t>    ....</a:t>
            </a:r>
            <a:endParaRPr lang="en-US" altLang="zh-CN"/>
          </a:p>
          <a:p>
            <a:pPr marL="0" indent="0">
              <a:buNone/>
            </a:pPr>
            <a:r>
              <a:rPr lang="en-US" altLang="zh-CN"/>
              <a:t>   std::cin&gt;&gt;</a:t>
            </a:r>
            <a:endParaRPr lang="en-US" altLang="zh-CN"/>
          </a:p>
          <a:p>
            <a:pPr marL="0" indent="0">
              <a:buNone/>
            </a:pPr>
            <a:r>
              <a:rPr lang="en-US" altLang="zh-CN"/>
              <a:t>   std::cout&lt;&lt;</a:t>
            </a:r>
            <a:endParaRPr lang="en-US" altLang="zh-CN"/>
          </a:p>
          <a:p>
            <a:pPr marL="0" indent="0">
              <a:buNone/>
            </a:pPr>
            <a:r>
              <a:rPr lang="en-US" altLang="zh-CN"/>
              <a:t>}</a:t>
            </a:r>
            <a:endParaRPr lang="en-US" altLang="zh-CN"/>
          </a:p>
          <a:p>
            <a:pPr marL="0" indent="0">
              <a:buNone/>
            </a:pPr>
            <a:endParaRPr lang="en-US" altLang="zh-CN"/>
          </a:p>
          <a:p>
            <a:pPr marL="0" indent="0">
              <a:buNone/>
            </a:pPr>
            <a:endParaRPr lang="zh-CN" altLang="en-US"/>
          </a:p>
        </p:txBody>
      </p:sp>
      <p:sp>
        <p:nvSpPr>
          <p:cNvPr id="6" name="内容占位符 2"/>
          <p:cNvSpPr>
            <a:spLocks noGrp="1"/>
          </p:cNvSpPr>
          <p:nvPr/>
        </p:nvSpPr>
        <p:spPr>
          <a:xfrm>
            <a:off x="4430395" y="3068320"/>
            <a:ext cx="7312025" cy="1905635"/>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关于</a:t>
            </a:r>
            <a:r>
              <a:rPr lang="zh-CN" altLang="en-US">
                <a:sym typeface="+mn-ea"/>
              </a:rPr>
              <a:t>std::ios::sync_with_stdio(false);的文档并不多，</a:t>
            </a:r>
            <a:endParaRPr lang="zh-CN" altLang="en-US">
              <a:sym typeface="+mn-ea"/>
            </a:endParaRPr>
          </a:p>
          <a:p>
            <a:pPr marL="0" indent="0">
              <a:buNone/>
            </a:pPr>
            <a:r>
              <a:rPr lang="zh-CN" altLang="en-US">
                <a:sym typeface="+mn-ea"/>
              </a:rPr>
              <a:t>但实践表明，其调用必须在任何</a:t>
            </a:r>
            <a:r>
              <a:rPr lang="en-US" altLang="zh-CN">
                <a:sym typeface="+mn-ea"/>
              </a:rPr>
              <a:t>std::cin, std::cout</a:t>
            </a:r>
            <a:r>
              <a:rPr lang="zh-CN" altLang="en-US">
                <a:sym typeface="+mn-ea"/>
              </a:rPr>
              <a:t>之前，</a:t>
            </a:r>
            <a:endParaRPr lang="zh-CN" altLang="en-US">
              <a:sym typeface="+mn-ea"/>
            </a:endParaRPr>
          </a:p>
          <a:p>
            <a:pPr marL="0" indent="0">
              <a:buNone/>
            </a:pPr>
            <a:r>
              <a:rPr lang="zh-CN" altLang="en-US">
                <a:sym typeface="+mn-ea"/>
              </a:rPr>
              <a:t>不能程序部分采用同步</a:t>
            </a:r>
            <a:r>
              <a:rPr lang="en-US" altLang="zh-CN">
                <a:sym typeface="+mn-ea"/>
              </a:rPr>
              <a:t>I/O</a:t>
            </a:r>
            <a:r>
              <a:rPr lang="zh-CN" altLang="en-US">
                <a:sym typeface="+mn-ea"/>
              </a:rPr>
              <a:t>，部分采用异步</a:t>
            </a:r>
            <a:r>
              <a:rPr lang="en-US" altLang="zh-CN">
                <a:sym typeface="+mn-ea"/>
              </a:rPr>
              <a:t>I/O</a:t>
            </a:r>
            <a:r>
              <a:rPr lang="zh-CN" altLang="en-US">
                <a:sym typeface="+mn-ea"/>
              </a:rPr>
              <a:t>。</a:t>
            </a:r>
            <a:endParaRPr lang="zh-CN" altLang="en-US">
              <a:sym typeface="+mn-ea"/>
            </a:endParaRPr>
          </a:p>
          <a:p>
            <a:pPr marL="0" indent="0">
              <a:buNone/>
            </a:pPr>
            <a:endParaRPr lang="en-US" altLang="zh-CN"/>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I/O</a:t>
            </a:r>
            <a:r>
              <a:rPr lang="zh-CN" altLang="en-US">
                <a:sym typeface="+mn-ea"/>
              </a:rPr>
              <a:t>性能问题</a:t>
            </a:r>
            <a:endParaRPr lang="zh-CN" altLang="en-US"/>
          </a:p>
        </p:txBody>
      </p:sp>
      <p:sp>
        <p:nvSpPr>
          <p:cNvPr id="3" name="内容占位符 2"/>
          <p:cNvSpPr>
            <a:spLocks noGrp="1"/>
          </p:cNvSpPr>
          <p:nvPr>
            <p:ph idx="1"/>
          </p:nvPr>
        </p:nvSpPr>
        <p:spPr>
          <a:xfrm>
            <a:off x="501650" y="1066165"/>
            <a:ext cx="10997565" cy="5193030"/>
          </a:xfrm>
        </p:spPr>
        <p:txBody>
          <a:bodyPr/>
          <a:p>
            <a:r>
              <a:rPr lang="en-US" altLang="zh-CN"/>
              <a:t>std::endl </a:t>
            </a:r>
            <a:r>
              <a:rPr lang="zh-CN" altLang="en-US"/>
              <a:t>表示回车，另外将缓冲内容刷新到屏幕，因此从理论上它要慢于</a:t>
            </a:r>
            <a:r>
              <a:rPr lang="en-US" altLang="zh-CN"/>
              <a:t>“\n”</a:t>
            </a:r>
            <a:r>
              <a:rPr lang="zh-CN" altLang="en-US"/>
              <a:t>。如果出现大量需要回车的地方，建议</a:t>
            </a:r>
            <a:r>
              <a:rPr lang="zh-CN" altLang="en-US">
                <a:sym typeface="+mn-ea"/>
              </a:rPr>
              <a:t>多次</a:t>
            </a:r>
            <a:r>
              <a:rPr lang="zh-CN" altLang="en-US"/>
              <a:t>使用</a:t>
            </a:r>
            <a:r>
              <a:rPr lang="en-US" altLang="zh-CN"/>
              <a:t>”\n”</a:t>
            </a:r>
            <a:r>
              <a:rPr lang="zh-CN" altLang="en-US"/>
              <a:t>，程序末尾只使用一次</a:t>
            </a:r>
            <a:r>
              <a:rPr lang="en-US" altLang="zh-CN"/>
              <a:t>std::endl</a:t>
            </a:r>
            <a:r>
              <a:rPr lang="zh-CN" altLang="en-US"/>
              <a:t>即可。（实践中尚未发现此类问题，但如果碰到超时，可以考虑尝试该方法。）</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00045" y="2568575"/>
            <a:ext cx="5861050" cy="791845"/>
          </a:xfrm>
        </p:spPr>
        <p:txBody>
          <a:bodyPr/>
          <a:p>
            <a:r>
              <a:rPr lang="zh-CN" altLang="en-US" sz="4400"/>
              <a:t>第二章：排序、查找</a:t>
            </a:r>
            <a:endParaRPr lang="zh-CN" altLang="en-US" sz="4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排序</a:t>
            </a:r>
            <a:endParaRPr lang="zh-CN" altLang="en-US"/>
          </a:p>
        </p:txBody>
      </p:sp>
      <p:sp>
        <p:nvSpPr>
          <p:cNvPr id="3" name="内容占位符 2"/>
          <p:cNvSpPr>
            <a:spLocks noGrp="1"/>
          </p:cNvSpPr>
          <p:nvPr>
            <p:ph idx="1"/>
          </p:nvPr>
        </p:nvSpPr>
        <p:spPr>
          <a:xfrm>
            <a:off x="511810" y="1066165"/>
            <a:ext cx="10987405" cy="5193030"/>
          </a:xfrm>
        </p:spPr>
        <p:txBody>
          <a:bodyPr/>
          <a:p>
            <a:r>
              <a:rPr lang="zh-CN" altLang="en-US"/>
              <a:t>桶排序</a:t>
            </a:r>
            <a:r>
              <a:rPr lang="en-US" altLang="zh-CN"/>
              <a:t>(Bucket Sort)</a:t>
            </a:r>
            <a:endParaRPr lang="en-US" altLang="zh-CN"/>
          </a:p>
          <a:p>
            <a:pPr marL="0" indent="0">
              <a:buNone/>
            </a:pPr>
            <a:r>
              <a:rPr lang="en-US" altLang="zh-CN"/>
              <a:t>桶排序的基本思想就是待排序的数据分别放入不同的桶中，这些桶之间其实是有序的。然后在这些桶中将分在里面的数据进行排序。最终就完成了整个序列的排序。 </a:t>
            </a:r>
            <a:endParaRPr lang="en-US" altLang="zh-CN"/>
          </a:p>
        </p:txBody>
      </p:sp>
      <p:pic>
        <p:nvPicPr>
          <p:cNvPr id="4" name="图片 3"/>
          <p:cNvPicPr>
            <a:picLocks noChangeAspect="1"/>
          </p:cNvPicPr>
          <p:nvPr/>
        </p:nvPicPr>
        <p:blipFill>
          <a:blip r:embed="rId1"/>
          <a:srcRect l="71598" t="20454" r="2667" b="28083"/>
          <a:stretch>
            <a:fillRect/>
          </a:stretch>
        </p:blipFill>
        <p:spPr>
          <a:xfrm>
            <a:off x="673735" y="2516505"/>
            <a:ext cx="3815080" cy="4136390"/>
          </a:xfrm>
          <a:prstGeom prst="rect">
            <a:avLst/>
          </a:prstGeom>
        </p:spPr>
      </p:pic>
      <p:sp>
        <p:nvSpPr>
          <p:cNvPr id="5" name="内容占位符 2"/>
          <p:cNvSpPr>
            <a:spLocks noGrp="1"/>
          </p:cNvSpPr>
          <p:nvPr/>
        </p:nvSpPr>
        <p:spPr>
          <a:xfrm>
            <a:off x="5192395" y="3035300"/>
            <a:ext cx="5913120" cy="2324100"/>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常用</a:t>
            </a:r>
            <a:r>
              <a:rPr lang="en-US" altLang="zh-CN"/>
              <a:t>桶排序</a:t>
            </a:r>
            <a:r>
              <a:rPr lang="zh-CN" altLang="en-US"/>
              <a:t>例子：</a:t>
            </a:r>
            <a:endParaRPr lang="zh-CN" altLang="en-US"/>
          </a:p>
          <a:p>
            <a:pPr marL="0" indent="0">
              <a:buNone/>
            </a:pPr>
            <a:r>
              <a:rPr lang="zh-CN" altLang="en-US"/>
              <a:t>按年龄排序    </a:t>
            </a:r>
            <a:r>
              <a:rPr lang="en-US" altLang="zh-CN"/>
              <a:t>yearBucket[200][N]</a:t>
            </a:r>
            <a:endParaRPr lang="en-US" altLang="zh-CN"/>
          </a:p>
          <a:p>
            <a:pPr marL="0" indent="0">
              <a:buNone/>
            </a:pPr>
            <a:r>
              <a:rPr lang="zh-CN" altLang="en-US">
                <a:sym typeface="+mn-ea"/>
              </a:rPr>
              <a:t>按</a:t>
            </a:r>
            <a:r>
              <a:rPr lang="zh-CN" altLang="en-US"/>
              <a:t>成绩排名    </a:t>
            </a:r>
            <a:r>
              <a:rPr lang="en-US" altLang="zh-CN"/>
              <a:t>scoreBucket[101][N]</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80720" y="46956"/>
            <a:ext cx="10834777" cy="699595"/>
          </a:xfrm>
        </p:spPr>
        <p:txBody>
          <a:bodyPr/>
          <a:p>
            <a:r>
              <a:rPr lang="zh-CN" altLang="en-US"/>
              <a:t>桶形态</a:t>
            </a:r>
            <a:endParaRPr lang="zh-CN" altLang="en-US"/>
          </a:p>
        </p:txBody>
      </p:sp>
      <p:sp>
        <p:nvSpPr>
          <p:cNvPr id="3" name="内容占位符 2"/>
          <p:cNvSpPr>
            <a:spLocks noGrp="1"/>
          </p:cNvSpPr>
          <p:nvPr>
            <p:ph idx="1"/>
          </p:nvPr>
        </p:nvSpPr>
        <p:spPr>
          <a:xfrm>
            <a:off x="541655" y="747395"/>
            <a:ext cx="7842885" cy="5930900"/>
          </a:xfrm>
        </p:spPr>
        <p:txBody>
          <a:bodyPr>
            <a:normAutofit/>
          </a:bodyPr>
          <a:p>
            <a:r>
              <a:rPr lang="zh-CN" altLang="en-US"/>
              <a:t>二维数组的第一维</a:t>
            </a:r>
            <a:endParaRPr lang="zh-CN" altLang="en-US"/>
          </a:p>
          <a:p>
            <a:pPr marL="0" indent="0">
              <a:buNone/>
            </a:pPr>
            <a:r>
              <a:rPr lang="en-US" altLang="zh-CN">
                <a:sym typeface="+mn-ea"/>
              </a:rPr>
              <a:t>yearBucket[</a:t>
            </a:r>
            <a:r>
              <a:rPr lang="en-US" altLang="zh-CN">
                <a:solidFill>
                  <a:srgbClr val="FF0000"/>
                </a:solidFill>
                <a:sym typeface="+mn-ea"/>
              </a:rPr>
              <a:t>200</a:t>
            </a:r>
            <a:r>
              <a:rPr lang="en-US" altLang="zh-CN">
                <a:sym typeface="+mn-ea"/>
              </a:rPr>
              <a:t>][N]</a:t>
            </a:r>
            <a:endParaRPr lang="en-US" altLang="zh-CN"/>
          </a:p>
          <a:p>
            <a:pPr marL="0" indent="0">
              <a:buNone/>
            </a:pPr>
            <a:r>
              <a:rPr lang="en-US" altLang="zh-CN">
                <a:sym typeface="+mn-ea"/>
              </a:rPr>
              <a:t>scoreBucket[</a:t>
            </a:r>
            <a:r>
              <a:rPr lang="en-US" altLang="zh-CN">
                <a:solidFill>
                  <a:srgbClr val="FF0000"/>
                </a:solidFill>
                <a:sym typeface="+mn-ea"/>
              </a:rPr>
              <a:t>101</a:t>
            </a:r>
            <a:r>
              <a:rPr lang="en-US" altLang="zh-CN">
                <a:sym typeface="+mn-ea"/>
              </a:rPr>
              <a:t>][N]</a:t>
            </a:r>
            <a:endParaRPr lang="en-US" altLang="zh-CN"/>
          </a:p>
          <a:p>
            <a:pPr marL="0" indent="0">
              <a:buNone/>
            </a:pPr>
            <a:endParaRPr lang="zh-CN" altLang="en-US"/>
          </a:p>
          <a:p>
            <a:r>
              <a:rPr lang="zh-CN" altLang="en-US"/>
              <a:t>二维平面空间的</a:t>
            </a:r>
            <a:r>
              <a:rPr lang="en-US" altLang="zh-CN"/>
              <a:t>Grid (2D Box)</a:t>
            </a:r>
            <a:endParaRPr lang="en-US" altLang="zh-CN"/>
          </a:p>
          <a:p>
            <a:endParaRPr lang="en-US" altLang="zh-CN"/>
          </a:p>
          <a:p>
            <a:pPr marL="0" indent="0">
              <a:buNone/>
            </a:pPr>
            <a:endParaRPr lang="en-US" altLang="zh-CN"/>
          </a:p>
          <a:p>
            <a:pPr marL="0" indent="0">
              <a:buNone/>
            </a:pPr>
            <a:endParaRPr lang="en-US" altLang="zh-CN"/>
          </a:p>
          <a:p>
            <a:r>
              <a:rPr lang="zh-CN" altLang="en-US"/>
              <a:t>三维空间的</a:t>
            </a:r>
            <a:r>
              <a:rPr lang="en-US" altLang="zh-CN"/>
              <a:t>Grid (3D Box)</a:t>
            </a:r>
            <a:endParaRPr lang="en-US" altLang="zh-CN"/>
          </a:p>
          <a:p>
            <a:endParaRPr lang="en-US" altLang="zh-CN"/>
          </a:p>
          <a:p>
            <a:endParaRPr lang="en-US" altLang="zh-CN"/>
          </a:p>
          <a:p>
            <a:pPr marL="0" indent="0">
              <a:buNone/>
            </a:pPr>
            <a:r>
              <a:rPr lang="en-US" altLang="zh-CN"/>
              <a:t>...</a:t>
            </a:r>
            <a:endParaRPr lang="en-US" altLang="zh-CN"/>
          </a:p>
        </p:txBody>
      </p:sp>
      <p:pic>
        <p:nvPicPr>
          <p:cNvPr id="4" name="图片 3"/>
          <p:cNvPicPr>
            <a:picLocks noChangeAspect="1"/>
          </p:cNvPicPr>
          <p:nvPr/>
        </p:nvPicPr>
        <p:blipFill>
          <a:blip r:embed="rId1"/>
          <a:srcRect l="7256" t="12717" r="54713" b="36996"/>
          <a:stretch>
            <a:fillRect/>
          </a:stretch>
        </p:blipFill>
        <p:spPr>
          <a:xfrm>
            <a:off x="5137785" y="2311400"/>
            <a:ext cx="2533650" cy="1801495"/>
          </a:xfrm>
          <a:prstGeom prst="rect">
            <a:avLst/>
          </a:prstGeom>
        </p:spPr>
      </p:pic>
      <p:pic>
        <p:nvPicPr>
          <p:cNvPr id="5" name="图片 4"/>
          <p:cNvPicPr>
            <a:picLocks noChangeAspect="1"/>
          </p:cNvPicPr>
          <p:nvPr/>
        </p:nvPicPr>
        <p:blipFill>
          <a:blip r:embed="rId2"/>
          <a:srcRect l="29863" t="13105" r="42848" b="36221"/>
          <a:stretch>
            <a:fillRect/>
          </a:stretch>
        </p:blipFill>
        <p:spPr>
          <a:xfrm>
            <a:off x="5285105" y="4396740"/>
            <a:ext cx="2386330" cy="2383790"/>
          </a:xfrm>
          <a:prstGeom prst="rect">
            <a:avLst/>
          </a:prstGeom>
        </p:spPr>
      </p:pic>
      <p:sp>
        <p:nvSpPr>
          <p:cNvPr id="6" name="内容占位符 2"/>
          <p:cNvSpPr>
            <a:spLocks noGrp="1"/>
          </p:cNvSpPr>
          <p:nvPr/>
        </p:nvSpPr>
        <p:spPr>
          <a:xfrm>
            <a:off x="5967730" y="512445"/>
            <a:ext cx="5913120" cy="1466850"/>
          </a:xfrm>
          <a:prstGeom prst="rect">
            <a:avLst/>
          </a:prstGeom>
          <a:noFill/>
          <a:ln w="9525">
            <a:noFill/>
          </a:ln>
        </p:spPr>
        <p:txBody>
          <a:bodyPr>
            <a:normAutofit lnSpcReduction="20000"/>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任何一种可以抽象成</a:t>
            </a:r>
            <a:r>
              <a:rPr lang="en-US" altLang="zh-CN"/>
              <a:t>bucket</a:t>
            </a:r>
            <a:r>
              <a:rPr lang="zh-CN" altLang="en-US"/>
              <a:t>的数据结构，</a:t>
            </a:r>
            <a:r>
              <a:rPr lang="zh-CN"/>
              <a:t>通常都可以用来作为最简单的算法优化策略。</a:t>
            </a:r>
            <a:endParaRPr lang="zh-CN"/>
          </a:p>
          <a:p>
            <a:pPr marL="0" indent="0">
              <a:buNone/>
            </a:pPr>
            <a:r>
              <a:rPr lang="zh-CN"/>
              <a:t>桶的优化思想不仅仅局限于排序问题。</a:t>
            </a:r>
            <a:endParaRPr 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8205" y="107916"/>
            <a:ext cx="10834777" cy="699595"/>
          </a:xfrm>
        </p:spPr>
        <p:txBody>
          <a:bodyPr/>
          <a:p>
            <a:r>
              <a:rPr lang="zh-CN" altLang="en-US"/>
              <a:t>排序</a:t>
            </a:r>
            <a:endParaRPr lang="zh-CN" altLang="en-US"/>
          </a:p>
        </p:txBody>
      </p:sp>
      <p:sp>
        <p:nvSpPr>
          <p:cNvPr id="3" name="内容占位符 2"/>
          <p:cNvSpPr>
            <a:spLocks noGrp="1"/>
          </p:cNvSpPr>
          <p:nvPr>
            <p:ph idx="1"/>
          </p:nvPr>
        </p:nvSpPr>
        <p:spPr>
          <a:xfrm>
            <a:off x="361950" y="909955"/>
            <a:ext cx="11468100" cy="1936750"/>
          </a:xfrm>
        </p:spPr>
        <p:txBody>
          <a:bodyPr/>
          <a:p>
            <a:r>
              <a:rPr lang="zh-CN" altLang="en-US" sz="2400"/>
              <a:t>快速排序</a:t>
            </a:r>
            <a:r>
              <a:rPr lang="en-US" altLang="zh-CN" sz="2400"/>
              <a:t>(quick sort)</a:t>
            </a:r>
            <a:endParaRPr lang="en-US" altLang="zh-CN" sz="2400"/>
          </a:p>
          <a:p>
            <a:pPr marL="0" indent="0">
              <a:buNone/>
            </a:pPr>
            <a:r>
              <a:rPr lang="zh-CN" altLang="en-US" sz="2000"/>
              <a:t>  </a:t>
            </a:r>
            <a:r>
              <a:rPr lang="zh-CN" altLang="en-US" sz="2000" b="1"/>
              <a:t>void qsort (void* base, size_t num, size_t size, int (*compar)(const void*,const void*));</a:t>
            </a:r>
            <a:endParaRPr lang="zh-CN" altLang="en-US" sz="2000" b="1"/>
          </a:p>
          <a:p>
            <a:pPr marL="0" indent="0">
              <a:buNone/>
            </a:pPr>
            <a:r>
              <a:rPr lang="zh-CN" altLang="en-US"/>
              <a:t>  </a:t>
            </a:r>
            <a:r>
              <a:rPr lang="zh-CN" altLang="en-US" sz="2000"/>
              <a:t>Sorts the num elements of the array pointed to by base, each element size bytes long, using the compar function to determine the order.</a:t>
            </a:r>
            <a:endParaRPr lang="zh-CN" altLang="en-US" sz="2000"/>
          </a:p>
        </p:txBody>
      </p:sp>
      <p:sp>
        <p:nvSpPr>
          <p:cNvPr id="4" name="文本框 3"/>
          <p:cNvSpPr txBox="1"/>
          <p:nvPr/>
        </p:nvSpPr>
        <p:spPr>
          <a:xfrm>
            <a:off x="413385" y="2673350"/>
            <a:ext cx="4970145" cy="425069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&lt;stdio.h&gt;      /* printf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rgbClr val="FF0000"/>
                </a:solidFill>
                <a:latin typeface="Arial" panose="020B0604020202020204" pitchFamily="34" charset="0"/>
                <a:ea typeface="微软雅黑" panose="020B0503020204020204" charset="-122"/>
              </a:rPr>
              <a:t>#include &lt;stdlib.h&gt; </a:t>
            </a:r>
            <a:r>
              <a:rPr lang="zh-CN" altLang="en-US" sz="1600" dirty="0" smtClean="0">
                <a:solidFill>
                  <a:schemeClr val="accent1"/>
                </a:solidFill>
                <a:latin typeface="Arial" panose="020B0604020202020204" pitchFamily="34" charset="0"/>
                <a:ea typeface="微软雅黑" panose="020B0503020204020204" charset="-122"/>
              </a:rPr>
              <a:t>    /* qsort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values[] = { 40, 10, 100, 90, 20, 25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compare (const void * a, const void * b)</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 *(int*)a - *(int*)b );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qsort (values, 6, sizeof(int), compare);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 (n=0; n&lt;6; 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("%d ",values[n]);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897755" y="2964180"/>
            <a:ext cx="2540000" cy="650240"/>
          </a:xfrm>
          <a:prstGeom prst="rect">
            <a:avLst/>
          </a:prstGeom>
          <a:noFill/>
        </p:spPr>
        <p:txBody>
          <a:bodyPr wrap="square" rtlCol="0" anchor="t">
            <a:spAutoFit/>
          </a:bodyPr>
          <a:p>
            <a:pPr>
              <a:lnSpc>
                <a:spcPct val="130000"/>
              </a:lnSpc>
            </a:pPr>
            <a:r>
              <a:rPr lang="zh-CN" altLang="en-US" sz="1400" dirty="0" smtClean="0">
                <a:latin typeface="Arial" panose="020B0604020202020204" pitchFamily="34" charset="0"/>
                <a:ea typeface="微软雅黑" panose="020B0503020204020204" charset="-122"/>
              </a:rPr>
              <a:t>Output:</a:t>
            </a:r>
            <a:endParaRPr lang="zh-CN" altLang="en-US" sz="1400" dirty="0" smtClean="0">
              <a:latin typeface="Arial" panose="020B0604020202020204" pitchFamily="34" charset="0"/>
              <a:ea typeface="微软雅黑" panose="020B0503020204020204" charset="-122"/>
            </a:endParaRPr>
          </a:p>
          <a:p>
            <a:pPr>
              <a:lnSpc>
                <a:spcPct val="130000"/>
              </a:lnSpc>
            </a:pPr>
            <a:r>
              <a:rPr lang="zh-CN" altLang="en-US" sz="1400" dirty="0" smtClean="0">
                <a:latin typeface="Arial" panose="020B0604020202020204" pitchFamily="34" charset="0"/>
                <a:ea typeface="微软雅黑" panose="020B0503020204020204" charset="-122"/>
              </a:rPr>
              <a:t>10 20 25 40 90 100</a:t>
            </a:r>
            <a:endParaRPr lang="zh-CN" altLang="en-US" sz="1400" dirty="0" smtClean="0">
              <a:latin typeface="Arial" panose="020B0604020202020204" pitchFamily="34" charset="0"/>
              <a:ea typeface="微软雅黑" panose="020B0503020204020204" charset="-122"/>
            </a:endParaRPr>
          </a:p>
        </p:txBody>
      </p:sp>
      <p:graphicFrame>
        <p:nvGraphicFramePr>
          <p:cNvPr id="7" name="对象 6"/>
          <p:cNvGraphicFramePr/>
          <p:nvPr/>
        </p:nvGraphicFramePr>
        <p:xfrm>
          <a:off x="4223385" y="2964180"/>
          <a:ext cx="7768590" cy="2789555"/>
        </p:xfrm>
        <a:graphic>
          <a:graphicData uri="http://schemas.openxmlformats.org/presentationml/2006/ole">
            <mc:AlternateContent xmlns:mc="http://schemas.openxmlformats.org/markup-compatibility/2006">
              <mc:Choice xmlns:v="urn:schemas-microsoft-com:vml" Requires="v">
                <p:oleObj spid="_x0000_s8" name="" r:id="rId1" imgW="6355080" imgH="1920240" progId="Paint.Picture">
                  <p:embed/>
                </p:oleObj>
              </mc:Choice>
              <mc:Fallback>
                <p:oleObj name="" r:id="rId1" imgW="6355080" imgH="1920240" progId="Paint.Picture">
                  <p:embed/>
                  <p:pic>
                    <p:nvPicPr>
                      <p:cNvPr id="0" name="图片 7"/>
                      <p:cNvPicPr/>
                      <p:nvPr/>
                    </p:nvPicPr>
                    <p:blipFill>
                      <a:blip r:embed="rId2"/>
                      <a:stretch>
                        <a:fillRect/>
                      </a:stretch>
                    </p:blipFill>
                    <p:spPr>
                      <a:xfrm>
                        <a:off x="4223385" y="2964180"/>
                        <a:ext cx="7768590" cy="2789555"/>
                      </a:xfrm>
                      <a:prstGeom prst="rect">
                        <a:avLst/>
                      </a:prstGeom>
                    </p:spPr>
                  </p:pic>
                </p:oleObj>
              </mc:Fallback>
            </mc:AlternateContent>
          </a:graphicData>
        </a:graphic>
      </p:graphicFrame>
      <p:sp>
        <p:nvSpPr>
          <p:cNvPr id="9" name="文本框 8"/>
          <p:cNvSpPr txBox="1"/>
          <p:nvPr/>
        </p:nvSpPr>
        <p:spPr>
          <a:xfrm>
            <a:off x="3842385" y="981710"/>
            <a:ext cx="6650990" cy="429895"/>
          </a:xfrm>
          <a:prstGeom prst="rect">
            <a:avLst/>
          </a:prstGeom>
          <a:noFill/>
        </p:spPr>
        <p:txBody>
          <a:bodyPr wrap="none" rtlCol="0" anchor="t">
            <a:spAutoFit/>
          </a:bodyPr>
          <a:p>
            <a:pPr marR="0" lvl="0" indent="0" algn="just" defTabSz="514350" rtl="0" eaLnBrk="0" fontAlgn="base" latinLnBrk="0" hangingPunct="0">
              <a:lnSpc>
                <a:spcPct val="110000"/>
              </a:lnSpc>
              <a:spcBef>
                <a:spcPts val="1015"/>
              </a:spcBef>
              <a:spcAft>
                <a:spcPct val="0"/>
              </a:spcAft>
              <a:buClr>
                <a:schemeClr val="accent1"/>
              </a:buClr>
              <a:buSzPct val="50000"/>
              <a:buFont typeface="Wingdings" panose="05000000000000000000" pitchFamily="2" charset="2"/>
              <a:buNone/>
              <a:defRPr/>
            </a:pPr>
            <a:r>
              <a:rPr lang="zh-CN" altLang="en-US" sz="2000" noProof="0" dirty="0" smtClean="0">
                <a:ln>
                  <a:noFill/>
                </a:ln>
                <a:solidFill>
                  <a:schemeClr val="accent1"/>
                </a:solidFill>
                <a:effectLst/>
                <a:uLnTx/>
                <a:uFillTx/>
                <a:latin typeface="+mj-ea"/>
                <a:ea typeface="+mj-ea"/>
                <a:sym typeface="+mn-ea"/>
              </a:rPr>
              <a:t>快速排序最坏时间复杂度</a:t>
            </a:r>
            <a:r>
              <a:rPr lang="en-US" altLang="zh-CN" sz="2000" noProof="0" dirty="0" smtClean="0">
                <a:ln>
                  <a:noFill/>
                </a:ln>
                <a:solidFill>
                  <a:schemeClr val="accent1"/>
                </a:solidFill>
                <a:effectLst/>
                <a:uLnTx/>
                <a:uFillTx/>
                <a:latin typeface="+mj-ea"/>
                <a:ea typeface="+mj-ea"/>
                <a:sym typeface="+mn-ea"/>
              </a:rPr>
              <a:t>O(n</a:t>
            </a:r>
            <a:r>
              <a:rPr lang="en-US" altLang="zh-CN" sz="2000" baseline="30000" noProof="0" dirty="0" smtClean="0">
                <a:ln>
                  <a:noFill/>
                </a:ln>
                <a:solidFill>
                  <a:schemeClr val="accent1"/>
                </a:solidFill>
                <a:effectLst/>
                <a:uLnTx/>
                <a:uFillTx/>
                <a:latin typeface="+mj-ea"/>
                <a:ea typeface="+mj-ea"/>
                <a:sym typeface="+mn-ea"/>
              </a:rPr>
              <a:t>2</a:t>
            </a:r>
            <a:r>
              <a:rPr lang="en-US" altLang="zh-CN" sz="2000" noProof="0" dirty="0" smtClean="0">
                <a:ln>
                  <a:noFill/>
                </a:ln>
                <a:solidFill>
                  <a:schemeClr val="accent1"/>
                </a:solidFill>
                <a:effectLst/>
                <a:uLnTx/>
                <a:uFillTx/>
                <a:latin typeface="+mj-ea"/>
                <a:ea typeface="+mj-ea"/>
                <a:sym typeface="+mn-ea"/>
              </a:rPr>
              <a:t>),</a:t>
            </a:r>
            <a:r>
              <a:rPr lang="zh-CN" altLang="en-US" sz="2000" noProof="0" dirty="0" smtClean="0">
                <a:ln>
                  <a:noFill/>
                </a:ln>
                <a:solidFill>
                  <a:schemeClr val="accent1"/>
                </a:solidFill>
                <a:effectLst/>
                <a:uLnTx/>
                <a:uFillTx/>
                <a:latin typeface="+mj-ea"/>
                <a:ea typeface="+mj-ea"/>
                <a:sym typeface="+mn-ea"/>
              </a:rPr>
              <a:t>平均时间复杂度</a:t>
            </a:r>
            <a:r>
              <a:rPr lang="en-US" altLang="zh-CN" sz="2000" noProof="0" dirty="0" smtClean="0">
                <a:ln>
                  <a:noFill/>
                </a:ln>
                <a:solidFill>
                  <a:schemeClr val="accent1"/>
                </a:solidFill>
                <a:effectLst/>
                <a:uLnTx/>
                <a:uFillTx/>
                <a:latin typeface="+mj-ea"/>
                <a:ea typeface="+mj-ea"/>
                <a:sym typeface="+mn-ea"/>
              </a:rPr>
              <a:t>O(n*</a:t>
            </a:r>
            <a:r>
              <a:rPr lang="en-US" altLang="zh-CN" sz="2000" noProof="0" dirty="0" err="1" smtClean="0">
                <a:ln>
                  <a:noFill/>
                </a:ln>
                <a:solidFill>
                  <a:schemeClr val="accent1"/>
                </a:solidFill>
                <a:effectLst/>
                <a:uLnTx/>
                <a:uFillTx/>
                <a:latin typeface="+mj-ea"/>
                <a:ea typeface="+mj-ea"/>
                <a:sym typeface="+mn-ea"/>
              </a:rPr>
              <a:t>lg</a:t>
            </a:r>
            <a:r>
              <a:rPr lang="en-US" altLang="zh-CN" sz="2000" noProof="0" dirty="0" smtClean="0">
                <a:ln>
                  <a:noFill/>
                </a:ln>
                <a:solidFill>
                  <a:schemeClr val="accent1"/>
                </a:solidFill>
                <a:effectLst/>
                <a:uLnTx/>
                <a:uFillTx/>
                <a:latin typeface="+mj-ea"/>
                <a:ea typeface="+mj-ea"/>
                <a:sym typeface="+mn-ea"/>
              </a:rPr>
              <a:t>(n))</a:t>
            </a:r>
            <a:endParaRPr lang="en-US" altLang="zh-CN" sz="2000" noProof="0" dirty="0" smtClean="0">
              <a:ln>
                <a:noFill/>
              </a:ln>
              <a:solidFill>
                <a:schemeClr val="accent1"/>
              </a:solidFill>
              <a:effectLst/>
              <a:uLnTx/>
              <a:uFillTx/>
              <a:latin typeface="+mj-ea"/>
              <a:ea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815658" y="-8255"/>
            <a:ext cx="8126412" cy="700088"/>
          </a:xfrm>
        </p:spPr>
        <p:txBody>
          <a:bodyPr vert="horz" wrap="square" lIns="91440" tIns="45720" rIns="91440" bIns="45720" anchor="b"/>
          <a:p>
            <a:r>
              <a:rPr lang="en-US" altLang="zh-CN" dirty="0"/>
              <a:t>qsort for double array</a:t>
            </a:r>
            <a:endParaRPr lang="en-US" altLang="x-none" dirty="0"/>
          </a:p>
        </p:txBody>
      </p:sp>
      <p:sp>
        <p:nvSpPr>
          <p:cNvPr id="10243" name="内容占位符 2"/>
          <p:cNvSpPr>
            <a:spLocks noGrp="1"/>
          </p:cNvSpPr>
          <p:nvPr>
            <p:ph idx="1"/>
          </p:nvPr>
        </p:nvSpPr>
        <p:spPr>
          <a:xfrm>
            <a:off x="599440" y="692150"/>
            <a:ext cx="5365115" cy="5977255"/>
          </a:xfrm>
        </p:spPr>
        <p:txBody>
          <a:bodyPr vert="horz" wrap="square" lIns="91440" tIns="45720" rIns="91440" bIns="45720" anchor="t">
            <a:noAutofit/>
          </a:bodyPr>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#include &lt;stdio.h&gt;      /* printf */</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#include &lt;stdlib.h&gt;     /* qsort */</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double values[] = { 40.1, 10.1, 100.1, 90.2, 20.3, 25.6 };</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b="1" kern="1200" dirty="0">
                <a:latin typeface="+mj-ea"/>
                <a:ea typeface="+mj-ea"/>
                <a:cs typeface="+mn-cs"/>
              </a:rPr>
              <a:t>int compare(const void * a, const void * b)</a:t>
            </a:r>
            <a:endParaRPr lang="en-US" altLang="x-none" sz="14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b="1" kern="1200" dirty="0">
                <a:latin typeface="+mj-ea"/>
                <a:ea typeface="+mj-ea"/>
                <a:cs typeface="+mn-cs"/>
              </a:rPr>
              <a:t>{</a:t>
            </a:r>
            <a:endParaRPr lang="en-US" altLang="x-none" sz="14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b="1" kern="1200" dirty="0">
                <a:latin typeface="+mj-ea"/>
                <a:ea typeface="+mj-ea"/>
                <a:cs typeface="+mn-cs"/>
              </a:rPr>
              <a:t>  if (*(double*)a &gt; *(double*)b)    return 1;</a:t>
            </a:r>
            <a:endParaRPr lang="en-US" altLang="x-none" sz="14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b="1" kern="1200" dirty="0">
                <a:latin typeface="+mj-ea"/>
                <a:ea typeface="+mj-ea"/>
                <a:cs typeface="+mn-cs"/>
              </a:rPr>
              <a:t>  else if (*(double*)a &lt; *(double*)b)   return -1;</a:t>
            </a:r>
            <a:endParaRPr lang="en-US" altLang="x-none" sz="14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b="1" kern="1200" dirty="0">
                <a:latin typeface="+mj-ea"/>
                <a:ea typeface="+mj-ea"/>
                <a:cs typeface="+mn-cs"/>
              </a:rPr>
              <a:t>  else   return 0;  </a:t>
            </a:r>
            <a:endParaRPr lang="en-US" altLang="x-none" sz="14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b="1" kern="1200" dirty="0">
                <a:latin typeface="+mj-ea"/>
                <a:ea typeface="+mj-ea"/>
                <a:cs typeface="+mn-cs"/>
              </a:rPr>
              <a:t>}</a:t>
            </a:r>
            <a:endParaRPr lang="en-US" altLang="x-none" sz="14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int main ()</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  int n;</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  qsort (values, 6, sizeof(double), compare);</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  for (n=0; n&lt;6; n++)</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     printf ("%g ",values[n]);</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  return 0;</a:t>
            </a:r>
            <a:endParaRPr lang="en-US" altLang="x-none" sz="14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400" kern="1200" dirty="0">
                <a:latin typeface="+mj-ea"/>
                <a:ea typeface="+mj-ea"/>
                <a:cs typeface="+mn-cs"/>
              </a:rPr>
              <a:t>}</a:t>
            </a:r>
            <a:endParaRPr lang="en-US" altLang="x-none" sz="1400" kern="1200" dirty="0">
              <a:latin typeface="+mj-ea"/>
              <a:ea typeface="+mj-ea"/>
              <a:cs typeface="+mn-cs"/>
            </a:endParaRPr>
          </a:p>
        </p:txBody>
      </p:sp>
      <p:sp>
        <p:nvSpPr>
          <p:cNvPr id="4" name="内容占位符 2"/>
          <p:cNvSpPr txBox="1"/>
          <p:nvPr/>
        </p:nvSpPr>
        <p:spPr bwMode="auto">
          <a:xfrm>
            <a:off x="6344920" y="769620"/>
            <a:ext cx="5424170" cy="2309495"/>
          </a:xfrm>
          <a:prstGeom prst="rect">
            <a:avLst/>
          </a:prstGeom>
          <a:noFill/>
          <a:ln w="9525">
            <a:noFill/>
            <a:miter lim="800000"/>
          </a:ln>
        </p:spPr>
        <p:txBody>
          <a:bodyPr/>
          <a:lstStyle/>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zh-CN" altLang="en-US" sz="2400" kern="1200" cap="none" spc="0" normalizeH="0" baseline="0" noProof="0" dirty="0">
                <a:solidFill>
                  <a:srgbClr val="FF0000"/>
                </a:solidFill>
                <a:latin typeface="+mj-ea"/>
                <a:ea typeface="+mj-ea"/>
                <a:cs typeface="+mn-cs"/>
              </a:rPr>
              <a:t>逆序</a:t>
            </a:r>
            <a:endParaRPr kumimoji="0" lang="en-US" sz="2400" kern="1200" cap="none" spc="0" normalizeH="0" baseline="0" noProof="0" dirty="0">
              <a:solidFill>
                <a:srgbClr val="FF0000"/>
              </a:solidFill>
              <a:latin typeface="+mj-ea"/>
              <a:ea typeface="+mj-ea"/>
              <a:cs typeface="+mn-cs"/>
            </a:endParaRPr>
          </a:p>
          <a:p>
            <a:pPr defTabSz="514350">
              <a:buClr>
                <a:schemeClr val="accent1"/>
              </a:buClr>
              <a:buSzPct val="50000"/>
              <a:buFont typeface="Wingdings" panose="05000000000000000000" pitchFamily="2" charset="2"/>
              <a:buNone/>
            </a:pPr>
            <a:r>
              <a:rPr lang="en-US" altLang="x-none" sz="1600" b="1" dirty="0">
                <a:solidFill>
                  <a:schemeClr val="accent1"/>
                </a:solidFill>
                <a:latin typeface="+mj-ea"/>
                <a:ea typeface="+mj-ea"/>
                <a:sym typeface="+mn-ea"/>
              </a:rPr>
              <a:t>int compare(const void * a, const void * b)</a:t>
            </a:r>
            <a:endParaRPr lang="en-US" altLang="x-none" sz="1400" b="1" kern="1200" dirty="0">
              <a:solidFill>
                <a:schemeClr val="accent1"/>
              </a:solidFill>
              <a:latin typeface="+mj-ea"/>
              <a:ea typeface="+mj-ea"/>
              <a:cs typeface="+mn-cs"/>
              <a:sym typeface="+mn-ea"/>
            </a:endParaRPr>
          </a:p>
          <a:p>
            <a:pPr defTabSz="514350">
              <a:buClr>
                <a:schemeClr val="accent1"/>
              </a:buClr>
              <a:buSzPct val="50000"/>
              <a:buFont typeface="Wingdings" panose="05000000000000000000" pitchFamily="2" charset="2"/>
              <a:buNone/>
            </a:pPr>
            <a:r>
              <a:rPr lang="en-US" altLang="x-none" sz="1600" b="1" dirty="0">
                <a:solidFill>
                  <a:schemeClr val="accent1"/>
                </a:solidFill>
                <a:latin typeface="+mj-ea"/>
                <a:ea typeface="+mj-ea"/>
                <a:sym typeface="+mn-ea"/>
              </a:rPr>
              <a:t>{</a:t>
            </a:r>
            <a:endParaRPr lang="en-US" altLang="x-none" sz="1400" b="1" kern="1200" dirty="0">
              <a:solidFill>
                <a:schemeClr val="accent1"/>
              </a:solidFill>
              <a:latin typeface="+mj-ea"/>
              <a:ea typeface="+mj-ea"/>
              <a:cs typeface="+mn-cs"/>
              <a:sym typeface="+mn-ea"/>
            </a:endParaRPr>
          </a:p>
          <a:p>
            <a:pPr defTabSz="514350">
              <a:buClr>
                <a:schemeClr val="accent1"/>
              </a:buClr>
              <a:buSzPct val="50000"/>
              <a:buFont typeface="Wingdings" panose="05000000000000000000" pitchFamily="2" charset="2"/>
              <a:buNone/>
            </a:pPr>
            <a:r>
              <a:rPr lang="en-US" altLang="x-none" sz="1600" b="1" dirty="0">
                <a:solidFill>
                  <a:schemeClr val="accent1"/>
                </a:solidFill>
                <a:latin typeface="+mj-ea"/>
                <a:ea typeface="+mj-ea"/>
                <a:sym typeface="+mn-ea"/>
              </a:rPr>
              <a:t>  if (*(double*)b &gt; *(double*)a)    return 1;</a:t>
            </a:r>
            <a:endParaRPr lang="en-US" altLang="x-none" sz="1400" b="1" kern="1200" dirty="0">
              <a:solidFill>
                <a:schemeClr val="accent1"/>
              </a:solidFill>
              <a:latin typeface="+mj-ea"/>
              <a:ea typeface="+mj-ea"/>
              <a:cs typeface="+mn-cs"/>
              <a:sym typeface="+mn-ea"/>
            </a:endParaRPr>
          </a:p>
          <a:p>
            <a:pPr defTabSz="514350">
              <a:buClr>
                <a:schemeClr val="accent1"/>
              </a:buClr>
              <a:buSzPct val="50000"/>
              <a:buFont typeface="Wingdings" panose="05000000000000000000" pitchFamily="2" charset="2"/>
              <a:buNone/>
            </a:pPr>
            <a:r>
              <a:rPr lang="en-US" altLang="x-none" sz="1600" b="1" dirty="0">
                <a:solidFill>
                  <a:schemeClr val="accent1"/>
                </a:solidFill>
                <a:latin typeface="+mj-ea"/>
                <a:ea typeface="+mj-ea"/>
                <a:sym typeface="+mn-ea"/>
              </a:rPr>
              <a:t>  else if (*(double*)b &lt; *(double*)a)   return -1;</a:t>
            </a:r>
            <a:endParaRPr lang="en-US" altLang="x-none" sz="1400" b="1" kern="1200" dirty="0">
              <a:solidFill>
                <a:schemeClr val="accent1"/>
              </a:solidFill>
              <a:latin typeface="+mj-ea"/>
              <a:ea typeface="+mj-ea"/>
              <a:cs typeface="+mn-cs"/>
              <a:sym typeface="+mn-ea"/>
            </a:endParaRPr>
          </a:p>
          <a:p>
            <a:pPr defTabSz="514350">
              <a:buClr>
                <a:schemeClr val="accent1"/>
              </a:buClr>
              <a:buSzPct val="50000"/>
              <a:buFont typeface="Wingdings" panose="05000000000000000000" pitchFamily="2" charset="2"/>
              <a:buNone/>
            </a:pPr>
            <a:r>
              <a:rPr lang="en-US" altLang="x-none" sz="1600" b="1" dirty="0">
                <a:solidFill>
                  <a:schemeClr val="accent1"/>
                </a:solidFill>
                <a:latin typeface="+mj-ea"/>
                <a:ea typeface="+mj-ea"/>
                <a:sym typeface="+mn-ea"/>
              </a:rPr>
              <a:t>  else   return 0;  </a:t>
            </a:r>
            <a:endParaRPr lang="en-US" altLang="x-none" sz="1400" b="1" kern="1200" dirty="0">
              <a:solidFill>
                <a:schemeClr val="accent1"/>
              </a:solidFill>
              <a:latin typeface="+mj-ea"/>
              <a:ea typeface="+mj-ea"/>
              <a:cs typeface="+mn-cs"/>
              <a:sym typeface="+mn-ea"/>
            </a:endParaRPr>
          </a:p>
          <a:p>
            <a:pPr defTabSz="514350">
              <a:buClr>
                <a:schemeClr val="accent1"/>
              </a:buClr>
              <a:buSzPct val="50000"/>
              <a:buFont typeface="Wingdings" panose="05000000000000000000" pitchFamily="2" charset="2"/>
              <a:buNone/>
            </a:pPr>
            <a:r>
              <a:rPr lang="en-US" altLang="x-none" sz="1600" b="1" dirty="0">
                <a:solidFill>
                  <a:schemeClr val="accent1"/>
                </a:solidFill>
                <a:latin typeface="+mj-ea"/>
                <a:ea typeface="+mj-ea"/>
                <a:sym typeface="+mn-ea"/>
              </a:rPr>
              <a:t>}</a:t>
            </a:r>
            <a:endParaRPr kumimoji="0" lang="en-US" altLang="x-none" sz="1600" b="1" kern="1200" cap="none" spc="0" normalizeH="0" baseline="0" noProof="0" dirty="0">
              <a:solidFill>
                <a:schemeClr val="accent1"/>
              </a:solidFill>
              <a:latin typeface="+mj-ea"/>
              <a:ea typeface="+mj-ea"/>
              <a:cs typeface="+mn-cs"/>
              <a:sym typeface="+mn-ea"/>
            </a:endParaRPr>
          </a:p>
        </p:txBody>
      </p:sp>
      <p:sp>
        <p:nvSpPr>
          <p:cNvPr id="2" name="文本框 1"/>
          <p:cNvSpPr txBox="1"/>
          <p:nvPr/>
        </p:nvSpPr>
        <p:spPr>
          <a:xfrm>
            <a:off x="6344920" y="3079115"/>
            <a:ext cx="4643120" cy="2170430"/>
          </a:xfrm>
          <a:prstGeom prst="rect">
            <a:avLst/>
          </a:prstGeom>
          <a:noFill/>
        </p:spPr>
        <p:txBody>
          <a:bodyPr wrap="square" rtlCol="0" anchor="t">
            <a:spAutoFit/>
          </a:bodyPr>
          <a:p>
            <a:pPr>
              <a:lnSpc>
                <a:spcPct val="130000"/>
              </a:lnSpc>
            </a:pPr>
            <a:r>
              <a:rPr lang="zh-CN" altLang="en-US" sz="1600" b="1" dirty="0" smtClean="0">
                <a:solidFill>
                  <a:schemeClr val="accent1"/>
                </a:solidFill>
                <a:latin typeface="Arial" panose="020B0604020202020204" pitchFamily="34" charset="0"/>
                <a:ea typeface="微软雅黑" panose="020B0503020204020204" charset="-122"/>
              </a:rPr>
              <a:t>int compare(const void * a, const void * b)</a:t>
            </a:r>
            <a:endParaRPr lang="zh-CN" altLang="en-US" sz="1600"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b="1" dirty="0" smtClean="0">
                <a:solidFill>
                  <a:schemeClr val="accent1"/>
                </a:solidFill>
                <a:latin typeface="Arial" panose="020B0604020202020204" pitchFamily="34" charset="0"/>
                <a:ea typeface="微软雅黑" panose="020B0503020204020204" charset="-122"/>
              </a:rPr>
              <a:t>{</a:t>
            </a:r>
            <a:endParaRPr lang="zh-CN" altLang="en-US" sz="1600"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b="1" dirty="0" smtClean="0">
                <a:solidFill>
                  <a:schemeClr val="accent1"/>
                </a:solidFill>
                <a:latin typeface="Arial" panose="020B0604020202020204" pitchFamily="34" charset="0"/>
                <a:ea typeface="微软雅黑" panose="020B0503020204020204" charset="-122"/>
              </a:rPr>
              <a:t>   return *(double*)a - *(double*)b;</a:t>
            </a:r>
            <a:endParaRPr lang="zh-CN" altLang="en-US" sz="1600"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b="1" dirty="0" smtClean="0">
                <a:solidFill>
                  <a:schemeClr val="accent1"/>
                </a:solidFill>
                <a:latin typeface="Arial" panose="020B0604020202020204" pitchFamily="34" charset="0"/>
                <a:ea typeface="微软雅黑" panose="020B0503020204020204" charset="-122"/>
              </a:rPr>
              <a:t>}                                                              </a:t>
            </a:r>
            <a:r>
              <a:rPr lang="zh-CN" altLang="en-US" sz="2800" dirty="0" smtClean="0">
                <a:solidFill>
                  <a:srgbClr val="FF0000"/>
                </a:solidFill>
                <a:latin typeface="Arial" panose="020B0604020202020204" pitchFamily="34" charset="0"/>
                <a:ea typeface="微软雅黑" panose="020B0503020204020204" charset="-122"/>
                <a:sym typeface="+mn-ea"/>
              </a:rPr>
              <a:t>对吗？</a:t>
            </a:r>
            <a:endParaRPr lang="zh-CN" altLang="en-US" sz="2800" dirty="0" smtClean="0">
              <a:solidFill>
                <a:srgbClr val="FF0000"/>
              </a:solidFill>
              <a:latin typeface="Arial" panose="020B0604020202020204" pitchFamily="34" charset="0"/>
              <a:ea typeface="微软雅黑" panose="020B0503020204020204" charset="-122"/>
              <a:sym typeface="+mn-ea"/>
            </a:endParaRPr>
          </a:p>
          <a:p>
            <a:pPr>
              <a:lnSpc>
                <a:spcPct val="130000"/>
              </a:lnSpc>
            </a:pPr>
            <a:endParaRPr lang="zh-CN" altLang="en-US" sz="2800" b="1" dirty="0" smtClean="0">
              <a:solidFill>
                <a:srgbClr val="FF0000"/>
              </a:solidFill>
              <a:latin typeface="Arial" panose="020B0604020202020204" pitchFamily="34" charset="0"/>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536258" y="-79375"/>
            <a:ext cx="8126412" cy="700088"/>
          </a:xfrm>
        </p:spPr>
        <p:txBody>
          <a:bodyPr vert="horz" wrap="square" lIns="91440" tIns="45720" rIns="91440" bIns="45720" anchor="b"/>
          <a:p>
            <a:r>
              <a:rPr lang="en-US" altLang="zh-CN" dirty="0"/>
              <a:t>qsort for char array</a:t>
            </a:r>
            <a:endParaRPr lang="en-US" altLang="x-none" dirty="0"/>
          </a:p>
        </p:txBody>
      </p:sp>
      <p:sp>
        <p:nvSpPr>
          <p:cNvPr id="11267" name="内容占位符 2"/>
          <p:cNvSpPr>
            <a:spLocks noGrp="1"/>
          </p:cNvSpPr>
          <p:nvPr>
            <p:ph idx="1"/>
          </p:nvPr>
        </p:nvSpPr>
        <p:spPr>
          <a:xfrm>
            <a:off x="536575" y="621030"/>
            <a:ext cx="8623300" cy="5976938"/>
          </a:xfrm>
        </p:spPr>
        <p:txBody>
          <a:bodyPr vert="horz" wrap="square" lIns="91440" tIns="45720" rIns="91440" bIns="45720" anchor="t"/>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#include &lt;stdio.h&gt;      /* printf */</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#include &lt;stdlib.h&gt;     /* qsort */</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char values[] = { ‘g’, </a:t>
            </a:r>
            <a:r>
              <a:rPr lang="zh-CN" altLang="en-US" sz="1600" kern="1200" dirty="0">
                <a:latin typeface="+mj-ea"/>
                <a:ea typeface="+mj-ea"/>
                <a:cs typeface="+mn-cs"/>
              </a:rPr>
              <a:t>‘</a:t>
            </a:r>
            <a:r>
              <a:rPr lang="en-US" altLang="zh-CN" sz="1600" kern="1200" dirty="0">
                <a:latin typeface="+mj-ea"/>
                <a:ea typeface="+mj-ea"/>
                <a:cs typeface="+mn-cs"/>
              </a:rPr>
              <a:t>t’</a:t>
            </a:r>
            <a:r>
              <a:rPr lang="en-US" altLang="x-none" sz="1600" kern="1200" dirty="0">
                <a:latin typeface="+mj-ea"/>
                <a:ea typeface="+mj-ea"/>
                <a:cs typeface="+mn-cs"/>
              </a:rPr>
              <a:t>, ‘e’, ‘w’, ‘a’, ‘p’ };</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b="1" kern="1200" dirty="0">
                <a:latin typeface="+mj-ea"/>
                <a:ea typeface="+mj-ea"/>
                <a:cs typeface="+mn-cs"/>
              </a:rPr>
              <a:t>int compare (const void * a, const void * b)</a:t>
            </a:r>
            <a:endParaRPr lang="en-US" altLang="x-none" sz="16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b="1" kern="1200" dirty="0">
                <a:latin typeface="+mj-ea"/>
                <a:ea typeface="+mj-ea"/>
                <a:cs typeface="+mn-cs"/>
              </a:rPr>
              <a:t>{  return *(char*)a -*(char*)b ; }</a:t>
            </a:r>
            <a:endParaRPr lang="en-US" altLang="x-none" sz="16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int main ()</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  int n;</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  qsort (values, 6, sizeof(char), compare);</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  for (n=0; n&lt;6; n++)</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     printf ("%g ",values[n]);</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  return 0;</a:t>
            </a:r>
            <a:endParaRPr lang="en-US" altLang="x-none" sz="16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600" kern="1200" dirty="0">
                <a:latin typeface="+mj-ea"/>
                <a:ea typeface="+mj-ea"/>
                <a:cs typeface="+mn-cs"/>
              </a:rPr>
              <a:t>}</a:t>
            </a:r>
            <a:endParaRPr lang="en-US" altLang="x-none" sz="1600" kern="1200" dirty="0">
              <a:latin typeface="+mj-ea"/>
              <a:ea typeface="+mj-ea"/>
              <a:cs typeface="+mn-cs"/>
            </a:endParaRPr>
          </a:p>
        </p:txBody>
      </p:sp>
      <p:sp>
        <p:nvSpPr>
          <p:cNvPr id="4" name="内容占位符 2"/>
          <p:cNvSpPr txBox="1"/>
          <p:nvPr/>
        </p:nvSpPr>
        <p:spPr bwMode="auto">
          <a:xfrm>
            <a:off x="5988050" y="2636838"/>
            <a:ext cx="4679950" cy="1439863"/>
          </a:xfrm>
          <a:prstGeom prst="rect">
            <a:avLst/>
          </a:prstGeom>
          <a:noFill/>
          <a:ln w="9525">
            <a:noFill/>
            <a:miter lim="800000"/>
          </a:ln>
        </p:spPr>
        <p:txBody>
          <a:bodyPr/>
          <a:lstStyle/>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zh-CN" altLang="en-US" sz="2400" kern="1200" cap="none" spc="0" normalizeH="0" baseline="0" noProof="0" dirty="0">
                <a:solidFill>
                  <a:srgbClr val="FF0000"/>
                </a:solidFill>
                <a:latin typeface="+mj-ea"/>
                <a:ea typeface="+mj-ea"/>
                <a:cs typeface="+mn-cs"/>
              </a:rPr>
              <a:t>逆序</a:t>
            </a:r>
            <a:endParaRPr kumimoji="0" lang="en-US" sz="2400" kern="1200" cap="none" spc="0" normalizeH="0" baseline="0" noProof="0" dirty="0">
              <a:solidFill>
                <a:srgbClr val="FF0000"/>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600" b="1" kern="1200" cap="none" spc="0" normalizeH="0" baseline="0" noProof="0" dirty="0" err="1">
                <a:solidFill>
                  <a:schemeClr val="accent1"/>
                </a:solidFill>
                <a:latin typeface="+mj-ea"/>
                <a:ea typeface="+mj-ea"/>
                <a:cs typeface="+mn-cs"/>
              </a:rPr>
              <a:t>int</a:t>
            </a:r>
            <a:r>
              <a:rPr kumimoji="0" lang="en-US" sz="1600" b="1" kern="1200" cap="none" spc="0" normalizeH="0" baseline="0" noProof="0" dirty="0">
                <a:solidFill>
                  <a:schemeClr val="accent1"/>
                </a:solidFill>
                <a:latin typeface="+mj-ea"/>
                <a:ea typeface="+mj-ea"/>
                <a:cs typeface="+mn-cs"/>
              </a:rPr>
              <a:t> compare (const void * a, const void * b)</a:t>
            </a:r>
            <a:endParaRPr kumimoji="0" lang="en-US" sz="1600" b="1" kern="1200" cap="none" spc="0" normalizeH="0" baseline="0" noProof="0" dirty="0">
              <a:solidFill>
                <a:schemeClr val="accent1"/>
              </a:solidFill>
              <a:latin typeface="+mj-ea"/>
              <a:ea typeface="+mj-ea"/>
              <a:cs typeface="+mn-cs"/>
            </a:endParaRPr>
          </a:p>
          <a:p>
            <a:pPr marR="0" defTabSz="914400">
              <a:buClrTx/>
              <a:buSzTx/>
              <a:buFontTx/>
              <a:buNone/>
              <a:defRPr/>
            </a:pPr>
            <a:r>
              <a:rPr kumimoji="0" lang="en-US" sz="1600" b="1" kern="1200" cap="none" spc="0" normalizeH="0" baseline="0" noProof="0" dirty="0">
                <a:solidFill>
                  <a:schemeClr val="accent1"/>
                </a:solidFill>
                <a:latin typeface="+mj-ea"/>
                <a:ea typeface="+mj-ea"/>
                <a:cs typeface="+mn-cs"/>
              </a:rPr>
              <a:t>{  return *(char*)b -*(char*)a ; }</a:t>
            </a:r>
            <a:endParaRPr kumimoji="0" lang="en-US" sz="1600" b="1" kern="1200" cap="none" spc="0" normalizeH="0" baseline="0" noProof="0" dirty="0">
              <a:solidFill>
                <a:schemeClr val="accent1"/>
              </a:solidFill>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515938" y="-79375"/>
            <a:ext cx="8126412" cy="700088"/>
          </a:xfrm>
        </p:spPr>
        <p:txBody>
          <a:bodyPr vert="horz" wrap="square" lIns="91440" tIns="45720" rIns="91440" bIns="45720" anchor="b"/>
          <a:p>
            <a:r>
              <a:rPr lang="en-US" altLang="zh-CN" dirty="0"/>
              <a:t>qsort for string array</a:t>
            </a:r>
            <a:endParaRPr lang="en-US" altLang="x-none" dirty="0"/>
          </a:p>
        </p:txBody>
      </p:sp>
      <p:sp>
        <p:nvSpPr>
          <p:cNvPr id="12291" name="内容占位符 2"/>
          <p:cNvSpPr>
            <a:spLocks noGrp="1"/>
          </p:cNvSpPr>
          <p:nvPr>
            <p:ph idx="1"/>
          </p:nvPr>
        </p:nvSpPr>
        <p:spPr>
          <a:xfrm>
            <a:off x="516255" y="621030"/>
            <a:ext cx="5292725" cy="6165850"/>
          </a:xfrm>
        </p:spPr>
        <p:txBody>
          <a:bodyPr vert="horz" wrap="square" lIns="91440" tIns="45720" rIns="91440" bIns="45720" anchor="t"/>
          <a:p>
            <a:pPr defTabSz="514350">
              <a:buClr>
                <a:schemeClr val="accent1"/>
              </a:buClr>
              <a:buSzPct val="50000"/>
              <a:buFont typeface="Wingdings" panose="05000000000000000000" pitchFamily="2" charset="2"/>
              <a:buNone/>
            </a:pPr>
            <a:r>
              <a:rPr lang="en-US" altLang="x-none" sz="1500" b="1" kern="1200" dirty="0">
                <a:latin typeface="+mj-ea"/>
                <a:ea typeface="+mj-ea"/>
                <a:cs typeface="+mn-cs"/>
              </a:rPr>
              <a:t>int StringCmp ( const void *a , const void *b )</a:t>
            </a:r>
            <a:endParaRPr lang="en-US" altLang="x-none" sz="15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b="1" kern="1200" dirty="0">
                <a:latin typeface="+mj-ea"/>
                <a:ea typeface="+mj-ea"/>
                <a:cs typeface="+mn-cs"/>
              </a:rPr>
              <a:t>{ return strcmp(*(char **)a , *(char **)b); }</a:t>
            </a:r>
            <a:endParaRPr lang="en-US" altLang="x-none" sz="15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b="1" kern="1200" dirty="0">
                <a:latin typeface="+mj-ea"/>
                <a:ea typeface="+mj-ea"/>
                <a:cs typeface="+mn-cs"/>
              </a:rPr>
              <a:t>int StringCmpGreat ( const void *a , const void *b )</a:t>
            </a:r>
            <a:endParaRPr lang="en-US" altLang="x-none" sz="1500" b="1"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b="1" kern="1200" dirty="0">
                <a:latin typeface="+mj-ea"/>
                <a:ea typeface="+mj-ea"/>
                <a:cs typeface="+mn-cs"/>
              </a:rPr>
              <a:t>{ return strcmp(*(char **)b , *(char **)a); }</a:t>
            </a:r>
            <a:endParaRPr lang="en-US" altLang="x-none" sz="1500" b="1" kern="1200" dirty="0">
              <a:latin typeface="+mj-ea"/>
              <a:ea typeface="+mj-ea"/>
              <a:cs typeface="+mn-cs"/>
            </a:endParaRPr>
          </a:p>
          <a:p>
            <a:pPr defTabSz="514350">
              <a:buClr>
                <a:schemeClr val="accent1"/>
              </a:buClr>
              <a:buSzPct val="50000"/>
              <a:buFont typeface="Wingdings" panose="05000000000000000000" pitchFamily="2" charset="2"/>
              <a:buNone/>
            </a:pP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void SortString(int bDesending)</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char *str[LEN];</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int i, j, subLen, maxStrLen=5;</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for(i=0; i&lt;LEN; ++i)</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subLen = rand()%maxStrLen+1;</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str[i]  = (char*)malloc(sizeof(char)*(subLen+1));</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for(j=0; j&lt;subLen; ++j)</a:t>
            </a:r>
            <a:endParaRPr lang="en-US" altLang="x-none" sz="1500"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sz="1500" kern="1200" dirty="0">
                <a:latin typeface="+mj-ea"/>
                <a:ea typeface="+mj-ea"/>
                <a:cs typeface="+mn-cs"/>
              </a:rPr>
              <a:t>     {   str[i][j] = rand()%26+'a‘;   }</a:t>
            </a:r>
            <a:endParaRPr lang="en-US" altLang="x-none" sz="1500" kern="1200" dirty="0">
              <a:latin typeface="+mj-ea"/>
              <a:ea typeface="+mj-ea"/>
              <a:cs typeface="+mn-cs"/>
            </a:endParaRPr>
          </a:p>
        </p:txBody>
      </p:sp>
      <p:sp>
        <p:nvSpPr>
          <p:cNvPr id="5" name="内容占位符 2"/>
          <p:cNvSpPr txBox="1"/>
          <p:nvPr/>
        </p:nvSpPr>
        <p:spPr bwMode="auto">
          <a:xfrm>
            <a:off x="6167438" y="260350"/>
            <a:ext cx="4500563" cy="5905500"/>
          </a:xfrm>
          <a:prstGeom prst="rect">
            <a:avLst/>
          </a:prstGeom>
          <a:noFill/>
          <a:ln w="9525">
            <a:noFill/>
            <a:miter lim="800000"/>
          </a:ln>
        </p:spPr>
        <p:txBody>
          <a:bodyPr/>
          <a:lstStyle/>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a:t>
            </a:r>
            <a:r>
              <a:rPr kumimoji="0" lang="en-US" sz="1500" kern="1200" cap="none" spc="0" normalizeH="0" baseline="0" noProof="0" dirty="0" err="1">
                <a:solidFill>
                  <a:schemeClr val="accent1"/>
                </a:solidFill>
                <a:latin typeface="+mj-ea"/>
                <a:ea typeface="+mj-ea"/>
                <a:cs typeface="+mn-cs"/>
              </a:rPr>
              <a:t>str</a:t>
            </a:r>
            <a:r>
              <a:rPr kumimoji="0" lang="en-US" sz="1500" kern="1200" cap="none" spc="0" normalizeH="0" baseline="0" noProof="0" dirty="0">
                <a:solidFill>
                  <a:schemeClr val="accent1"/>
                </a:solidFill>
                <a:latin typeface="+mj-ea"/>
                <a:ea typeface="+mj-ea"/>
                <a:cs typeface="+mn-cs"/>
              </a:rPr>
              <a:t>[</a:t>
            </a:r>
            <a:r>
              <a:rPr kumimoji="0" lang="en-US" sz="1500" kern="1200" cap="none" spc="0" normalizeH="0" baseline="0" noProof="0" dirty="0" err="1">
                <a:solidFill>
                  <a:schemeClr val="accent1"/>
                </a:solidFill>
                <a:latin typeface="+mj-ea"/>
                <a:ea typeface="+mj-ea"/>
                <a:cs typeface="+mn-cs"/>
              </a:rPr>
              <a:t>i</a:t>
            </a:r>
            <a:r>
              <a:rPr kumimoji="0" lang="en-US" sz="1500" kern="1200" cap="none" spc="0" normalizeH="0" baseline="0" noProof="0" dirty="0">
                <a:solidFill>
                  <a:schemeClr val="accent1"/>
                </a:solidFill>
                <a:latin typeface="+mj-ea"/>
                <a:ea typeface="+mj-ea"/>
                <a:cs typeface="+mn-cs"/>
              </a:rPr>
              <a:t>][</a:t>
            </a:r>
            <a:r>
              <a:rPr kumimoji="0" lang="en-US" sz="1500" kern="1200" cap="none" spc="0" normalizeH="0" baseline="0" noProof="0" dirty="0" err="1">
                <a:solidFill>
                  <a:schemeClr val="accent1"/>
                </a:solidFill>
                <a:latin typeface="+mj-ea"/>
                <a:ea typeface="+mj-ea"/>
                <a:cs typeface="+mn-cs"/>
              </a:rPr>
              <a:t>subLen</a:t>
            </a:r>
            <a:r>
              <a:rPr kumimoji="0" lang="en-US" sz="1500" kern="1200" cap="none" spc="0" normalizeH="0" baseline="0" noProof="0" dirty="0">
                <a:solidFill>
                  <a:schemeClr val="accent1"/>
                </a:solidFill>
                <a:latin typeface="+mj-ea"/>
                <a:ea typeface="+mj-ea"/>
                <a:cs typeface="+mn-cs"/>
              </a:rPr>
              <a:t>] = '\0';</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a:t>
            </a:r>
            <a:r>
              <a:rPr kumimoji="0" lang="en-US" sz="1500" kern="1200" cap="none" spc="0" normalizeH="0" baseline="0" noProof="0" dirty="0" err="1">
                <a:solidFill>
                  <a:schemeClr val="accent1"/>
                </a:solidFill>
                <a:latin typeface="+mj-ea"/>
                <a:ea typeface="+mj-ea"/>
                <a:cs typeface="+mn-cs"/>
              </a:rPr>
              <a:t>printf</a:t>
            </a:r>
            <a:r>
              <a:rPr kumimoji="0" lang="en-US" sz="1500" kern="1200" cap="none" spc="0" normalizeH="0" baseline="0" noProof="0" dirty="0">
                <a:solidFill>
                  <a:schemeClr val="accent1"/>
                </a:solidFill>
                <a:latin typeface="+mj-ea"/>
                <a:ea typeface="+mj-ea"/>
                <a:cs typeface="+mn-cs"/>
              </a:rPr>
              <a:t>("%s ", </a:t>
            </a:r>
            <a:r>
              <a:rPr kumimoji="0" lang="en-US" sz="1500" kern="1200" cap="none" spc="0" normalizeH="0" baseline="0" noProof="0" dirty="0" err="1">
                <a:solidFill>
                  <a:schemeClr val="accent1"/>
                </a:solidFill>
                <a:latin typeface="+mj-ea"/>
                <a:ea typeface="+mj-ea"/>
                <a:cs typeface="+mn-cs"/>
              </a:rPr>
              <a:t>str</a:t>
            </a:r>
            <a:r>
              <a:rPr kumimoji="0" lang="en-US" sz="1500" kern="1200" cap="none" spc="0" normalizeH="0" baseline="0" noProof="0" dirty="0">
                <a:solidFill>
                  <a:schemeClr val="accent1"/>
                </a:solidFill>
                <a:latin typeface="+mj-ea"/>
                <a:ea typeface="+mj-ea"/>
                <a:cs typeface="+mn-cs"/>
              </a:rPr>
              <a:t>[</a:t>
            </a:r>
            <a:r>
              <a:rPr kumimoji="0" lang="en-US" sz="1500" kern="1200" cap="none" spc="0" normalizeH="0" baseline="0" noProof="0" dirty="0" err="1">
                <a:solidFill>
                  <a:schemeClr val="accent1"/>
                </a:solidFill>
                <a:latin typeface="+mj-ea"/>
                <a:ea typeface="+mj-ea"/>
                <a:cs typeface="+mn-cs"/>
              </a:rPr>
              <a:t>i</a:t>
            </a: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if(</a:t>
            </a:r>
            <a:r>
              <a:rPr kumimoji="0" lang="en-US" sz="1500" kern="1200" cap="none" spc="0" normalizeH="0" baseline="0" noProof="0" dirty="0" err="1">
                <a:solidFill>
                  <a:schemeClr val="accent1"/>
                </a:solidFill>
                <a:latin typeface="+mj-ea"/>
                <a:ea typeface="+mj-ea"/>
                <a:cs typeface="+mn-cs"/>
              </a:rPr>
              <a:t>bDesending</a:t>
            </a: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qsort(</a:t>
            </a:r>
            <a:r>
              <a:rPr kumimoji="0" lang="en-US" sz="1500" kern="1200" cap="none" spc="0" normalizeH="0" baseline="0" noProof="0" dirty="0" err="1">
                <a:solidFill>
                  <a:schemeClr val="accent1"/>
                </a:solidFill>
                <a:latin typeface="+mj-ea"/>
                <a:ea typeface="+mj-ea"/>
                <a:cs typeface="+mn-cs"/>
              </a:rPr>
              <a:t>str,LEN,sizeof</a:t>
            </a:r>
            <a:r>
              <a:rPr kumimoji="0" lang="en-US" sz="1500" kern="1200" cap="none" spc="0" normalizeH="0" baseline="0" noProof="0" dirty="0">
                <a:solidFill>
                  <a:schemeClr val="accent1"/>
                </a:solidFill>
                <a:latin typeface="+mj-ea"/>
                <a:ea typeface="+mj-ea"/>
                <a:cs typeface="+mn-cs"/>
              </a:rPr>
              <a:t>(char*), </a:t>
            </a:r>
            <a:r>
              <a:rPr kumimoji="0" lang="en-US" sz="1500" kern="1200" cap="none" spc="0" normalizeH="0" baseline="0" noProof="0" dirty="0" err="1">
                <a:solidFill>
                  <a:schemeClr val="accent1"/>
                </a:solidFill>
                <a:latin typeface="+mj-ea"/>
                <a:ea typeface="+mj-ea"/>
                <a:cs typeface="+mn-cs"/>
              </a:rPr>
              <a:t>StringCmpGreat</a:t>
            </a: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else</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qsort(</a:t>
            </a:r>
            <a:r>
              <a:rPr kumimoji="0" lang="en-US" sz="1500" kern="1200" cap="none" spc="0" normalizeH="0" baseline="0" noProof="0" dirty="0" err="1">
                <a:solidFill>
                  <a:schemeClr val="accent1"/>
                </a:solidFill>
                <a:latin typeface="+mj-ea"/>
                <a:ea typeface="+mj-ea"/>
                <a:cs typeface="+mn-cs"/>
              </a:rPr>
              <a:t>str</a:t>
            </a:r>
            <a:r>
              <a:rPr kumimoji="0" lang="en-US" sz="1500" kern="1200" cap="none" spc="0" normalizeH="0" baseline="0" noProof="0" dirty="0">
                <a:solidFill>
                  <a:schemeClr val="accent1"/>
                </a:solidFill>
                <a:latin typeface="+mj-ea"/>
                <a:ea typeface="+mj-ea"/>
                <a:cs typeface="+mn-cs"/>
              </a:rPr>
              <a:t>, LEN, </a:t>
            </a:r>
            <a:r>
              <a:rPr kumimoji="0" lang="en-US" sz="1500" kern="1200" cap="none" spc="0" normalizeH="0" baseline="0" noProof="0" dirty="0" err="1">
                <a:solidFill>
                  <a:schemeClr val="accent1"/>
                </a:solidFill>
                <a:latin typeface="+mj-ea"/>
                <a:ea typeface="+mj-ea"/>
                <a:cs typeface="+mn-cs"/>
              </a:rPr>
              <a:t>sizeof</a:t>
            </a:r>
            <a:r>
              <a:rPr kumimoji="0" lang="en-US" sz="1500" kern="1200" cap="none" spc="0" normalizeH="0" baseline="0" noProof="0" dirty="0">
                <a:solidFill>
                  <a:schemeClr val="accent1"/>
                </a:solidFill>
                <a:latin typeface="+mj-ea"/>
                <a:ea typeface="+mj-ea"/>
                <a:cs typeface="+mn-cs"/>
              </a:rPr>
              <a:t>(char*), </a:t>
            </a:r>
            <a:r>
              <a:rPr kumimoji="0" lang="en-US" sz="1500" kern="1200" cap="none" spc="0" normalizeH="0" baseline="0" noProof="0" dirty="0" err="1">
                <a:solidFill>
                  <a:schemeClr val="accent1"/>
                </a:solidFill>
                <a:latin typeface="+mj-ea"/>
                <a:ea typeface="+mj-ea"/>
                <a:cs typeface="+mn-cs"/>
              </a:rPr>
              <a:t>StringCmp</a:t>
            </a: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a:t>
            </a:r>
            <a:r>
              <a:rPr kumimoji="0" lang="en-US" sz="1500" kern="1200" cap="none" spc="0" normalizeH="0" baseline="0" noProof="0" dirty="0" err="1">
                <a:solidFill>
                  <a:schemeClr val="accent1"/>
                </a:solidFill>
                <a:latin typeface="+mj-ea"/>
                <a:ea typeface="+mj-ea"/>
                <a:cs typeface="+mn-cs"/>
              </a:rPr>
              <a:t>printf</a:t>
            </a:r>
            <a:r>
              <a:rPr kumimoji="0" lang="en-US" sz="1500" kern="1200" cap="none" spc="0" normalizeH="0" baseline="0" noProof="0" dirty="0">
                <a:solidFill>
                  <a:schemeClr val="accent1"/>
                </a:solidFill>
                <a:latin typeface="+mj-ea"/>
                <a:ea typeface="+mj-ea"/>
                <a:cs typeface="+mn-cs"/>
              </a:rPr>
              <a:t>("\</a:t>
            </a:r>
            <a:r>
              <a:rPr kumimoji="0" lang="en-US" sz="1500" kern="1200" cap="none" spc="0" normalizeH="0" baseline="0" noProof="0" dirty="0" err="1">
                <a:solidFill>
                  <a:schemeClr val="accent1"/>
                </a:solidFill>
                <a:latin typeface="+mj-ea"/>
                <a:ea typeface="+mj-ea"/>
                <a:cs typeface="+mn-cs"/>
              </a:rPr>
              <a:t>nAfter</a:t>
            </a:r>
            <a:r>
              <a:rPr kumimoji="0" lang="en-US" sz="1500" kern="1200" cap="none" spc="0" normalizeH="0" baseline="0" noProof="0" dirty="0">
                <a:solidFill>
                  <a:schemeClr val="accent1"/>
                </a:solidFill>
                <a:latin typeface="+mj-ea"/>
                <a:ea typeface="+mj-ea"/>
                <a:cs typeface="+mn-cs"/>
              </a:rPr>
              <a:t> sort...\n");</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for(</a:t>
            </a:r>
            <a:r>
              <a:rPr kumimoji="0" lang="en-US" sz="1500" kern="1200" cap="none" spc="0" normalizeH="0" baseline="0" noProof="0" dirty="0" err="1">
                <a:solidFill>
                  <a:schemeClr val="accent1"/>
                </a:solidFill>
                <a:latin typeface="+mj-ea"/>
                <a:ea typeface="+mj-ea"/>
                <a:cs typeface="+mn-cs"/>
              </a:rPr>
              <a:t>i</a:t>
            </a:r>
            <a:r>
              <a:rPr kumimoji="0" lang="en-US" sz="1500" kern="1200" cap="none" spc="0" normalizeH="0" baseline="0" noProof="0" dirty="0">
                <a:solidFill>
                  <a:schemeClr val="accent1"/>
                </a:solidFill>
                <a:latin typeface="+mj-ea"/>
                <a:ea typeface="+mj-ea"/>
                <a:cs typeface="+mn-cs"/>
              </a:rPr>
              <a:t>=0; </a:t>
            </a:r>
            <a:r>
              <a:rPr kumimoji="0" lang="en-US" sz="1500" kern="1200" cap="none" spc="0" normalizeH="0" baseline="0" noProof="0" dirty="0" err="1">
                <a:solidFill>
                  <a:schemeClr val="accent1"/>
                </a:solidFill>
                <a:latin typeface="+mj-ea"/>
                <a:ea typeface="+mj-ea"/>
                <a:cs typeface="+mn-cs"/>
              </a:rPr>
              <a:t>i</a:t>
            </a:r>
            <a:r>
              <a:rPr kumimoji="0" lang="en-US" sz="1500" kern="1200" cap="none" spc="0" normalizeH="0" baseline="0" noProof="0" dirty="0">
                <a:solidFill>
                  <a:schemeClr val="accent1"/>
                </a:solidFill>
                <a:latin typeface="+mj-ea"/>
                <a:ea typeface="+mj-ea"/>
                <a:cs typeface="+mn-cs"/>
              </a:rPr>
              <a:t>&lt;LEN; ++</a:t>
            </a:r>
            <a:r>
              <a:rPr kumimoji="0" lang="en-US" sz="1500" kern="1200" cap="none" spc="0" normalizeH="0" baseline="0" noProof="0" dirty="0" err="1">
                <a:solidFill>
                  <a:schemeClr val="accent1"/>
                </a:solidFill>
                <a:latin typeface="+mj-ea"/>
                <a:ea typeface="+mj-ea"/>
                <a:cs typeface="+mn-cs"/>
              </a:rPr>
              <a:t>i</a:t>
            </a: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a:t>
            </a:r>
            <a:r>
              <a:rPr kumimoji="0" lang="en-US" sz="1500" kern="1200" cap="none" spc="0" normalizeH="0" baseline="0" noProof="0" dirty="0" err="1">
                <a:solidFill>
                  <a:schemeClr val="accent1"/>
                </a:solidFill>
                <a:latin typeface="+mj-ea"/>
                <a:ea typeface="+mj-ea"/>
                <a:cs typeface="+mn-cs"/>
              </a:rPr>
              <a:t>printf</a:t>
            </a:r>
            <a:r>
              <a:rPr kumimoji="0" lang="en-US" sz="1500" kern="1200" cap="none" spc="0" normalizeH="0" baseline="0" noProof="0" dirty="0">
                <a:solidFill>
                  <a:schemeClr val="accent1"/>
                </a:solidFill>
                <a:latin typeface="+mj-ea"/>
                <a:ea typeface="+mj-ea"/>
                <a:cs typeface="+mn-cs"/>
              </a:rPr>
              <a:t>("%s ", </a:t>
            </a:r>
            <a:r>
              <a:rPr kumimoji="0" lang="en-US" sz="1500" kern="1200" cap="none" spc="0" normalizeH="0" baseline="0" noProof="0" dirty="0" err="1">
                <a:solidFill>
                  <a:schemeClr val="accent1"/>
                </a:solidFill>
                <a:latin typeface="+mj-ea"/>
                <a:ea typeface="+mj-ea"/>
                <a:cs typeface="+mn-cs"/>
              </a:rPr>
              <a:t>str</a:t>
            </a:r>
            <a:r>
              <a:rPr kumimoji="0" lang="en-US" sz="1500" kern="1200" cap="none" spc="0" normalizeH="0" baseline="0" noProof="0" dirty="0">
                <a:solidFill>
                  <a:schemeClr val="accent1"/>
                </a:solidFill>
                <a:latin typeface="+mj-ea"/>
                <a:ea typeface="+mj-ea"/>
                <a:cs typeface="+mn-cs"/>
              </a:rPr>
              <a:t>[</a:t>
            </a:r>
            <a:r>
              <a:rPr kumimoji="0" lang="en-US" sz="1500" kern="1200" cap="none" spc="0" normalizeH="0" baseline="0" noProof="0" dirty="0" err="1">
                <a:solidFill>
                  <a:schemeClr val="accent1"/>
                </a:solidFill>
                <a:latin typeface="+mj-ea"/>
                <a:ea typeface="+mj-ea"/>
                <a:cs typeface="+mn-cs"/>
              </a:rPr>
              <a:t>i</a:t>
            </a: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free(</a:t>
            </a:r>
            <a:r>
              <a:rPr kumimoji="0" lang="en-US" sz="1500" kern="1200" cap="none" spc="0" normalizeH="0" baseline="0" noProof="0" dirty="0" err="1">
                <a:solidFill>
                  <a:schemeClr val="accent1"/>
                </a:solidFill>
                <a:latin typeface="+mj-ea"/>
                <a:ea typeface="+mj-ea"/>
                <a:cs typeface="+mn-cs"/>
              </a:rPr>
              <a:t>str</a:t>
            </a:r>
            <a:r>
              <a:rPr kumimoji="0" lang="en-US" sz="1500" kern="1200" cap="none" spc="0" normalizeH="0" baseline="0" noProof="0" dirty="0">
                <a:solidFill>
                  <a:schemeClr val="accent1"/>
                </a:solidFill>
                <a:latin typeface="+mj-ea"/>
                <a:ea typeface="+mj-ea"/>
                <a:cs typeface="+mn-cs"/>
              </a:rPr>
              <a:t>[</a:t>
            </a:r>
            <a:r>
              <a:rPr kumimoji="0" lang="en-US" sz="1500" kern="1200" cap="none" spc="0" normalizeH="0" baseline="0" noProof="0" dirty="0" err="1">
                <a:solidFill>
                  <a:schemeClr val="accent1"/>
                </a:solidFill>
                <a:latin typeface="+mj-ea"/>
                <a:ea typeface="+mj-ea"/>
                <a:cs typeface="+mn-cs"/>
              </a:rPr>
              <a:t>i</a:t>
            </a: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    }</a:t>
            </a:r>
            <a:endParaRPr kumimoji="0" lang="en-US" sz="1500" kern="1200" cap="none" spc="0" normalizeH="0" baseline="0" noProof="0" dirty="0">
              <a:solidFill>
                <a:schemeClr val="accent1"/>
              </a:solidFill>
              <a:latin typeface="+mj-ea"/>
              <a:ea typeface="+mj-ea"/>
              <a:cs typeface="+mn-cs"/>
            </a:endParaRPr>
          </a:p>
          <a:p>
            <a:pPr marL="361950" marR="0" indent="-361950" algn="just" defTabSz="514350" eaLnBrk="0" hangingPunct="0">
              <a:lnSpc>
                <a:spcPct val="110000"/>
              </a:lnSpc>
              <a:spcBef>
                <a:spcPts val="1015"/>
              </a:spcBef>
              <a:buClr>
                <a:schemeClr val="accent1"/>
              </a:buClr>
              <a:buSzPct val="50000"/>
              <a:buFont typeface="Wingdings" panose="05000000000000000000" pitchFamily="2" charset="2"/>
              <a:buNone/>
              <a:defRPr/>
            </a:pPr>
            <a:r>
              <a:rPr kumimoji="0" lang="en-US" sz="1500" kern="1200" cap="none" spc="0" normalizeH="0" baseline="0" noProof="0" dirty="0">
                <a:solidFill>
                  <a:schemeClr val="accent1"/>
                </a:solidFill>
                <a:latin typeface="+mj-ea"/>
                <a:ea typeface="+mj-ea"/>
                <a:cs typeface="+mn-cs"/>
              </a:rPr>
              <a:t>}</a:t>
            </a:r>
            <a:endParaRPr kumimoji="0" lang="en-US" sz="1500" kern="1200" cap="none" spc="0" normalizeH="0" baseline="0" noProof="0" dirty="0">
              <a:solidFill>
                <a:schemeClr val="accent1"/>
              </a:solidFill>
              <a:latin typeface="+mj-ea"/>
              <a:ea typeface="+mj-ea"/>
              <a:cs typeface="+mn-cs"/>
            </a:endParaRPr>
          </a:p>
        </p:txBody>
      </p:sp>
      <p:cxnSp>
        <p:nvCxnSpPr>
          <p:cNvPr id="7" name="直接箭头连接符 6"/>
          <p:cNvCxnSpPr/>
          <p:nvPr/>
        </p:nvCxnSpPr>
        <p:spPr>
          <a:xfrm flipH="1" flipV="1">
            <a:off x="4727575" y="1268413"/>
            <a:ext cx="1081088" cy="1296988"/>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943475" y="2636838"/>
            <a:ext cx="1287780" cy="368300"/>
          </a:xfrm>
          <a:prstGeom prst="rect">
            <a:avLst/>
          </a:prstGeom>
          <a:noFill/>
          <a:ln w="9525">
            <a:noFill/>
          </a:ln>
        </p:spPr>
        <p:txBody>
          <a:bodyPr wrap="none">
            <a:spAutoFit/>
          </a:bodyPr>
          <a:p>
            <a:r>
              <a:rPr lang="en-US" altLang="x-none" b="1" dirty="0">
                <a:solidFill>
                  <a:srgbClr val="FF0000"/>
                </a:solidFill>
                <a:latin typeface="Arial" panose="020B0604020202020204" pitchFamily="34" charset="0"/>
              </a:rPr>
              <a:t>*(char **)b</a:t>
            </a:r>
            <a:endParaRPr lang="en-US" altLang="x-none"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296545" y="138430"/>
            <a:ext cx="8126413" cy="700088"/>
          </a:xfrm>
        </p:spPr>
        <p:txBody>
          <a:bodyPr vert="horz" wrap="square" lIns="91440" tIns="45720" rIns="91440" bIns="45720" anchor="b"/>
          <a:p>
            <a:r>
              <a:rPr lang="en-US" altLang="x-none" dirty="0"/>
              <a:t>qsort for struct array</a:t>
            </a:r>
            <a:endParaRPr lang="en-US" altLang="x-none" dirty="0"/>
          </a:p>
        </p:txBody>
      </p:sp>
      <p:sp>
        <p:nvSpPr>
          <p:cNvPr id="13315" name="内容占位符 2"/>
          <p:cNvSpPr>
            <a:spLocks noGrp="1"/>
          </p:cNvSpPr>
          <p:nvPr>
            <p:ph idx="1"/>
          </p:nvPr>
        </p:nvSpPr>
        <p:spPr>
          <a:xfrm>
            <a:off x="296228" y="929958"/>
            <a:ext cx="3887787" cy="4667250"/>
          </a:xfrm>
        </p:spPr>
        <p:txBody>
          <a:bodyPr vert="horz" wrap="square" lIns="91440" tIns="45720" rIns="91440" bIns="45720" anchor="t"/>
          <a:p>
            <a:pPr defTabSz="514350">
              <a:buClr>
                <a:schemeClr val="accent1"/>
              </a:buClr>
              <a:buSzPct val="50000"/>
              <a:buFont typeface="Wingdings" panose="05000000000000000000" pitchFamily="2" charset="2"/>
              <a:buNone/>
            </a:pPr>
            <a:r>
              <a:rPr lang="en-US" altLang="x-none" kern="1200" dirty="0">
                <a:latin typeface="+mj-ea"/>
                <a:ea typeface="+mj-ea"/>
                <a:cs typeface="+mn-cs"/>
              </a:rPr>
              <a:t>typedef struct _Student</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 </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    long long ID;</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    char* name;</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    char* city;</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    StudentCourse * courses;</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    int courseCount;</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    double aveScore;</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r>
              <a:rPr lang="en-US" altLang="x-none" kern="1200" dirty="0">
                <a:latin typeface="+mj-ea"/>
                <a:ea typeface="+mj-ea"/>
                <a:cs typeface="+mn-cs"/>
              </a:rPr>
              <a:t>}Student;</a:t>
            </a:r>
            <a:endParaRPr lang="en-US" altLang="x-none" kern="1200" dirty="0">
              <a:latin typeface="+mj-ea"/>
              <a:ea typeface="+mj-ea"/>
              <a:cs typeface="+mn-cs"/>
            </a:endParaRPr>
          </a:p>
          <a:p>
            <a:pPr defTabSz="514350">
              <a:buClr>
                <a:schemeClr val="accent1"/>
              </a:buClr>
              <a:buSzPct val="50000"/>
              <a:buFont typeface="Wingdings" panose="05000000000000000000" pitchFamily="2" charset="2"/>
              <a:buNone/>
            </a:pPr>
            <a:endParaRPr lang="en-US" altLang="x-none" kern="1200" dirty="0">
              <a:latin typeface="+mj-ea"/>
              <a:ea typeface="+mj-ea"/>
              <a:cs typeface="+mn-cs"/>
            </a:endParaRPr>
          </a:p>
        </p:txBody>
      </p:sp>
      <p:sp>
        <p:nvSpPr>
          <p:cNvPr id="4" name="矩形 3"/>
          <p:cNvSpPr/>
          <p:nvPr/>
        </p:nvSpPr>
        <p:spPr>
          <a:xfrm>
            <a:off x="4872038" y="699453"/>
            <a:ext cx="6011862" cy="829945"/>
          </a:xfrm>
          <a:prstGeom prst="rect">
            <a:avLst/>
          </a:prstGeom>
          <a:noFill/>
          <a:ln w="9525">
            <a:noFill/>
          </a:ln>
        </p:spPr>
        <p:txBody>
          <a:bodyPr>
            <a:spAutoFit/>
          </a:bodyPr>
          <a:p>
            <a:r>
              <a:rPr lang="en-US" altLang="x-none" sz="1600" dirty="0">
                <a:solidFill>
                  <a:srgbClr val="FF0000"/>
                </a:solidFill>
                <a:latin typeface="Arial" panose="020B0604020202020204" pitchFamily="34" charset="0"/>
              </a:rPr>
              <a:t>Name Compare</a:t>
            </a:r>
            <a:endParaRPr lang="en-US" altLang="x-none" sz="1600" dirty="0">
              <a:solidFill>
                <a:srgbClr val="FF0000"/>
              </a:solidFill>
              <a:latin typeface="Arial" panose="020B0604020202020204" pitchFamily="34" charset="0"/>
            </a:endParaRPr>
          </a:p>
          <a:p>
            <a:r>
              <a:rPr lang="en-US" altLang="x-none" sz="1600" dirty="0">
                <a:solidFill>
                  <a:schemeClr val="accent1"/>
                </a:solidFill>
                <a:latin typeface="Arial" panose="020B0604020202020204" pitchFamily="34" charset="0"/>
              </a:rPr>
              <a:t>int StudentNameCmp( const void *a ,const void *b)</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return strcmp(((Student *)a)-&gt;name, ((Student *)b)-&gt;name);}</a:t>
            </a:r>
            <a:endParaRPr lang="en-US" altLang="x-none" sz="1600" dirty="0">
              <a:solidFill>
                <a:schemeClr val="accent1"/>
              </a:solidFill>
              <a:latin typeface="Arial" panose="020B0604020202020204" pitchFamily="34" charset="0"/>
            </a:endParaRPr>
          </a:p>
        </p:txBody>
      </p:sp>
      <p:sp>
        <p:nvSpPr>
          <p:cNvPr id="5" name="矩形 4"/>
          <p:cNvSpPr/>
          <p:nvPr/>
        </p:nvSpPr>
        <p:spPr>
          <a:xfrm>
            <a:off x="4872038" y="1555115"/>
            <a:ext cx="6011862" cy="1076325"/>
          </a:xfrm>
          <a:prstGeom prst="rect">
            <a:avLst/>
          </a:prstGeom>
          <a:noFill/>
          <a:ln w="9525">
            <a:noFill/>
          </a:ln>
        </p:spPr>
        <p:txBody>
          <a:bodyPr>
            <a:spAutoFit/>
          </a:bodyPr>
          <a:p>
            <a:r>
              <a:rPr lang="en-US" altLang="x-none" sz="1600" dirty="0">
                <a:solidFill>
                  <a:srgbClr val="FF0000"/>
                </a:solidFill>
                <a:latin typeface="Arial" panose="020B0604020202020204" pitchFamily="34" charset="0"/>
              </a:rPr>
              <a:t>ID Compare</a:t>
            </a:r>
            <a:endParaRPr lang="en-US" altLang="x-none" sz="1600" dirty="0">
              <a:solidFill>
                <a:srgbClr val="FF0000"/>
              </a:solidFill>
              <a:latin typeface="Arial" panose="020B0604020202020204" pitchFamily="34" charset="0"/>
            </a:endParaRPr>
          </a:p>
          <a:p>
            <a:r>
              <a:rPr lang="en-US" altLang="x-none" sz="1600" dirty="0">
                <a:solidFill>
                  <a:schemeClr val="accent1"/>
                </a:solidFill>
                <a:latin typeface="Arial" panose="020B0604020202020204" pitchFamily="34" charset="0"/>
              </a:rPr>
              <a:t>int StudentIDCmp( const void *a ,const void *b)</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return (int)(((Student *)a)-&gt;ID- ((Student *)b)-&gt;ID);}</a:t>
            </a:r>
            <a:endParaRPr lang="en-US" altLang="x-none" sz="1600" dirty="0">
              <a:solidFill>
                <a:schemeClr val="accent1"/>
              </a:solidFill>
              <a:latin typeface="Arial" panose="020B0604020202020204" pitchFamily="34" charset="0"/>
            </a:endParaRPr>
          </a:p>
          <a:p>
            <a:endParaRPr lang="en-US" altLang="x-none" sz="1600" dirty="0">
              <a:solidFill>
                <a:schemeClr val="accent1"/>
              </a:solidFill>
              <a:latin typeface="Arial" panose="020B0604020202020204" pitchFamily="34" charset="0"/>
            </a:endParaRPr>
          </a:p>
        </p:txBody>
      </p:sp>
      <p:sp>
        <p:nvSpPr>
          <p:cNvPr id="6" name="矩形 5"/>
          <p:cNvSpPr/>
          <p:nvPr/>
        </p:nvSpPr>
        <p:spPr>
          <a:xfrm>
            <a:off x="4836478" y="2388235"/>
            <a:ext cx="6264275" cy="2799715"/>
          </a:xfrm>
          <a:prstGeom prst="rect">
            <a:avLst/>
          </a:prstGeom>
          <a:noFill/>
          <a:ln w="9525">
            <a:noFill/>
          </a:ln>
        </p:spPr>
        <p:txBody>
          <a:bodyPr wrap="square">
            <a:spAutoFit/>
          </a:bodyPr>
          <a:p>
            <a:r>
              <a:rPr lang="en-US" altLang="x-none" sz="1600" dirty="0">
                <a:solidFill>
                  <a:srgbClr val="FF0000"/>
                </a:solidFill>
                <a:latin typeface="Arial" panose="020B0604020202020204" pitchFamily="34" charset="0"/>
              </a:rPr>
              <a:t>Score Compare</a:t>
            </a:r>
            <a:endParaRPr lang="en-US" altLang="x-none" sz="1600" dirty="0">
              <a:solidFill>
                <a:srgbClr val="FF0000"/>
              </a:solidFill>
              <a:latin typeface="Arial" panose="020B0604020202020204" pitchFamily="34" charset="0"/>
            </a:endParaRPr>
          </a:p>
          <a:p>
            <a:r>
              <a:rPr lang="en-US" altLang="x-none" sz="1600" dirty="0">
                <a:solidFill>
                  <a:schemeClr val="accent1"/>
                </a:solidFill>
                <a:latin typeface="Arial" panose="020B0604020202020204" pitchFamily="34" charset="0"/>
              </a:rPr>
              <a:t>int StudentScoreCmp( const void *a ,const void *b)</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double a2 = ((Student *)a)-&gt;aveScore;</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double b2 = ((Student *)b)-&gt;aveScore;</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if (a2 &gt; b2) return 1;</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else if (a2 &lt; b2) return -1;</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else  return 0;  </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a:t>
            </a:r>
            <a:endParaRPr lang="en-US" altLang="x-none" sz="1600" dirty="0">
              <a:solidFill>
                <a:schemeClr val="accent1"/>
              </a:solidFill>
              <a:latin typeface="Arial" panose="020B0604020202020204" pitchFamily="34" charset="0"/>
            </a:endParaRPr>
          </a:p>
          <a:p>
            <a:endParaRPr lang="en-US" altLang="x-none" sz="1600" dirty="0">
              <a:solidFill>
                <a:schemeClr val="accent1"/>
              </a:solidFill>
              <a:latin typeface="Arial" panose="020B0604020202020204" pitchFamily="34" charset="0"/>
            </a:endParaRPr>
          </a:p>
          <a:p>
            <a:endParaRPr lang="en-US" altLang="x-none" sz="1600" dirty="0">
              <a:solidFill>
                <a:schemeClr val="accent1"/>
              </a:solidFill>
              <a:latin typeface="Arial" panose="020B0604020202020204" pitchFamily="34" charset="0"/>
            </a:endParaRPr>
          </a:p>
        </p:txBody>
      </p:sp>
      <p:sp>
        <p:nvSpPr>
          <p:cNvPr id="7" name="矩形 6"/>
          <p:cNvSpPr/>
          <p:nvPr/>
        </p:nvSpPr>
        <p:spPr>
          <a:xfrm>
            <a:off x="4846638" y="4822825"/>
            <a:ext cx="5976937" cy="2061210"/>
          </a:xfrm>
          <a:prstGeom prst="rect">
            <a:avLst/>
          </a:prstGeom>
          <a:noFill/>
          <a:ln w="9525">
            <a:noFill/>
          </a:ln>
        </p:spPr>
        <p:txBody>
          <a:bodyPr>
            <a:spAutoFit/>
          </a:bodyPr>
          <a:p>
            <a:r>
              <a:rPr lang="en-US" altLang="x-none" sz="1600" dirty="0">
                <a:solidFill>
                  <a:srgbClr val="FF0000"/>
                </a:solidFill>
                <a:latin typeface="Arial" panose="020B0604020202020204" pitchFamily="34" charset="0"/>
              </a:rPr>
              <a:t>City and ID Compare</a:t>
            </a:r>
            <a:endParaRPr lang="en-US" altLang="x-none" sz="1600" dirty="0">
              <a:solidFill>
                <a:srgbClr val="FF0000"/>
              </a:solidFill>
              <a:latin typeface="Arial" panose="020B0604020202020204" pitchFamily="34" charset="0"/>
            </a:endParaRPr>
          </a:p>
          <a:p>
            <a:r>
              <a:rPr lang="en-US" altLang="x-none" sz="1600" dirty="0">
                <a:solidFill>
                  <a:schemeClr val="accent1"/>
                </a:solidFill>
                <a:latin typeface="Arial" panose="020B0604020202020204" pitchFamily="34" charset="0"/>
              </a:rPr>
              <a:t>int StudentCityIDCmp( const void *a ,const void *b)</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int ret= strcmp(((Student *)a)-&gt;city, ((Student *)b)-&gt;city);</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if(ret!=0)</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return ret;</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    return (int)(((Student *)a)-&gt;ID- ((Student *)b)-&gt;ID);</a:t>
            </a:r>
            <a:endParaRPr lang="en-US" altLang="x-none" sz="1600" dirty="0">
              <a:solidFill>
                <a:schemeClr val="accent1"/>
              </a:solidFill>
              <a:latin typeface="Arial" panose="020B0604020202020204" pitchFamily="34" charset="0"/>
            </a:endParaRPr>
          </a:p>
          <a:p>
            <a:r>
              <a:rPr lang="en-US" altLang="x-none" sz="1600" dirty="0">
                <a:solidFill>
                  <a:schemeClr val="accent1"/>
                </a:solidFill>
                <a:latin typeface="Arial" panose="020B0604020202020204" pitchFamily="34" charset="0"/>
              </a:rPr>
              <a:t>}</a:t>
            </a:r>
            <a:endParaRPr lang="en-US" altLang="x-none" sz="1600" dirty="0">
              <a:solidFill>
                <a:schemeClr val="accent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96590" y="2048510"/>
            <a:ext cx="6474460" cy="1016000"/>
          </a:xfrm>
        </p:spPr>
        <p:txBody>
          <a:bodyPr/>
          <a:p>
            <a:r>
              <a:rPr lang="zh-CN" altLang="en-US" sz="4400"/>
              <a:t>第一章： </a:t>
            </a:r>
            <a:r>
              <a:rPr lang="zh-CN" altLang="en-US" sz="4400">
                <a:sym typeface="+mn-ea"/>
              </a:rPr>
              <a:t>数组和字符串</a:t>
            </a:r>
            <a:endParaRPr lang="zh-CN" altLang="en-US" sz="440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std::sort</a:t>
            </a:r>
            <a:endParaRPr lang="en-US" altLang="zh-CN"/>
          </a:p>
        </p:txBody>
      </p:sp>
      <p:sp>
        <p:nvSpPr>
          <p:cNvPr id="3" name="内容占位符 2"/>
          <p:cNvSpPr>
            <a:spLocks noGrp="1"/>
          </p:cNvSpPr>
          <p:nvPr>
            <p:ph idx="1"/>
          </p:nvPr>
        </p:nvSpPr>
        <p:spPr>
          <a:xfrm>
            <a:off x="321310" y="832485"/>
            <a:ext cx="11549380" cy="2640965"/>
          </a:xfrm>
        </p:spPr>
        <p:txBody>
          <a:bodyPr/>
          <a:p>
            <a:pPr marL="0" indent="0">
              <a:buNone/>
            </a:pPr>
            <a:r>
              <a:rPr lang="zh-CN" altLang="en-US"/>
              <a:t>template &lt;class RandomAccessIterator&gt;</a:t>
            </a:r>
            <a:endParaRPr lang="zh-CN" altLang="en-US"/>
          </a:p>
          <a:p>
            <a:pPr marL="0" indent="0">
              <a:buNone/>
            </a:pPr>
            <a:r>
              <a:rPr lang="zh-CN" altLang="en-US"/>
              <a:t>  void sort (RandomAccessIterator first, RandomAccessIterator last);</a:t>
            </a:r>
            <a:endParaRPr lang="zh-CN" altLang="en-US"/>
          </a:p>
          <a:p>
            <a:pPr marL="0" indent="0">
              <a:buNone/>
            </a:pPr>
            <a:r>
              <a:rPr lang="zh-CN" altLang="en-US"/>
              <a:t>template &lt;class RandomAccessIterator, class Compare&gt;</a:t>
            </a:r>
            <a:endParaRPr lang="zh-CN" altLang="en-US"/>
          </a:p>
          <a:p>
            <a:pPr marL="0" indent="0">
              <a:buNone/>
            </a:pPr>
            <a:r>
              <a:rPr lang="zh-CN" altLang="en-US"/>
              <a:t>  void sort (RandomAccessIterator first, RandomAccessIterator last, Compare comp);</a:t>
            </a:r>
            <a:endParaRPr lang="zh-CN" altLang="en-US"/>
          </a:p>
          <a:p>
            <a:pPr marL="0" indent="0">
              <a:buNone/>
            </a:pPr>
            <a:r>
              <a:rPr lang="zh-CN" altLang="en-US"/>
              <a:t>Sorts the elements in the range </a:t>
            </a:r>
            <a:r>
              <a:rPr lang="zh-CN" altLang="en-US">
                <a:solidFill>
                  <a:srgbClr val="FF0000"/>
                </a:solidFill>
              </a:rPr>
              <a:t>[first,last)</a:t>
            </a:r>
            <a:r>
              <a:rPr lang="zh-CN" altLang="en-US"/>
              <a:t> into ascending order.</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0" y="307975"/>
            <a:ext cx="5552440" cy="6009640"/>
          </a:xfrm>
          <a:prstGeom prst="rect">
            <a:avLst/>
          </a:prstGeom>
          <a:noFill/>
        </p:spPr>
        <p:txBody>
          <a:bodyPr wrap="square" rtlCol="0" anchor="t">
            <a:spAutoFit/>
          </a:bodyPr>
          <a:p>
            <a:pPr>
              <a:lnSpc>
                <a:spcPct val="130000"/>
              </a:lnSpc>
            </a:pPr>
            <a:r>
              <a:rPr lang="zh-CN" altLang="en-US" sz="1600" dirty="0" smtClean="0">
                <a:latin typeface="Arial" panose="020B0604020202020204" pitchFamily="34" charset="0"/>
                <a:ea typeface="微软雅黑" panose="020B0503020204020204" charset="-122"/>
              </a:rPr>
              <a:t>#include &lt;iostream&gt;     // std::cout</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solidFill>
                  <a:srgbClr val="FF0000"/>
                </a:solidFill>
                <a:latin typeface="Arial" panose="020B0604020202020204" pitchFamily="34" charset="0"/>
                <a:ea typeface="微软雅黑" panose="020B0503020204020204" charset="-122"/>
              </a:rPr>
              <a:t>#include &lt;algorithm&gt;    </a:t>
            </a:r>
            <a:r>
              <a:rPr lang="zh-CN" altLang="en-US" sz="1600" dirty="0" smtClean="0">
                <a:solidFill>
                  <a:schemeClr val="accent1"/>
                </a:solidFill>
                <a:latin typeface="Arial" panose="020B0604020202020204" pitchFamily="34" charset="0"/>
                <a:ea typeface="微软雅黑" panose="020B0503020204020204" charset="-122"/>
              </a:rPr>
              <a:t>// std::sort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#include &lt;vector&gt;       // std::vector</a:t>
            </a:r>
            <a:endParaRPr lang="zh-CN" altLang="en-US" sz="1600" dirty="0" smtClean="0">
              <a:latin typeface="Arial" panose="020B0604020202020204" pitchFamily="34" charset="0"/>
              <a:ea typeface="微软雅黑" panose="020B0503020204020204" charset="-122"/>
            </a:endParaRPr>
          </a:p>
          <a:p>
            <a:pPr>
              <a:lnSpc>
                <a:spcPct val="130000"/>
              </a:lnSpc>
            </a:pPr>
            <a:endParaRPr lang="zh-CN" altLang="en-US"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bool myfunction (int i,int j) { return (i&lt;j); }</a:t>
            </a:r>
            <a:endParaRPr lang="zh-CN" altLang="en-US" sz="1600" dirty="0" smtClean="0">
              <a:latin typeface="Arial" panose="020B0604020202020204" pitchFamily="34" charset="0"/>
              <a:ea typeface="微软雅黑" panose="020B0503020204020204" charset="-122"/>
            </a:endParaRPr>
          </a:p>
          <a:p>
            <a:pPr>
              <a:lnSpc>
                <a:spcPct val="130000"/>
              </a:lnSpc>
            </a:pPr>
            <a:endParaRPr lang="zh-CN" altLang="en-US"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struct myclass {</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  bool operator() (int i,int j) { return (i&lt;j);}</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 myobject;</a:t>
            </a:r>
            <a:endParaRPr lang="zh-CN" altLang="en-US" sz="1600" dirty="0" smtClean="0">
              <a:latin typeface="Arial" panose="020B0604020202020204" pitchFamily="34" charset="0"/>
              <a:ea typeface="微软雅黑" panose="020B0503020204020204" charset="-122"/>
            </a:endParaRPr>
          </a:p>
          <a:p>
            <a:pPr>
              <a:lnSpc>
                <a:spcPct val="130000"/>
              </a:lnSpc>
            </a:pPr>
            <a:endParaRPr lang="zh-CN" altLang="en-US"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int main () {</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  int myints[] = {32,71,12,45,26,80,53,33};</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  std::vector&lt;int&gt; myvector (myints, myints+8);               </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 32 71 12 45 26 80 53 33</a:t>
            </a:r>
            <a:endParaRPr lang="zh-CN" altLang="en-US" sz="1600" dirty="0" smtClean="0">
              <a:latin typeface="Arial" panose="020B0604020202020204" pitchFamily="34" charset="0"/>
              <a:ea typeface="微软雅黑" panose="020B0503020204020204" charset="-122"/>
            </a:endParaRPr>
          </a:p>
          <a:p>
            <a:pPr>
              <a:lnSpc>
                <a:spcPct val="130000"/>
              </a:lnSpc>
            </a:pPr>
            <a:endParaRPr lang="zh-CN" altLang="en-US"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  // using default comparison (operator &lt;):</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  std::sort (myvector.begin(), myvector.begin()+4);           </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//(12 32 45 71)26 80 53 33</a:t>
            </a:r>
            <a:endParaRPr lang="zh-CN" altLang="en-US" sz="1600" dirty="0" smtClean="0">
              <a:latin typeface="Arial" panose="020B0604020202020204" pitchFamily="34" charset="0"/>
              <a:ea typeface="微软雅黑" panose="020B0503020204020204" charset="-122"/>
            </a:endParaRPr>
          </a:p>
        </p:txBody>
      </p:sp>
      <p:sp>
        <p:nvSpPr>
          <p:cNvPr id="5" name="文本框 4"/>
          <p:cNvSpPr txBox="1"/>
          <p:nvPr/>
        </p:nvSpPr>
        <p:spPr>
          <a:xfrm>
            <a:off x="4550410" y="307975"/>
            <a:ext cx="7787005" cy="5928360"/>
          </a:xfrm>
          <a:prstGeom prst="rect">
            <a:avLst/>
          </a:prstGeom>
          <a:noFill/>
        </p:spPr>
        <p:txBody>
          <a:bodyPr wrap="square" rtlCol="0" anchor="t">
            <a:spAutoFit/>
          </a:bodyPr>
          <a:p>
            <a:pPr>
              <a:lnSpc>
                <a:spcPct val="130000"/>
              </a:lnSpc>
            </a:pPr>
            <a:r>
              <a:rPr lang="zh-CN" altLang="en-US" dirty="0" smtClean="0">
                <a:latin typeface="Arial" panose="020B0604020202020204" pitchFamily="34" charset="0"/>
                <a:ea typeface="微软雅黑" panose="020B0503020204020204" charset="-122"/>
                <a:sym typeface="+mn-ea"/>
              </a:rPr>
              <a:t>  // using function as comp</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std::sort (myvector.begin()+4, myvector.end(), myfunction); </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 12 32 45 71(26 33 53 80)</a:t>
            </a:r>
            <a:endParaRPr lang="zh-CN" altLang="en-US" dirty="0" smtClean="0">
              <a:latin typeface="Arial" panose="020B0604020202020204" pitchFamily="34" charset="0"/>
              <a:ea typeface="微软雅黑" panose="020B0503020204020204" charset="-122"/>
              <a:sym typeface="+mn-ea"/>
            </a:endParaRPr>
          </a:p>
          <a:p>
            <a:pPr>
              <a:lnSpc>
                <a:spcPct val="130000"/>
              </a:lnSpc>
            </a:pPr>
            <a:endParaRPr lang="zh-CN" altLang="en-US" sz="2000"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 using object as comp</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std::sort (myvector.begin(), myvector.end(), myobject);     </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//(12 26 32 33 45 53 71 80)</a:t>
            </a:r>
            <a:endParaRPr lang="zh-CN" altLang="en-US" dirty="0" smtClean="0">
              <a:latin typeface="Arial" panose="020B0604020202020204" pitchFamily="34" charset="0"/>
              <a:ea typeface="微软雅黑" panose="020B0503020204020204" charset="-122"/>
              <a:sym typeface="+mn-ea"/>
            </a:endParaRPr>
          </a:p>
          <a:p>
            <a:pPr>
              <a:lnSpc>
                <a:spcPct val="130000"/>
              </a:lnSpc>
            </a:pPr>
            <a:endParaRPr lang="zh-CN" altLang="en-US" sz="2000"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 print out content:</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std::cout &lt;&lt; "myvector contains:";</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for (std::vector&lt;int&gt;::iterator it=myvector.begin(); it!=myvector.end(); ++it)</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std::cout &lt;&lt; ' ' &lt;&lt; *it;</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std::cout &lt;&lt; '\n';</a:t>
            </a:r>
            <a:endParaRPr lang="zh-CN" altLang="en-US" dirty="0" smtClean="0">
              <a:latin typeface="Arial" panose="020B0604020202020204" pitchFamily="34" charset="0"/>
              <a:ea typeface="微软雅黑" panose="020B0503020204020204" charset="-122"/>
              <a:sym typeface="+mn-ea"/>
            </a:endParaRPr>
          </a:p>
          <a:p>
            <a:pPr>
              <a:lnSpc>
                <a:spcPct val="130000"/>
              </a:lnSpc>
            </a:pPr>
            <a:endParaRPr lang="zh-CN" altLang="en-US" sz="2000" dirty="0" smtClean="0">
              <a:latin typeface="Arial" panose="020B0604020202020204" pitchFamily="34" charset="0"/>
              <a:ea typeface="微软雅黑" panose="020B0503020204020204" charset="-122"/>
              <a:sym typeface="+mn-ea"/>
            </a:endParaRPr>
          </a:p>
          <a:p>
            <a:pPr>
              <a:lnSpc>
                <a:spcPct val="130000"/>
              </a:lnSpc>
            </a:pPr>
            <a:r>
              <a:rPr lang="zh-CN" altLang="en-US" dirty="0" smtClean="0">
                <a:latin typeface="Arial" panose="020B0604020202020204" pitchFamily="34" charset="0"/>
                <a:ea typeface="微软雅黑" panose="020B0503020204020204" charset="-122"/>
                <a:sym typeface="+mn-ea"/>
              </a:rPr>
              <a:t>  return 0;</a:t>
            </a:r>
            <a:endParaRPr lang="zh-CN" altLang="en-US" dirty="0" smtClean="0">
              <a:latin typeface="Arial" panose="020B0604020202020204" pitchFamily="34" charset="0"/>
              <a:ea typeface="微软雅黑" panose="020B0503020204020204" charset="-122"/>
              <a:sym typeface="+mn-ea"/>
            </a:endParaRPr>
          </a:p>
          <a:p>
            <a:pPr>
              <a:lnSpc>
                <a:spcPct val="130000"/>
              </a:lnSpc>
            </a:pPr>
            <a:r>
              <a:rPr lang="zh-CN" altLang="en-US" sz="1600" dirty="0" smtClean="0">
                <a:latin typeface="Arial" panose="020B0604020202020204" pitchFamily="34" charset="0"/>
                <a:ea typeface="微软雅黑" panose="020B0503020204020204" charset="-122"/>
                <a:sym typeface="+mn-ea"/>
              </a:rPr>
              <a:t>}</a:t>
            </a:r>
            <a:endParaRPr lang="zh-CN" altLang="en-US" sz="1600" dirty="0" smtClean="0">
              <a:latin typeface="Arial" panose="020B0604020202020204" pitchFamily="34" charset="0"/>
              <a:ea typeface="微软雅黑" panose="020B050302020402020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75310" y="6951"/>
            <a:ext cx="10834777" cy="699595"/>
          </a:xfrm>
        </p:spPr>
        <p:txBody>
          <a:bodyPr/>
          <a:p>
            <a:r>
              <a:rPr lang="en-US" altLang="zh-CN"/>
              <a:t>std::greater</a:t>
            </a:r>
            <a:endParaRPr lang="en-US" altLang="zh-CN"/>
          </a:p>
        </p:txBody>
      </p:sp>
      <p:sp>
        <p:nvSpPr>
          <p:cNvPr id="4" name="文本框 3"/>
          <p:cNvSpPr txBox="1"/>
          <p:nvPr/>
        </p:nvSpPr>
        <p:spPr>
          <a:xfrm>
            <a:off x="375285" y="628015"/>
            <a:ext cx="8113395" cy="636905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&lt;vector&gt;         </a:t>
            </a:r>
            <a:r>
              <a:rPr lang="en-US" altLang="zh-CN" sz="1600" dirty="0" smtClean="0">
                <a:solidFill>
                  <a:schemeClr val="accent1"/>
                </a:solidFill>
                <a:latin typeface="Arial" panose="020B0604020202020204" pitchFamily="34" charset="0"/>
                <a:ea typeface="微软雅黑" panose="020B0503020204020204" charset="-122"/>
              </a:rPr>
              <a:t>//std::vector</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rgbClr val="FF0000"/>
                </a:solidFill>
                <a:latin typeface="Arial" panose="020B0604020202020204" pitchFamily="34" charset="0"/>
                <a:ea typeface="微软雅黑" panose="020B0503020204020204" charset="-122"/>
              </a:rPr>
              <a:t>#include &lt;functional&gt;   // std::greater</a:t>
            </a:r>
            <a:endParaRPr lang="zh-CN" altLang="en-US" sz="16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&lt;algorithm&gt;    // std::sort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&lt;string&gt;       //std::string</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std::vector&lt;int&gt; dataInts;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std::sort(dataInts.begin(), dataInts.end());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std::sort(dataInts.begin(), dataInts.end(), </a:t>
            </a:r>
            <a:r>
              <a:rPr lang="zh-CN" altLang="en-US" sz="1600" dirty="0" smtClean="0">
                <a:solidFill>
                  <a:srgbClr val="FF0000"/>
                </a:solidFill>
                <a:latin typeface="Arial" panose="020B0604020202020204" pitchFamily="34" charset="0"/>
                <a:ea typeface="微软雅黑" panose="020B0503020204020204" charset="-122"/>
              </a:rPr>
              <a:t>std::greater&lt;int&gt;()</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std::vector&lt;double&gt; datas;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dirty="0" smtClean="0">
                <a:solidFill>
                  <a:schemeClr val="accent1"/>
                </a:solidFill>
                <a:latin typeface="Arial" panose="020B0604020202020204" pitchFamily="34" charset="0"/>
                <a:ea typeface="微软雅黑" panose="020B0503020204020204" charset="-122"/>
                <a:sym typeface="+mn-ea"/>
              </a:rPr>
              <a:t>  ...</a:t>
            </a:r>
            <a:endParaRPr lang="en-US" altLang="zh-CN"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std::sort(datas.begin(), datas.end());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std::sort(datas.begin(), datas.end(), </a:t>
            </a:r>
            <a:r>
              <a:rPr lang="zh-CN" altLang="en-US" sz="1600" dirty="0" smtClean="0">
                <a:solidFill>
                  <a:srgbClr val="FF0000"/>
                </a:solidFill>
                <a:latin typeface="Arial" panose="020B0604020202020204" pitchFamily="34" charset="0"/>
                <a:ea typeface="微软雅黑" panose="020B0503020204020204" charset="-122"/>
              </a:rPr>
              <a:t>std::greater&lt;double&gt;()</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std::vector&lt;std::string&gt; strs;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dirty="0" smtClean="0">
                <a:solidFill>
                  <a:schemeClr val="accent1"/>
                </a:solidFill>
                <a:latin typeface="Arial" panose="020B0604020202020204" pitchFamily="34" charset="0"/>
                <a:ea typeface="微软雅黑" panose="020B0503020204020204" charset="-122"/>
                <a:sym typeface="+mn-ea"/>
              </a:rPr>
              <a:t>  ...</a:t>
            </a:r>
            <a:endParaRPr lang="en-US" altLang="zh-CN"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std::sort(strs.begin(), strs.end());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std::sort(strs.begin(), strs.end(), </a:t>
            </a:r>
            <a:r>
              <a:rPr lang="zh-CN" altLang="en-US" sz="1600" dirty="0" smtClean="0">
                <a:solidFill>
                  <a:srgbClr val="FF0000"/>
                </a:solidFill>
                <a:latin typeface="Arial" panose="020B0604020202020204" pitchFamily="34" charset="0"/>
                <a:ea typeface="微软雅黑" panose="020B0503020204020204" charset="-122"/>
              </a:rPr>
              <a:t>std::greater&lt;std::string&gt;()</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6575425" y="2277110"/>
            <a:ext cx="5805805" cy="41084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std::sort(dataInts.begin(), dataInts.end()</a:t>
            </a:r>
            <a:r>
              <a:rPr lang="en-US" altLang="zh-CN" sz="1600" dirty="0" smtClean="0">
                <a:solidFill>
                  <a:schemeClr val="accent1"/>
                </a:solidFill>
                <a:latin typeface="Arial" panose="020B0604020202020204" pitchFamily="34" charset="0"/>
                <a:ea typeface="微软雅黑" panose="020B0503020204020204" charset="-122"/>
              </a:rPr>
              <a:t>, std::less&lt;int&gt;()</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9" name="文本框 8"/>
          <p:cNvSpPr txBox="1"/>
          <p:nvPr/>
        </p:nvSpPr>
        <p:spPr>
          <a:xfrm>
            <a:off x="6422390" y="4473575"/>
            <a:ext cx="5805805" cy="41084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std::sort(datas.begin(), datas.end()</a:t>
            </a:r>
            <a:r>
              <a:rPr lang="en-US" altLang="zh-CN" sz="1600" dirty="0" smtClean="0">
                <a:solidFill>
                  <a:schemeClr val="accent1"/>
                </a:solidFill>
                <a:latin typeface="Arial" panose="020B0604020202020204" pitchFamily="34" charset="0"/>
                <a:ea typeface="微软雅黑" panose="020B0503020204020204" charset="-122"/>
              </a:rPr>
              <a:t>, std::less&lt;double&gt;()</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10" name="文本框 9"/>
          <p:cNvSpPr txBox="1"/>
          <p:nvPr/>
        </p:nvSpPr>
        <p:spPr>
          <a:xfrm>
            <a:off x="6013450" y="6097905"/>
            <a:ext cx="5611495" cy="41084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std::sort(strs.begin(), strs.end()</a:t>
            </a:r>
            <a:r>
              <a:rPr lang="en-US" altLang="zh-CN" sz="1600" dirty="0" smtClean="0">
                <a:solidFill>
                  <a:schemeClr val="accent1"/>
                </a:solidFill>
                <a:latin typeface="Arial" panose="020B0604020202020204" pitchFamily="34" charset="0"/>
                <a:ea typeface="微软雅黑" panose="020B0503020204020204" charset="-122"/>
              </a:rPr>
              <a:t>, std::less&lt;std::string&gt;()</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cxnSp>
        <p:nvCxnSpPr>
          <p:cNvPr id="12" name="直接箭头连接符 11"/>
          <p:cNvCxnSpPr/>
          <p:nvPr/>
        </p:nvCxnSpPr>
        <p:spPr>
          <a:xfrm flipV="1">
            <a:off x="4267200" y="2582545"/>
            <a:ext cx="2308225" cy="452120"/>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849370" y="4678680"/>
            <a:ext cx="2573020" cy="0"/>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547745" y="6362700"/>
            <a:ext cx="2465705" cy="45085"/>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排序练习</a:t>
            </a:r>
            <a:endParaRPr lang="zh-CN" altLang="en-US"/>
          </a:p>
        </p:txBody>
      </p:sp>
      <p:sp>
        <p:nvSpPr>
          <p:cNvPr id="3" name="内容占位符 2"/>
          <p:cNvSpPr>
            <a:spLocks noGrp="1"/>
          </p:cNvSpPr>
          <p:nvPr>
            <p:ph idx="1"/>
          </p:nvPr>
        </p:nvSpPr>
        <p:spPr/>
        <p:txBody>
          <a:bodyPr/>
          <a:p>
            <a:pPr marL="0" indent="0">
              <a:buNone/>
            </a:pPr>
            <a:r>
              <a:rPr lang="en-US" altLang="zh-CN"/>
              <a:t>PAT </a:t>
            </a:r>
            <a:endParaRPr lang="en-US" altLang="zh-CN"/>
          </a:p>
          <a:p>
            <a:pPr marL="0" indent="0">
              <a:buNone/>
            </a:pPr>
            <a:r>
              <a:rPr lang="zh-CN" altLang="en-US"/>
              <a:t>乙级题 </a:t>
            </a:r>
            <a:r>
              <a:rPr lang="en-US" altLang="zh-CN"/>
              <a:t>1015</a:t>
            </a:r>
            <a:r>
              <a:rPr lang="zh-CN" altLang="en-US"/>
              <a:t>， </a:t>
            </a:r>
            <a:r>
              <a:rPr lang="en-US" altLang="zh-CN"/>
              <a:t>1019</a:t>
            </a:r>
            <a:r>
              <a:rPr lang="zh-CN" altLang="en-US"/>
              <a:t>， </a:t>
            </a:r>
            <a:r>
              <a:rPr lang="en-US" altLang="zh-CN"/>
              <a:t>1030</a:t>
            </a:r>
            <a:endParaRPr lang="en-US" altLang="zh-CN"/>
          </a:p>
          <a:p>
            <a:pPr marL="0" indent="0">
              <a:buNone/>
            </a:pPr>
            <a:r>
              <a:rPr lang="zh-CN" altLang="en-US"/>
              <a:t>甲级题 </a:t>
            </a:r>
            <a:r>
              <a:rPr lang="en-US" altLang="zh-CN"/>
              <a:t>1016</a:t>
            </a:r>
            <a:r>
              <a:rPr lang="zh-CN" altLang="en-US"/>
              <a:t>， </a:t>
            </a:r>
            <a:r>
              <a:rPr lang="en-US" altLang="zh-CN"/>
              <a:t>1017</a:t>
            </a:r>
            <a:r>
              <a:rPr lang="zh-CN" altLang="en-US"/>
              <a:t>， </a:t>
            </a:r>
            <a:r>
              <a:rPr lang="en-US" altLang="zh-CN"/>
              <a:t>1062</a:t>
            </a:r>
            <a:r>
              <a:rPr lang="zh-CN" altLang="en-US"/>
              <a:t>， </a:t>
            </a:r>
            <a:r>
              <a:rPr lang="en-US" altLang="zh-CN"/>
              <a:t>1080</a:t>
            </a:r>
            <a:r>
              <a:rPr lang="zh-CN" altLang="en-US"/>
              <a:t>， </a:t>
            </a:r>
            <a:r>
              <a:rPr lang="en-US" altLang="zh-CN"/>
              <a:t>1095</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6174</a:t>
            </a:r>
            <a:r>
              <a:rPr lang="zh-CN" altLang="en-US"/>
              <a:t>黑洞数</a:t>
            </a:r>
            <a:endParaRPr lang="zh-CN" altLang="en-US"/>
          </a:p>
        </p:txBody>
      </p:sp>
      <p:sp>
        <p:nvSpPr>
          <p:cNvPr id="3" name="内容占位符 2"/>
          <p:cNvSpPr>
            <a:spLocks noGrp="1"/>
          </p:cNvSpPr>
          <p:nvPr>
            <p:ph idx="1"/>
          </p:nvPr>
        </p:nvSpPr>
        <p:spPr>
          <a:xfrm>
            <a:off x="561975" y="1066165"/>
            <a:ext cx="11141075" cy="5193030"/>
          </a:xfrm>
        </p:spPr>
        <p:txBody>
          <a:bodyPr/>
          <a:p>
            <a:pPr marL="0" indent="0">
              <a:buNone/>
            </a:pPr>
            <a:r>
              <a:t>6174猜想 ，1955年，卡普耶卡(D.R.Kaprekar)研究了对四位数的一种变换：任给出四位数k0,用它的四个数字由大到小重新排列成一个四位数m,再减去它的反序数rev(m),得出数k1=m-rev(m),然后，继续对k1重复上述变换，得数k2.如此进行下去，卡普耶卡发现，无论k0是多大的四位数， 只要四个数字不全相同，最多进行7次上述变换，就会出现四位数6174.</a:t>
            </a:r>
          </a:p>
          <a:p>
            <a:pPr marL="0" indent="0">
              <a:buNone/>
            </a:pPr>
            <a:r>
              <a:rPr lang="zh-CN"/>
              <a:t>例如 </a:t>
            </a:r>
            <a:r>
              <a:rPr lang="zh-CN" altLang="en-US"/>
              <a:t>1234 、4321-1234=3087、8730-378=8352、8532-2358=6174 </a:t>
            </a:r>
            <a:endParaRPr lang="zh-CN" altLang="en-US"/>
          </a:p>
          <a:p>
            <a:pPr marL="0" indent="0">
              <a:buNone/>
            </a:pPr>
            <a:r>
              <a:rPr lang="zh-CN" altLang="en-US"/>
              <a:t>样例输入：1234</a:t>
            </a:r>
            <a:endParaRPr lang="zh-CN" altLang="en-US"/>
          </a:p>
          <a:p>
            <a:pPr marL="0" indent="0">
              <a:buNone/>
            </a:pPr>
            <a:r>
              <a:rPr lang="zh-CN" altLang="en-US"/>
              <a:t>样例输出：1234-&gt;3087-&gt;8352-&gt;6074-&gt;6174</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字母重排</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输入一个字典，用*****结尾，输入若干单词用00000结尾。每个单词w，都需要在字典中找出所有可以用w的字母重排后得到的单词，并按照字典序从小到大的顺序在一行中输出（如果不存在，输出：( ，输入单词之间用空格或空行隔开，且所有输入单词都由不超过6个小写字母组成，注意，字典中的单词不一定按字典排列）。</a:t>
            </a:r>
            <a:endParaRPr lang="zh-CN" altLang="en-US"/>
          </a:p>
          <a:p>
            <a:pPr marL="0" indent="0">
              <a:buNone/>
            </a:pPr>
            <a:r>
              <a:rPr lang="zh-CN" altLang="en-US"/>
              <a:t>输入： tarp given score refund only trap work earn course pepper part *****</a:t>
            </a:r>
            <a:endParaRPr lang="zh-CN" altLang="en-US"/>
          </a:p>
          <a:p>
            <a:pPr marL="0" indent="0">
              <a:buNone/>
            </a:pPr>
            <a:r>
              <a:rPr lang="zh-CN" altLang="en-US"/>
              <a:t>resco nfudre aptr sett oresuc 00000</a:t>
            </a:r>
            <a:endParaRPr lang="zh-CN" altLang="en-US"/>
          </a:p>
          <a:p>
            <a:pPr marL="0" indent="0">
              <a:buNone/>
            </a:pPr>
            <a:r>
              <a:rPr lang="zh-CN" altLang="en-US"/>
              <a:t>输出：</a:t>
            </a:r>
            <a:endParaRPr lang="zh-CN" altLang="en-US"/>
          </a:p>
          <a:p>
            <a:pPr marL="0" indent="0">
              <a:buNone/>
            </a:pPr>
            <a:r>
              <a:rPr lang="zh-CN" altLang="en-US"/>
              <a:t>score</a:t>
            </a:r>
            <a:endParaRPr lang="zh-CN" altLang="en-US"/>
          </a:p>
          <a:p>
            <a:pPr marL="0" indent="0">
              <a:buNone/>
            </a:pPr>
            <a:r>
              <a:rPr lang="zh-CN" altLang="en-US"/>
              <a:t>refund </a:t>
            </a:r>
            <a:endParaRPr lang="zh-CN" altLang="en-US"/>
          </a:p>
          <a:p>
            <a:pPr marL="0" indent="0">
              <a:buNone/>
            </a:pPr>
            <a:r>
              <a:rPr lang="zh-CN" altLang="en-US"/>
              <a:t>part tarp trap</a:t>
            </a:r>
            <a:endParaRPr lang="zh-CN" altLang="en-US"/>
          </a:p>
          <a:p>
            <a:pPr marL="0" indent="0">
              <a:buNone/>
            </a:pPr>
            <a:r>
              <a:rPr lang="zh-CN" altLang="en-US"/>
              <a:t>:(</a:t>
            </a:r>
            <a:endParaRPr lang="zh-CN" altLang="en-US"/>
          </a:p>
          <a:p>
            <a:pPr marL="0" indent="0">
              <a:buNone/>
            </a:pPr>
            <a:r>
              <a:rPr lang="zh-CN" altLang="en-US"/>
              <a:t>course</a:t>
            </a:r>
            <a:endParaRPr lang="zh-CN" altLang="en-US"/>
          </a:p>
        </p:txBody>
      </p:sp>
      <p:sp>
        <p:nvSpPr>
          <p:cNvPr id="4" name="内容占位符 2"/>
          <p:cNvSpPr>
            <a:spLocks noGrp="1"/>
          </p:cNvSpPr>
          <p:nvPr/>
        </p:nvSpPr>
        <p:spPr>
          <a:xfrm>
            <a:off x="3444875" y="3532505"/>
            <a:ext cx="8640445" cy="3007360"/>
          </a:xfrm>
          <a:prstGeom prst="rect">
            <a:avLst/>
          </a:prstGeom>
          <a:noFill/>
          <a:ln w="9525">
            <a:noFill/>
          </a:ln>
        </p:spPr>
        <p:txBody>
          <a:bodyPr>
            <a:normAutofit lnSpcReduction="10000"/>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en-US" altLang="zh-CN"/>
              <a:t>1. </a:t>
            </a:r>
            <a:r>
              <a:rPr lang="zh-CN" altLang="en-US"/>
              <a:t>输入字典时，定义两个二维字符数组</a:t>
            </a:r>
            <a:r>
              <a:rPr lang="en-US" altLang="zh-CN"/>
              <a:t>a, b</a:t>
            </a:r>
            <a:r>
              <a:rPr lang="zh-CN" altLang="en-US"/>
              <a:t>，</a:t>
            </a:r>
            <a:r>
              <a:rPr lang="en-US" altLang="zh-CN"/>
              <a:t>a</a:t>
            </a:r>
            <a:r>
              <a:rPr lang="zh-CN" altLang="en-US"/>
              <a:t>用来存储原始字典（快速排序重新排列 </a:t>
            </a:r>
            <a:r>
              <a:rPr lang="en-US" altLang="zh-CN"/>
              <a:t>qsort(a)</a:t>
            </a:r>
            <a:r>
              <a:rPr lang="zh-CN" altLang="en-US"/>
              <a:t>），另一个数组</a:t>
            </a:r>
            <a:r>
              <a:rPr lang="en-US" altLang="zh-CN"/>
              <a:t>b</a:t>
            </a:r>
            <a:r>
              <a:rPr lang="zh-CN" altLang="en-US"/>
              <a:t>存储的是将原始字典中每个字符串再次排序后的结果。</a:t>
            </a:r>
            <a:r>
              <a:rPr lang="en-US" altLang="zh-CN"/>
              <a:t>( foreach(qsort(a[i])) )</a:t>
            </a:r>
            <a:endParaRPr lang="en-US" altLang="zh-CN"/>
          </a:p>
          <a:p>
            <a:pPr marL="0" indent="0">
              <a:buNone/>
            </a:pPr>
            <a:r>
              <a:rPr lang="en-US" altLang="zh-CN"/>
              <a:t>2. </a:t>
            </a:r>
            <a:r>
              <a:rPr lang="zh-CN" altLang="en-US"/>
              <a:t>输入单词</a:t>
            </a:r>
            <a:r>
              <a:rPr lang="en-US" altLang="zh-CN"/>
              <a:t>w</a:t>
            </a:r>
            <a:r>
              <a:rPr lang="zh-CN" altLang="en-US"/>
              <a:t>查询时，需要将单词快速排序</a:t>
            </a:r>
            <a:r>
              <a:rPr lang="en-US" altLang="zh-CN"/>
              <a:t>(qsort(w))</a:t>
            </a:r>
            <a:endParaRPr lang="en-US" altLang="zh-CN"/>
          </a:p>
          <a:p>
            <a:pPr marL="0" indent="0">
              <a:buNone/>
            </a:pPr>
            <a:r>
              <a:rPr lang="en-US" altLang="zh-CN"/>
              <a:t>3. </a:t>
            </a:r>
            <a:r>
              <a:rPr lang="zh-CN" altLang="en-US"/>
              <a:t>在</a:t>
            </a:r>
            <a:r>
              <a:rPr lang="en-US" altLang="zh-CN"/>
              <a:t>b</a:t>
            </a:r>
            <a:r>
              <a:rPr lang="zh-CN" altLang="en-US"/>
              <a:t>中查找</a:t>
            </a:r>
            <a:r>
              <a:rPr lang="en-US" altLang="zh-CN">
                <a:sym typeface="+mn-ea"/>
              </a:rPr>
              <a:t>w</a:t>
            </a:r>
            <a:endParaRPr lang="zh-CN" altLang="en-US"/>
          </a:p>
          <a:p>
            <a:pPr marL="0" indent="0">
              <a:buNone/>
            </a:pPr>
            <a:endParaRPr lang="zh-CN" altLang="en-US"/>
          </a:p>
          <a:p>
            <a:pPr marL="0" indent="0">
              <a:buNone/>
            </a:pP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二分查找法</a:t>
            </a:r>
            <a:endParaRPr lang="zh-CN" altLang="en-US"/>
          </a:p>
        </p:txBody>
      </p:sp>
      <p:sp>
        <p:nvSpPr>
          <p:cNvPr id="5" name="文本框 4"/>
          <p:cNvSpPr txBox="1"/>
          <p:nvPr/>
        </p:nvSpPr>
        <p:spPr>
          <a:xfrm>
            <a:off x="235585" y="1044575"/>
            <a:ext cx="10953750" cy="5292725"/>
          </a:xfrm>
          <a:prstGeom prst="rect">
            <a:avLst/>
          </a:prstGeom>
          <a:noFill/>
        </p:spPr>
        <p:txBody>
          <a:bodyPr wrap="square" rtlCol="0" anchor="t">
            <a:spAutoFit/>
          </a:bodyPr>
          <a:p>
            <a:pPr>
              <a:lnSpc>
                <a:spcPct val="130000"/>
              </a:lnSpc>
            </a:pPr>
            <a:r>
              <a:rPr lang="en-US" altLang="zh-CN" sz="2000" dirty="0" smtClean="0">
                <a:solidFill>
                  <a:schemeClr val="accent1"/>
                </a:solidFill>
                <a:latin typeface="Arial" panose="020B0604020202020204" pitchFamily="34" charset="0"/>
                <a:ea typeface="微软雅黑" panose="020B0503020204020204" charset="-122"/>
              </a:rPr>
              <a:t>    </a:t>
            </a:r>
            <a:r>
              <a:rPr lang="zh-CN" altLang="en-US" sz="2000" dirty="0" smtClean="0">
                <a:solidFill>
                  <a:schemeClr val="accent1"/>
                </a:solidFill>
                <a:latin typeface="Arial" panose="020B0604020202020204" pitchFamily="34" charset="0"/>
                <a:ea typeface="微软雅黑" panose="020B0503020204020204" charset="-122"/>
              </a:rPr>
              <a:t>二分查找又称折半查找，查找速度快，其要求待查表为有序表。</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int low=0,high=n-1,mid；     //置当前查找区间上、下界的初值</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while(low&lt;=high)</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mid=(high</a:t>
            </a:r>
            <a:r>
              <a:rPr lang="en-US" altLang="zh-CN" sz="2000" dirty="0" smtClean="0">
                <a:solidFill>
                  <a:schemeClr val="accent1"/>
                </a:solidFill>
                <a:latin typeface="Arial" panose="020B0604020202020204" pitchFamily="34" charset="0"/>
                <a:ea typeface="微软雅黑" panose="020B0503020204020204" charset="-122"/>
              </a:rPr>
              <a:t>+</a:t>
            </a:r>
            <a:r>
              <a:rPr lang="zh-CN" altLang="en-US" sz="2000" dirty="0" smtClean="0">
                <a:solidFill>
                  <a:schemeClr val="accent1"/>
                </a:solidFill>
                <a:latin typeface="Arial" panose="020B0604020202020204" pitchFamily="34" charset="0"/>
                <a:ea typeface="微软雅黑" panose="020B0503020204020204" charset="-122"/>
              </a:rPr>
              <a:t>low)/2;</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if(</a:t>
            </a:r>
            <a:r>
              <a:rPr lang="en-US" altLang="zh-CN" sz="2000" dirty="0" smtClean="0">
                <a:solidFill>
                  <a:schemeClr val="accent1"/>
                </a:solidFill>
                <a:latin typeface="Arial" panose="020B0604020202020204" pitchFamily="34" charset="0"/>
                <a:ea typeface="微软雅黑" panose="020B0503020204020204" charset="-122"/>
              </a:rPr>
              <a:t>data</a:t>
            </a:r>
            <a:r>
              <a:rPr lang="zh-CN" altLang="en-US" sz="2000" dirty="0" smtClean="0">
                <a:solidFill>
                  <a:schemeClr val="accent1"/>
                </a:solidFill>
                <a:latin typeface="Arial" panose="020B0604020202020204" pitchFamily="34" charset="0"/>
                <a:ea typeface="微软雅黑" panose="020B0503020204020204" charset="-122"/>
              </a:rPr>
              <a:t>[mid]==K)</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return mid;             //查找成功返回</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if(</a:t>
            </a:r>
            <a:r>
              <a:rPr lang="en-US" altLang="zh-CN" sz="2000" dirty="0" smtClean="0">
                <a:solidFill>
                  <a:schemeClr val="accent1"/>
                </a:solidFill>
                <a:latin typeface="Arial" panose="020B0604020202020204" pitchFamily="34" charset="0"/>
                <a:ea typeface="微软雅黑" panose="020B0503020204020204" charset="-122"/>
              </a:rPr>
              <a:t>data</a:t>
            </a:r>
            <a:r>
              <a:rPr lang="zh-CN" altLang="en-US" sz="2000" dirty="0" smtClean="0">
                <a:solidFill>
                  <a:schemeClr val="accent1"/>
                </a:solidFill>
                <a:latin typeface="Arial" panose="020B0604020202020204" pitchFamily="34" charset="0"/>
                <a:ea typeface="微软雅黑" panose="020B0503020204020204" charset="-122"/>
              </a:rPr>
              <a:t>[mid]&lt;K)</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low=mid+1;              //继续在R[mid+1..high]中查找</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else</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high=mid-1;             //继续在R[low..mid-1]中查找</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    }</a:t>
            </a:r>
            <a:endParaRPr lang="zh-CN" altLang="en-US" sz="20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二分查找法</a:t>
            </a:r>
            <a:endParaRPr lang="zh-CN" altLang="en-US"/>
          </a:p>
        </p:txBody>
      </p:sp>
      <p:sp>
        <p:nvSpPr>
          <p:cNvPr id="4" name="内容占位符 2"/>
          <p:cNvSpPr>
            <a:spLocks noGrp="1"/>
          </p:cNvSpPr>
          <p:nvPr/>
        </p:nvSpPr>
        <p:spPr>
          <a:xfrm>
            <a:off x="459740" y="1096645"/>
            <a:ext cx="11039475" cy="4356735"/>
          </a:xfrm>
          <a:prstGeom prst="rect">
            <a:avLst/>
          </a:prstGeom>
          <a:noFill/>
          <a:ln w="9525">
            <a:noFill/>
          </a:ln>
        </p:spPr>
        <p:txBody>
          <a:bodyPr>
            <a:normAutofit lnSpcReduction="20000"/>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void* bsearch (const void* key, const void* base, size_t num, size_t size,</a:t>
            </a:r>
            <a:endParaRPr lang="zh-CN" altLang="en-US"/>
          </a:p>
          <a:p>
            <a:pPr marL="0" indent="0">
              <a:buNone/>
            </a:pPr>
            <a:r>
              <a:rPr lang="zh-CN" altLang="en-US"/>
              <a:t>               int (*compar)(const void*,const void*));</a:t>
            </a:r>
            <a:endParaRPr lang="zh-CN" altLang="en-US"/>
          </a:p>
          <a:p>
            <a:pPr marL="0" indent="0">
              <a:buNone/>
            </a:pPr>
            <a:r>
              <a:rPr lang="zh-CN" altLang="en-US"/>
              <a:t>Searches the given key in the array pointed to by base (which is formed by num elements, each of size bytes), and returns a void* pointer to a matching element, if found.</a:t>
            </a:r>
            <a:endParaRPr lang="zh-CN" altLang="en-US"/>
          </a:p>
          <a:p>
            <a:pPr marL="0" indent="0">
              <a:buNone/>
            </a:pP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6830" y="74295"/>
            <a:ext cx="7358380" cy="589026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&lt;stdio.h&gt;      /* printf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&lt;stdlib.h&gt;     /* qsort, bsearch*/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rgbClr val="FF0000"/>
                </a:solidFill>
                <a:latin typeface="Arial" panose="020B0604020202020204" pitchFamily="34" charset="0"/>
                <a:ea typeface="微软雅黑" panose="020B0503020204020204" charset="-122"/>
              </a:rPr>
              <a:t>int compareints (const void * a, const void * b)</a:t>
            </a:r>
            <a:endParaRPr lang="zh-CN" altLang="en-US" sz="16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600" dirty="0" smtClean="0">
                <a:solidFill>
                  <a:srgbClr val="FF0000"/>
                </a:solidFill>
                <a:latin typeface="Arial" panose="020B0604020202020204" pitchFamily="34" charset="0"/>
                <a:ea typeface="微软雅黑" panose="020B0503020204020204" charset="-122"/>
              </a:rPr>
              <a:t>{  return ( *(int*)a - *(int*)b ); }</a:t>
            </a:r>
            <a:endParaRPr lang="zh-CN" altLang="en-US" sz="1600" dirty="0" smtClean="0">
              <a:solidFill>
                <a:srgbClr val="FF0000"/>
              </a:solidFill>
              <a:latin typeface="Arial" panose="020B0604020202020204" pitchFamily="34" charset="0"/>
              <a:ea typeface="微软雅黑" panose="020B0503020204020204" charset="-122"/>
            </a:endParaRPr>
          </a:p>
          <a:p>
            <a:pPr>
              <a:lnSpc>
                <a:spcPct val="130000"/>
              </a:lnSpc>
            </a:pPr>
            <a:endParaRPr lang="zh-CN" altLang="en-US" sz="1600" dirty="0" smtClean="0">
              <a:solidFill>
                <a:srgbClr val="FF0000"/>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values[] = { 50, 20, 60, 40, 10, 30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 pItem;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key = 40;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qsort (values, 6, sizeof (int), compareints);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pItem = (int*) bsearch (&amp;key, values, 6, sizeof (int), compareints);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 (pItem!=NULL)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("%d is in the array.\n",*pItem);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else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("%d is not in the array.\n",key);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5938520" y="74295"/>
            <a:ext cx="7145020" cy="649033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&lt;stdio.h&gt;      /* printf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&lt;stdlib.h&gt;     /* qsort, bsearch*/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&lt;string.h&gt;     /* strcmp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char strvalues[][20] = {"some","example","strings","here"};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 pItem;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key[20] = "example";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sort elements in array: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qsort (strvalues, 4, 20, </a:t>
            </a:r>
            <a:r>
              <a:rPr lang="zh-CN" altLang="en-US" sz="1600" dirty="0" smtClean="0">
                <a:solidFill>
                  <a:srgbClr val="FF0000"/>
                </a:solidFill>
                <a:latin typeface="Arial" panose="020B0604020202020204" pitchFamily="34" charset="0"/>
                <a:ea typeface="微软雅黑" panose="020B0503020204020204" charset="-122"/>
              </a:rPr>
              <a:t>(int(*)(const void*,const void*))strcmp</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search for the key: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pItem = (char*) bsearch (key, strvalues, 4, 20,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rgbClr val="FF0000"/>
                </a:solidFill>
                <a:latin typeface="Arial" panose="020B0604020202020204" pitchFamily="34" charset="0"/>
                <a:ea typeface="微软雅黑" panose="020B0503020204020204" charset="-122"/>
              </a:rPr>
              <a:t>(int(*)(const void*,const void*))strcmp</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 (pItem!=NULL)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("%s is in the array.\n",pItem);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else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("%s is not in the array.\n",key);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2760" y="-3209"/>
            <a:ext cx="10834777" cy="699595"/>
          </a:xfrm>
        </p:spPr>
        <p:txBody>
          <a:bodyPr/>
          <a:p>
            <a:r>
              <a:rPr lang="en-US" altLang="zh-CN"/>
              <a:t>binary_search</a:t>
            </a:r>
            <a:endParaRPr lang="en-US" altLang="zh-CN"/>
          </a:p>
        </p:txBody>
      </p:sp>
      <p:sp>
        <p:nvSpPr>
          <p:cNvPr id="5" name="文本框 4"/>
          <p:cNvSpPr txBox="1"/>
          <p:nvPr/>
        </p:nvSpPr>
        <p:spPr>
          <a:xfrm>
            <a:off x="292735" y="767080"/>
            <a:ext cx="8349615" cy="596201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     // std::cout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&lt;algorithm&gt;    // std::binary_search, std::sort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&lt;vector&gt;       // std::vector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bool myfunction (int i,int j) { return (i&lt;j);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 ()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myints[] = {1,2,3,4,5,4,3,2,1};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 v(myints,myints+9);                         // 1 2 3 4 5 4 3 2 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 using default comparison: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(v.begin(), v.end());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"looking for a 3...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 (std::binary_search (v.begin(), v.end(), 3))</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"found!\n"; else std::cout &lt;&lt; "not found.\n";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 using myfunction as comp:</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(v.begin(), v.end(), myfunction);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"looking for a 6...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 (std::binary_search (v.begin(), v.end(), 6, myfunction))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"found!\n"; else std::cout &lt;&lt; "not found.\n";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3662680" y="1422400"/>
            <a:ext cx="8511540" cy="2331085"/>
          </a:xfrm>
          <a:prstGeom prst="rect">
            <a:avLst/>
          </a:prstGeom>
          <a:solidFill>
            <a:schemeClr val="tx1">
              <a:lumMod val="20000"/>
              <a:lumOff val="80000"/>
            </a:schemeClr>
          </a:solid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default (1)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template &lt;class ForwardIterator, class T&gt;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bool binary_search (ForwardIterator first, ForwardIterator last, const T&amp; val);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custom (2)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template &lt;class ForwardIterator, class T, class Compare&gt;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bool binary_search (ForwardIterator first, ForwardIterator last, const T&amp; val, Compare comp);</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数组</a:t>
            </a:r>
            <a:endParaRPr lang="zh-CN" altLang="en-US"/>
          </a:p>
        </p:txBody>
      </p:sp>
      <p:sp>
        <p:nvSpPr>
          <p:cNvPr id="3" name="内容占位符 2"/>
          <p:cNvSpPr>
            <a:spLocks noGrp="1"/>
          </p:cNvSpPr>
          <p:nvPr>
            <p:ph idx="1"/>
          </p:nvPr>
        </p:nvSpPr>
        <p:spPr>
          <a:xfrm>
            <a:off x="664210" y="975995"/>
            <a:ext cx="10835005" cy="715645"/>
          </a:xfrm>
        </p:spPr>
        <p:txBody>
          <a:bodyPr/>
          <a:p>
            <a:r>
              <a:rPr lang="zh-CN" altLang="en-US"/>
              <a:t>数组如何定义，定义在哪？</a:t>
            </a:r>
            <a:endParaRPr lang="en-US" altLang="zh-CN"/>
          </a:p>
          <a:p>
            <a:endParaRPr lang="en-US" altLang="zh-CN"/>
          </a:p>
        </p:txBody>
      </p:sp>
      <p:sp>
        <p:nvSpPr>
          <p:cNvPr id="4" name="文本框 3"/>
          <p:cNvSpPr txBox="1"/>
          <p:nvPr/>
        </p:nvSpPr>
        <p:spPr>
          <a:xfrm>
            <a:off x="260350" y="1931670"/>
            <a:ext cx="4121150" cy="3199765"/>
          </a:xfrm>
          <a:prstGeom prst="rect">
            <a:avLst/>
          </a:prstGeom>
          <a:noFill/>
        </p:spPr>
        <p:txBody>
          <a:bodyPr wrap="square" rtlCol="0">
            <a:spAutoFit/>
          </a:bodyPr>
          <a:p>
            <a:pPr marL="0" indent="0" algn="l">
              <a:buNone/>
            </a:pPr>
            <a:r>
              <a:rPr lang="en-US" altLang="zh-CN" sz="2800" b="1">
                <a:solidFill>
                  <a:schemeClr val="accent1"/>
                </a:solidFill>
                <a:effectLst/>
                <a:sym typeface="+mn-ea"/>
              </a:rPr>
              <a:t>Solution 1:</a:t>
            </a:r>
            <a:endParaRPr lang="en-US" altLang="zh-CN" sz="2800" b="1">
              <a:solidFill>
                <a:schemeClr val="accent1"/>
              </a:solidFill>
              <a:effectLst/>
              <a:sym typeface="+mn-ea"/>
            </a:endParaRPr>
          </a:p>
          <a:p>
            <a:pPr marL="0" indent="0" algn="ctr">
              <a:buNone/>
            </a:pPr>
            <a:endParaRPr lang="en-US" altLang="zh-CN" sz="2800" b="1">
              <a:solidFill>
                <a:schemeClr val="accent1"/>
              </a:solidFill>
              <a:effectLst/>
              <a:sym typeface="+mn-ea"/>
            </a:endParaRPr>
          </a:p>
          <a:p>
            <a:pPr marL="0" indent="0" algn="l">
              <a:buNone/>
            </a:pPr>
            <a:r>
              <a:rPr lang="en-US" altLang="zh-CN" sz="2000">
                <a:solidFill>
                  <a:schemeClr val="accent1"/>
                </a:solidFill>
                <a:effectLst/>
                <a:sym typeface="+mn-ea"/>
              </a:rPr>
              <a:t>#define MAX_N 1000000</a:t>
            </a:r>
            <a:endParaRPr lang="en-US" altLang="zh-CN" sz="2000">
              <a:solidFill>
                <a:schemeClr val="accent1"/>
              </a:solidFill>
              <a:effectLst/>
              <a:sym typeface="+mn-ea"/>
            </a:endParaRPr>
          </a:p>
          <a:p>
            <a:pPr marL="0" indent="0" algn="l">
              <a:buNone/>
            </a:pPr>
            <a:r>
              <a:rPr lang="en-US" altLang="zh-CN" sz="2000">
                <a:solidFill>
                  <a:schemeClr val="accent1"/>
                </a:solidFill>
                <a:effectLst/>
                <a:sym typeface="+mn-ea"/>
              </a:rPr>
              <a:t>int data[MAX_N];</a:t>
            </a:r>
            <a:endParaRPr lang="en-US" altLang="zh-CN" sz="2000">
              <a:solidFill>
                <a:schemeClr val="accent1"/>
              </a:solidFill>
              <a:effectLst/>
              <a:sym typeface="+mn-ea"/>
            </a:endParaRPr>
          </a:p>
          <a:p>
            <a:pPr marL="0" indent="0" algn="l">
              <a:buNone/>
            </a:pPr>
            <a:r>
              <a:rPr lang="en-US" altLang="zh-CN" sz="2000">
                <a:solidFill>
                  <a:schemeClr val="accent1"/>
                </a:solidFill>
                <a:effectLst/>
                <a:sym typeface="+mn-ea"/>
              </a:rPr>
              <a:t>int main()</a:t>
            </a:r>
            <a:endParaRPr lang="en-US" altLang="zh-CN" sz="2000">
              <a:solidFill>
                <a:schemeClr val="accent1"/>
              </a:solidFill>
              <a:effectLst/>
              <a:sym typeface="+mn-ea"/>
            </a:endParaRPr>
          </a:p>
          <a:p>
            <a:pPr marL="0" indent="0" algn="l">
              <a:buNone/>
            </a:pPr>
            <a:r>
              <a:rPr lang="en-US" altLang="zh-CN" sz="2000">
                <a:solidFill>
                  <a:schemeClr val="accent1"/>
                </a:solidFill>
                <a:effectLst/>
                <a:sym typeface="+mn-ea"/>
              </a:rPr>
              <a:t>{</a:t>
            </a:r>
            <a:endParaRPr lang="en-US" altLang="zh-CN" sz="2000">
              <a:solidFill>
                <a:schemeClr val="accent1"/>
              </a:solidFill>
              <a:effectLst/>
              <a:sym typeface="+mn-ea"/>
            </a:endParaRPr>
          </a:p>
          <a:p>
            <a:pPr marL="0" indent="0" algn="l">
              <a:buNone/>
            </a:pPr>
            <a:r>
              <a:rPr lang="en-US" altLang="zh-CN" sz="2000">
                <a:solidFill>
                  <a:schemeClr val="accent1"/>
                </a:solidFill>
                <a:effectLst/>
                <a:sym typeface="+mn-ea"/>
              </a:rPr>
              <a:t>   ....</a:t>
            </a:r>
            <a:endParaRPr lang="en-US" altLang="zh-CN" sz="2000">
              <a:solidFill>
                <a:schemeClr val="accent1"/>
              </a:solidFill>
              <a:effectLst/>
              <a:sym typeface="+mn-ea"/>
            </a:endParaRPr>
          </a:p>
          <a:p>
            <a:pPr marL="0" indent="0" algn="l">
              <a:buNone/>
            </a:pPr>
            <a:r>
              <a:rPr lang="en-US" altLang="zh-CN" sz="2000">
                <a:solidFill>
                  <a:schemeClr val="accent1"/>
                </a:solidFill>
                <a:effectLst/>
                <a:sym typeface="+mn-ea"/>
              </a:rPr>
              <a:t>}</a:t>
            </a:r>
            <a:endParaRPr lang="en-US" altLang="zh-CN" sz="2000">
              <a:solidFill>
                <a:schemeClr val="accent1"/>
              </a:solidFill>
              <a:effectLst/>
              <a:sym typeface="+mn-ea"/>
            </a:endParaRPr>
          </a:p>
          <a:p>
            <a:pPr>
              <a:lnSpc>
                <a:spcPct val="130000"/>
              </a:lnSpc>
            </a:pPr>
            <a:endParaRPr lang="en-US" altLang="zh-CN" sz="2000" dirty="0" smtClean="0">
              <a:solidFill>
                <a:schemeClr val="accent1"/>
              </a:solidFill>
              <a:effectLst/>
              <a:latin typeface="Arial" panose="020B0604020202020204" pitchFamily="34" charset="0"/>
              <a:ea typeface="微软雅黑" panose="020B0503020204020204" charset="-122"/>
              <a:sym typeface="+mn-ea"/>
            </a:endParaRPr>
          </a:p>
        </p:txBody>
      </p:sp>
      <p:sp>
        <p:nvSpPr>
          <p:cNvPr id="5" name="文本框 4"/>
          <p:cNvSpPr txBox="1"/>
          <p:nvPr/>
        </p:nvSpPr>
        <p:spPr>
          <a:xfrm>
            <a:off x="3814445" y="1939290"/>
            <a:ext cx="4121150" cy="3079115"/>
          </a:xfrm>
          <a:prstGeom prst="rect">
            <a:avLst/>
          </a:prstGeom>
          <a:noFill/>
        </p:spPr>
        <p:txBody>
          <a:bodyPr wrap="square" rtlCol="0">
            <a:spAutoFit/>
          </a:bodyPr>
          <a:p>
            <a:pPr marL="0" indent="0" algn="l">
              <a:buNone/>
            </a:pPr>
            <a:r>
              <a:rPr lang="en-US" altLang="zh-CN" sz="2800" b="1">
                <a:solidFill>
                  <a:schemeClr val="accent1"/>
                </a:solidFill>
                <a:sym typeface="+mn-ea"/>
              </a:rPr>
              <a:t>Solution 2:</a:t>
            </a:r>
            <a:endParaRPr lang="en-US" altLang="zh-CN" sz="2800" b="1">
              <a:solidFill>
                <a:schemeClr val="accent1"/>
              </a:solidFill>
              <a:sym typeface="+mn-ea"/>
            </a:endParaRPr>
          </a:p>
          <a:p>
            <a:pPr marL="0" indent="0" algn="l">
              <a:buNone/>
            </a:pPr>
            <a:endParaRPr lang="en-US" altLang="zh-CN" sz="2800" b="1">
              <a:solidFill>
                <a:schemeClr val="accent1"/>
              </a:solidFill>
              <a:sym typeface="+mn-ea"/>
            </a:endParaRPr>
          </a:p>
          <a:p>
            <a:pPr marL="0" indent="0" algn="l">
              <a:buNone/>
            </a:pPr>
            <a:r>
              <a:rPr lang="en-US" altLang="zh-CN" sz="2000">
                <a:solidFill>
                  <a:schemeClr val="accent1"/>
                </a:solidFill>
                <a:sym typeface="+mn-ea"/>
              </a:rPr>
              <a:t>#define MAX_N 1000000</a:t>
            </a:r>
            <a:endParaRPr lang="en-US" altLang="zh-CN" sz="2000">
              <a:solidFill>
                <a:schemeClr val="accent1"/>
              </a:solidFill>
              <a:sym typeface="+mn-ea"/>
            </a:endParaRPr>
          </a:p>
          <a:p>
            <a:pPr marL="0" indent="0" algn="l">
              <a:buNone/>
            </a:pPr>
            <a:r>
              <a:rPr lang="en-US" altLang="zh-CN" sz="2000">
                <a:solidFill>
                  <a:schemeClr val="accent1"/>
                </a:solidFill>
                <a:sym typeface="+mn-ea"/>
              </a:rPr>
              <a:t>int main()</a:t>
            </a:r>
            <a:endParaRPr lang="en-US" altLang="zh-CN" sz="2000">
              <a:solidFill>
                <a:schemeClr val="accent1"/>
              </a:solidFill>
              <a:sym typeface="+mn-ea"/>
            </a:endParaRPr>
          </a:p>
          <a:p>
            <a:pPr marL="0" indent="0" algn="l">
              <a:buNone/>
            </a:pPr>
            <a:r>
              <a:rPr lang="en-US" altLang="zh-CN" sz="2000">
                <a:solidFill>
                  <a:schemeClr val="accent1"/>
                </a:solidFill>
                <a:sym typeface="+mn-ea"/>
              </a:rPr>
              <a:t>{</a:t>
            </a:r>
            <a:endParaRPr lang="en-US" altLang="zh-CN" sz="2000">
              <a:solidFill>
                <a:schemeClr val="accent1"/>
              </a:solidFill>
              <a:sym typeface="+mn-ea"/>
            </a:endParaRPr>
          </a:p>
          <a:p>
            <a:pPr marL="0" indent="0" algn="l">
              <a:buNone/>
            </a:pPr>
            <a:r>
              <a:rPr lang="en-US" altLang="zh-CN" sz="2000">
                <a:solidFill>
                  <a:schemeClr val="accent1"/>
                </a:solidFill>
                <a:sym typeface="+mn-ea"/>
              </a:rPr>
              <a:t>   int data[MAX_N];</a:t>
            </a:r>
            <a:endParaRPr lang="en-US" altLang="zh-CN" sz="2000">
              <a:solidFill>
                <a:schemeClr val="accent1"/>
              </a:solidFill>
              <a:sym typeface="+mn-ea"/>
            </a:endParaRPr>
          </a:p>
          <a:p>
            <a:pPr marL="0" indent="0" algn="l">
              <a:buNone/>
            </a:pPr>
            <a:r>
              <a:rPr lang="en-US" altLang="zh-CN" sz="2000">
                <a:solidFill>
                  <a:schemeClr val="accent1"/>
                </a:solidFill>
                <a:sym typeface="+mn-ea"/>
              </a:rPr>
              <a:t>   ....</a:t>
            </a:r>
            <a:endParaRPr lang="en-US" altLang="zh-CN" sz="2000">
              <a:solidFill>
                <a:schemeClr val="accent1"/>
              </a:solidFill>
              <a:sym typeface="+mn-ea"/>
            </a:endParaRPr>
          </a:p>
          <a:p>
            <a:pPr marL="0" indent="0" algn="l">
              <a:buNone/>
            </a:pPr>
            <a:r>
              <a:rPr lang="en-US" altLang="zh-CN" sz="2000">
                <a:solidFill>
                  <a:schemeClr val="accent1"/>
                </a:solidFill>
                <a:sym typeface="+mn-ea"/>
              </a:rPr>
              <a:t>}</a:t>
            </a:r>
            <a:endParaRPr lang="en-US" altLang="zh-CN" sz="2000">
              <a:solidFill>
                <a:schemeClr val="accent1"/>
              </a:solidFill>
              <a:sym typeface="+mn-ea"/>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1"/>
          <a:srcRect l="5219" r="35567" b="41930"/>
          <a:stretch>
            <a:fillRect/>
          </a:stretch>
        </p:blipFill>
        <p:spPr>
          <a:xfrm>
            <a:off x="3814445" y="4969510"/>
            <a:ext cx="3068955" cy="1692910"/>
          </a:xfrm>
          <a:prstGeom prst="rect">
            <a:avLst/>
          </a:prstGeom>
        </p:spPr>
      </p:pic>
      <p:sp>
        <p:nvSpPr>
          <p:cNvPr id="7" name="文本框 6"/>
          <p:cNvSpPr txBox="1"/>
          <p:nvPr/>
        </p:nvSpPr>
        <p:spPr>
          <a:xfrm>
            <a:off x="8053705" y="1927860"/>
            <a:ext cx="4121150" cy="3387090"/>
          </a:xfrm>
          <a:prstGeom prst="rect">
            <a:avLst/>
          </a:prstGeom>
          <a:noFill/>
        </p:spPr>
        <p:txBody>
          <a:bodyPr wrap="square" rtlCol="0">
            <a:spAutoFit/>
          </a:bodyPr>
          <a:p>
            <a:pPr marL="0" indent="0" algn="l">
              <a:buNone/>
            </a:pPr>
            <a:r>
              <a:rPr lang="en-US" altLang="zh-CN" sz="2800" b="1">
                <a:solidFill>
                  <a:schemeClr val="accent1"/>
                </a:solidFill>
                <a:sym typeface="+mn-ea"/>
              </a:rPr>
              <a:t>Solution 3:</a:t>
            </a:r>
            <a:endParaRPr lang="en-US" altLang="zh-CN" sz="2800" b="1">
              <a:solidFill>
                <a:schemeClr val="accent1"/>
              </a:solidFill>
              <a:sym typeface="+mn-ea"/>
            </a:endParaRPr>
          </a:p>
          <a:p>
            <a:pPr marL="0" indent="0" algn="l">
              <a:buNone/>
            </a:pPr>
            <a:endParaRPr lang="en-US" altLang="zh-CN" sz="2800" b="1">
              <a:solidFill>
                <a:schemeClr val="accent1"/>
              </a:solidFill>
              <a:sym typeface="+mn-ea"/>
            </a:endParaRPr>
          </a:p>
          <a:p>
            <a:pPr marL="0" indent="0" algn="l">
              <a:buNone/>
            </a:pPr>
            <a:r>
              <a:rPr lang="en-US" altLang="zh-CN" sz="2000">
                <a:solidFill>
                  <a:schemeClr val="accent1"/>
                </a:solidFill>
                <a:sym typeface="+mn-ea"/>
              </a:rPr>
              <a:t>#define MAX_N 1000000</a:t>
            </a:r>
            <a:endParaRPr lang="en-US" altLang="zh-CN" sz="2000">
              <a:solidFill>
                <a:schemeClr val="accent1"/>
              </a:solidFill>
              <a:sym typeface="+mn-ea"/>
            </a:endParaRPr>
          </a:p>
          <a:p>
            <a:pPr marL="0" indent="0" algn="l">
              <a:buNone/>
            </a:pPr>
            <a:r>
              <a:rPr lang="en-US" altLang="zh-CN" sz="2000">
                <a:solidFill>
                  <a:schemeClr val="accent1"/>
                </a:solidFill>
                <a:sym typeface="+mn-ea"/>
              </a:rPr>
              <a:t>int main()</a:t>
            </a:r>
            <a:endParaRPr lang="en-US" altLang="zh-CN" sz="2000">
              <a:solidFill>
                <a:schemeClr val="accent1"/>
              </a:solidFill>
              <a:sym typeface="+mn-ea"/>
            </a:endParaRPr>
          </a:p>
          <a:p>
            <a:pPr marL="0" indent="0" algn="l">
              <a:buNone/>
            </a:pPr>
            <a:r>
              <a:rPr lang="en-US" altLang="zh-CN" sz="2000">
                <a:solidFill>
                  <a:schemeClr val="accent1"/>
                </a:solidFill>
                <a:sym typeface="+mn-ea"/>
              </a:rPr>
              <a:t>{</a:t>
            </a:r>
            <a:endParaRPr lang="en-US" altLang="zh-CN" sz="2000">
              <a:solidFill>
                <a:schemeClr val="accent1"/>
              </a:solidFill>
              <a:sym typeface="+mn-ea"/>
            </a:endParaRPr>
          </a:p>
          <a:p>
            <a:pPr marL="0" indent="0" algn="l">
              <a:buNone/>
            </a:pPr>
            <a:r>
              <a:rPr lang="en-US" altLang="zh-CN" sz="2000">
                <a:solidFill>
                  <a:schemeClr val="accent1"/>
                </a:solidFill>
                <a:sym typeface="+mn-ea"/>
              </a:rPr>
              <a:t>   int* data = new int[MAX_N];</a:t>
            </a:r>
            <a:endParaRPr lang="en-US" altLang="zh-CN" sz="2000">
              <a:solidFill>
                <a:schemeClr val="accent1"/>
              </a:solidFill>
              <a:sym typeface="+mn-ea"/>
            </a:endParaRPr>
          </a:p>
          <a:p>
            <a:pPr marL="0" indent="0" algn="l">
              <a:buNone/>
            </a:pPr>
            <a:r>
              <a:rPr lang="en-US" altLang="zh-CN" sz="2000">
                <a:solidFill>
                  <a:schemeClr val="accent1"/>
                </a:solidFill>
                <a:sym typeface="+mn-ea"/>
              </a:rPr>
              <a:t>   ....</a:t>
            </a:r>
            <a:endParaRPr lang="en-US" altLang="zh-CN" sz="2000">
              <a:solidFill>
                <a:schemeClr val="accent1"/>
              </a:solidFill>
              <a:sym typeface="+mn-ea"/>
            </a:endParaRPr>
          </a:p>
          <a:p>
            <a:pPr marL="0" indent="0" algn="l">
              <a:buNone/>
            </a:pPr>
            <a:r>
              <a:rPr lang="en-US" altLang="zh-CN" sz="2000">
                <a:solidFill>
                  <a:schemeClr val="accent1"/>
                </a:solidFill>
                <a:sym typeface="+mn-ea"/>
              </a:rPr>
              <a:t>   delete[] data;</a:t>
            </a:r>
            <a:endParaRPr lang="en-US" altLang="zh-CN" sz="2000">
              <a:solidFill>
                <a:schemeClr val="accent1"/>
              </a:solidFill>
              <a:sym typeface="+mn-ea"/>
            </a:endParaRPr>
          </a:p>
          <a:p>
            <a:pPr marL="0" indent="0" algn="l">
              <a:buNone/>
            </a:pPr>
            <a:r>
              <a:rPr lang="en-US" altLang="zh-CN" sz="2000">
                <a:solidFill>
                  <a:schemeClr val="accent1"/>
                </a:solidFill>
                <a:sym typeface="+mn-ea"/>
              </a:rPr>
              <a:t>}</a:t>
            </a:r>
            <a:endParaRPr lang="en-US" altLang="zh-CN" sz="2000">
              <a:solidFill>
                <a:schemeClr val="accent1"/>
              </a:solidFill>
              <a:sym typeface="+mn-ea"/>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
        <p:nvSpPr>
          <p:cNvPr id="8" name="文本框 7"/>
          <p:cNvSpPr txBox="1"/>
          <p:nvPr/>
        </p:nvSpPr>
        <p:spPr>
          <a:xfrm>
            <a:off x="437515" y="1450975"/>
            <a:ext cx="4724400" cy="368300"/>
          </a:xfrm>
          <a:prstGeom prst="rect">
            <a:avLst/>
          </a:prstGeom>
          <a:noFill/>
        </p:spPr>
        <p:txBody>
          <a:bodyPr wrap="square" rtlCol="0" anchor="t">
            <a:spAutoFit/>
          </a:bodyPr>
          <a:p>
            <a:pPr marL="0" indent="0" algn="l">
              <a:buNone/>
            </a:pPr>
            <a:r>
              <a:rPr lang="zh-CN" altLang="en-US" b="1">
                <a:solidFill>
                  <a:schemeClr val="accent1"/>
                </a:solidFill>
                <a:effectLst/>
                <a:latin typeface="+mj-ea"/>
                <a:ea typeface="+mj-ea"/>
                <a:sym typeface="+mn-ea"/>
              </a:rPr>
              <a:t>定义一个整形数组，数组元素个数为一百万。</a:t>
            </a:r>
            <a:endParaRPr lang="zh-CN" altLang="en-US" b="1" dirty="0" smtClean="0">
              <a:solidFill>
                <a:schemeClr val="accent1"/>
              </a:solidFill>
              <a:effectLst/>
              <a:latin typeface="+mj-ea"/>
              <a:ea typeface="+mj-ea"/>
              <a:sym typeface="+mn-ea"/>
            </a:endParaRPr>
          </a:p>
        </p:txBody>
      </p:sp>
      <p:sp>
        <p:nvSpPr>
          <p:cNvPr id="148" name=" 148"/>
          <p:cNvSpPr/>
          <p:nvPr/>
        </p:nvSpPr>
        <p:spPr>
          <a:xfrm rot="16200000">
            <a:off x="5288915" y="4605655"/>
            <a:ext cx="671195" cy="250190"/>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8"/>
                                        </p:tgtEl>
                                        <p:attrNameLst>
                                          <p:attrName>style.visibility</p:attrName>
                                        </p:attrNameLst>
                                      </p:cBhvr>
                                      <p:to>
                                        <p:strVal val="visible"/>
                                      </p:to>
                                    </p:set>
                                    <p:anim calcmode="lin" valueType="num">
                                      <p:cBhvr additive="base">
                                        <p:cTn id="25" dur="500" fill="hold"/>
                                        <p:tgtEl>
                                          <p:spTgt spid="148"/>
                                        </p:tgtEl>
                                        <p:attrNameLst>
                                          <p:attrName>ppt_x</p:attrName>
                                        </p:attrNameLst>
                                      </p:cBhvr>
                                      <p:tavLst>
                                        <p:tav tm="0">
                                          <p:val>
                                            <p:strVal val="#ppt_x"/>
                                          </p:val>
                                        </p:tav>
                                        <p:tav tm="100000">
                                          <p:val>
                                            <p:strVal val="#ppt_x"/>
                                          </p:val>
                                        </p:tav>
                                      </p:tavLst>
                                    </p:anim>
                                    <p:anim calcmode="lin" valueType="num">
                                      <p:cBhvr additive="base">
                                        <p:cTn id="26" dur="500" fill="hold"/>
                                        <p:tgtEl>
                                          <p:spTgt spid="14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09575" y="442595"/>
            <a:ext cx="11089640" cy="5816600"/>
          </a:xfrm>
        </p:spPr>
        <p:txBody>
          <a:bodyPr/>
          <a:p>
            <a:pPr marL="0" indent="0">
              <a:buNone/>
            </a:pPr>
            <a:r>
              <a:rPr lang="zh-CN" altLang="en-US" sz="2800" b="1"/>
              <a:t>二分查找</a:t>
            </a:r>
            <a:endParaRPr lang="zh-CN" altLang="en-US" sz="2800" b="1"/>
          </a:p>
          <a:p>
            <a:pPr marL="0" indent="0">
              <a:buNone/>
            </a:pPr>
            <a:endParaRPr lang="en-US" altLang="zh-CN" sz="2400"/>
          </a:p>
          <a:p>
            <a:pPr marL="0" indent="0">
              <a:buNone/>
            </a:pPr>
            <a:r>
              <a:rPr lang="en-US" altLang="zh-CN" sz="2400"/>
              <a:t>PAT</a:t>
            </a:r>
            <a:r>
              <a:rPr lang="zh-CN" altLang="en-US" sz="2400"/>
              <a:t>乙级题 </a:t>
            </a:r>
            <a:r>
              <a:rPr lang="en-US" altLang="zh-CN" sz="2400"/>
              <a:t>1030</a:t>
            </a:r>
            <a:endParaRPr lang="en-US" altLang="zh-CN" sz="2400"/>
          </a:p>
          <a:p>
            <a:pPr marL="0" indent="0">
              <a:buNone/>
            </a:pPr>
            <a:r>
              <a:rPr lang="zh-CN" altLang="en-US" sz="2400"/>
              <a:t>其他？？？欢迎补充</a:t>
            </a:r>
            <a:endParaRPr lang="zh-CN"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排序再讨论</a:t>
            </a:r>
            <a:endParaRPr lang="zh-CN" altLang="en-US"/>
          </a:p>
        </p:txBody>
      </p:sp>
      <p:sp>
        <p:nvSpPr>
          <p:cNvPr id="3" name="内容占位符 2"/>
          <p:cNvSpPr>
            <a:spLocks noGrp="1"/>
          </p:cNvSpPr>
          <p:nvPr>
            <p:ph idx="1"/>
          </p:nvPr>
        </p:nvSpPr>
        <p:spPr/>
        <p:txBody>
          <a:bodyPr/>
          <a:p>
            <a:r>
              <a:rPr lang="zh-CN" altLang="en-US"/>
              <a:t>分组排序（桶排序）</a:t>
            </a:r>
            <a:endParaRPr lang="zh-CN" altLang="en-US"/>
          </a:p>
          <a:p>
            <a:pPr marL="0" indent="0">
              <a:buNone/>
            </a:pPr>
            <a:r>
              <a:rPr lang="en-US" altLang="zh-CN">
                <a:sym typeface="+mn-ea"/>
              </a:rPr>
              <a:t>PAT</a:t>
            </a:r>
            <a:r>
              <a:rPr lang="zh-CN" altLang="en-US">
                <a:sym typeface="+mn-ea"/>
              </a:rPr>
              <a:t>乙级题 1015. 德才论，将数据分成四组，再分别调用</a:t>
            </a:r>
            <a:r>
              <a:rPr lang="en-US" altLang="zh-CN">
                <a:sym typeface="+mn-ea"/>
              </a:rPr>
              <a:t>qsort</a:t>
            </a:r>
            <a:r>
              <a:rPr lang="zh-CN" altLang="en-US">
                <a:sym typeface="+mn-ea"/>
              </a:rPr>
              <a:t>四次。其效率要高于所有数据混合在一起的排序。</a:t>
            </a:r>
            <a:endParaRPr lang="en-US" altLang="zh-CN">
              <a:sym typeface="+mn-ea"/>
            </a:endParaRPr>
          </a:p>
          <a:p>
            <a:r>
              <a:rPr lang="zh-CN" altLang="en-US"/>
              <a:t>简单编解码排序</a:t>
            </a:r>
            <a:endParaRPr lang="zh-CN" altLang="en-US"/>
          </a:p>
          <a:p>
            <a:pPr marL="0" indent="0">
              <a:buNone/>
            </a:pPr>
            <a:r>
              <a:rPr lang="zh-CN" altLang="en-US"/>
              <a:t>例如，先按数学成绩</a:t>
            </a:r>
            <a:r>
              <a:rPr lang="en-US" altLang="zh-CN">
                <a:sym typeface="+mn-ea"/>
              </a:rPr>
              <a:t>(m)</a:t>
            </a:r>
            <a:r>
              <a:rPr lang="zh-CN" altLang="en-US"/>
              <a:t>排序，数学成绩</a:t>
            </a:r>
            <a:r>
              <a:rPr lang="zh-CN" altLang="en-US">
                <a:sym typeface="+mn-ea"/>
              </a:rPr>
              <a:t>相同</a:t>
            </a:r>
            <a:r>
              <a:rPr lang="zh-CN" altLang="en-US"/>
              <a:t>时再按语文成绩</a:t>
            </a:r>
            <a:r>
              <a:rPr lang="en-US" altLang="zh-CN">
                <a:sym typeface="+mn-ea"/>
              </a:rPr>
              <a:t>(h)</a:t>
            </a:r>
            <a:r>
              <a:rPr lang="zh-CN" altLang="en-US"/>
              <a:t>排序，可以将其编码成</a:t>
            </a:r>
            <a:endParaRPr lang="zh-CN" altLang="en-US"/>
          </a:p>
          <a:p>
            <a:pPr marL="0" indent="0">
              <a:buNone/>
            </a:pPr>
            <a:r>
              <a:rPr lang="en-US" altLang="zh-CN"/>
              <a:t>code = m*101+h;</a:t>
            </a:r>
            <a:endParaRPr lang="en-US" altLang="zh-CN"/>
          </a:p>
          <a:p>
            <a:pPr marL="0" indent="0">
              <a:buNone/>
            </a:pPr>
            <a:r>
              <a:rPr lang="zh-CN" altLang="en-US"/>
              <a:t>然后根据</a:t>
            </a:r>
            <a:r>
              <a:rPr lang="en-US" altLang="zh-CN"/>
              <a:t>code</a:t>
            </a:r>
            <a:r>
              <a:rPr lang="zh-CN" altLang="en-US"/>
              <a:t>进行</a:t>
            </a:r>
            <a:r>
              <a:rPr lang="en-US" altLang="zh-CN"/>
              <a:t>qsort</a:t>
            </a:r>
            <a:r>
              <a:rPr lang="zh-CN" altLang="en-US"/>
              <a:t>，解码时候</a:t>
            </a:r>
            <a:endParaRPr lang="zh-CN" altLang="en-US"/>
          </a:p>
          <a:p>
            <a:pPr marL="0" indent="0">
              <a:buNone/>
            </a:pPr>
            <a:r>
              <a:rPr lang="en-US" altLang="zh-CN"/>
              <a:t>m = code/101;</a:t>
            </a:r>
            <a:endParaRPr lang="en-US" altLang="zh-CN"/>
          </a:p>
          <a:p>
            <a:pPr marL="0" indent="0">
              <a:buNone/>
            </a:pPr>
            <a:r>
              <a:rPr lang="en-US" altLang="zh-CN"/>
              <a:t>h = code%101;</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272030" y="2048510"/>
            <a:ext cx="7647940" cy="1016000"/>
          </a:xfrm>
        </p:spPr>
        <p:txBody>
          <a:bodyPr/>
          <a:p>
            <a:r>
              <a:rPr lang="zh-CN" altLang="en-US" sz="4400"/>
              <a:t>第三章： </a:t>
            </a:r>
            <a:r>
              <a:rPr lang="zh-CN" altLang="en-US" sz="4400">
                <a:sym typeface="+mn-ea"/>
              </a:rPr>
              <a:t>栈、队列、链表</a:t>
            </a:r>
            <a:endParaRPr lang="zh-CN" altLang="en-US" sz="44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 </a:t>
            </a:r>
            <a:r>
              <a:rPr lang="en-US" altLang="zh-CN"/>
              <a:t>(Stack)</a:t>
            </a:r>
            <a:endParaRPr lang="en-US" altLang="zh-CN"/>
          </a:p>
        </p:txBody>
      </p:sp>
      <p:sp>
        <p:nvSpPr>
          <p:cNvPr id="6" name="内容占位符 5"/>
          <p:cNvSpPr/>
          <p:nvPr>
            <p:ph idx="1"/>
          </p:nvPr>
        </p:nvSpPr>
        <p:spPr>
          <a:xfrm>
            <a:off x="664210" y="1066165"/>
            <a:ext cx="10835005" cy="669290"/>
          </a:xfrm>
        </p:spPr>
        <p:txBody>
          <a:bodyPr/>
          <a:p>
            <a:r>
              <a:rPr lang="en-US" altLang="zh-CN"/>
              <a:t>LIFO (last in, first out)</a:t>
            </a:r>
            <a:endParaRPr lang="en-US" altLang="zh-CN"/>
          </a:p>
        </p:txBody>
      </p:sp>
      <p:pic>
        <p:nvPicPr>
          <p:cNvPr id="7" name="图片 6"/>
          <p:cNvPicPr>
            <a:picLocks noChangeAspect="1"/>
          </p:cNvPicPr>
          <p:nvPr/>
        </p:nvPicPr>
        <p:blipFill>
          <a:blip r:embed="rId1"/>
          <a:srcRect l="68692" t="20431" r="2888" b="37138"/>
          <a:stretch>
            <a:fillRect/>
          </a:stretch>
        </p:blipFill>
        <p:spPr>
          <a:xfrm>
            <a:off x="266065" y="1607185"/>
            <a:ext cx="4502150" cy="3644265"/>
          </a:xfrm>
          <a:prstGeom prst="rect">
            <a:avLst/>
          </a:prstGeom>
        </p:spPr>
      </p:pic>
      <p:sp>
        <p:nvSpPr>
          <p:cNvPr id="8" name="内容占位符 5"/>
          <p:cNvSpPr/>
          <p:nvPr/>
        </p:nvSpPr>
        <p:spPr>
          <a:xfrm>
            <a:off x="5169535" y="1607185"/>
            <a:ext cx="6834505" cy="2740025"/>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常用实现方法</a:t>
            </a:r>
            <a:endParaRPr lang="zh-CN" altLang="en-US"/>
          </a:p>
          <a:p>
            <a:r>
              <a:rPr lang="zh-CN" altLang="en-US"/>
              <a:t>数组实现</a:t>
            </a:r>
            <a:endParaRPr lang="zh-CN" altLang="en-US"/>
          </a:p>
          <a:p>
            <a:r>
              <a:rPr lang="zh-CN" altLang="en-US"/>
              <a:t>单向链表实现</a:t>
            </a:r>
            <a:endParaRPr lang="zh-CN" altLang="en-US"/>
          </a:p>
          <a:p>
            <a:endParaRPr lang="zh-CN" altLang="en-US"/>
          </a:p>
          <a:p>
            <a:pPr marL="0" indent="0">
              <a:buNone/>
            </a:pPr>
            <a:r>
              <a:rPr lang="en-US" altLang="zh-CN"/>
              <a:t>C++</a:t>
            </a:r>
            <a:r>
              <a:rPr lang="zh-CN" altLang="en-US"/>
              <a:t>常用</a:t>
            </a:r>
            <a:r>
              <a:rPr lang="en-US" altLang="zh-CN"/>
              <a:t>: std::vector, std::stack, std::list</a:t>
            </a:r>
            <a:r>
              <a:rPr lang="zh-CN" altLang="en-US"/>
              <a:t>实现</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a:t>
            </a:r>
            <a:r>
              <a:rPr lang="en-US" altLang="zh-CN"/>
              <a:t>queue</a:t>
            </a:r>
            <a:r>
              <a:rPr lang="zh-CN" altLang="en-US"/>
              <a:t>）</a:t>
            </a:r>
            <a:endParaRPr lang="zh-CN" altLang="en-US"/>
          </a:p>
        </p:txBody>
      </p:sp>
      <p:sp>
        <p:nvSpPr>
          <p:cNvPr id="3" name="内容占位符 2"/>
          <p:cNvSpPr>
            <a:spLocks noGrp="1"/>
          </p:cNvSpPr>
          <p:nvPr>
            <p:ph idx="1"/>
          </p:nvPr>
        </p:nvSpPr>
        <p:spPr/>
        <p:txBody>
          <a:bodyPr/>
          <a:p>
            <a:r>
              <a:rPr lang="zh-CN" altLang="en-US">
                <a:sym typeface="+mn-ea"/>
              </a:rPr>
              <a:t>FIFO </a:t>
            </a:r>
            <a:r>
              <a:rPr lang="en-US" altLang="zh-CN">
                <a:sym typeface="+mn-ea"/>
              </a:rPr>
              <a:t>(</a:t>
            </a:r>
            <a:r>
              <a:rPr lang="zh-CN" altLang="en-US"/>
              <a:t>First-In-First-Out)</a:t>
            </a:r>
            <a:endParaRPr lang="zh-CN" altLang="en-US"/>
          </a:p>
        </p:txBody>
      </p:sp>
      <p:pic>
        <p:nvPicPr>
          <p:cNvPr id="4" name="图片 3"/>
          <p:cNvPicPr>
            <a:picLocks noChangeAspect="1"/>
          </p:cNvPicPr>
          <p:nvPr/>
        </p:nvPicPr>
        <p:blipFill>
          <a:blip r:embed="rId1"/>
          <a:srcRect l="77111" t="28184" r="2652" b="41703"/>
          <a:stretch>
            <a:fillRect/>
          </a:stretch>
        </p:blipFill>
        <p:spPr>
          <a:xfrm>
            <a:off x="177800" y="1685290"/>
            <a:ext cx="3971925" cy="3204845"/>
          </a:xfrm>
          <a:prstGeom prst="rect">
            <a:avLst/>
          </a:prstGeom>
        </p:spPr>
      </p:pic>
      <p:sp>
        <p:nvSpPr>
          <p:cNvPr id="8" name="内容占位符 5"/>
          <p:cNvSpPr/>
          <p:nvPr/>
        </p:nvSpPr>
        <p:spPr>
          <a:xfrm>
            <a:off x="5169535" y="1607185"/>
            <a:ext cx="6834505" cy="2740025"/>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常用实现方法</a:t>
            </a:r>
            <a:endParaRPr lang="zh-CN" altLang="en-US"/>
          </a:p>
          <a:p>
            <a:r>
              <a:rPr lang="zh-CN" altLang="en-US"/>
              <a:t>圆形缓冲</a:t>
            </a:r>
            <a:endParaRPr lang="zh-CN" altLang="en-US"/>
          </a:p>
          <a:p>
            <a:r>
              <a:rPr lang="zh-CN" altLang="en-US"/>
              <a:t>双向链表</a:t>
            </a:r>
            <a:endParaRPr lang="zh-CN" altLang="en-US"/>
          </a:p>
          <a:p>
            <a:endParaRPr lang="zh-CN" altLang="en-US"/>
          </a:p>
          <a:p>
            <a:pPr marL="0" indent="0">
              <a:buNone/>
            </a:pPr>
            <a:r>
              <a:rPr lang="en-US" altLang="zh-CN"/>
              <a:t>C++</a:t>
            </a:r>
            <a:r>
              <a:rPr lang="zh-CN" altLang="en-US"/>
              <a:t>常用</a:t>
            </a:r>
            <a:r>
              <a:rPr lang="en-US" altLang="zh-CN"/>
              <a:t>: std::deque</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 </a:t>
            </a:r>
            <a:r>
              <a:rPr lang="en-US" altLang="zh-CN"/>
              <a:t>(Linked List)</a:t>
            </a:r>
            <a:endParaRPr lang="en-US" altLang="zh-CN"/>
          </a:p>
        </p:txBody>
      </p:sp>
      <p:sp>
        <p:nvSpPr>
          <p:cNvPr id="3" name="内容占位符 2"/>
          <p:cNvSpPr>
            <a:spLocks noGrp="1"/>
          </p:cNvSpPr>
          <p:nvPr>
            <p:ph idx="1"/>
          </p:nvPr>
        </p:nvSpPr>
        <p:spPr>
          <a:xfrm>
            <a:off x="664210" y="1066165"/>
            <a:ext cx="3379470" cy="570865"/>
          </a:xfrm>
        </p:spPr>
        <p:txBody>
          <a:bodyPr/>
          <a:p>
            <a:r>
              <a:rPr lang="en-US" altLang="zh-CN"/>
              <a:t>Singly linked list</a:t>
            </a:r>
            <a:endParaRPr lang="en-US" altLang="zh-CN"/>
          </a:p>
        </p:txBody>
      </p:sp>
      <p:pic>
        <p:nvPicPr>
          <p:cNvPr id="4" name="图片 3"/>
          <p:cNvPicPr>
            <a:picLocks noChangeAspect="1"/>
          </p:cNvPicPr>
          <p:nvPr/>
        </p:nvPicPr>
        <p:blipFill>
          <a:blip r:embed="rId1"/>
          <a:srcRect l="41450" t="44273" r="30987" b="49556"/>
          <a:stretch>
            <a:fillRect/>
          </a:stretch>
        </p:blipFill>
        <p:spPr>
          <a:xfrm>
            <a:off x="664210" y="1637030"/>
            <a:ext cx="4032885" cy="489585"/>
          </a:xfrm>
          <a:prstGeom prst="rect">
            <a:avLst/>
          </a:prstGeom>
        </p:spPr>
      </p:pic>
      <p:sp>
        <p:nvSpPr>
          <p:cNvPr id="5" name="内容占位符 2"/>
          <p:cNvSpPr>
            <a:spLocks noGrp="1"/>
          </p:cNvSpPr>
          <p:nvPr/>
        </p:nvSpPr>
        <p:spPr>
          <a:xfrm>
            <a:off x="628650" y="2168525"/>
            <a:ext cx="3258185" cy="570865"/>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r>
              <a:rPr lang="en-US" altLang="zh-CN"/>
              <a:t>Doubly linked list</a:t>
            </a:r>
            <a:endParaRPr lang="en-US" altLang="zh-CN"/>
          </a:p>
        </p:txBody>
      </p:sp>
      <p:pic>
        <p:nvPicPr>
          <p:cNvPr id="6" name="图片 5"/>
          <p:cNvPicPr>
            <a:picLocks noChangeAspect="1"/>
          </p:cNvPicPr>
          <p:nvPr/>
        </p:nvPicPr>
        <p:blipFill>
          <a:blip r:embed="rId2"/>
          <a:srcRect l="34888" t="67566" r="24846" b="26383"/>
          <a:stretch>
            <a:fillRect/>
          </a:stretch>
        </p:blipFill>
        <p:spPr>
          <a:xfrm>
            <a:off x="137160" y="2637155"/>
            <a:ext cx="5891530" cy="480060"/>
          </a:xfrm>
          <a:prstGeom prst="rect">
            <a:avLst/>
          </a:prstGeom>
        </p:spPr>
      </p:pic>
      <p:sp>
        <p:nvSpPr>
          <p:cNvPr id="7" name="内容占位符 2"/>
          <p:cNvSpPr>
            <a:spLocks noGrp="1"/>
          </p:cNvSpPr>
          <p:nvPr/>
        </p:nvSpPr>
        <p:spPr>
          <a:xfrm>
            <a:off x="623570" y="3088005"/>
            <a:ext cx="3263265" cy="570865"/>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r>
              <a:rPr lang="en-US" altLang="zh-CN"/>
              <a:t>Circular Linked list</a:t>
            </a:r>
            <a:endParaRPr lang="en-US" altLang="zh-CN"/>
          </a:p>
        </p:txBody>
      </p:sp>
      <p:pic>
        <p:nvPicPr>
          <p:cNvPr id="9" name="图片 8"/>
          <p:cNvPicPr>
            <a:picLocks noChangeAspect="1"/>
          </p:cNvPicPr>
          <p:nvPr/>
        </p:nvPicPr>
        <p:blipFill>
          <a:blip r:embed="rId3"/>
          <a:srcRect l="43820" t="65637" r="33079" b="25878"/>
          <a:stretch>
            <a:fillRect/>
          </a:stretch>
        </p:blipFill>
        <p:spPr>
          <a:xfrm>
            <a:off x="664210" y="3515360"/>
            <a:ext cx="3380105" cy="673100"/>
          </a:xfrm>
          <a:prstGeom prst="rect">
            <a:avLst/>
          </a:prstGeom>
        </p:spPr>
      </p:pic>
      <p:sp>
        <p:nvSpPr>
          <p:cNvPr id="10" name="文本框 9"/>
          <p:cNvSpPr txBox="1"/>
          <p:nvPr/>
        </p:nvSpPr>
        <p:spPr>
          <a:xfrm>
            <a:off x="6332855" y="659130"/>
            <a:ext cx="2672080" cy="1889760"/>
          </a:xfrm>
          <a:prstGeom prst="rect">
            <a:avLst/>
          </a:prstGeom>
          <a:noFill/>
        </p:spPr>
        <p:txBody>
          <a:bodyPr wrap="square" rtlCol="0" anchor="t">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rPr>
              <a:t>struct Node</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    int  data;     //数据</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    Node* next;</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a:t>
            </a:r>
            <a:endParaRPr lang="zh-CN" altLang="en-US" dirty="0" smtClean="0">
              <a:solidFill>
                <a:schemeClr val="accent1"/>
              </a:solidFill>
              <a:latin typeface="Arial" panose="020B0604020202020204" pitchFamily="34" charset="0"/>
              <a:ea typeface="微软雅黑" panose="020B0503020204020204" charset="-122"/>
            </a:endParaRPr>
          </a:p>
        </p:txBody>
      </p:sp>
      <p:sp>
        <p:nvSpPr>
          <p:cNvPr id="11" name="文本框 10"/>
          <p:cNvSpPr txBox="1"/>
          <p:nvPr/>
        </p:nvSpPr>
        <p:spPr>
          <a:xfrm>
            <a:off x="6398895" y="2449195"/>
            <a:ext cx="2540000" cy="2130425"/>
          </a:xfrm>
          <a:prstGeom prst="rect">
            <a:avLst/>
          </a:prstGeom>
          <a:noFill/>
        </p:spPr>
        <p:txBody>
          <a:bodyPr wrap="square" rtlCol="0" anchor="t">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struct Node</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    int  data;     //数据</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Node* next;</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r>
              <a:rPr lang="en-US" altLang="zh-CN" sz="1600" dirty="0" smtClean="0">
                <a:solidFill>
                  <a:schemeClr val="accent1"/>
                </a:solidFill>
                <a:latin typeface="Arial" panose="020B0604020202020204" pitchFamily="34" charset="0"/>
                <a:ea typeface="微软雅黑" panose="020B0503020204020204" charset="-122"/>
                <a:sym typeface="+mn-ea"/>
              </a:rPr>
              <a:t>Node* pre;</a:t>
            </a:r>
            <a:endParaRPr lang="en-US" altLang="zh-CN"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a:t>
            </a:r>
            <a:endParaRPr lang="zh-CN" altLang="en-US" sz="1600" dirty="0" smtClean="0">
              <a:solidFill>
                <a:schemeClr val="accent1"/>
              </a:solidFill>
              <a:latin typeface="Arial" panose="020B0604020202020204" pitchFamily="34" charset="0"/>
              <a:ea typeface="微软雅黑" panose="020B0503020204020204" charset="-122"/>
              <a:sym typeface="+mn-ea"/>
            </a:endParaRPr>
          </a:p>
        </p:txBody>
      </p:sp>
      <p:sp>
        <p:nvSpPr>
          <p:cNvPr id="8" name="内容占位符 5"/>
          <p:cNvSpPr/>
          <p:nvPr/>
        </p:nvSpPr>
        <p:spPr>
          <a:xfrm>
            <a:off x="6332855" y="4659630"/>
            <a:ext cx="3036570" cy="678180"/>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en-US" altLang="zh-CN"/>
              <a:t>C++</a:t>
            </a:r>
            <a:r>
              <a:rPr lang="zh-CN" altLang="en-US"/>
              <a:t>常用</a:t>
            </a:r>
            <a:r>
              <a:rPr lang="en-US" altLang="zh-CN"/>
              <a:t>: std::list</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4210" y="189865"/>
            <a:ext cx="3432175" cy="699770"/>
          </a:xfrm>
        </p:spPr>
        <p:txBody>
          <a:bodyPr/>
          <a:p>
            <a:r>
              <a:rPr lang="zh-CN" altLang="en-US"/>
              <a:t>约瑟夫环</a:t>
            </a:r>
            <a:endParaRPr lang="zh-CN" altLang="en-US"/>
          </a:p>
        </p:txBody>
      </p:sp>
      <p:sp>
        <p:nvSpPr>
          <p:cNvPr id="3" name="内容占位符 2"/>
          <p:cNvSpPr>
            <a:spLocks noGrp="1"/>
          </p:cNvSpPr>
          <p:nvPr>
            <p:ph idx="1"/>
          </p:nvPr>
        </p:nvSpPr>
        <p:spPr>
          <a:xfrm>
            <a:off x="490220" y="879475"/>
            <a:ext cx="11008995" cy="1925320"/>
          </a:xfrm>
        </p:spPr>
        <p:txBody>
          <a:bodyPr/>
          <a:p>
            <a:r>
              <a:rPr lang="zh-CN" altLang="en-US"/>
              <a:t>已知n个人（以编号1，2，3...n分别表示）围坐在一张圆桌周围。从编号为k的人开始报数，数到m的那个人出列；他的下一个人又从1开始报数，数到m的那个人又出列；依此规律重复下去，直到圆桌周围的人全部出列。</a:t>
            </a:r>
            <a:endParaRPr lang="zh-CN" altLang="en-US"/>
          </a:p>
          <a:p>
            <a:r>
              <a:rPr lang="zh-CN" altLang="en-US"/>
              <a:t>问题：</a:t>
            </a:r>
            <a:r>
              <a:rPr lang="zh-CN" altLang="en-US">
                <a:sym typeface="+mn-ea"/>
              </a:rPr>
              <a:t>问最后剩下的一个人的编号是多少？或者依次打印出被踢走的人的编号。</a:t>
            </a:r>
            <a:endParaRPr lang="zh-CN" altLang="en-US"/>
          </a:p>
        </p:txBody>
      </p:sp>
      <p:sp>
        <p:nvSpPr>
          <p:cNvPr id="4" name="文本框 3"/>
          <p:cNvSpPr txBox="1"/>
          <p:nvPr/>
        </p:nvSpPr>
        <p:spPr>
          <a:xfrm>
            <a:off x="271145" y="2593340"/>
            <a:ext cx="5095240" cy="457073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std::</a:t>
            </a:r>
            <a:r>
              <a:rPr lang="zh-CN" altLang="en-US" sz="1600" dirty="0" smtClean="0">
                <a:solidFill>
                  <a:schemeClr val="accent1"/>
                </a:solidFill>
                <a:latin typeface="Arial" panose="020B0604020202020204" pitchFamily="34" charset="0"/>
                <a:ea typeface="微软雅黑" panose="020B0503020204020204" charset="-122"/>
              </a:rPr>
              <a:t>list&lt;int&gt; table;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int i;</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for(i=1; i&lt;=</a:t>
            </a:r>
            <a:r>
              <a:rPr lang="en-US" altLang="zh-CN" sz="1600" dirty="0" smtClean="0">
                <a:solidFill>
                  <a:schemeClr val="accent1"/>
                </a:solidFill>
                <a:latin typeface="Arial" panose="020B0604020202020204" pitchFamily="34" charset="0"/>
                <a:ea typeface="微软雅黑" panose="020B0503020204020204" charset="-122"/>
              </a:rPr>
              <a:t>n</a:t>
            </a:r>
            <a:r>
              <a:rPr lang="zh-CN" altLang="en-US" sz="1600" dirty="0" smtClean="0">
                <a:solidFill>
                  <a:schemeClr val="accent1"/>
                </a:solidFill>
                <a:latin typeface="Arial" panose="020B0604020202020204" pitchFamily="34" charset="0"/>
                <a:ea typeface="微软雅黑" panose="020B0503020204020204" charset="-122"/>
              </a:rPr>
              <a:t>; ++i)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table-&gt;push_back(i);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list&lt;int&gt;::iterator it=table</a:t>
            </a:r>
            <a:r>
              <a:rPr lang="en-US" altLang="zh-CN" sz="1600" dirty="0" smtClean="0">
                <a:solidFill>
                  <a:schemeClr val="accent1"/>
                </a:solidFill>
                <a:latin typeface="Arial" panose="020B0604020202020204" pitchFamily="34" charset="0"/>
                <a:ea typeface="微软雅黑" panose="020B0503020204020204" charset="-122"/>
                <a:sym typeface="+mn-ea"/>
              </a:rPr>
              <a:t>.</a:t>
            </a:r>
            <a:r>
              <a:rPr lang="zh-CN" altLang="en-US" sz="1600" dirty="0" smtClean="0">
                <a:solidFill>
                  <a:schemeClr val="accent1"/>
                </a:solidFill>
                <a:latin typeface="Arial" panose="020B0604020202020204" pitchFamily="34" charset="0"/>
                <a:ea typeface="微软雅黑" panose="020B0503020204020204" charset="-122"/>
                <a:sym typeface="+mn-ea"/>
              </a:rPr>
              <a:t>begin();</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r>
              <a:rPr lang="en-US" altLang="zh-CN" sz="1600" dirty="0" smtClean="0">
                <a:solidFill>
                  <a:schemeClr val="accent1"/>
                </a:solidFill>
                <a:latin typeface="Arial" panose="020B0604020202020204" pitchFamily="34" charset="0"/>
                <a:ea typeface="微软雅黑" panose="020B0503020204020204" charset="-122"/>
                <a:sym typeface="+mn-ea"/>
              </a:rPr>
              <a:t>for(i=1; i&lt;k; ++i, ++it);</a:t>
            </a:r>
            <a:endParaRPr lang="en-US" altLang="zh-CN"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a:t>
            </a:r>
            <a:r>
              <a:rPr lang="en-US" altLang="zh-CN" sz="1600" dirty="0" smtClean="0">
                <a:solidFill>
                  <a:schemeClr val="accent1"/>
                </a:solidFill>
                <a:latin typeface="Arial" panose="020B0604020202020204" pitchFamily="34" charset="0"/>
                <a:ea typeface="微软雅黑" panose="020B0503020204020204" charset="-122"/>
              </a:rPr>
              <a:t>count</a:t>
            </a:r>
            <a:r>
              <a:rPr lang="zh-CN" altLang="en-US" sz="1600" dirty="0" smtClean="0">
                <a:solidFill>
                  <a:schemeClr val="accent1"/>
                </a:solidFill>
                <a:latin typeface="Arial" panose="020B0604020202020204" pitchFamily="34" charset="0"/>
                <a:ea typeface="微软雅黑" panose="020B0503020204020204" charset="-122"/>
              </a:rPr>
              <a:t>=1;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en-US" altLang="zh-CN" sz="1600" dirty="0" smtClean="0">
                <a:solidFill>
                  <a:schemeClr val="accent1"/>
                </a:solidFill>
                <a:latin typeface="Arial" panose="020B0604020202020204" pitchFamily="34" charset="0"/>
                <a:ea typeface="微软雅黑" panose="020B0503020204020204" charset="-122"/>
              </a:rPr>
              <a:t>while</a:t>
            </a:r>
            <a:r>
              <a:rPr lang="zh-CN" altLang="en-US"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sym typeface="+mn-ea"/>
              </a:rPr>
              <a:t>table</a:t>
            </a:r>
            <a:r>
              <a:rPr lang="en-US" altLang="zh-CN" sz="1600" dirty="0" smtClean="0">
                <a:solidFill>
                  <a:schemeClr val="accent1"/>
                </a:solidFill>
                <a:latin typeface="Arial" panose="020B0604020202020204" pitchFamily="34" charset="0"/>
                <a:ea typeface="微软雅黑" panose="020B0503020204020204" charset="-122"/>
                <a:sym typeface="+mn-ea"/>
              </a:rPr>
              <a:t>.</a:t>
            </a:r>
            <a:r>
              <a:rPr lang="zh-CN" altLang="en-US" sz="1600" dirty="0" smtClean="0">
                <a:solidFill>
                  <a:schemeClr val="accent1"/>
                </a:solidFill>
                <a:latin typeface="Arial" panose="020B0604020202020204" pitchFamily="34" charset="0"/>
                <a:ea typeface="微软雅黑" panose="020B0503020204020204" charset="-122"/>
                <a:sym typeface="+mn-ea"/>
              </a:rPr>
              <a:t>size()</a:t>
            </a:r>
            <a:r>
              <a:rPr lang="en-US" altLang="zh-CN" sz="1600" dirty="0" smtClean="0">
                <a:solidFill>
                  <a:schemeClr val="accent1"/>
                </a:solidFill>
                <a:latin typeface="Arial" panose="020B0604020202020204" pitchFamily="34" charset="0"/>
                <a:ea typeface="微软雅黑" panose="020B0503020204020204" charset="-122"/>
                <a:sym typeface="+mn-ea"/>
              </a:rPr>
              <a:t>&gt;</a:t>
            </a:r>
            <a:r>
              <a:rPr lang="zh-CN" altLang="en-US" sz="1600" dirty="0" smtClean="0">
                <a:solidFill>
                  <a:schemeClr val="accent1"/>
                </a:solidFill>
                <a:latin typeface="Arial" panose="020B0604020202020204" pitchFamily="34" charset="0"/>
                <a:ea typeface="微软雅黑" panose="020B0503020204020204" charset="-122"/>
                <a:sym typeface="+mn-ea"/>
              </a:rPr>
              <a:t>1</a:t>
            </a: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a:t>
            </a:r>
            <a:r>
              <a:rPr lang="en-US" altLang="zh-CN" sz="1600" dirty="0" smtClean="0">
                <a:solidFill>
                  <a:schemeClr val="accent1"/>
                </a:solidFill>
                <a:latin typeface="Arial" panose="020B0604020202020204" pitchFamily="34" charset="0"/>
                <a:ea typeface="微软雅黑" panose="020B0503020204020204" charset="-122"/>
                <a:sym typeface="+mn-ea"/>
              </a:rPr>
              <a:t>count</a:t>
            </a:r>
            <a:r>
              <a:rPr lang="zh-CN" altLang="en-US" sz="1600" dirty="0" smtClean="0">
                <a:solidFill>
                  <a:schemeClr val="accent1"/>
                </a:solidFill>
                <a:latin typeface="Arial" panose="020B0604020202020204" pitchFamily="34" charset="0"/>
                <a:ea typeface="微软雅黑" panose="020B0503020204020204" charset="-122"/>
              </a:rPr>
              <a:t>++==</a:t>
            </a:r>
            <a:r>
              <a:rPr lang="en-US" altLang="zh-CN" sz="1600" dirty="0" smtClean="0">
                <a:solidFill>
                  <a:schemeClr val="accent1"/>
                </a:solidFill>
                <a:latin typeface="Arial" panose="020B0604020202020204" pitchFamily="34" charset="0"/>
                <a:ea typeface="微软雅黑" panose="020B0503020204020204" charset="-122"/>
              </a:rPr>
              <a:t>m</a:t>
            </a: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cout&lt;&lt;*it&lt;&lt;endl;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876800" y="2837815"/>
            <a:ext cx="7105015" cy="2651125"/>
          </a:xfrm>
          <a:prstGeom prst="rect">
            <a:avLst/>
          </a:prstGeom>
          <a:noFill/>
        </p:spPr>
        <p:txBody>
          <a:bodyPr wrap="square" rtlCol="0" anchor="t">
            <a:spAutoFit/>
          </a:bodyPr>
          <a:p>
            <a:pPr>
              <a:lnSpc>
                <a:spcPct val="130000"/>
              </a:lnSpc>
            </a:pPr>
            <a:r>
              <a:rPr lang="zh-CN" altLang="en-US" sz="1600" b="1" dirty="0" smtClean="0">
                <a:solidFill>
                  <a:schemeClr val="accent1"/>
                </a:solidFill>
                <a:latin typeface="Arial" panose="020B0604020202020204" pitchFamily="34" charset="0"/>
                <a:ea typeface="微软雅黑" panose="020B0503020204020204" charset="-122"/>
                <a:sym typeface="+mn-ea"/>
              </a:rPr>
              <a:t>             </a:t>
            </a:r>
            <a:r>
              <a:rPr lang="zh-CN" altLang="en-US" sz="1600" b="1" dirty="0" smtClean="0">
                <a:solidFill>
                  <a:srgbClr val="FF0000"/>
                </a:solidFill>
                <a:latin typeface="Arial" panose="020B0604020202020204" pitchFamily="34" charset="0"/>
                <a:ea typeface="微软雅黑" panose="020B0503020204020204" charset="-122"/>
                <a:sym typeface="+mn-ea"/>
              </a:rPr>
              <a:t>it = table-&gt;erase(it);  </a:t>
            </a:r>
            <a:r>
              <a:rPr lang="en-US" altLang="zh-CN" sz="1600" dirty="0" smtClean="0">
                <a:solidFill>
                  <a:schemeClr val="accent1"/>
                </a:solidFill>
                <a:latin typeface="Arial" panose="020B0604020202020204" pitchFamily="34" charset="0"/>
                <a:ea typeface="微软雅黑" panose="020B0503020204020204" charset="-122"/>
                <a:sym typeface="+mn-ea"/>
              </a:rPr>
              <a:t>//</a:t>
            </a:r>
            <a:r>
              <a:rPr lang="zh-CN" altLang="en-US" sz="1600" dirty="0" smtClean="0">
                <a:solidFill>
                  <a:schemeClr val="accent1"/>
                </a:solidFill>
                <a:latin typeface="Arial" panose="020B0604020202020204" pitchFamily="34" charset="0"/>
                <a:ea typeface="微软雅黑" panose="020B0503020204020204" charset="-122"/>
                <a:sym typeface="+mn-ea"/>
              </a:rPr>
              <a:t>利用</a:t>
            </a:r>
            <a:r>
              <a:rPr lang="en-US" altLang="zh-CN" sz="1600" dirty="0" smtClean="0">
                <a:solidFill>
                  <a:schemeClr val="accent1"/>
                </a:solidFill>
                <a:latin typeface="Arial" panose="020B0604020202020204" pitchFamily="34" charset="0"/>
                <a:ea typeface="微软雅黑" panose="020B0503020204020204" charset="-122"/>
                <a:sym typeface="+mn-ea"/>
              </a:rPr>
              <a:t>erase</a:t>
            </a:r>
            <a:r>
              <a:rPr lang="zh-CN" altLang="en-US" sz="1600" dirty="0" smtClean="0">
                <a:solidFill>
                  <a:schemeClr val="accent1"/>
                </a:solidFill>
                <a:latin typeface="Arial" panose="020B0604020202020204" pitchFamily="34" charset="0"/>
                <a:ea typeface="微软雅黑" panose="020B0503020204020204" charset="-122"/>
                <a:sym typeface="+mn-ea"/>
              </a:rPr>
              <a:t>删除，再指向像一个元素</a:t>
            </a:r>
            <a:r>
              <a:rPr lang="zh-CN" altLang="en-US" sz="1600" b="1" dirty="0" smtClean="0">
                <a:solidFill>
                  <a:schemeClr val="accent1"/>
                </a:solidFill>
                <a:latin typeface="Arial" panose="020B0604020202020204" pitchFamily="34" charset="0"/>
                <a:ea typeface="微软雅黑" panose="020B0503020204020204" charset="-122"/>
                <a:sym typeface="+mn-ea"/>
              </a:rPr>
              <a:t> </a:t>
            </a:r>
            <a:endParaRPr lang="zh-CN" altLang="en-US" sz="1600"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r>
              <a:rPr lang="en-US" altLang="zh-CN" sz="1600" dirty="0" smtClean="0">
                <a:solidFill>
                  <a:schemeClr val="accent1"/>
                </a:solidFill>
                <a:latin typeface="Arial" panose="020B0604020202020204" pitchFamily="34" charset="0"/>
                <a:ea typeface="微软雅黑" panose="020B0503020204020204" charset="-122"/>
                <a:sym typeface="+mn-ea"/>
              </a:rPr>
              <a:t>count</a:t>
            </a:r>
            <a:r>
              <a:rPr lang="zh-CN" altLang="en-US" sz="1600" dirty="0" smtClean="0">
                <a:solidFill>
                  <a:schemeClr val="accent1"/>
                </a:solidFill>
                <a:latin typeface="Arial" panose="020B0604020202020204" pitchFamily="34" charset="0"/>
                <a:ea typeface="微软雅黑" panose="020B0503020204020204" charset="-122"/>
                <a:sym typeface="+mn-ea"/>
              </a:rPr>
              <a:t>=1;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else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++it;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r>
              <a:rPr lang="zh-CN" altLang="en-US" sz="1600" b="1" dirty="0" smtClean="0">
                <a:solidFill>
                  <a:srgbClr val="FF0000"/>
                </a:solidFill>
                <a:latin typeface="Arial" panose="020B0604020202020204" pitchFamily="34" charset="0"/>
                <a:ea typeface="微软雅黑" panose="020B0503020204020204" charset="-122"/>
                <a:sym typeface="+mn-ea"/>
              </a:rPr>
              <a:t>if(it==table-&gt;end()) </a:t>
            </a:r>
            <a:r>
              <a:rPr lang="en-US" altLang="zh-CN" sz="1600" b="1" dirty="0" smtClean="0">
                <a:solidFill>
                  <a:srgbClr val="FF0000"/>
                </a:solidFill>
                <a:latin typeface="Arial" panose="020B0604020202020204" pitchFamily="34" charset="0"/>
                <a:ea typeface="微软雅黑" panose="020B0503020204020204" charset="-122"/>
                <a:sym typeface="+mn-ea"/>
              </a:rPr>
              <a:t>//</a:t>
            </a:r>
            <a:r>
              <a:rPr lang="zh-CN" altLang="en-US" sz="1600" b="1" dirty="0" smtClean="0">
                <a:solidFill>
                  <a:srgbClr val="FF0000"/>
                </a:solidFill>
                <a:latin typeface="Arial" panose="020B0604020202020204" pitchFamily="34" charset="0"/>
                <a:ea typeface="微软雅黑" panose="020B0503020204020204" charset="-122"/>
                <a:sym typeface="+mn-ea"/>
              </a:rPr>
              <a:t>到了最后，从头循环   </a:t>
            </a:r>
            <a:endParaRPr lang="zh-CN" altLang="en-US" sz="1600" b="1" dirty="0" smtClean="0">
              <a:solidFill>
                <a:srgbClr val="FF0000"/>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it=table-&gt;begin();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 </a:t>
            </a:r>
            <a:r>
              <a:rPr lang="en-US" altLang="zh-CN" sz="1600" dirty="0" smtClean="0">
                <a:solidFill>
                  <a:schemeClr val="accent1"/>
                </a:solidFill>
                <a:latin typeface="Arial" panose="020B0604020202020204" pitchFamily="34" charset="0"/>
                <a:ea typeface="微软雅黑" panose="020B0503020204020204" charset="-122"/>
                <a:sym typeface="+mn-ea"/>
              </a:rPr>
              <a:t>//while</a:t>
            </a:r>
            <a:endParaRPr lang="en-US" altLang="zh-CN" sz="1600" dirty="0" smtClean="0">
              <a:solidFill>
                <a:schemeClr val="accent1"/>
              </a:solidFill>
              <a:latin typeface="Arial" panose="020B0604020202020204" pitchFamily="34" charset="0"/>
              <a:ea typeface="微软雅黑" panose="020B0503020204020204" charset="-122"/>
              <a:sym typeface="+mn-ea"/>
            </a:endParaRPr>
          </a:p>
        </p:txBody>
      </p:sp>
      <p:sp>
        <p:nvSpPr>
          <p:cNvPr id="7" name="文本框 6"/>
          <p:cNvSpPr txBox="1"/>
          <p:nvPr/>
        </p:nvSpPr>
        <p:spPr>
          <a:xfrm>
            <a:off x="6493510" y="119380"/>
            <a:ext cx="3383280" cy="650875"/>
          </a:xfrm>
          <a:prstGeom prst="rect">
            <a:avLst/>
          </a:prstGeom>
          <a:noFill/>
        </p:spPr>
        <p:txBody>
          <a:bodyPr wrap="none" rtlCol="0">
            <a:spAutoFit/>
          </a:bodyPr>
          <a:p>
            <a:pPr>
              <a:lnSpc>
                <a:spcPct val="130000"/>
              </a:lnSpc>
            </a:pPr>
            <a:r>
              <a:rPr lang="zh-CN" altLang="en-US" sz="2800" b="1" dirty="0" smtClean="0">
                <a:solidFill>
                  <a:schemeClr val="accent1"/>
                </a:solidFill>
                <a:latin typeface="Arial" panose="020B0604020202020204" pitchFamily="34" charset="0"/>
                <a:ea typeface="微软雅黑" panose="020B0503020204020204" charset="-122"/>
              </a:rPr>
              <a:t>解决方法：环形链表</a:t>
            </a:r>
            <a:endParaRPr lang="zh-CN" altLang="en-US" sz="2800" b="1"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卡片游戏</a:t>
            </a:r>
            <a:endParaRPr lang="zh-CN" altLang="en-US"/>
          </a:p>
        </p:txBody>
      </p:sp>
      <p:sp>
        <p:nvSpPr>
          <p:cNvPr id="3" name="内容占位符 2"/>
          <p:cNvSpPr>
            <a:spLocks noGrp="1"/>
          </p:cNvSpPr>
          <p:nvPr>
            <p:ph idx="1"/>
          </p:nvPr>
        </p:nvSpPr>
        <p:spPr>
          <a:xfrm>
            <a:off x="521335" y="1066165"/>
            <a:ext cx="10977880" cy="5193030"/>
          </a:xfrm>
        </p:spPr>
        <p:txBody>
          <a:bodyPr>
            <a:normAutofit/>
          </a:bodyPr>
          <a:p>
            <a:pPr marL="0" indent="0">
              <a:buNone/>
            </a:pPr>
            <a:r>
              <a:rPr lang="zh-CN" altLang="en-US"/>
              <a:t>桌上有一叠牌，从第一张牌（即位于顶面的牌）开始从上往下依次编号为1～n。当至少还剩两张牌时进行以下操作：把第一张扔掉，然后把新的第一张放到整叠牌的最后。</a:t>
            </a:r>
            <a:endParaRPr lang="zh-CN" altLang="en-US"/>
          </a:p>
          <a:p>
            <a:pPr marL="0" indent="0">
              <a:buNone/>
            </a:pPr>
            <a:r>
              <a:rPr lang="zh-CN" altLang="en-US"/>
              <a:t>输入n，n≤1000000。</a:t>
            </a:r>
            <a:endParaRPr lang="zh-CN" altLang="en-US"/>
          </a:p>
          <a:p>
            <a:pPr marL="0" indent="0">
              <a:buNone/>
            </a:pPr>
            <a:r>
              <a:rPr lang="zh-CN" altLang="en-US"/>
              <a:t>输出每次扔掉的牌，以及最后剩下的牌。</a:t>
            </a:r>
            <a:endParaRPr lang="zh-CN" altLang="en-US"/>
          </a:p>
          <a:p>
            <a:pPr marL="0" indent="0">
              <a:buNone/>
            </a:pPr>
            <a:r>
              <a:rPr lang="zh-CN" altLang="en-US"/>
              <a:t>样例输入</a:t>
            </a:r>
            <a:endParaRPr lang="zh-CN" altLang="en-US"/>
          </a:p>
          <a:p>
            <a:pPr marL="0" indent="0">
              <a:buNone/>
            </a:pPr>
            <a:r>
              <a:rPr lang="zh-CN" altLang="en-US"/>
              <a:t>7</a:t>
            </a:r>
            <a:endParaRPr lang="zh-CN" altLang="en-US"/>
          </a:p>
          <a:p>
            <a:pPr marL="0" indent="0">
              <a:buNone/>
            </a:pPr>
            <a:r>
              <a:rPr lang="zh-CN" altLang="en-US"/>
              <a:t>样例输出</a:t>
            </a:r>
            <a:endParaRPr lang="zh-CN" altLang="en-US"/>
          </a:p>
          <a:p>
            <a:pPr marL="0" indent="0">
              <a:buNone/>
            </a:pPr>
            <a:r>
              <a:rPr lang="zh-CN" altLang="en-US"/>
              <a:t>1 3 5 7 4 2 6</a:t>
            </a:r>
            <a:endParaRPr lang="zh-CN" altLang="en-US"/>
          </a:p>
        </p:txBody>
      </p:sp>
      <p:sp>
        <p:nvSpPr>
          <p:cNvPr id="7" name="文本框 6"/>
          <p:cNvSpPr txBox="1"/>
          <p:nvPr/>
        </p:nvSpPr>
        <p:spPr>
          <a:xfrm>
            <a:off x="6493510" y="119380"/>
            <a:ext cx="2672080" cy="650875"/>
          </a:xfrm>
          <a:prstGeom prst="rect">
            <a:avLst/>
          </a:prstGeom>
          <a:noFill/>
        </p:spPr>
        <p:txBody>
          <a:bodyPr wrap="none" rtlCol="0">
            <a:spAutoFit/>
          </a:bodyPr>
          <a:p>
            <a:pPr>
              <a:lnSpc>
                <a:spcPct val="130000"/>
              </a:lnSpc>
            </a:pPr>
            <a:r>
              <a:rPr lang="zh-CN" altLang="en-US" sz="2800" b="1" dirty="0" smtClean="0">
                <a:solidFill>
                  <a:schemeClr val="accent1"/>
                </a:solidFill>
                <a:latin typeface="Arial" panose="020B0604020202020204" pitchFamily="34" charset="0"/>
                <a:ea typeface="微软雅黑" panose="020B0503020204020204" charset="-122"/>
              </a:rPr>
              <a:t>解决方法：队列</a:t>
            </a:r>
            <a:endParaRPr lang="en-US" altLang="zh-CN" sz="2800" b="1"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1775" y="-7620"/>
            <a:ext cx="4490720" cy="713041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&lt;iostream&gt;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&lt;deque&gt;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using namespace std;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i, 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bool bFirst=true;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std::deque&lt;int&gt; cards;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cin&gt;&gt;n;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for(i=1; i&lt;=n; ++i)</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cards.push_back(i);</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while(cards.size()&gt;=2)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if(!bFirst)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cout&lt;&lt;"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cout&lt;&lt;cards.front();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cards.pop_front();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cards.push_back(cards.front());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cards.pop_front();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bFirst=false;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100830" y="104775"/>
            <a:ext cx="3101340" cy="265112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if(cards.size())</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if(!bFirst)</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cout&lt;&lt;"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cout&lt;&lt;cards.front();</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return 0;</a:t>
            </a:r>
            <a:endParaRPr lang="zh-CN" altLang="en-US" sz="16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a:t>
            </a:r>
            <a:endParaRPr lang="zh-CN" altLang="en-US" sz="16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4100830" y="3057525"/>
            <a:ext cx="7643495" cy="1370965"/>
          </a:xfrm>
          <a:prstGeom prst="rect">
            <a:avLst/>
          </a:prstGeom>
          <a:noFill/>
        </p:spPr>
        <p:txBody>
          <a:bodyPr wrap="square" rtlCol="0">
            <a:spAutoFit/>
          </a:bodyPr>
          <a:p>
            <a:pPr algn="l">
              <a:lnSpc>
                <a:spcPct val="130000"/>
              </a:lnSpc>
            </a:pPr>
            <a:r>
              <a:rPr lang="en-US" altLang="zh-CN" sz="1600" dirty="0" smtClean="0">
                <a:solidFill>
                  <a:schemeClr val="accent1"/>
                </a:solidFill>
                <a:latin typeface="Arial" panose="020B0604020202020204" pitchFamily="34" charset="0"/>
                <a:ea typeface="微软雅黑" panose="020B0503020204020204" charset="-122"/>
              </a:rPr>
              <a:t>deque</a:t>
            </a:r>
            <a:r>
              <a:rPr lang="zh-CN" altLang="en-US" sz="1600" dirty="0" smtClean="0">
                <a:solidFill>
                  <a:schemeClr val="accent1"/>
                </a:solidFill>
                <a:latin typeface="Arial" panose="020B0604020202020204" pitchFamily="34" charset="0"/>
                <a:ea typeface="微软雅黑" panose="020B0503020204020204" charset="-122"/>
              </a:rPr>
              <a:t>是</a:t>
            </a:r>
            <a:r>
              <a:rPr lang="en-US" altLang="zh-CN" sz="1600" dirty="0" smtClean="0">
                <a:solidFill>
                  <a:schemeClr val="accent1"/>
                </a:solidFill>
                <a:latin typeface="Arial" panose="020B0604020202020204" pitchFamily="34" charset="0"/>
                <a:ea typeface="微软雅黑" panose="020B0503020204020204" charset="-122"/>
              </a:rPr>
              <a:t>STL</a:t>
            </a:r>
            <a:r>
              <a:rPr lang="zh-CN" altLang="en-US" sz="1600" dirty="0" smtClean="0">
                <a:solidFill>
                  <a:schemeClr val="accent1"/>
                </a:solidFill>
                <a:latin typeface="Arial" panose="020B0604020202020204" pitchFamily="34" charset="0"/>
                <a:ea typeface="微软雅黑" panose="020B0503020204020204" charset="-122"/>
              </a:rPr>
              <a:t>中的双向队列容器，虽然</a:t>
            </a:r>
            <a:r>
              <a:rPr lang="en-US" altLang="zh-CN" sz="1600" dirty="0" smtClean="0">
                <a:solidFill>
                  <a:schemeClr val="accent1"/>
                </a:solidFill>
                <a:latin typeface="Arial" panose="020B0604020202020204" pitchFamily="34" charset="0"/>
                <a:ea typeface="微软雅黑" panose="020B0503020204020204" charset="-122"/>
              </a:rPr>
              <a:t>STL</a:t>
            </a:r>
            <a:r>
              <a:rPr lang="zh-CN" altLang="en-US" sz="1600" dirty="0" smtClean="0">
                <a:solidFill>
                  <a:schemeClr val="accent1"/>
                </a:solidFill>
                <a:latin typeface="Arial" panose="020B0604020202020204" pitchFamily="34" charset="0"/>
                <a:ea typeface="微软雅黑" panose="020B0503020204020204" charset="-122"/>
              </a:rPr>
              <a:t>中也有</a:t>
            </a:r>
            <a:r>
              <a:rPr lang="en-US" altLang="zh-CN" sz="1600" dirty="0" smtClean="0">
                <a:solidFill>
                  <a:schemeClr val="accent1"/>
                </a:solidFill>
                <a:latin typeface="Arial" panose="020B0604020202020204" pitchFamily="34" charset="0"/>
                <a:ea typeface="微软雅黑" panose="020B0503020204020204" charset="-122"/>
              </a:rPr>
              <a:t>std::queue</a:t>
            </a:r>
            <a:r>
              <a:rPr lang="zh-CN" altLang="en-US" sz="1600" dirty="0" smtClean="0">
                <a:solidFill>
                  <a:schemeClr val="accent1"/>
                </a:solidFill>
                <a:latin typeface="Arial" panose="020B0604020202020204" pitchFamily="34" charset="0"/>
                <a:ea typeface="微软雅黑" panose="020B0503020204020204" charset="-122"/>
              </a:rPr>
              <a:t>，但通常建议大家使用</a:t>
            </a:r>
            <a:r>
              <a:rPr lang="en-US" altLang="zh-CN" sz="1600" dirty="0" smtClean="0">
                <a:solidFill>
                  <a:schemeClr val="accent1"/>
                </a:solidFill>
                <a:latin typeface="Arial" panose="020B0604020202020204" pitchFamily="34" charset="0"/>
                <a:ea typeface="微软雅黑" panose="020B0503020204020204" charset="-122"/>
              </a:rPr>
              <a:t>deque</a:t>
            </a:r>
            <a:r>
              <a:rPr lang="zh-CN" altLang="en-US" sz="1600" dirty="0" smtClean="0">
                <a:solidFill>
                  <a:schemeClr val="accent1"/>
                </a:solidFill>
                <a:latin typeface="Arial" panose="020B0604020202020204" pitchFamily="34" charset="0"/>
                <a:ea typeface="微软雅黑" panose="020B0503020204020204" charset="-122"/>
              </a:rPr>
              <a:t>。原因是在</a:t>
            </a:r>
            <a:r>
              <a:rPr lang="en-US" altLang="zh-CN" sz="1600" dirty="0" smtClean="0">
                <a:solidFill>
                  <a:schemeClr val="accent1"/>
                </a:solidFill>
                <a:latin typeface="Arial" panose="020B0604020202020204" pitchFamily="34" charset="0"/>
                <a:ea typeface="微软雅黑" panose="020B0503020204020204" charset="-122"/>
              </a:rPr>
              <a:t>C++</a:t>
            </a:r>
            <a:r>
              <a:rPr lang="zh-CN" altLang="en-US" sz="1600" dirty="0" smtClean="0">
                <a:solidFill>
                  <a:schemeClr val="accent1"/>
                </a:solidFill>
                <a:latin typeface="Arial" panose="020B0604020202020204" pitchFamily="34" charset="0"/>
                <a:ea typeface="微软雅黑" panose="020B0503020204020204" charset="-122"/>
              </a:rPr>
              <a:t>标准库中</a:t>
            </a:r>
            <a:r>
              <a:rPr lang="en-US" altLang="zh-CN" sz="1600" dirty="0" smtClean="0">
                <a:solidFill>
                  <a:schemeClr val="accent1"/>
                </a:solidFill>
                <a:latin typeface="Arial" panose="020B0604020202020204" pitchFamily="34" charset="0"/>
                <a:ea typeface="微软雅黑" panose="020B0503020204020204" charset="-122"/>
              </a:rPr>
              <a:t>, std::stack</a:t>
            </a:r>
            <a:r>
              <a:rPr lang="zh-CN" altLang="en-US" sz="1600" dirty="0" smtClean="0">
                <a:solidFill>
                  <a:schemeClr val="accent1"/>
                </a:solidFill>
                <a:latin typeface="Arial" panose="020B0604020202020204" pitchFamily="34" charset="0"/>
                <a:ea typeface="微软雅黑" panose="020B0503020204020204" charset="-122"/>
              </a:rPr>
              <a:t>和</a:t>
            </a:r>
            <a:r>
              <a:rPr lang="en-US" altLang="zh-CN" sz="1600" dirty="0" smtClean="0">
                <a:solidFill>
                  <a:schemeClr val="accent1"/>
                </a:solidFill>
                <a:latin typeface="Arial" panose="020B0604020202020204" pitchFamily="34" charset="0"/>
                <a:ea typeface="微软雅黑" panose="020B0503020204020204" charset="-122"/>
              </a:rPr>
              <a:t>std::queue</a:t>
            </a:r>
            <a:r>
              <a:rPr lang="zh-CN" altLang="en-US" sz="1600" dirty="0" smtClean="0">
                <a:solidFill>
                  <a:schemeClr val="accent1"/>
                </a:solidFill>
                <a:latin typeface="Arial" panose="020B0604020202020204" pitchFamily="34" charset="0"/>
                <a:ea typeface="微软雅黑" panose="020B0503020204020204" charset="-122"/>
              </a:rPr>
              <a:t>是使用容器的适配器实现的，这也意味着他们并不是容器，也就意味着他们没有迭代器可以使用。</a:t>
            </a:r>
            <a:endParaRPr lang="zh-CN" altLang="en-US" sz="1600" dirty="0" smtClean="0">
              <a:solidFill>
                <a:schemeClr val="accent1"/>
              </a:solidFill>
              <a:latin typeface="Arial" panose="020B0604020202020204" pitchFamily="34" charset="0"/>
              <a:ea typeface="微软雅黑" panose="020B0503020204020204" charset="-122"/>
            </a:endParaRPr>
          </a:p>
          <a:p>
            <a:pPr algn="l">
              <a:lnSpc>
                <a:spcPct val="130000"/>
              </a:lnSpc>
            </a:pPr>
            <a:r>
              <a:rPr lang="zh-CN" altLang="en-US" sz="1600" dirty="0" smtClean="0">
                <a:solidFill>
                  <a:schemeClr val="accent1"/>
                </a:solidFill>
                <a:latin typeface="Arial" panose="020B0604020202020204" pitchFamily="34" charset="0"/>
                <a:ea typeface="微软雅黑" panose="020B0503020204020204" charset="-122"/>
              </a:rPr>
              <a:t>建议大家直接使用</a:t>
            </a:r>
            <a:r>
              <a:rPr lang="en-US" altLang="zh-CN" sz="1600" dirty="0" smtClean="0">
                <a:solidFill>
                  <a:schemeClr val="accent1"/>
                </a:solidFill>
                <a:latin typeface="Arial" panose="020B0604020202020204" pitchFamily="34" charset="0"/>
                <a:ea typeface="微软雅黑" panose="020B0503020204020204" charset="-122"/>
              </a:rPr>
              <a:t>deque</a:t>
            </a:r>
            <a:r>
              <a:rPr lang="zh-CN" altLang="en-US" sz="1600" dirty="0" smtClean="0">
                <a:solidFill>
                  <a:schemeClr val="accent1"/>
                </a:solidFill>
                <a:latin typeface="Arial" panose="020B0604020202020204" pitchFamily="34" charset="0"/>
                <a:ea typeface="微软雅黑" panose="020B0503020204020204" charset="-122"/>
              </a:rPr>
              <a:t>而不是</a:t>
            </a:r>
            <a:r>
              <a:rPr lang="en-US" altLang="zh-CN" sz="1600" dirty="0" smtClean="0">
                <a:solidFill>
                  <a:schemeClr val="accent1"/>
                </a:solidFill>
                <a:latin typeface="Arial" panose="020B0604020202020204" pitchFamily="34" charset="0"/>
                <a:ea typeface="微软雅黑" panose="020B0503020204020204" charset="-122"/>
              </a:rPr>
              <a:t>queue</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7685" y="139031"/>
            <a:ext cx="10834777" cy="699595"/>
          </a:xfrm>
        </p:spPr>
        <p:txBody>
          <a:bodyPr/>
          <a:p>
            <a:r>
              <a:rPr lang="zh-CN" altLang="en-US"/>
              <a:t>铁轨</a:t>
            </a:r>
            <a:endParaRPr lang="zh-CN" altLang="en-US"/>
          </a:p>
        </p:txBody>
      </p:sp>
      <p:sp>
        <p:nvSpPr>
          <p:cNvPr id="3" name="内容占位符 2"/>
          <p:cNvSpPr>
            <a:spLocks noGrp="1"/>
          </p:cNvSpPr>
          <p:nvPr>
            <p:ph idx="1"/>
          </p:nvPr>
        </p:nvSpPr>
        <p:spPr>
          <a:xfrm>
            <a:off x="327660" y="909320"/>
            <a:ext cx="11171555" cy="5594350"/>
          </a:xfrm>
        </p:spPr>
        <p:txBody>
          <a:bodyPr>
            <a:noAutofit/>
          </a:bodyPr>
          <a:p>
            <a:pPr marL="0" indent="0">
              <a:buNone/>
            </a:pPr>
            <a:r>
              <a:rPr lang="zh-CN" altLang="en-US" sz="1600"/>
              <a:t>某城市有一个火车站，铁轨铺设如图所示。有n节车厢从A方向驶入车站，按进站顺序编号为1~n。你的任务是让它们按照某种特定的顺序进入B方向的 铁轨并驶出车站。为了重组车厢，你可以借助中转站C。这是一个可以停放任意多节车厢的车站，但由于末端封顶，驶入C的车厢必须按照相反的顺序 驶出C。对于每个车厢，一旦从A移入C,就不能再回到A了；一旦从C移入B,就不能再回到C了。换句话说，任意时刻，只有两种选择:A-&gt;C和C-&gt;B </a:t>
            </a:r>
            <a:endParaRPr lang="zh-CN" altLang="en-US" sz="1600"/>
          </a:p>
          <a:p>
            <a:pPr marL="0" indent="0">
              <a:buNone/>
            </a:pPr>
            <a:r>
              <a:rPr lang="zh-CN" altLang="en-US" sz="1600"/>
              <a:t>输入: </a:t>
            </a:r>
            <a:endParaRPr lang="zh-CN" altLang="en-US" sz="1600"/>
          </a:p>
          <a:p>
            <a:pPr marL="0" indent="0">
              <a:buNone/>
            </a:pPr>
            <a:r>
              <a:rPr lang="zh-CN" altLang="en-US" sz="1600"/>
              <a:t>5 </a:t>
            </a:r>
            <a:endParaRPr lang="zh-CN" altLang="en-US" sz="1600"/>
          </a:p>
          <a:p>
            <a:pPr marL="0" indent="0">
              <a:buNone/>
            </a:pPr>
            <a:r>
              <a:rPr lang="zh-CN" altLang="en-US" sz="1600"/>
              <a:t>1 2 3 4 5 </a:t>
            </a:r>
            <a:endParaRPr lang="zh-CN" altLang="en-US" sz="1600"/>
          </a:p>
          <a:p>
            <a:pPr marL="0" indent="0">
              <a:buNone/>
            </a:pPr>
            <a:r>
              <a:rPr lang="zh-CN" altLang="en-US" sz="1600"/>
              <a:t>5  </a:t>
            </a:r>
            <a:endParaRPr lang="zh-CN" altLang="en-US" sz="1600"/>
          </a:p>
          <a:p>
            <a:pPr marL="0" indent="0">
              <a:buNone/>
            </a:pPr>
            <a:r>
              <a:rPr lang="zh-CN" altLang="en-US" sz="1600"/>
              <a:t>5 4 1 2 3 </a:t>
            </a:r>
            <a:endParaRPr lang="zh-CN" altLang="en-US" sz="1600"/>
          </a:p>
          <a:p>
            <a:pPr marL="0" indent="0">
              <a:buNone/>
            </a:pPr>
            <a:r>
              <a:rPr lang="zh-CN" altLang="en-US" sz="1600"/>
              <a:t>6 </a:t>
            </a:r>
            <a:endParaRPr lang="zh-CN" altLang="en-US" sz="1600"/>
          </a:p>
          <a:p>
            <a:pPr marL="0" indent="0">
              <a:buNone/>
            </a:pPr>
            <a:r>
              <a:rPr lang="zh-CN" altLang="en-US" sz="1600"/>
              <a:t>6 5 4 3 2 1 </a:t>
            </a:r>
            <a:endParaRPr lang="zh-CN" altLang="en-US" sz="1600"/>
          </a:p>
          <a:p>
            <a:pPr marL="0" indent="0">
              <a:buNone/>
            </a:pPr>
            <a:r>
              <a:rPr lang="zh-CN" altLang="en-US" sz="1600"/>
              <a:t>输出: </a:t>
            </a:r>
            <a:endParaRPr lang="zh-CN" altLang="en-US" sz="1600"/>
          </a:p>
          <a:p>
            <a:pPr marL="0" indent="0">
              <a:buNone/>
            </a:pPr>
            <a:r>
              <a:rPr lang="zh-CN" altLang="en-US" sz="1600"/>
              <a:t>Yes </a:t>
            </a:r>
            <a:endParaRPr lang="zh-CN" altLang="en-US" sz="1600"/>
          </a:p>
          <a:p>
            <a:pPr marL="0" indent="0">
              <a:buNone/>
            </a:pPr>
            <a:r>
              <a:rPr lang="zh-CN" altLang="en-US" sz="1600"/>
              <a:t>No </a:t>
            </a:r>
            <a:endParaRPr lang="zh-CN" altLang="en-US" sz="1600"/>
          </a:p>
          <a:p>
            <a:pPr marL="0" indent="0">
              <a:buNone/>
            </a:pPr>
            <a:r>
              <a:rPr lang="zh-CN" altLang="en-US" sz="1600"/>
              <a:t>Yes </a:t>
            </a:r>
            <a:endParaRPr lang="zh-CN" altLang="en-US" sz="1600"/>
          </a:p>
        </p:txBody>
      </p:sp>
      <p:pic>
        <p:nvPicPr>
          <p:cNvPr id="4" name="图片 3" descr="1"/>
          <p:cNvPicPr>
            <a:picLocks noChangeAspect="1"/>
          </p:cNvPicPr>
          <p:nvPr/>
        </p:nvPicPr>
        <p:blipFill>
          <a:blip r:embed="rId1"/>
          <a:stretch>
            <a:fillRect/>
          </a:stretch>
        </p:blipFill>
        <p:spPr>
          <a:xfrm>
            <a:off x="5588000" y="2480945"/>
            <a:ext cx="4954905" cy="2835275"/>
          </a:xfrm>
          <a:prstGeom prst="rect">
            <a:avLst/>
          </a:prstGeom>
        </p:spPr>
      </p:pic>
      <p:sp>
        <p:nvSpPr>
          <p:cNvPr id="7" name="文本框 6"/>
          <p:cNvSpPr txBox="1"/>
          <p:nvPr/>
        </p:nvSpPr>
        <p:spPr>
          <a:xfrm>
            <a:off x="6493510" y="119380"/>
            <a:ext cx="2316480" cy="650875"/>
          </a:xfrm>
          <a:prstGeom prst="rect">
            <a:avLst/>
          </a:prstGeom>
          <a:noFill/>
        </p:spPr>
        <p:txBody>
          <a:bodyPr wrap="none" rtlCol="0">
            <a:spAutoFit/>
          </a:bodyPr>
          <a:p>
            <a:pPr>
              <a:lnSpc>
                <a:spcPct val="130000"/>
              </a:lnSpc>
            </a:pPr>
            <a:r>
              <a:rPr lang="zh-CN" altLang="en-US" sz="2800" b="1" dirty="0" smtClean="0">
                <a:solidFill>
                  <a:schemeClr val="accent1"/>
                </a:solidFill>
                <a:latin typeface="Arial" panose="020B0604020202020204" pitchFamily="34" charset="0"/>
                <a:ea typeface="微软雅黑" panose="020B0503020204020204" charset="-122"/>
              </a:rPr>
              <a:t>解决方法：栈</a:t>
            </a:r>
            <a:endParaRPr lang="en-US" altLang="zh-CN" sz="2800" b="1"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数组</a:t>
            </a:r>
            <a:endParaRPr lang="zh-CN" altLang="en-US"/>
          </a:p>
        </p:txBody>
      </p:sp>
      <p:sp>
        <p:nvSpPr>
          <p:cNvPr id="3" name="内容占位符 2"/>
          <p:cNvSpPr>
            <a:spLocks noGrp="1"/>
          </p:cNvSpPr>
          <p:nvPr>
            <p:ph idx="1"/>
          </p:nvPr>
        </p:nvSpPr>
        <p:spPr/>
        <p:txBody>
          <a:bodyPr/>
          <a:p>
            <a:r>
              <a:rPr lang="zh-CN" altLang="en-US"/>
              <a:t>也许需要个</a:t>
            </a:r>
            <a:r>
              <a:rPr lang="en-US" altLang="zh-CN"/>
              <a:t>0</a:t>
            </a:r>
            <a:r>
              <a:rPr lang="zh-CN" altLang="en-US"/>
              <a:t>号占位</a:t>
            </a:r>
            <a:endParaRPr lang="zh-CN" altLang="en-US"/>
          </a:p>
        </p:txBody>
      </p:sp>
      <p:sp>
        <p:nvSpPr>
          <p:cNvPr id="4" name="文本框 3"/>
          <p:cNvSpPr txBox="1"/>
          <p:nvPr/>
        </p:nvSpPr>
        <p:spPr>
          <a:xfrm>
            <a:off x="664210" y="1622425"/>
            <a:ext cx="4754880" cy="368300"/>
          </a:xfrm>
          <a:prstGeom prst="rect">
            <a:avLst/>
          </a:prstGeom>
          <a:noFill/>
        </p:spPr>
        <p:txBody>
          <a:bodyPr wrap="none" rtlCol="0" anchor="t">
            <a:spAutoFit/>
          </a:bodyPr>
          <a:p>
            <a:pPr marL="0" indent="0" algn="l">
              <a:buNone/>
            </a:pPr>
            <a:r>
              <a:rPr lang="zh-CN" altLang="en-US" b="1">
                <a:solidFill>
                  <a:schemeClr val="accent1"/>
                </a:solidFill>
                <a:effectLst/>
                <a:latin typeface="+mj-ea"/>
                <a:ea typeface="+mj-ea"/>
                <a:sym typeface="+mn-ea"/>
              </a:rPr>
              <a:t>定义一个整形数组，数组元素个数为一百万。</a:t>
            </a:r>
            <a:endParaRPr lang="zh-CN" altLang="en-US" b="1" dirty="0" smtClean="0">
              <a:solidFill>
                <a:schemeClr val="accent1"/>
              </a:solidFill>
              <a:effectLst/>
              <a:latin typeface="+mj-ea"/>
              <a:ea typeface="+mj-ea"/>
              <a:sym typeface="+mn-ea"/>
            </a:endParaRPr>
          </a:p>
        </p:txBody>
      </p:sp>
      <p:sp>
        <p:nvSpPr>
          <p:cNvPr id="5" name="文本框 4"/>
          <p:cNvSpPr txBox="1"/>
          <p:nvPr/>
        </p:nvSpPr>
        <p:spPr>
          <a:xfrm>
            <a:off x="664210" y="1990725"/>
            <a:ext cx="4121150" cy="398780"/>
          </a:xfrm>
          <a:prstGeom prst="rect">
            <a:avLst/>
          </a:prstGeom>
          <a:noFill/>
        </p:spPr>
        <p:txBody>
          <a:bodyPr wrap="square" rtlCol="0">
            <a:spAutoFit/>
          </a:bodyPr>
          <a:p>
            <a:pPr marL="0" indent="0" algn="l">
              <a:buNone/>
            </a:pPr>
            <a:r>
              <a:rPr lang="en-US" altLang="zh-CN" sz="2000">
                <a:solidFill>
                  <a:schemeClr val="accent1"/>
                </a:solidFill>
                <a:effectLst/>
                <a:sym typeface="+mn-ea"/>
              </a:rPr>
              <a:t>#define MAX_N 1000001</a:t>
            </a:r>
            <a:endParaRPr lang="en-US" altLang="zh-CN" sz="2000" dirty="0" smtClean="0">
              <a:solidFill>
                <a:schemeClr val="accent1"/>
              </a:solidFill>
              <a:effectLst/>
              <a:latin typeface="Arial" panose="020B0604020202020204" pitchFamily="34" charset="0"/>
              <a:ea typeface="微软雅黑" panose="020B0503020204020204" charset="-122"/>
              <a:sym typeface="+mn-ea"/>
            </a:endParaRPr>
          </a:p>
        </p:txBody>
      </p:sp>
      <p:sp>
        <p:nvSpPr>
          <p:cNvPr id="6" name="文本框 5"/>
          <p:cNvSpPr txBox="1"/>
          <p:nvPr/>
        </p:nvSpPr>
        <p:spPr>
          <a:xfrm>
            <a:off x="393700" y="2462530"/>
            <a:ext cx="10517505" cy="2966720"/>
          </a:xfrm>
          <a:prstGeom prst="rect">
            <a:avLst/>
          </a:prstGeom>
          <a:noFill/>
        </p:spPr>
        <p:txBody>
          <a:bodyPr wrap="square" rtlCol="0" anchor="t">
            <a:spAutoFit/>
          </a:bodyPr>
          <a:p>
            <a:pPr>
              <a:lnSpc>
                <a:spcPct val="130000"/>
              </a:lnSpc>
            </a:pPr>
            <a:r>
              <a:rPr lang="zh-CN" altLang="en-US" b="1" dirty="0" smtClean="0">
                <a:solidFill>
                  <a:schemeClr val="accent1"/>
                </a:solidFill>
                <a:latin typeface="Arial" panose="020B0604020202020204" pitchFamily="34" charset="0"/>
                <a:ea typeface="微软雅黑" panose="020B0503020204020204" charset="-122"/>
              </a:rPr>
              <a:t>开灯问题：</a:t>
            </a:r>
            <a:endParaRPr lang="zh-CN" altLang="en-US"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有n盏灯，编号为1~n，第1个人把所有灯打开，第2个人按下所有编号为2 的倍数的开关（这些灯将被关掉），第3 个人按下所有编号为3的倍数的开关（其中关掉的灯将被打开，开着的灯将被关闭），依此类推。一共有k个人，问最后有哪些灯开着？输入：n和k，输出开着的灯编号。k≤n≤1000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输入一组数据：n和k</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输出开着的灯编号</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样例输入</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7 3</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样例输出</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1 5 6 7</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8" name="文本框 7"/>
          <p:cNvSpPr txBox="1"/>
          <p:nvPr/>
        </p:nvSpPr>
        <p:spPr>
          <a:xfrm>
            <a:off x="6709410" y="3720465"/>
            <a:ext cx="2940685" cy="2888615"/>
          </a:xfrm>
          <a:prstGeom prst="rect">
            <a:avLst/>
          </a:prstGeom>
          <a:noFill/>
        </p:spPr>
        <p:txBody>
          <a:bodyPr wrap="square" rtlCol="0" anchor="t">
            <a:spAutoFit/>
          </a:bodyPr>
          <a:p>
            <a:pPr>
              <a:lnSpc>
                <a:spcPct val="130000"/>
              </a:lnSpc>
            </a:pPr>
            <a:r>
              <a:rPr lang="en-US" altLang="zh-CN" dirty="0" smtClean="0">
                <a:solidFill>
                  <a:schemeClr val="accent1"/>
                </a:solidFill>
                <a:latin typeface="Arial" panose="020B0604020202020204" pitchFamily="34" charset="0"/>
                <a:ea typeface="微软雅黑" panose="020B0503020204020204" charset="-122"/>
              </a:rPr>
              <a:t>#define MAX_N 1001</a:t>
            </a:r>
            <a:endParaRPr lang="en-US" altLang="zh-CN"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int a[</a:t>
            </a:r>
            <a:r>
              <a:rPr lang="en-US" altLang="zh-CN" dirty="0" smtClean="0">
                <a:solidFill>
                  <a:schemeClr val="accent1"/>
                </a:solidFill>
                <a:latin typeface="Arial" panose="020B0604020202020204" pitchFamily="34" charset="0"/>
                <a:ea typeface="微软雅黑" panose="020B0503020204020204" charset="-122"/>
              </a:rPr>
              <a:t>MAX_N</a:t>
            </a:r>
            <a:r>
              <a:rPr lang="zh-CN" altLang="en-US" dirty="0" smtClean="0">
                <a:solidFill>
                  <a:schemeClr val="accent1"/>
                </a:solidFill>
                <a:latin typeface="Arial" panose="020B0604020202020204" pitchFamily="34" charset="0"/>
                <a:ea typeface="微软雅黑" panose="020B0503020204020204" charset="-122"/>
              </a:rPr>
              <a:t>];</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dirty="0" smtClean="0">
                <a:solidFill>
                  <a:schemeClr val="accent1"/>
                </a:solidFill>
                <a:latin typeface="Arial" panose="020B0604020202020204" pitchFamily="34" charset="0"/>
                <a:ea typeface="微软雅黑" panose="020B0503020204020204" charset="-122"/>
              </a:rPr>
              <a:t>...</a:t>
            </a:r>
            <a:endParaRPr lang="en-US" altLang="zh-CN"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for(i=1; i&lt;</a:t>
            </a:r>
            <a:r>
              <a:rPr lang="en-US" altLang="zh-CN" dirty="0" smtClean="0">
                <a:solidFill>
                  <a:schemeClr val="accent1"/>
                </a:solidFill>
                <a:latin typeface="Arial" panose="020B0604020202020204" pitchFamily="34" charset="0"/>
                <a:ea typeface="微软雅黑" panose="020B0503020204020204" charset="-122"/>
              </a:rPr>
              <a:t>=</a:t>
            </a:r>
            <a:r>
              <a:rPr lang="zh-CN" altLang="en-US" dirty="0" smtClean="0">
                <a:solidFill>
                  <a:schemeClr val="accent1"/>
                </a:solidFill>
                <a:latin typeface="Arial" panose="020B0604020202020204" pitchFamily="34" charset="0"/>
                <a:ea typeface="微软雅黑" panose="020B0503020204020204" charset="-122"/>
              </a:rPr>
              <a:t>k; ++</a:t>
            </a:r>
            <a:r>
              <a:rPr lang="en-US" altLang="zh-CN" dirty="0" smtClean="0">
                <a:solidFill>
                  <a:schemeClr val="accent1"/>
                </a:solidFill>
                <a:latin typeface="Arial" panose="020B0604020202020204" pitchFamily="34" charset="0"/>
                <a:ea typeface="微软雅黑" panose="020B0503020204020204" charset="-122"/>
              </a:rPr>
              <a:t>i</a:t>
            </a:r>
            <a:r>
              <a:rPr lang="zh-CN" altLang="en-US" dirty="0" smtClean="0">
                <a:solidFill>
                  <a:schemeClr val="accent1"/>
                </a:solidFill>
                <a:latin typeface="Arial" panose="020B0604020202020204" pitchFamily="34" charset="0"/>
                <a:ea typeface="微软雅黑" panose="020B0503020204020204" charset="-122"/>
              </a:rPr>
              <a:t>) </a:t>
            </a:r>
            <a:r>
              <a:rPr lang="en-US" altLang="zh-CN" dirty="0" smtClean="0">
                <a:solidFill>
                  <a:schemeClr val="accent1"/>
                </a:solidFill>
                <a:latin typeface="Arial" panose="020B0604020202020204" pitchFamily="34" charset="0"/>
                <a:ea typeface="微软雅黑" panose="020B0503020204020204" charset="-122"/>
              </a:rPr>
              <a:t>//</a:t>
            </a:r>
            <a:r>
              <a:rPr lang="zh-CN" altLang="en-US" dirty="0" smtClean="0">
                <a:solidFill>
                  <a:schemeClr val="accent1"/>
                </a:solidFill>
                <a:latin typeface="Arial" panose="020B0604020202020204" pitchFamily="34" charset="0"/>
                <a:ea typeface="微软雅黑" panose="020B0503020204020204" charset="-122"/>
              </a:rPr>
              <a:t>人</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  for(j=1; j&lt;=n; ++</a:t>
            </a:r>
            <a:r>
              <a:rPr lang="en-US" altLang="zh-CN" dirty="0" smtClean="0">
                <a:solidFill>
                  <a:schemeClr val="accent1"/>
                </a:solidFill>
                <a:latin typeface="Arial" panose="020B0604020202020204" pitchFamily="34" charset="0"/>
                <a:ea typeface="微软雅黑" panose="020B0503020204020204" charset="-122"/>
              </a:rPr>
              <a:t>j</a:t>
            </a:r>
            <a:r>
              <a:rPr lang="zh-CN" altLang="en-US" dirty="0" smtClean="0">
                <a:solidFill>
                  <a:schemeClr val="accent1"/>
                </a:solidFill>
                <a:latin typeface="Arial" panose="020B0604020202020204" pitchFamily="34" charset="0"/>
                <a:ea typeface="微软雅黑" panose="020B0503020204020204" charset="-122"/>
              </a:rPr>
              <a:t>) </a:t>
            </a:r>
            <a:r>
              <a:rPr lang="en-US" altLang="zh-CN" dirty="0" smtClean="0">
                <a:solidFill>
                  <a:schemeClr val="accent1"/>
                </a:solidFill>
                <a:latin typeface="Arial" panose="020B0604020202020204" pitchFamily="34" charset="0"/>
                <a:ea typeface="微软雅黑" panose="020B0503020204020204" charset="-122"/>
              </a:rPr>
              <a:t>//</a:t>
            </a:r>
            <a:r>
              <a:rPr lang="zh-CN" altLang="en-US" dirty="0" smtClean="0">
                <a:solidFill>
                  <a:schemeClr val="accent1"/>
                </a:solidFill>
                <a:latin typeface="Arial" panose="020B0604020202020204" pitchFamily="34" charset="0"/>
                <a:ea typeface="微软雅黑" panose="020B0503020204020204" charset="-122"/>
              </a:rPr>
              <a:t>灯</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    if(j%</a:t>
            </a:r>
            <a:r>
              <a:rPr lang="zh-CN" altLang="en-US" dirty="0" smtClean="0">
                <a:solidFill>
                  <a:srgbClr val="FF0000"/>
                </a:solidFill>
                <a:latin typeface="Arial" panose="020B0604020202020204" pitchFamily="34" charset="0"/>
                <a:ea typeface="微软雅黑" panose="020B0503020204020204" charset="-122"/>
              </a:rPr>
              <a:t>i</a:t>
            </a:r>
            <a:r>
              <a:rPr lang="zh-CN" altLang="en-US" dirty="0" smtClean="0">
                <a:solidFill>
                  <a:schemeClr val="accent1"/>
                </a:solidFill>
                <a:latin typeface="Arial" panose="020B0604020202020204" pitchFamily="34" charset="0"/>
                <a:ea typeface="微软雅黑" panose="020B0503020204020204" charset="-122"/>
              </a:rPr>
              <a:t>==0)</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       a[j] = !a[j];</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465" y="28575"/>
            <a:ext cx="5084445" cy="649033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&lt;iostream&gt;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&lt;list&gt;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using namespace std;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i, n, id;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while(cin&gt;&gt;n)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std::list&lt;int&gt; C, B;</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for(i=0; i&lt;n; ++i)</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cin&gt;&gt;id;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B.push_back(id);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id = 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C.push_back(id++);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while(!B.empty())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3743325" y="28575"/>
            <a:ext cx="4356735" cy="617029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if(!C.empty() &amp;&amp; C.back()==B.front())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C.pop_back();</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B.pop_front();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else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C.push_back(id++);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if(id&gt;n+1)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break;</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if(C.empty())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cout&lt;&lt;"Yes"&lt;&lt;std::endl;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else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cout&lt;&lt;"No"&lt;&lt;std::endl;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sym typeface="+mn-ea"/>
              </a:rPr>
              <a:t>}</a:t>
            </a:r>
            <a:endParaRPr lang="zh-CN" altLang="en-US" sz="16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7388860" y="2465705"/>
            <a:ext cx="4812665" cy="1050925"/>
          </a:xfrm>
          <a:prstGeom prst="rect">
            <a:avLst/>
          </a:prstGeom>
          <a:noFill/>
        </p:spPr>
        <p:txBody>
          <a:bodyPr wrap="square" rtlCol="0">
            <a:spAutoFit/>
          </a:bodyPr>
          <a:p>
            <a:pPr>
              <a:lnSpc>
                <a:spcPct val="130000"/>
              </a:lnSpc>
            </a:pPr>
            <a:r>
              <a:rPr lang="en-US" altLang="zh-CN" sz="1600" b="1" dirty="0" smtClean="0">
                <a:solidFill>
                  <a:schemeClr val="accent1"/>
                </a:solidFill>
                <a:latin typeface="Arial" panose="020B0604020202020204" pitchFamily="34" charset="0"/>
                <a:ea typeface="微软雅黑" panose="020B0503020204020204" charset="-122"/>
              </a:rPr>
              <a:t>stack</a:t>
            </a:r>
            <a:r>
              <a:rPr lang="zh-CN" altLang="en-US" sz="1600" b="1" dirty="0" smtClean="0">
                <a:solidFill>
                  <a:schemeClr val="accent1"/>
                </a:solidFill>
                <a:latin typeface="Arial" panose="020B0604020202020204" pitchFamily="34" charset="0"/>
                <a:ea typeface="微软雅黑" panose="020B0503020204020204" charset="-122"/>
              </a:rPr>
              <a:t>也可以用数组加上一个</a:t>
            </a:r>
            <a:r>
              <a:rPr lang="en-US" altLang="zh-CN" sz="1600" b="1" dirty="0" smtClean="0">
                <a:solidFill>
                  <a:schemeClr val="accent1"/>
                </a:solidFill>
                <a:latin typeface="Arial" panose="020B0604020202020204" pitchFamily="34" charset="0"/>
                <a:ea typeface="微软雅黑" panose="020B0503020204020204" charset="-122"/>
              </a:rPr>
              <a:t>top</a:t>
            </a:r>
            <a:r>
              <a:rPr lang="zh-CN" altLang="en-US" sz="1600" b="1" dirty="0" smtClean="0">
                <a:solidFill>
                  <a:schemeClr val="accent1"/>
                </a:solidFill>
                <a:latin typeface="Arial" panose="020B0604020202020204" pitchFamily="34" charset="0"/>
                <a:ea typeface="微软雅黑" panose="020B0503020204020204" charset="-122"/>
              </a:rPr>
              <a:t>位置变量实现。</a:t>
            </a:r>
            <a:endParaRPr lang="en-US" altLang="zh-CN" sz="1600"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b="1" dirty="0" smtClean="0">
                <a:solidFill>
                  <a:schemeClr val="accent1"/>
                </a:solidFill>
                <a:latin typeface="Arial" panose="020B0604020202020204" pitchFamily="34" charset="0"/>
                <a:ea typeface="微软雅黑" panose="020B0503020204020204" charset="-122"/>
              </a:rPr>
              <a:t>用</a:t>
            </a:r>
            <a:r>
              <a:rPr lang="en-US" altLang="zh-CN" sz="1600" b="1" dirty="0" smtClean="0">
                <a:solidFill>
                  <a:schemeClr val="accent1"/>
                </a:solidFill>
                <a:latin typeface="Arial" panose="020B0604020202020204" pitchFamily="34" charset="0"/>
                <a:ea typeface="微软雅黑" panose="020B0503020204020204" charset="-122"/>
              </a:rPr>
              <a:t>STL</a:t>
            </a:r>
            <a:r>
              <a:rPr lang="zh-CN" altLang="en-US" sz="1600" b="1" dirty="0" smtClean="0">
                <a:solidFill>
                  <a:schemeClr val="accent1"/>
                </a:solidFill>
                <a:latin typeface="Arial" panose="020B0604020202020204" pitchFamily="34" charset="0"/>
                <a:ea typeface="微软雅黑" panose="020B0503020204020204" charset="-122"/>
              </a:rPr>
              <a:t>的</a:t>
            </a:r>
            <a:r>
              <a:rPr lang="en-US" altLang="zh-CN" sz="1600" b="1" dirty="0" smtClean="0">
                <a:solidFill>
                  <a:schemeClr val="accent1"/>
                </a:solidFill>
                <a:latin typeface="Arial" panose="020B0604020202020204" pitchFamily="34" charset="0"/>
                <a:ea typeface="微软雅黑" panose="020B0503020204020204" charset="-122"/>
              </a:rPr>
              <a:t>std::stack</a:t>
            </a:r>
            <a:r>
              <a:rPr lang="zh-CN" altLang="en-US" sz="1600" b="1" dirty="0" smtClean="0">
                <a:solidFill>
                  <a:schemeClr val="accent1"/>
                </a:solidFill>
                <a:latin typeface="Arial" panose="020B0604020202020204" pitchFamily="34" charset="0"/>
                <a:ea typeface="微软雅黑" panose="020B0503020204020204" charset="-122"/>
              </a:rPr>
              <a:t>也可以，这里直接使用了</a:t>
            </a:r>
            <a:r>
              <a:rPr lang="en-US" altLang="zh-CN" sz="1600" b="1" dirty="0" smtClean="0">
                <a:solidFill>
                  <a:schemeClr val="accent1"/>
                </a:solidFill>
                <a:latin typeface="Arial" panose="020B0604020202020204" pitchFamily="34" charset="0"/>
                <a:ea typeface="微软雅黑" panose="020B0503020204020204" charset="-122"/>
              </a:rPr>
              <a:t>std::list</a:t>
            </a:r>
            <a:r>
              <a:rPr lang="zh-CN" altLang="en-US" sz="1600" b="1" dirty="0" smtClean="0">
                <a:solidFill>
                  <a:schemeClr val="accent1"/>
                </a:solidFill>
                <a:latin typeface="Arial" panose="020B0604020202020204" pitchFamily="34" charset="0"/>
                <a:ea typeface="微软雅黑" panose="020B0503020204020204" charset="-122"/>
              </a:rPr>
              <a:t>模拟</a:t>
            </a:r>
            <a:r>
              <a:rPr lang="en-US" altLang="zh-CN" sz="1600" b="1" dirty="0" smtClean="0">
                <a:solidFill>
                  <a:schemeClr val="accent1"/>
                </a:solidFill>
                <a:latin typeface="Arial" panose="020B0604020202020204" pitchFamily="34" charset="0"/>
                <a:ea typeface="微软雅黑" panose="020B0503020204020204" charset="-122"/>
              </a:rPr>
              <a:t>stack</a:t>
            </a:r>
            <a:endParaRPr lang="en-US" altLang="zh-CN" sz="1600" b="1"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4235" y="70451"/>
            <a:ext cx="10834777" cy="699595"/>
          </a:xfrm>
        </p:spPr>
        <p:txBody>
          <a:bodyPr/>
          <a:p>
            <a:r>
              <a:rPr lang="zh-CN" altLang="en-US"/>
              <a:t>移动小球</a:t>
            </a:r>
            <a:endParaRPr lang="zh-CN" altLang="en-US"/>
          </a:p>
        </p:txBody>
      </p:sp>
      <p:sp>
        <p:nvSpPr>
          <p:cNvPr id="3" name="内容占位符 2"/>
          <p:cNvSpPr>
            <a:spLocks noGrp="1"/>
          </p:cNvSpPr>
          <p:nvPr>
            <p:ph idx="1"/>
          </p:nvPr>
        </p:nvSpPr>
        <p:spPr>
          <a:xfrm>
            <a:off x="276860" y="770255"/>
            <a:ext cx="11222355" cy="6061075"/>
          </a:xfrm>
        </p:spPr>
        <p:txBody>
          <a:bodyPr>
            <a:noAutofit/>
          </a:bodyPr>
          <a:p>
            <a:pPr marL="0" indent="0">
              <a:buNone/>
            </a:pPr>
            <a:r>
              <a:rPr lang="zh-CN" altLang="en-US" sz="1400"/>
              <a:t>你有一些小球，从左到右依次编号为1，2，3，…，n，如下图所示：</a:t>
            </a:r>
            <a:endParaRPr lang="zh-CN" altLang="en-US" sz="1400"/>
          </a:p>
          <a:p>
            <a:pPr marL="0" indent="0">
              <a:buNone/>
            </a:pPr>
            <a:endParaRPr lang="zh-CN" altLang="en-US" sz="1600"/>
          </a:p>
          <a:p>
            <a:pPr marL="0" indent="0">
              <a:buNone/>
            </a:pPr>
            <a:r>
              <a:rPr lang="zh-CN" altLang="en-US" sz="1400"/>
              <a:t>你可以执行两种指令。其中A X Y表示把小球X移动到小球Y左边，B X Y表示把小球X移动到小球Y右边。指令保证合法，即X不等于Y。</a:t>
            </a:r>
            <a:endParaRPr lang="zh-CN" altLang="en-US" sz="1400"/>
          </a:p>
          <a:p>
            <a:pPr marL="0" indent="0">
              <a:buNone/>
            </a:pPr>
            <a:r>
              <a:rPr lang="zh-CN" altLang="en-US" sz="1400"/>
              <a:t>例如，在初始状态下执行A 1 4后，小球1被移动到小球4的左边，如下图所示：</a:t>
            </a:r>
            <a:endParaRPr lang="zh-CN" altLang="en-US" sz="1400"/>
          </a:p>
          <a:p>
            <a:pPr marL="0" indent="0">
              <a:buNone/>
            </a:pPr>
            <a:endParaRPr lang="zh-CN" altLang="en-US" sz="1600"/>
          </a:p>
          <a:p>
            <a:pPr marL="0" indent="0">
              <a:buNone/>
            </a:pPr>
            <a:r>
              <a:rPr lang="zh-CN" altLang="en-US" sz="1400"/>
              <a:t>如果再执行B 3 5，结点3将会移到5的右边，如下图所示：</a:t>
            </a:r>
            <a:endParaRPr lang="zh-CN" altLang="en-US" sz="1400"/>
          </a:p>
          <a:p>
            <a:pPr marL="0" indent="0">
              <a:buNone/>
            </a:pPr>
            <a:endParaRPr lang="zh-CN" altLang="en-US" sz="1600"/>
          </a:p>
          <a:p>
            <a:pPr marL="0" indent="0">
              <a:buNone/>
            </a:pPr>
            <a:endParaRPr lang="zh-CN" altLang="en-US" sz="1800"/>
          </a:p>
          <a:p>
            <a:pPr marL="0" indent="0">
              <a:buNone/>
            </a:pPr>
            <a:r>
              <a:rPr lang="zh-CN" altLang="en-US" sz="1400"/>
              <a:t>输入</a:t>
            </a:r>
            <a:r>
              <a:rPr lang="en-US" altLang="zh-CN" sz="1400"/>
              <a:t>: </a:t>
            </a:r>
            <a:r>
              <a:rPr lang="zh-CN" altLang="en-US" sz="1400"/>
              <a:t>输入小球个数n。指令条数m和m条指令，注意，1≤n≤500000，0≤m≤100000。</a:t>
            </a:r>
            <a:endParaRPr lang="zh-CN" altLang="en-US" sz="1400"/>
          </a:p>
          <a:p>
            <a:pPr marL="0" indent="0">
              <a:buNone/>
            </a:pPr>
            <a:r>
              <a:rPr lang="zh-CN" altLang="en-US" sz="1400"/>
              <a:t>输出</a:t>
            </a:r>
            <a:r>
              <a:rPr lang="en-US" altLang="zh-CN" sz="1400"/>
              <a:t>:  </a:t>
            </a:r>
            <a:r>
              <a:rPr lang="zh-CN" altLang="en-US" sz="1400"/>
              <a:t>从左到右输出最后的小球序列。</a:t>
            </a:r>
            <a:endParaRPr lang="zh-CN" altLang="en-US" sz="1400"/>
          </a:p>
          <a:p>
            <a:pPr marL="0" indent="0">
              <a:buNone/>
            </a:pPr>
            <a:r>
              <a:rPr lang="zh-CN" altLang="en-US" sz="1400"/>
              <a:t>样例输入</a:t>
            </a:r>
            <a:endParaRPr lang="zh-CN" altLang="en-US" sz="1400"/>
          </a:p>
          <a:p>
            <a:pPr marL="0" indent="0">
              <a:buNone/>
            </a:pPr>
            <a:r>
              <a:rPr lang="zh-CN" altLang="en-US" sz="1400"/>
              <a:t>6 2</a:t>
            </a:r>
            <a:endParaRPr lang="zh-CN" altLang="en-US" sz="1400"/>
          </a:p>
          <a:p>
            <a:pPr marL="0" indent="0">
              <a:buNone/>
            </a:pPr>
            <a:r>
              <a:rPr lang="zh-CN" altLang="en-US" sz="1400"/>
              <a:t>A 1 4</a:t>
            </a:r>
            <a:endParaRPr lang="zh-CN" altLang="en-US" sz="1400"/>
          </a:p>
          <a:p>
            <a:pPr marL="0" indent="0">
              <a:buNone/>
            </a:pPr>
            <a:r>
              <a:rPr lang="zh-CN" altLang="en-US" sz="1400"/>
              <a:t>B 3 5</a:t>
            </a:r>
            <a:endParaRPr lang="zh-CN" altLang="en-US" sz="1400"/>
          </a:p>
          <a:p>
            <a:pPr marL="0" indent="0">
              <a:buNone/>
            </a:pPr>
            <a:r>
              <a:rPr lang="zh-CN" altLang="en-US" sz="1400"/>
              <a:t>样例输出</a:t>
            </a:r>
            <a:endParaRPr lang="zh-CN" altLang="en-US" sz="1400"/>
          </a:p>
          <a:p>
            <a:pPr marL="0" indent="0">
              <a:buNone/>
            </a:pPr>
            <a:r>
              <a:rPr lang="zh-CN" altLang="en-US" sz="1400"/>
              <a:t>2 1 4 5 3 6</a:t>
            </a:r>
            <a:endParaRPr lang="zh-CN" altLang="en-US" sz="1400"/>
          </a:p>
        </p:txBody>
      </p:sp>
      <p:pic>
        <p:nvPicPr>
          <p:cNvPr id="4" name="图片 3" descr="2"/>
          <p:cNvPicPr>
            <a:picLocks noChangeAspect="1"/>
          </p:cNvPicPr>
          <p:nvPr/>
        </p:nvPicPr>
        <p:blipFill>
          <a:blip r:embed="rId1"/>
          <a:stretch>
            <a:fillRect/>
          </a:stretch>
        </p:blipFill>
        <p:spPr>
          <a:xfrm>
            <a:off x="2078355" y="1034415"/>
            <a:ext cx="4359275" cy="480060"/>
          </a:xfrm>
          <a:prstGeom prst="rect">
            <a:avLst/>
          </a:prstGeom>
        </p:spPr>
      </p:pic>
      <p:pic>
        <p:nvPicPr>
          <p:cNvPr id="5" name="图片 4" descr="3"/>
          <p:cNvPicPr>
            <a:picLocks noChangeAspect="1"/>
          </p:cNvPicPr>
          <p:nvPr/>
        </p:nvPicPr>
        <p:blipFill>
          <a:blip r:embed="rId2"/>
          <a:stretch>
            <a:fillRect/>
          </a:stretch>
        </p:blipFill>
        <p:spPr>
          <a:xfrm>
            <a:off x="2078355" y="2179320"/>
            <a:ext cx="4359275" cy="457200"/>
          </a:xfrm>
          <a:prstGeom prst="rect">
            <a:avLst/>
          </a:prstGeom>
        </p:spPr>
      </p:pic>
      <p:pic>
        <p:nvPicPr>
          <p:cNvPr id="6" name="图片 5" descr="4"/>
          <p:cNvPicPr>
            <a:picLocks noChangeAspect="1"/>
          </p:cNvPicPr>
          <p:nvPr/>
        </p:nvPicPr>
        <p:blipFill>
          <a:blip r:embed="rId3"/>
          <a:stretch>
            <a:fillRect/>
          </a:stretch>
        </p:blipFill>
        <p:spPr>
          <a:xfrm>
            <a:off x="2078355" y="3154680"/>
            <a:ext cx="4427855" cy="548640"/>
          </a:xfrm>
          <a:prstGeom prst="rect">
            <a:avLst/>
          </a:prstGeom>
        </p:spPr>
      </p:pic>
      <p:sp>
        <p:nvSpPr>
          <p:cNvPr id="7" name="文本框 6"/>
          <p:cNvSpPr txBox="1"/>
          <p:nvPr/>
        </p:nvSpPr>
        <p:spPr>
          <a:xfrm>
            <a:off x="5867400" y="4610100"/>
            <a:ext cx="5748655" cy="730885"/>
          </a:xfrm>
          <a:prstGeom prst="rect">
            <a:avLst/>
          </a:prstGeom>
          <a:noFill/>
        </p:spPr>
        <p:txBody>
          <a:bodyPr wrap="none" rtlCol="0">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用链表做应该可行，但</a:t>
            </a:r>
            <a:r>
              <a:rPr lang="en-US" altLang="zh-CN" sz="1600" dirty="0" smtClean="0">
                <a:solidFill>
                  <a:schemeClr val="accent1"/>
                </a:solidFill>
                <a:latin typeface="Arial" panose="020B0604020202020204" pitchFamily="34" charset="0"/>
                <a:ea typeface="微软雅黑" panose="020B0503020204020204" charset="-122"/>
              </a:rPr>
              <a:t>m</a:t>
            </a:r>
            <a:r>
              <a:rPr lang="zh-CN" altLang="en-US" sz="1600" dirty="0" smtClean="0">
                <a:solidFill>
                  <a:schemeClr val="accent1"/>
                </a:solidFill>
                <a:latin typeface="Arial" panose="020B0604020202020204" pitchFamily="34" charset="0"/>
                <a:ea typeface="微软雅黑" panose="020B0503020204020204" charset="-122"/>
              </a:rPr>
              <a:t>的取值可能达到十万，</a:t>
            </a:r>
            <a:r>
              <a:rPr lang="en-US" altLang="zh-CN" sz="1600" dirty="0" smtClean="0">
                <a:solidFill>
                  <a:schemeClr val="accent1"/>
                </a:solidFill>
                <a:latin typeface="Arial" panose="020B0604020202020204" pitchFamily="34" charset="0"/>
                <a:ea typeface="微软雅黑" panose="020B0503020204020204" charset="-122"/>
              </a:rPr>
              <a:t>n</a:t>
            </a:r>
            <a:r>
              <a:rPr lang="zh-CN" altLang="en-US" sz="1600" dirty="0" smtClean="0">
                <a:solidFill>
                  <a:schemeClr val="accent1"/>
                </a:solidFill>
                <a:latin typeface="Arial" panose="020B0604020202020204" pitchFamily="34" charset="0"/>
                <a:ea typeface="微软雅黑" panose="020B0503020204020204" charset="-122"/>
              </a:rPr>
              <a:t>达到五十万，</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查找数字的时候肯定超时。所以问题还是要提高查找速度。</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493395" y="1217295"/>
          <a:ext cx="6930390" cy="1003300"/>
        </p:xfrm>
        <a:graphic>
          <a:graphicData uri="http://schemas.openxmlformats.org/presentationml/2006/ole">
            <mc:AlternateContent xmlns:mc="http://schemas.openxmlformats.org/markup-compatibility/2006">
              <mc:Choice xmlns:v="urn:schemas-microsoft-com:vml" Requires="v">
                <p:oleObj spid="_x0000_s5" name="" r:id="rId1" imgW="5303520" imgH="685800" progId="Paint.Picture">
                  <p:embed/>
                </p:oleObj>
              </mc:Choice>
              <mc:Fallback>
                <p:oleObj name="" r:id="rId1" imgW="5303520" imgH="685800" progId="Paint.Picture">
                  <p:embed/>
                  <p:pic>
                    <p:nvPicPr>
                      <p:cNvPr id="0" name="图片 4"/>
                      <p:cNvPicPr/>
                      <p:nvPr/>
                    </p:nvPicPr>
                    <p:blipFill>
                      <a:blip r:embed="rId2"/>
                      <a:stretch>
                        <a:fillRect/>
                      </a:stretch>
                    </p:blipFill>
                    <p:spPr>
                      <a:xfrm>
                        <a:off x="493395" y="1217295"/>
                        <a:ext cx="6930390" cy="1003300"/>
                      </a:xfrm>
                      <a:prstGeom prst="rect">
                        <a:avLst/>
                      </a:prstGeom>
                    </p:spPr>
                  </p:pic>
                </p:oleObj>
              </mc:Fallback>
            </mc:AlternateContent>
          </a:graphicData>
        </a:graphic>
      </p:graphicFrame>
      <p:graphicFrame>
        <p:nvGraphicFramePr>
          <p:cNvPr id="6" name="对象 5"/>
          <p:cNvGraphicFramePr/>
          <p:nvPr/>
        </p:nvGraphicFramePr>
        <p:xfrm>
          <a:off x="363855" y="2757170"/>
          <a:ext cx="7473315" cy="861695"/>
        </p:xfrm>
        <a:graphic>
          <a:graphicData uri="http://schemas.openxmlformats.org/presentationml/2006/ole">
            <mc:AlternateContent xmlns:mc="http://schemas.openxmlformats.org/markup-compatibility/2006">
              <mc:Choice xmlns:v="urn:schemas-microsoft-com:vml" Requires="v">
                <p:oleObj spid="_x0000_s7" name="" r:id="rId3" imgW="7467600" imgH="861060" progId="Paint.Picture">
                  <p:embed/>
                </p:oleObj>
              </mc:Choice>
              <mc:Fallback>
                <p:oleObj name="" r:id="rId3" imgW="7467600" imgH="861060" progId="Paint.Picture">
                  <p:embed/>
                  <p:pic>
                    <p:nvPicPr>
                      <p:cNvPr id="0" name="图片 6"/>
                      <p:cNvPicPr/>
                      <p:nvPr/>
                    </p:nvPicPr>
                    <p:blipFill>
                      <a:blip r:embed="rId4"/>
                      <a:stretch>
                        <a:fillRect/>
                      </a:stretch>
                    </p:blipFill>
                    <p:spPr>
                      <a:xfrm>
                        <a:off x="363855" y="2757170"/>
                        <a:ext cx="7473315" cy="861695"/>
                      </a:xfrm>
                      <a:prstGeom prst="rect">
                        <a:avLst/>
                      </a:prstGeom>
                    </p:spPr>
                  </p:pic>
                </p:oleObj>
              </mc:Fallback>
            </mc:AlternateContent>
          </a:graphicData>
        </a:graphic>
      </p:graphicFrame>
      <p:sp>
        <p:nvSpPr>
          <p:cNvPr id="8" name="文本框 7"/>
          <p:cNvSpPr txBox="1"/>
          <p:nvPr/>
        </p:nvSpPr>
        <p:spPr>
          <a:xfrm>
            <a:off x="363855" y="208915"/>
            <a:ext cx="8755380" cy="810260"/>
          </a:xfrm>
          <a:prstGeom prst="rect">
            <a:avLst/>
          </a:prstGeom>
          <a:noFill/>
        </p:spPr>
        <p:txBody>
          <a:bodyPr wrap="none" rtlCol="0">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rPr>
              <a:t>定义两个数组</a:t>
            </a:r>
            <a:r>
              <a:rPr lang="en-US" altLang="zh-CN" dirty="0" smtClean="0">
                <a:solidFill>
                  <a:schemeClr val="accent1"/>
                </a:solidFill>
                <a:latin typeface="Arial" panose="020B0604020202020204" pitchFamily="34" charset="0"/>
                <a:ea typeface="微软雅黑" panose="020B0503020204020204" charset="-122"/>
              </a:rPr>
              <a:t>left</a:t>
            </a:r>
            <a:r>
              <a:rPr lang="zh-CN" altLang="en-US" dirty="0" smtClean="0">
                <a:solidFill>
                  <a:schemeClr val="accent1"/>
                </a:solidFill>
                <a:latin typeface="Arial" panose="020B0604020202020204" pitchFamily="34" charset="0"/>
                <a:ea typeface="微软雅黑" panose="020B0503020204020204" charset="-122"/>
              </a:rPr>
              <a:t>和</a:t>
            </a:r>
            <a:r>
              <a:rPr lang="en-US" altLang="zh-CN" dirty="0" smtClean="0">
                <a:solidFill>
                  <a:schemeClr val="accent1"/>
                </a:solidFill>
                <a:latin typeface="Arial" panose="020B0604020202020204" pitchFamily="34" charset="0"/>
                <a:ea typeface="微软雅黑" panose="020B0503020204020204" charset="-122"/>
              </a:rPr>
              <a:t>right</a:t>
            </a:r>
            <a:r>
              <a:rPr lang="zh-CN" altLang="en-US" dirty="0" smtClean="0">
                <a:solidFill>
                  <a:schemeClr val="accent1"/>
                </a:solidFill>
                <a:latin typeface="Arial" panose="020B0604020202020204" pitchFamily="34" charset="0"/>
                <a:ea typeface="微软雅黑" panose="020B0503020204020204" charset="-122"/>
              </a:rPr>
              <a:t>，表示球</a:t>
            </a:r>
            <a:r>
              <a:rPr lang="en-US" altLang="zh-CN" dirty="0" smtClean="0">
                <a:solidFill>
                  <a:schemeClr val="accent1"/>
                </a:solidFill>
                <a:latin typeface="Arial" panose="020B0604020202020204" pitchFamily="34" charset="0"/>
                <a:ea typeface="微软雅黑" panose="020B0503020204020204" charset="-122"/>
              </a:rPr>
              <a:t>i</a:t>
            </a:r>
            <a:r>
              <a:rPr lang="zh-CN" altLang="en-US" dirty="0" smtClean="0">
                <a:solidFill>
                  <a:schemeClr val="accent1"/>
                </a:solidFill>
                <a:latin typeface="Arial" panose="020B0604020202020204" pitchFamily="34" charset="0"/>
                <a:ea typeface="微软雅黑" panose="020B0503020204020204" charset="-122"/>
              </a:rPr>
              <a:t>的左边和右边球的编号，用这两个数组避免了查找。</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需要处理的就是球</a:t>
            </a:r>
            <a:r>
              <a:rPr lang="en-US" altLang="zh-CN" dirty="0" smtClean="0">
                <a:solidFill>
                  <a:schemeClr val="accent1"/>
                </a:solidFill>
                <a:latin typeface="Arial" panose="020B0604020202020204" pitchFamily="34" charset="0"/>
                <a:ea typeface="微软雅黑" panose="020B0503020204020204" charset="-122"/>
              </a:rPr>
              <a:t>x</a:t>
            </a:r>
            <a:r>
              <a:rPr lang="zh-CN" altLang="en-US" dirty="0" smtClean="0">
                <a:solidFill>
                  <a:schemeClr val="accent1"/>
                </a:solidFill>
                <a:latin typeface="Arial" panose="020B0604020202020204" pitchFamily="34" charset="0"/>
                <a:ea typeface="微软雅黑" panose="020B0503020204020204" charset="-122"/>
              </a:rPr>
              <a:t>移动到球</a:t>
            </a:r>
            <a:r>
              <a:rPr lang="en-US" altLang="zh-CN" dirty="0" smtClean="0">
                <a:solidFill>
                  <a:schemeClr val="accent1"/>
                </a:solidFill>
                <a:latin typeface="Arial" panose="020B0604020202020204" pitchFamily="34" charset="0"/>
                <a:ea typeface="微软雅黑" panose="020B0503020204020204" charset="-122"/>
              </a:rPr>
              <a:t>y</a:t>
            </a:r>
            <a:r>
              <a:rPr lang="zh-CN" altLang="en-US" dirty="0" smtClean="0">
                <a:solidFill>
                  <a:schemeClr val="accent1"/>
                </a:solidFill>
                <a:latin typeface="Arial" panose="020B0604020202020204" pitchFamily="34" charset="0"/>
                <a:ea typeface="微软雅黑" panose="020B0503020204020204" charset="-122"/>
              </a:rPr>
              <a:t>左边或右边时候的操作。</a:t>
            </a:r>
            <a:endParaRPr lang="zh-CN" altLang="en-US" dirty="0" smtClean="0">
              <a:solidFill>
                <a:schemeClr val="accent1"/>
              </a:solidFill>
              <a:latin typeface="Arial" panose="020B0604020202020204" pitchFamily="34" charset="0"/>
              <a:ea typeface="微软雅黑" panose="020B0503020204020204" charset="-122"/>
            </a:endParaRPr>
          </a:p>
        </p:txBody>
      </p:sp>
      <p:sp>
        <p:nvSpPr>
          <p:cNvPr id="9" name="文本框 8"/>
          <p:cNvSpPr txBox="1"/>
          <p:nvPr/>
        </p:nvSpPr>
        <p:spPr>
          <a:xfrm>
            <a:off x="3170555" y="2306320"/>
            <a:ext cx="1440180" cy="450850"/>
          </a:xfrm>
          <a:prstGeom prst="rect">
            <a:avLst/>
          </a:prstGeom>
          <a:noFill/>
        </p:spPr>
        <p:txBody>
          <a:bodyPr wrap="none" rtlCol="0">
            <a:spAutoFit/>
          </a:bodyPr>
          <a:p>
            <a:pPr>
              <a:lnSpc>
                <a:spcPct val="130000"/>
              </a:lnSpc>
            </a:pPr>
            <a:r>
              <a:rPr lang="zh-CN" dirty="0" smtClean="0">
                <a:solidFill>
                  <a:schemeClr val="accent1"/>
                </a:solidFill>
                <a:latin typeface="Arial" panose="020B0604020202020204" pitchFamily="34" charset="0"/>
                <a:ea typeface="微软雅黑" panose="020B0503020204020204" charset="-122"/>
              </a:rPr>
              <a:t>删除球</a:t>
            </a:r>
            <a:r>
              <a:rPr lang="en-US" altLang="zh-CN" dirty="0" smtClean="0">
                <a:solidFill>
                  <a:schemeClr val="accent1"/>
                </a:solidFill>
                <a:latin typeface="Arial" panose="020B0604020202020204" pitchFamily="34" charset="0"/>
                <a:ea typeface="微软雅黑" panose="020B0503020204020204" charset="-122"/>
              </a:rPr>
              <a:t>x</a:t>
            </a:r>
            <a:r>
              <a:rPr lang="zh-CN" altLang="en-US" dirty="0" smtClean="0">
                <a:solidFill>
                  <a:schemeClr val="accent1"/>
                </a:solidFill>
                <a:latin typeface="Arial" panose="020B0604020202020204" pitchFamily="34" charset="0"/>
                <a:ea typeface="微软雅黑" panose="020B0503020204020204" charset="-122"/>
              </a:rPr>
              <a:t>节点</a:t>
            </a:r>
            <a:endParaRPr lang="zh-CN" altLang="en-US" dirty="0" smtClean="0">
              <a:solidFill>
                <a:schemeClr val="accent1"/>
              </a:solidFill>
              <a:latin typeface="Arial" panose="020B0604020202020204" pitchFamily="34" charset="0"/>
              <a:ea typeface="微软雅黑" panose="020B0503020204020204" charset="-122"/>
            </a:endParaRPr>
          </a:p>
        </p:txBody>
      </p:sp>
      <p:sp>
        <p:nvSpPr>
          <p:cNvPr id="10" name="文本框 9"/>
          <p:cNvSpPr txBox="1"/>
          <p:nvPr/>
        </p:nvSpPr>
        <p:spPr>
          <a:xfrm>
            <a:off x="3170555" y="3618865"/>
            <a:ext cx="1935480" cy="450850"/>
          </a:xfrm>
          <a:prstGeom prst="rect">
            <a:avLst/>
          </a:prstGeom>
          <a:noFill/>
        </p:spPr>
        <p:txBody>
          <a:bodyPr wrap="none" rtlCol="0">
            <a:spAutoFit/>
          </a:bodyPr>
          <a:p>
            <a:pPr>
              <a:lnSpc>
                <a:spcPct val="130000"/>
              </a:lnSpc>
            </a:pPr>
            <a:r>
              <a:rPr lang="zh-CN" dirty="0" smtClean="0">
                <a:solidFill>
                  <a:schemeClr val="accent1"/>
                </a:solidFill>
                <a:latin typeface="Arial" panose="020B0604020202020204" pitchFamily="34" charset="0"/>
                <a:ea typeface="微软雅黑" panose="020B0503020204020204" charset="-122"/>
              </a:rPr>
              <a:t>在</a:t>
            </a:r>
            <a:r>
              <a:rPr lang="en-US" altLang="zh-CN" dirty="0" smtClean="0">
                <a:solidFill>
                  <a:schemeClr val="accent1"/>
                </a:solidFill>
                <a:latin typeface="Arial" panose="020B0604020202020204" pitchFamily="34" charset="0"/>
                <a:ea typeface="微软雅黑" panose="020B0503020204020204" charset="-122"/>
              </a:rPr>
              <a:t>Y</a:t>
            </a:r>
            <a:r>
              <a:rPr lang="zh-CN" altLang="en-US" dirty="0" smtClean="0">
                <a:solidFill>
                  <a:schemeClr val="accent1"/>
                </a:solidFill>
                <a:latin typeface="Arial" panose="020B0604020202020204" pitchFamily="34" charset="0"/>
                <a:ea typeface="微软雅黑" panose="020B0503020204020204" charset="-122"/>
              </a:rPr>
              <a:t>左边</a:t>
            </a:r>
            <a:r>
              <a:rPr lang="zh-CN" dirty="0" smtClean="0">
                <a:solidFill>
                  <a:schemeClr val="accent1"/>
                </a:solidFill>
                <a:latin typeface="Arial" panose="020B0604020202020204" pitchFamily="34" charset="0"/>
                <a:ea typeface="微软雅黑" panose="020B0503020204020204" charset="-122"/>
              </a:rPr>
              <a:t>插入</a:t>
            </a:r>
            <a:r>
              <a:rPr lang="zh-CN" altLang="en-US" dirty="0" smtClean="0">
                <a:solidFill>
                  <a:schemeClr val="accent1"/>
                </a:solidFill>
                <a:latin typeface="Arial" panose="020B0604020202020204" pitchFamily="34" charset="0"/>
                <a:ea typeface="微软雅黑" panose="020B0503020204020204" charset="-122"/>
              </a:rPr>
              <a:t>节点</a:t>
            </a:r>
            <a:endParaRPr lang="zh-CN" altLang="en-US" dirty="0" smtClean="0">
              <a:solidFill>
                <a:schemeClr val="accent1"/>
              </a:solidFill>
              <a:latin typeface="Arial" panose="020B0604020202020204" pitchFamily="34" charset="0"/>
              <a:ea typeface="微软雅黑" panose="020B0503020204020204" charset="-122"/>
            </a:endParaRPr>
          </a:p>
        </p:txBody>
      </p:sp>
      <p:sp>
        <p:nvSpPr>
          <p:cNvPr id="11" name="文本框 10"/>
          <p:cNvSpPr txBox="1"/>
          <p:nvPr/>
        </p:nvSpPr>
        <p:spPr>
          <a:xfrm>
            <a:off x="3170555" y="5231130"/>
            <a:ext cx="1935480" cy="450850"/>
          </a:xfrm>
          <a:prstGeom prst="rect">
            <a:avLst/>
          </a:prstGeom>
          <a:noFill/>
        </p:spPr>
        <p:txBody>
          <a:bodyPr wrap="none" rtlCol="0">
            <a:spAutoFit/>
          </a:bodyPr>
          <a:p>
            <a:pPr>
              <a:lnSpc>
                <a:spcPct val="130000"/>
              </a:lnSpc>
            </a:pPr>
            <a:r>
              <a:rPr lang="zh-CN" dirty="0" smtClean="0">
                <a:solidFill>
                  <a:schemeClr val="accent1"/>
                </a:solidFill>
                <a:latin typeface="Arial" panose="020B0604020202020204" pitchFamily="34" charset="0"/>
                <a:ea typeface="微软雅黑" panose="020B0503020204020204" charset="-122"/>
              </a:rPr>
              <a:t>在</a:t>
            </a:r>
            <a:r>
              <a:rPr lang="en-US" altLang="zh-CN" dirty="0" smtClean="0">
                <a:solidFill>
                  <a:schemeClr val="accent1"/>
                </a:solidFill>
                <a:latin typeface="Arial" panose="020B0604020202020204" pitchFamily="34" charset="0"/>
                <a:ea typeface="微软雅黑" panose="020B0503020204020204" charset="-122"/>
              </a:rPr>
              <a:t>Y</a:t>
            </a:r>
            <a:r>
              <a:rPr lang="zh-CN" altLang="en-US" dirty="0" smtClean="0">
                <a:solidFill>
                  <a:schemeClr val="accent1"/>
                </a:solidFill>
                <a:latin typeface="Arial" panose="020B0604020202020204" pitchFamily="34" charset="0"/>
                <a:ea typeface="微软雅黑" panose="020B0503020204020204" charset="-122"/>
              </a:rPr>
              <a:t>右边</a:t>
            </a:r>
            <a:r>
              <a:rPr lang="zh-CN" dirty="0" smtClean="0">
                <a:solidFill>
                  <a:schemeClr val="accent1"/>
                </a:solidFill>
                <a:latin typeface="Arial" panose="020B0604020202020204" pitchFamily="34" charset="0"/>
                <a:ea typeface="微软雅黑" panose="020B0503020204020204" charset="-122"/>
              </a:rPr>
              <a:t>插入</a:t>
            </a:r>
            <a:r>
              <a:rPr lang="zh-CN" altLang="en-US" dirty="0" smtClean="0">
                <a:solidFill>
                  <a:schemeClr val="accent1"/>
                </a:solidFill>
                <a:latin typeface="Arial" panose="020B0604020202020204" pitchFamily="34" charset="0"/>
                <a:ea typeface="微软雅黑" panose="020B0503020204020204" charset="-122"/>
              </a:rPr>
              <a:t>节点</a:t>
            </a:r>
            <a:endParaRPr lang="zh-CN" altLang="en-US" dirty="0" smtClean="0">
              <a:solidFill>
                <a:schemeClr val="accent1"/>
              </a:solidFill>
              <a:latin typeface="Arial" panose="020B0604020202020204" pitchFamily="34" charset="0"/>
              <a:ea typeface="微软雅黑" panose="020B0503020204020204" charset="-122"/>
            </a:endParaRPr>
          </a:p>
        </p:txBody>
      </p:sp>
      <p:graphicFrame>
        <p:nvGraphicFramePr>
          <p:cNvPr id="13" name="对象 12"/>
          <p:cNvGraphicFramePr/>
          <p:nvPr/>
        </p:nvGraphicFramePr>
        <p:xfrm>
          <a:off x="363855" y="4169410"/>
          <a:ext cx="7305040" cy="989330"/>
        </p:xfrm>
        <a:graphic>
          <a:graphicData uri="http://schemas.openxmlformats.org/presentationml/2006/ole">
            <mc:AlternateContent xmlns:mc="http://schemas.openxmlformats.org/markup-compatibility/2006">
              <mc:Choice xmlns:v="urn:schemas-microsoft-com:vml" Requires="v">
                <p:oleObj spid="_x0000_s14" name="" r:id="rId5" imgW="5494020" imgH="662940" progId="Paint.Picture">
                  <p:embed/>
                </p:oleObj>
              </mc:Choice>
              <mc:Fallback>
                <p:oleObj name="" r:id="rId5" imgW="5494020" imgH="662940" progId="Paint.Picture">
                  <p:embed/>
                  <p:pic>
                    <p:nvPicPr>
                      <p:cNvPr id="0" name="图片 13"/>
                      <p:cNvPicPr/>
                      <p:nvPr/>
                    </p:nvPicPr>
                    <p:blipFill>
                      <a:blip r:embed="rId6"/>
                      <a:stretch>
                        <a:fillRect/>
                      </a:stretch>
                    </p:blipFill>
                    <p:spPr>
                      <a:xfrm>
                        <a:off x="363855" y="4169410"/>
                        <a:ext cx="7305040" cy="9893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940" y="24130"/>
            <a:ext cx="4071620" cy="65214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MAX_N 500010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left[MAX_N];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right[MAX_N];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void link(int a, int b)</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right[a] = b;</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left[b] = a;</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std::ios::sync_with_stdio(false);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i, n, m, x, y;</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std::string cmd;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std::cin&gt;&gt;n&gt;&gt;m;</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for(i=1; i&lt;=n;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left[i] = i-1;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right[i] = i+1;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for(i=0; i&lt;m;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std::cin&gt;&gt;cmd&gt;&gt;x&gt;&gt;y;</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438650" y="-62230"/>
            <a:ext cx="4652645" cy="736028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if(cmd=="A")</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link(left[x], right[x]);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删除</a:t>
            </a:r>
            <a:r>
              <a:rPr lang="en-US" altLang="zh-CN" sz="1400" dirty="0" smtClean="0">
                <a:solidFill>
                  <a:schemeClr val="accent1"/>
                </a:solidFill>
                <a:latin typeface="Arial" panose="020B0604020202020204" pitchFamily="34" charset="0"/>
                <a:ea typeface="微软雅黑" panose="020B0503020204020204" charset="-122"/>
                <a:sym typeface="+mn-ea"/>
              </a:rPr>
              <a:t>X</a:t>
            </a:r>
            <a:r>
              <a:rPr lang="zh-CN" altLang="en-US" sz="1400" dirty="0" smtClean="0">
                <a:solidFill>
                  <a:schemeClr val="accent1"/>
                </a:solidFill>
                <a:latin typeface="Arial" panose="020B0604020202020204" pitchFamily="34" charset="0"/>
                <a:ea typeface="微软雅黑" panose="020B0503020204020204" charset="-122"/>
                <a:sym typeface="+mn-ea"/>
              </a:rPr>
              <a:t>节点</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link(left[y], x);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链接</a:t>
            </a:r>
            <a:r>
              <a:rPr lang="en-US" altLang="zh-CN" sz="1400" dirty="0" smtClean="0">
                <a:solidFill>
                  <a:schemeClr val="accent1"/>
                </a:solidFill>
                <a:latin typeface="Arial" panose="020B0604020202020204" pitchFamily="34" charset="0"/>
                <a:ea typeface="微软雅黑" panose="020B0503020204020204" charset="-122"/>
                <a:sym typeface="+mn-ea"/>
              </a:rPr>
              <a:t>left[y]</a:t>
            </a:r>
            <a:r>
              <a:rPr lang="zh-CN" altLang="en-US" sz="1400" dirty="0" smtClean="0">
                <a:solidFill>
                  <a:schemeClr val="accent1"/>
                </a:solidFill>
                <a:latin typeface="Arial" panose="020B0604020202020204" pitchFamily="34" charset="0"/>
                <a:ea typeface="微软雅黑" panose="020B0503020204020204" charset="-122"/>
                <a:sym typeface="+mn-ea"/>
              </a:rPr>
              <a:t>和</a:t>
            </a:r>
            <a:r>
              <a:rPr lang="en-US" altLang="zh-CN" sz="1400" dirty="0" smtClean="0">
                <a:solidFill>
                  <a:schemeClr val="accent1"/>
                </a:solidFill>
                <a:latin typeface="Arial" panose="020B0604020202020204" pitchFamily="34" charset="0"/>
                <a:ea typeface="微软雅黑" panose="020B0503020204020204" charset="-122"/>
                <a:sym typeface="+mn-ea"/>
              </a:rPr>
              <a:t>x</a:t>
            </a:r>
            <a:r>
              <a:rPr lang="zh-CN" altLang="en-US" sz="1400" dirty="0" smtClean="0">
                <a:solidFill>
                  <a:schemeClr val="accent1"/>
                </a:solidFill>
                <a:latin typeface="Arial" panose="020B0604020202020204" pitchFamily="34" charset="0"/>
                <a:ea typeface="微软雅黑" panose="020B0503020204020204" charset="-122"/>
                <a:sym typeface="+mn-ea"/>
              </a:rPr>
              <a:t>节点</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link(x, y);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链接</a:t>
            </a:r>
            <a:r>
              <a:rPr lang="en-US" altLang="zh-CN" sz="1400" dirty="0" smtClean="0">
                <a:solidFill>
                  <a:schemeClr val="accent1"/>
                </a:solidFill>
                <a:latin typeface="Arial" panose="020B0604020202020204" pitchFamily="34" charset="0"/>
                <a:ea typeface="微软雅黑" panose="020B0503020204020204" charset="-122"/>
                <a:sym typeface="+mn-ea"/>
              </a:rPr>
              <a:t>x</a:t>
            </a:r>
            <a:r>
              <a:rPr lang="zh-CN" altLang="en-US" sz="1400" dirty="0" smtClean="0">
                <a:solidFill>
                  <a:schemeClr val="accent1"/>
                </a:solidFill>
                <a:latin typeface="Arial" panose="020B0604020202020204" pitchFamily="34" charset="0"/>
                <a:ea typeface="微软雅黑" panose="020B0503020204020204" charset="-122"/>
                <a:sym typeface="+mn-ea"/>
              </a:rPr>
              <a:t>和</a:t>
            </a:r>
            <a:r>
              <a:rPr lang="en-US" altLang="zh-CN" sz="1400" dirty="0" smtClean="0">
                <a:solidFill>
                  <a:schemeClr val="accent1"/>
                </a:solidFill>
                <a:latin typeface="Arial" panose="020B0604020202020204" pitchFamily="34" charset="0"/>
                <a:ea typeface="微软雅黑" panose="020B0503020204020204" charset="-122"/>
                <a:sym typeface="+mn-ea"/>
              </a:rPr>
              <a:t>y</a:t>
            </a:r>
            <a:r>
              <a:rPr lang="zh-CN" altLang="en-US" sz="1400" dirty="0" smtClean="0">
                <a:solidFill>
                  <a:schemeClr val="accent1"/>
                </a:solidFill>
                <a:latin typeface="Arial" panose="020B0604020202020204" pitchFamily="34" charset="0"/>
                <a:ea typeface="微软雅黑" panose="020B0503020204020204" charset="-122"/>
                <a:sym typeface="+mn-ea"/>
              </a:rPr>
              <a:t>节点</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else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link(left[x], right[x]);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删除</a:t>
            </a:r>
            <a:r>
              <a:rPr lang="en-US" altLang="zh-CN" sz="1400" dirty="0" smtClean="0">
                <a:solidFill>
                  <a:schemeClr val="accent1"/>
                </a:solidFill>
                <a:latin typeface="Arial" panose="020B0604020202020204" pitchFamily="34" charset="0"/>
                <a:ea typeface="微软雅黑" panose="020B0503020204020204" charset="-122"/>
                <a:sym typeface="+mn-ea"/>
              </a:rPr>
              <a:t>X</a:t>
            </a:r>
            <a:r>
              <a:rPr lang="zh-CN" altLang="en-US" sz="1400" dirty="0" smtClean="0">
                <a:solidFill>
                  <a:schemeClr val="accent1"/>
                </a:solidFill>
                <a:latin typeface="Arial" panose="020B0604020202020204" pitchFamily="34" charset="0"/>
                <a:ea typeface="微软雅黑" panose="020B0503020204020204" charset="-122"/>
                <a:sym typeface="+mn-ea"/>
              </a:rPr>
              <a:t>节点</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link(x, right[y]);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链接</a:t>
            </a:r>
            <a:r>
              <a:rPr lang="en-US" altLang="zh-CN" sz="1400" dirty="0" smtClean="0">
                <a:solidFill>
                  <a:schemeClr val="accent1"/>
                </a:solidFill>
                <a:latin typeface="Arial" panose="020B0604020202020204" pitchFamily="34" charset="0"/>
                <a:ea typeface="微软雅黑" panose="020B0503020204020204" charset="-122"/>
                <a:sym typeface="+mn-ea"/>
              </a:rPr>
              <a:t>x</a:t>
            </a:r>
            <a:r>
              <a:rPr lang="zh-CN" altLang="en-US" sz="1400" dirty="0" smtClean="0">
                <a:solidFill>
                  <a:schemeClr val="accent1"/>
                </a:solidFill>
                <a:latin typeface="Arial" panose="020B0604020202020204" pitchFamily="34" charset="0"/>
                <a:ea typeface="微软雅黑" panose="020B0503020204020204" charset="-122"/>
                <a:sym typeface="+mn-ea"/>
              </a:rPr>
              <a:t>和</a:t>
            </a:r>
            <a:r>
              <a:rPr lang="en-US" altLang="zh-CN" sz="1400" dirty="0" smtClean="0">
                <a:solidFill>
                  <a:schemeClr val="accent1"/>
                </a:solidFill>
                <a:latin typeface="Arial" panose="020B0604020202020204" pitchFamily="34" charset="0"/>
                <a:ea typeface="微软雅黑" panose="020B0503020204020204" charset="-122"/>
                <a:sym typeface="+mn-ea"/>
              </a:rPr>
              <a:t>right[y]</a:t>
            </a:r>
            <a:r>
              <a:rPr lang="zh-CN" altLang="en-US" sz="1400" dirty="0" smtClean="0">
                <a:solidFill>
                  <a:schemeClr val="accent1"/>
                </a:solidFill>
                <a:latin typeface="Arial" panose="020B0604020202020204" pitchFamily="34" charset="0"/>
                <a:ea typeface="微软雅黑" panose="020B0503020204020204" charset="-122"/>
                <a:sym typeface="+mn-ea"/>
              </a:rPr>
              <a:t>节点</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link(y, x);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链接</a:t>
            </a:r>
            <a:r>
              <a:rPr lang="en-US" altLang="zh-CN" sz="1400" dirty="0" smtClean="0">
                <a:solidFill>
                  <a:schemeClr val="accent1"/>
                </a:solidFill>
                <a:latin typeface="Arial" panose="020B0604020202020204" pitchFamily="34" charset="0"/>
                <a:ea typeface="微软雅黑" panose="020B0503020204020204" charset="-122"/>
                <a:sym typeface="+mn-ea"/>
              </a:rPr>
              <a:t>y</a:t>
            </a:r>
            <a:r>
              <a:rPr lang="zh-CN" altLang="en-US" sz="1400" dirty="0" smtClean="0">
                <a:solidFill>
                  <a:schemeClr val="accent1"/>
                </a:solidFill>
                <a:latin typeface="Arial" panose="020B0604020202020204" pitchFamily="34" charset="0"/>
                <a:ea typeface="微软雅黑" panose="020B0503020204020204" charset="-122"/>
                <a:sym typeface="+mn-ea"/>
              </a:rPr>
              <a:t>和</a:t>
            </a:r>
            <a:r>
              <a:rPr lang="en-US" altLang="zh-CN" sz="1400" dirty="0" smtClean="0">
                <a:solidFill>
                  <a:schemeClr val="accent1"/>
                </a:solidFill>
                <a:latin typeface="Arial" panose="020B0604020202020204" pitchFamily="34" charset="0"/>
                <a:ea typeface="微软雅黑" panose="020B0503020204020204" charset="-122"/>
                <a:sym typeface="+mn-ea"/>
              </a:rPr>
              <a:t>x</a:t>
            </a:r>
            <a:r>
              <a:rPr lang="zh-CN" altLang="en-US" sz="1400" dirty="0" smtClean="0">
                <a:solidFill>
                  <a:schemeClr val="accent1"/>
                </a:solidFill>
                <a:latin typeface="Arial" panose="020B0604020202020204" pitchFamily="34" charset="0"/>
                <a:ea typeface="微软雅黑" panose="020B0503020204020204" charset="-122"/>
                <a:sym typeface="+mn-ea"/>
              </a:rPr>
              <a:t>节点</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//0号球的右边，也就是第一个球的编号x</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r>
              <a:rPr lang="zh-CN" altLang="en-US" sz="1400" dirty="0" smtClean="0">
                <a:solidFill>
                  <a:srgbClr val="FF0000"/>
                </a:solidFill>
                <a:latin typeface="Arial" panose="020B0604020202020204" pitchFamily="34" charset="0"/>
                <a:ea typeface="微软雅黑" panose="020B0503020204020204" charset="-122"/>
                <a:sym typeface="+mn-ea"/>
              </a:rPr>
              <a:t>x=right[0];</a:t>
            </a:r>
            <a:endParaRPr lang="zh-CN" altLang="en-US" sz="1400" dirty="0" smtClean="0">
              <a:solidFill>
                <a:srgbClr val="FF0000"/>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for(i=1; i&lt;=n; ++i)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if(i!=1)</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std::cout&lt;&lt;"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std::cout&lt;&lt;x;</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//x球的下一个球</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x = right[x];</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std::cout&lt;&lt;std::endl;</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return 0;</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实例</a:t>
            </a:r>
            <a:endParaRPr lang="zh-CN" altLang="en-US"/>
          </a:p>
        </p:txBody>
      </p:sp>
      <p:sp>
        <p:nvSpPr>
          <p:cNvPr id="3" name="内容占位符 2"/>
          <p:cNvSpPr>
            <a:spLocks noGrp="1"/>
          </p:cNvSpPr>
          <p:nvPr>
            <p:ph idx="1"/>
          </p:nvPr>
        </p:nvSpPr>
        <p:spPr/>
        <p:txBody>
          <a:bodyPr/>
          <a:p>
            <a:pPr marL="0" indent="0">
              <a:buNone/>
            </a:pPr>
            <a:r>
              <a:rPr lang="en-US" altLang="zh-CN"/>
              <a:t>PAT  </a:t>
            </a:r>
            <a:r>
              <a:rPr lang="zh-CN" altLang="en-US"/>
              <a:t>乙级题：</a:t>
            </a:r>
            <a:endParaRPr lang="zh-CN" altLang="en-US"/>
          </a:p>
          <a:p>
            <a:pPr marL="0" indent="0">
              <a:buNone/>
            </a:pPr>
            <a:r>
              <a:rPr lang="en-US" altLang="zh-CN"/>
              <a:t>PAT </a:t>
            </a:r>
            <a:r>
              <a:rPr lang="zh-CN" altLang="en-US"/>
              <a:t>甲级题： </a:t>
            </a:r>
            <a:r>
              <a:rPr lang="en-US" altLang="zh-CN"/>
              <a:t>1014   1091</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747770" y="2028190"/>
            <a:ext cx="4492625" cy="1016000"/>
          </a:xfrm>
        </p:spPr>
        <p:txBody>
          <a:bodyPr/>
          <a:p>
            <a:r>
              <a:rPr lang="zh-CN" altLang="en-US" sz="4400"/>
              <a:t>第四章： 二叉</a:t>
            </a:r>
            <a:r>
              <a:rPr lang="zh-CN" altLang="en-US" sz="4400">
                <a:sym typeface="+mn-ea"/>
              </a:rPr>
              <a:t>树</a:t>
            </a:r>
            <a:endParaRPr lang="zh-CN" altLang="en-US" sz="440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a:t>
            </a:r>
            <a:r>
              <a:rPr lang="en-US" altLang="zh-CN"/>
              <a:t>(binary tree)</a:t>
            </a:r>
            <a:endParaRPr lang="en-US" altLang="zh-CN"/>
          </a:p>
        </p:txBody>
      </p:sp>
      <p:pic>
        <p:nvPicPr>
          <p:cNvPr id="5" name="图片 4"/>
          <p:cNvPicPr>
            <a:picLocks noChangeAspect="1"/>
          </p:cNvPicPr>
          <p:nvPr/>
        </p:nvPicPr>
        <p:blipFill>
          <a:blip r:embed="rId1"/>
          <a:srcRect l="84164" t="46714" r="2721" b="22268"/>
          <a:stretch>
            <a:fillRect/>
          </a:stretch>
        </p:blipFill>
        <p:spPr>
          <a:xfrm>
            <a:off x="235585" y="1583055"/>
            <a:ext cx="3214370" cy="4121785"/>
          </a:xfrm>
          <a:prstGeom prst="rect">
            <a:avLst/>
          </a:prstGeom>
        </p:spPr>
      </p:pic>
      <p:pic>
        <p:nvPicPr>
          <p:cNvPr id="6" name="图片 5"/>
          <p:cNvPicPr>
            <a:picLocks noChangeAspect="1"/>
          </p:cNvPicPr>
          <p:nvPr/>
        </p:nvPicPr>
        <p:blipFill>
          <a:blip r:embed="rId2"/>
          <a:srcRect l="82345" t="35772" r="2721" b="41183"/>
          <a:stretch>
            <a:fillRect/>
          </a:stretch>
        </p:blipFill>
        <p:spPr>
          <a:xfrm>
            <a:off x="3579495" y="1562735"/>
            <a:ext cx="2755265" cy="2305685"/>
          </a:xfrm>
          <a:prstGeom prst="rect">
            <a:avLst/>
          </a:prstGeom>
        </p:spPr>
      </p:pic>
      <p:sp>
        <p:nvSpPr>
          <p:cNvPr id="7" name="文本框 6"/>
          <p:cNvSpPr txBox="1"/>
          <p:nvPr/>
        </p:nvSpPr>
        <p:spPr>
          <a:xfrm>
            <a:off x="6517640" y="1572895"/>
            <a:ext cx="5540375" cy="73088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 full binary tree is a tree in which every node in the tree has either 0 or 2 children.</a:t>
            </a:r>
            <a:endParaRPr lang="zh-CN" altLang="en-US" sz="1600" dirty="0" smtClean="0">
              <a:solidFill>
                <a:schemeClr val="accent1"/>
              </a:solidFill>
              <a:latin typeface="Arial" panose="020B0604020202020204" pitchFamily="34" charset="0"/>
              <a:ea typeface="微软雅黑" panose="020B0503020204020204" charset="-122"/>
            </a:endParaRPr>
          </a:p>
        </p:txBody>
      </p:sp>
      <p:pic>
        <p:nvPicPr>
          <p:cNvPr id="8" name="图片 7"/>
          <p:cNvPicPr>
            <a:picLocks noChangeAspect="1"/>
          </p:cNvPicPr>
          <p:nvPr/>
        </p:nvPicPr>
        <p:blipFill>
          <a:blip r:embed="rId3"/>
          <a:srcRect l="82488" t="43240" r="2652" b="37845"/>
          <a:stretch>
            <a:fillRect/>
          </a:stretch>
        </p:blipFill>
        <p:spPr>
          <a:xfrm>
            <a:off x="3579495" y="4054475"/>
            <a:ext cx="2810510" cy="1939925"/>
          </a:xfrm>
          <a:prstGeom prst="rect">
            <a:avLst/>
          </a:prstGeom>
        </p:spPr>
      </p:pic>
      <p:sp>
        <p:nvSpPr>
          <p:cNvPr id="9" name="文本框 8"/>
          <p:cNvSpPr txBox="1"/>
          <p:nvPr/>
        </p:nvSpPr>
        <p:spPr>
          <a:xfrm>
            <a:off x="6517640" y="3912235"/>
            <a:ext cx="5488940" cy="265112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 a complete binary tree every level, except possibly the last, is completely filled, and all nodes in the last level are as far left as possible.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 complete binary tree can be efficiently represented using an array.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若设二叉树的高度为h，除第 h 层外，其它各层 (1～h-1) 的结点数都达到最大个数，第h层有叶子结点，并且叶子结点都是从左到右依次排布，这就是完全二叉树</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10" name="文本框 9"/>
          <p:cNvSpPr txBox="1"/>
          <p:nvPr/>
        </p:nvSpPr>
        <p:spPr>
          <a:xfrm>
            <a:off x="343535" y="909955"/>
            <a:ext cx="4826635" cy="450850"/>
          </a:xfrm>
          <a:prstGeom prst="rect">
            <a:avLst/>
          </a:prstGeom>
          <a:noFill/>
        </p:spPr>
        <p:txBody>
          <a:bodyPr wrap="square" rtlCol="0" anchor="t">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rPr>
              <a:t>二叉树是每个节点最多有两个子树的树结构</a:t>
            </a:r>
            <a:endParaRPr lang="zh-CN" altLang="en-US"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二叉树的遍历</a:t>
            </a:r>
            <a:endParaRPr lang="zh-CN" altLang="en-US"/>
          </a:p>
        </p:txBody>
      </p:sp>
      <p:sp>
        <p:nvSpPr>
          <p:cNvPr id="3" name="内容占位符 2"/>
          <p:cNvSpPr>
            <a:spLocks noGrp="1"/>
          </p:cNvSpPr>
          <p:nvPr>
            <p:ph idx="1"/>
          </p:nvPr>
        </p:nvSpPr>
        <p:spPr>
          <a:xfrm>
            <a:off x="459740" y="1066165"/>
            <a:ext cx="11039475" cy="5193030"/>
          </a:xfrm>
        </p:spPr>
        <p:txBody>
          <a:bodyPr/>
          <a:p>
            <a:pPr marL="0" indent="0">
              <a:buNone/>
            </a:pPr>
            <a:r>
              <a:rPr lang="zh-CN" altLang="en-US"/>
              <a:t>前序遍历</a:t>
            </a:r>
            <a:r>
              <a:rPr lang="en-US" altLang="zh-CN"/>
              <a:t>:</a:t>
            </a:r>
            <a:endParaRPr lang="en-US" altLang="zh-CN"/>
          </a:p>
          <a:p>
            <a:pPr marL="0" indent="0">
              <a:buNone/>
            </a:pPr>
            <a:r>
              <a:rPr lang="en-US" altLang="zh-CN"/>
              <a:t>PreOder(T) = Visit(T</a:t>
            </a:r>
            <a:r>
              <a:rPr lang="zh-CN" altLang="en-US"/>
              <a:t>的根节点</a:t>
            </a:r>
            <a:r>
              <a:rPr lang="en-US" altLang="zh-CN"/>
              <a:t>)</a:t>
            </a:r>
            <a:r>
              <a:rPr lang="zh-CN" altLang="en-US"/>
              <a:t> </a:t>
            </a:r>
            <a:r>
              <a:rPr lang="en-US" altLang="zh-CN"/>
              <a:t>+ PreOrder(T</a:t>
            </a:r>
            <a:r>
              <a:rPr lang="zh-CN" altLang="en-US"/>
              <a:t>的左子树</a:t>
            </a:r>
            <a:r>
              <a:rPr lang="en-US" altLang="zh-CN"/>
              <a:t>)+ PreOrder(T</a:t>
            </a:r>
            <a:r>
              <a:rPr lang="zh-CN" altLang="en-US"/>
              <a:t>的右子树</a:t>
            </a:r>
            <a:r>
              <a:rPr lang="en-US" altLang="zh-CN"/>
              <a:t>)</a:t>
            </a:r>
            <a:endParaRPr lang="en-US" altLang="zh-CN"/>
          </a:p>
          <a:p>
            <a:pPr marL="0" indent="0">
              <a:buNone/>
            </a:pPr>
            <a:r>
              <a:rPr lang="zh-CN" altLang="en-US"/>
              <a:t>中序遍历</a:t>
            </a:r>
            <a:r>
              <a:rPr lang="en-US" altLang="zh-CN"/>
              <a:t>:</a:t>
            </a:r>
            <a:endParaRPr lang="en-US" altLang="zh-CN"/>
          </a:p>
          <a:p>
            <a:pPr marL="0" indent="0">
              <a:buNone/>
            </a:pPr>
            <a:r>
              <a:rPr lang="en-US" altLang="zh-CN"/>
              <a:t>InOrder(T) = InOrder(T</a:t>
            </a:r>
            <a:r>
              <a:rPr lang="zh-CN" altLang="en-US"/>
              <a:t>的左子树</a:t>
            </a:r>
            <a:r>
              <a:rPr lang="en-US" altLang="zh-CN"/>
              <a:t>) + Visit(T</a:t>
            </a:r>
            <a:r>
              <a:rPr lang="zh-CN" altLang="en-US"/>
              <a:t>的根节点</a:t>
            </a:r>
            <a:r>
              <a:rPr lang="en-US" altLang="zh-CN"/>
              <a:t>)</a:t>
            </a:r>
            <a:r>
              <a:rPr lang="zh-CN" altLang="en-US"/>
              <a:t> </a:t>
            </a:r>
            <a:r>
              <a:rPr lang="en-US" altLang="zh-CN"/>
              <a:t>+ InOrder(T</a:t>
            </a:r>
            <a:r>
              <a:rPr lang="zh-CN" altLang="en-US"/>
              <a:t>的右子树</a:t>
            </a:r>
            <a:r>
              <a:rPr lang="en-US" altLang="zh-CN"/>
              <a:t>)</a:t>
            </a:r>
            <a:endParaRPr lang="en-US" altLang="zh-CN"/>
          </a:p>
          <a:p>
            <a:pPr marL="0" indent="0">
              <a:buNone/>
            </a:pPr>
            <a:r>
              <a:rPr lang="zh-CN" altLang="en-US"/>
              <a:t>后序遍历</a:t>
            </a:r>
            <a:r>
              <a:rPr lang="en-US" altLang="zh-CN"/>
              <a:t>:</a:t>
            </a:r>
            <a:endParaRPr lang="en-US" altLang="zh-CN"/>
          </a:p>
          <a:p>
            <a:pPr marL="0" indent="0">
              <a:buNone/>
            </a:pPr>
            <a:r>
              <a:rPr lang="en-US" altLang="zh-CN"/>
              <a:t>PostOrder(T) = PostOrder(T</a:t>
            </a:r>
            <a:r>
              <a:rPr lang="zh-CN" altLang="en-US"/>
              <a:t>的左子树</a:t>
            </a:r>
            <a:r>
              <a:rPr lang="en-US" altLang="zh-CN"/>
              <a:t>)</a:t>
            </a:r>
            <a:r>
              <a:rPr lang="zh-CN" altLang="en-US"/>
              <a:t> </a:t>
            </a:r>
            <a:r>
              <a:rPr lang="en-US" altLang="zh-CN"/>
              <a:t>+ PostOrder(T</a:t>
            </a:r>
            <a:r>
              <a:rPr lang="zh-CN" altLang="en-US"/>
              <a:t>的右子树</a:t>
            </a:r>
            <a:r>
              <a:rPr lang="en-US" altLang="zh-CN"/>
              <a:t>)</a:t>
            </a:r>
            <a:r>
              <a:rPr lang="en-US" altLang="zh-CN">
                <a:sym typeface="+mn-ea"/>
              </a:rPr>
              <a:t> + Visit(T</a:t>
            </a:r>
            <a:r>
              <a:rPr lang="zh-CN" altLang="en-US">
                <a:sym typeface="+mn-ea"/>
              </a:rPr>
              <a:t>的根节点</a:t>
            </a:r>
            <a:r>
              <a:rPr lang="en-US" altLang="zh-CN">
                <a:sym typeface="+mn-ea"/>
              </a:rPr>
              <a:t>)</a:t>
            </a:r>
            <a:endParaRPr lang="en-US" altLang="zh-CN">
              <a:sym typeface="+mn-ea"/>
            </a:endParaRPr>
          </a:p>
          <a:p>
            <a:pPr marL="0" indent="0">
              <a:buNone/>
            </a:pP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二叉树重构</a:t>
            </a:r>
            <a:endParaRPr lang="zh-CN" altLang="en-US"/>
          </a:p>
        </p:txBody>
      </p:sp>
      <p:sp>
        <p:nvSpPr>
          <p:cNvPr id="3" name="内容占位符 2"/>
          <p:cNvSpPr>
            <a:spLocks noGrp="1"/>
          </p:cNvSpPr>
          <p:nvPr>
            <p:ph idx="1"/>
          </p:nvPr>
        </p:nvSpPr>
        <p:spPr>
          <a:xfrm>
            <a:off x="664210" y="1066165"/>
            <a:ext cx="10835005" cy="1507490"/>
          </a:xfrm>
        </p:spPr>
        <p:txBody>
          <a:bodyPr/>
          <a:p>
            <a:pPr marL="0" indent="0">
              <a:buNone/>
            </a:pPr>
            <a:r>
              <a:rPr lang="zh-CN" altLang="en-US"/>
              <a:t>输入一棵二叉树的前序遍历和中序遍历，输出它的后序遍历。</a:t>
            </a:r>
            <a:endParaRPr lang="zh-CN" altLang="en-US"/>
          </a:p>
          <a:p>
            <a:pPr marL="0" indent="0">
              <a:buNone/>
            </a:pPr>
            <a:r>
              <a:rPr lang="zh-CN" altLang="en-US"/>
              <a:t>例如输入： </a:t>
            </a:r>
            <a:r>
              <a:rPr lang="en-US" altLang="zh-CN"/>
              <a:t>DBACEGF ABCDEFG</a:t>
            </a:r>
            <a:endParaRPr lang="en-US" altLang="zh-CN"/>
          </a:p>
          <a:p>
            <a:pPr marL="0" indent="0">
              <a:buNone/>
            </a:pPr>
            <a:r>
              <a:rPr lang="zh-CN" altLang="en-US"/>
              <a:t>输出： </a:t>
            </a:r>
            <a:r>
              <a:rPr lang="en-US" altLang="zh-CN"/>
              <a:t>ACBFGED</a:t>
            </a:r>
            <a:endParaRPr lang="en-US" altLang="zh-CN"/>
          </a:p>
        </p:txBody>
      </p:sp>
      <p:sp>
        <p:nvSpPr>
          <p:cNvPr id="4" name="内容占位符 2"/>
          <p:cNvSpPr>
            <a:spLocks noGrp="1"/>
          </p:cNvSpPr>
          <p:nvPr/>
        </p:nvSpPr>
        <p:spPr>
          <a:xfrm>
            <a:off x="664210" y="2704465"/>
            <a:ext cx="10835005" cy="956310"/>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前序遍历的第一个字符就是根节点值，所以在中序遍历中找到它后，就可以知道左右子树的前序和中序遍历了。</a:t>
            </a:r>
            <a:endParaRPr lang="zh-CN" altLang="en-US"/>
          </a:p>
          <a:p>
            <a:pPr marL="0" indent="0">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40" y="-111125"/>
            <a:ext cx="9523730" cy="68008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&lt;cstring&gt;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void BuildPost(char * preOrderStr, char* inOrderStr, int n, char* postOrderStr)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if(n&lt;=0)    return;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//pos既是左右子树的分割位置，也是左子树节点个数</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pos = strchr(inOrderStr, preOrderStr[0])-inOrderStr;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找到根节点在中序遍历的位置</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BuildPost(preOrderStr+1, inOrderStr, pos, postOrderStr);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递归构造左子树的后序遍历</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BuildPost(preOrderStr+pos+1, inOrderStr+pos+1, n-pos-1, postOrderStr+pos);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递归构造右子树的后序遍历</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postOrderStr[n-1] = preOrderStr[0];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把根节点添加到后序遍历数组的最后位置</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N 100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char preOrderStr[N], inOrderStr[N], postOrderStr[N];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cin&gt;&gt;preOrderStr&gt;&gt;inOrderStr;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 = strlen(preOrderStr);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postOrderStr[n] =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BuildPost(preOrderStr, inOrderStr, n, postOrderStr);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cout&lt;&lt;postOrderStr&lt;&lt;endl;</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数组</a:t>
            </a:r>
            <a:endParaRPr lang="zh-CN" altLang="en-US"/>
          </a:p>
        </p:txBody>
      </p:sp>
      <p:sp>
        <p:nvSpPr>
          <p:cNvPr id="3" name="内容占位符 2"/>
          <p:cNvSpPr>
            <a:spLocks noGrp="1"/>
          </p:cNvSpPr>
          <p:nvPr>
            <p:ph idx="1"/>
          </p:nvPr>
        </p:nvSpPr>
        <p:spPr>
          <a:xfrm>
            <a:off x="593750" y="910093"/>
            <a:ext cx="10834777" cy="5193212"/>
          </a:xfrm>
        </p:spPr>
        <p:txBody>
          <a:bodyPr/>
          <a:p>
            <a:r>
              <a:rPr lang="zh-CN" altLang="en-US"/>
              <a:t>二维数组</a:t>
            </a:r>
            <a:endParaRPr lang="zh-CN" altLang="en-US"/>
          </a:p>
        </p:txBody>
      </p:sp>
      <p:sp>
        <p:nvSpPr>
          <p:cNvPr id="4" name="文本框 3"/>
          <p:cNvSpPr txBox="1"/>
          <p:nvPr/>
        </p:nvSpPr>
        <p:spPr>
          <a:xfrm>
            <a:off x="424180" y="1363980"/>
            <a:ext cx="8714740" cy="4404995"/>
          </a:xfrm>
          <a:prstGeom prst="rect">
            <a:avLst/>
          </a:prstGeom>
          <a:noFill/>
        </p:spPr>
        <p:txBody>
          <a:bodyPr wrap="square" rtlCol="0" anchor="t">
            <a:spAutoFit/>
          </a:bodyPr>
          <a:p>
            <a:pPr>
              <a:lnSpc>
                <a:spcPct val="130000"/>
              </a:lnSpc>
            </a:pPr>
            <a:r>
              <a:rPr lang="zh-CN" altLang="en-US" sz="2000" b="1" dirty="0" smtClean="0">
                <a:solidFill>
                  <a:schemeClr val="accent1"/>
                </a:solidFill>
                <a:latin typeface="Arial" panose="020B0604020202020204" pitchFamily="34" charset="0"/>
                <a:ea typeface="微软雅黑" panose="020B0503020204020204" charset="-122"/>
              </a:rPr>
              <a:t>螺旋方阵</a:t>
            </a:r>
            <a:endParaRPr lang="zh-CN" altLang="en-US" sz="2000" b="1"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所谓“螺旋方阵”，是指对任意给定的N，将1到N×N的数字从左上角第1个格子开始，按顺时针螺旋方向顺序填入N×N的方阵里。本题要求构造这样的螺旋方阵。</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输入格式：</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输入在一行中给出一个正整数N（&lt;10）。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输出格式：</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输出N×N的螺旋方阵。每行N个数字，每个数字占3位。</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输入样例：</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输出样例：</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1    2   3   4  5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16 17 18 19  6</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15 24 25 20  7</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14 23 22 21  8</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13 12 11 10  9</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619750" y="2261235"/>
            <a:ext cx="5509260" cy="316674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a[MAX][MAX];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r>
              <a:rPr lang="en-US" altLang="zh-CN" sz="1400" dirty="0" smtClean="0">
                <a:solidFill>
                  <a:schemeClr val="accent1"/>
                </a:solidFill>
                <a:latin typeface="Arial" panose="020B0604020202020204" pitchFamily="34" charset="0"/>
                <a:ea typeface="微软雅黑" panose="020B0503020204020204" charset="-122"/>
              </a:rPr>
              <a:t>id </a:t>
            </a:r>
            <a:r>
              <a:rPr lang="zh-CN" altLang="en-US" sz="1400" dirty="0" smtClean="0">
                <a:solidFill>
                  <a:schemeClr val="accent1"/>
                </a:solidFill>
                <a:latin typeface="Arial" panose="020B0604020202020204" pitchFamily="34" charset="0"/>
                <a:ea typeface="微软雅黑" panose="020B0503020204020204" charset="-122"/>
              </a:rPr>
              <a:t>= a[x=0][y=</a:t>
            </a:r>
            <a:r>
              <a:rPr lang="en-US" altLang="zh-CN" sz="1400" dirty="0" smtClean="0">
                <a:solidFill>
                  <a:schemeClr val="accent1"/>
                </a:solidFill>
                <a:latin typeface="Arial" panose="020B0604020202020204" pitchFamily="34" charset="0"/>
                <a:ea typeface="微软雅黑" panose="020B0503020204020204" charset="-122"/>
              </a:rPr>
              <a:t>0</a:t>
            </a:r>
            <a:r>
              <a:rPr lang="zh-CN" altLang="en-US" sz="1400" dirty="0" smtClean="0">
                <a:solidFill>
                  <a:schemeClr val="accent1"/>
                </a:solidFill>
                <a:latin typeface="Arial" panose="020B0604020202020204" pitchFamily="34" charset="0"/>
                <a:ea typeface="微软雅黑" panose="020B0503020204020204" charset="-122"/>
              </a:rPr>
              <a:t>] = 1;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while(</a:t>
            </a:r>
            <a:r>
              <a:rPr lang="en-US" altLang="zh-CN" sz="1400" dirty="0" smtClean="0">
                <a:solidFill>
                  <a:schemeClr val="accent1"/>
                </a:solidFill>
                <a:latin typeface="Arial" panose="020B0604020202020204" pitchFamily="34" charset="0"/>
                <a:ea typeface="微软雅黑" panose="020B0503020204020204" charset="-122"/>
              </a:rPr>
              <a:t>id</a:t>
            </a:r>
            <a:r>
              <a:rPr lang="zh-CN" altLang="en-US" sz="1400" dirty="0" smtClean="0">
                <a:solidFill>
                  <a:schemeClr val="accent1"/>
                </a:solidFill>
                <a:latin typeface="Arial" panose="020B0604020202020204" pitchFamily="34" charset="0"/>
                <a:ea typeface="微软雅黑" panose="020B0503020204020204" charset="-122"/>
              </a:rPr>
              <a:t>&lt;n*n)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while(</a:t>
            </a:r>
            <a:r>
              <a:rPr lang="en-US" altLang="zh-CN" sz="1400" dirty="0" smtClean="0">
                <a:solidFill>
                  <a:schemeClr val="accent1"/>
                </a:solidFill>
                <a:latin typeface="Arial" panose="020B0604020202020204" pitchFamily="34" charset="0"/>
                <a:ea typeface="微软雅黑" panose="020B0503020204020204" charset="-122"/>
              </a:rPr>
              <a:t>y</a:t>
            </a:r>
            <a:r>
              <a:rPr lang="zh-CN" altLang="en-US" sz="1400" dirty="0" smtClean="0">
                <a:solidFill>
                  <a:schemeClr val="accent1"/>
                </a:solidFill>
                <a:latin typeface="Arial" panose="020B0604020202020204" pitchFamily="34" charset="0"/>
                <a:ea typeface="微软雅黑" panose="020B0503020204020204" charset="-122"/>
              </a:rPr>
              <a:t>+1&lt;n &amp;&amp; !a[x][</a:t>
            </a:r>
            <a:r>
              <a:rPr lang="en-US" altLang="zh-CN" sz="1400" dirty="0" smtClean="0">
                <a:solidFill>
                  <a:schemeClr val="accent1"/>
                </a:solidFill>
                <a:latin typeface="Arial" panose="020B0604020202020204" pitchFamily="34" charset="0"/>
                <a:ea typeface="微软雅黑" panose="020B0503020204020204" charset="-122"/>
              </a:rPr>
              <a:t>y+1</a:t>
            </a:r>
            <a:r>
              <a:rPr lang="zh-CN" altLang="en-US" sz="1400" dirty="0" smtClean="0">
                <a:solidFill>
                  <a:schemeClr val="accent1"/>
                </a:solidFill>
                <a:latin typeface="Arial" panose="020B0604020202020204" pitchFamily="34" charset="0"/>
                <a:ea typeface="微软雅黑" panose="020B0503020204020204" charset="-122"/>
              </a:rPr>
              <a:t>])  a[x][</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y] = ++</a:t>
            </a:r>
            <a:r>
              <a:rPr lang="en-US" altLang="zh-CN" sz="1400" dirty="0" smtClean="0">
                <a:solidFill>
                  <a:schemeClr val="accent1"/>
                </a:solidFill>
                <a:latin typeface="Arial" panose="020B0604020202020204" pitchFamily="34" charset="0"/>
                <a:ea typeface="微软雅黑" panose="020B0503020204020204" charset="-122"/>
              </a:rPr>
              <a:t>id</a:t>
            </a:r>
            <a:r>
              <a:rPr lang="zh-CN" altLang="en-US" sz="1400" dirty="0" smtClean="0">
                <a:solidFill>
                  <a:schemeClr val="accent1"/>
                </a:solidFill>
                <a:latin typeface="Arial" panose="020B0604020202020204" pitchFamily="34" charset="0"/>
                <a:ea typeface="微软雅黑" panose="020B0503020204020204" charset="-122"/>
              </a:rPr>
              <a:t>;  //右走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while(</a:t>
            </a:r>
            <a:r>
              <a:rPr lang="en-US" altLang="zh-CN" sz="1400" dirty="0" smtClean="0">
                <a:solidFill>
                  <a:schemeClr val="accent1"/>
                </a:solidFill>
                <a:latin typeface="Arial" panose="020B0604020202020204" pitchFamily="34" charset="0"/>
                <a:ea typeface="微软雅黑" panose="020B0503020204020204" charset="-122"/>
              </a:rPr>
              <a:t>x+1&lt;n </a:t>
            </a:r>
            <a:r>
              <a:rPr lang="zh-CN" altLang="en-US" sz="1400" dirty="0" smtClean="0">
                <a:solidFill>
                  <a:schemeClr val="accent1"/>
                </a:solidFill>
                <a:latin typeface="Arial" panose="020B0604020202020204" pitchFamily="34" charset="0"/>
                <a:ea typeface="微软雅黑" panose="020B0503020204020204" charset="-122"/>
              </a:rPr>
              <a:t>&amp;&amp; !a[x</a:t>
            </a:r>
            <a:r>
              <a:rPr lang="en-US" altLang="zh-CN" sz="1400" dirty="0" smtClean="0">
                <a:solidFill>
                  <a:schemeClr val="accent1"/>
                </a:solidFill>
                <a:latin typeface="Arial" panose="020B0604020202020204" pitchFamily="34" charset="0"/>
                <a:ea typeface="微软雅黑" panose="020B0503020204020204" charset="-122"/>
              </a:rPr>
              <a:t>+1</a:t>
            </a:r>
            <a:r>
              <a:rPr lang="zh-CN" altLang="en-US" sz="1400" dirty="0" smtClean="0">
                <a:solidFill>
                  <a:schemeClr val="accent1"/>
                </a:solidFill>
                <a:latin typeface="Arial" panose="020B0604020202020204" pitchFamily="34" charset="0"/>
                <a:ea typeface="微软雅黑" panose="020B0503020204020204" charset="-122"/>
              </a:rPr>
              <a:t>][y])  a[</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x][y] = ++</a:t>
            </a:r>
            <a:r>
              <a:rPr lang="en-US" altLang="zh-CN" sz="1400" dirty="0" smtClean="0">
                <a:solidFill>
                  <a:schemeClr val="accent1"/>
                </a:solidFill>
                <a:latin typeface="Arial" panose="020B0604020202020204" pitchFamily="34" charset="0"/>
                <a:ea typeface="微软雅黑" panose="020B0503020204020204" charset="-122"/>
              </a:rPr>
              <a:t>id</a:t>
            </a:r>
            <a:r>
              <a:rPr lang="zh-CN" altLang="en-US" sz="1400" dirty="0" smtClean="0">
                <a:solidFill>
                  <a:schemeClr val="accent1"/>
                </a:solidFill>
                <a:latin typeface="Arial" panose="020B0604020202020204" pitchFamily="34" charset="0"/>
                <a:ea typeface="微软雅黑" panose="020B0503020204020204" charset="-122"/>
              </a:rPr>
              <a:t>;   //下走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while(</a:t>
            </a:r>
            <a:r>
              <a:rPr lang="en-US" altLang="zh-CN" sz="1400" dirty="0" smtClean="0">
                <a:solidFill>
                  <a:schemeClr val="accent1"/>
                </a:solidFill>
                <a:latin typeface="Arial" panose="020B0604020202020204" pitchFamily="34" charset="0"/>
                <a:ea typeface="微软雅黑" panose="020B0503020204020204" charset="-122"/>
              </a:rPr>
              <a:t>y</a:t>
            </a:r>
            <a:r>
              <a:rPr lang="zh-CN" altLang="en-US" sz="1400" dirty="0" smtClean="0">
                <a:solidFill>
                  <a:schemeClr val="accent1"/>
                </a:solidFill>
                <a:latin typeface="Arial" panose="020B0604020202020204" pitchFamily="34" charset="0"/>
                <a:ea typeface="微软雅黑" panose="020B0503020204020204" charset="-122"/>
              </a:rPr>
              <a:t>-1&gt;=0 &amp;&amp; !a[x][y</a:t>
            </a:r>
            <a:r>
              <a:rPr lang="en-US" altLang="zh-CN" sz="1400" dirty="0" smtClean="0">
                <a:solidFill>
                  <a:schemeClr val="accent1"/>
                </a:solidFill>
                <a:latin typeface="Arial" panose="020B0604020202020204" pitchFamily="34" charset="0"/>
                <a:ea typeface="微软雅黑" panose="020B0503020204020204" charset="-122"/>
              </a:rPr>
              <a:t>-1</a:t>
            </a:r>
            <a:r>
              <a:rPr lang="zh-CN" altLang="en-US" sz="1400" dirty="0" smtClean="0">
                <a:solidFill>
                  <a:schemeClr val="accent1"/>
                </a:solidFill>
                <a:latin typeface="Arial" panose="020B0604020202020204" pitchFamily="34" charset="0"/>
                <a:ea typeface="微软雅黑" panose="020B0503020204020204" charset="-122"/>
              </a:rPr>
              <a:t>])  a[x][</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y] = ++</a:t>
            </a:r>
            <a:r>
              <a:rPr lang="en-US" altLang="zh-CN" sz="1400" dirty="0" smtClean="0">
                <a:solidFill>
                  <a:schemeClr val="accent1"/>
                </a:solidFill>
                <a:latin typeface="Arial" panose="020B0604020202020204" pitchFamily="34" charset="0"/>
                <a:ea typeface="微软雅黑" panose="020B0503020204020204" charset="-122"/>
              </a:rPr>
              <a:t>id</a:t>
            </a:r>
            <a:r>
              <a:rPr lang="zh-CN" altLang="en-US" sz="1400" dirty="0" smtClean="0">
                <a:solidFill>
                  <a:schemeClr val="accent1"/>
                </a:solidFill>
                <a:latin typeface="Arial" panose="020B0604020202020204" pitchFamily="34" charset="0"/>
                <a:ea typeface="微软雅黑" panose="020B0503020204020204" charset="-122"/>
              </a:rPr>
              <a:t>;    //左走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while(</a:t>
            </a:r>
            <a:r>
              <a:rPr lang="en-US" altLang="zh-CN" sz="1400" dirty="0" smtClean="0">
                <a:solidFill>
                  <a:schemeClr val="accent1"/>
                </a:solidFill>
                <a:latin typeface="Arial" panose="020B0604020202020204" pitchFamily="34" charset="0"/>
                <a:ea typeface="微软雅黑" panose="020B0503020204020204" charset="-122"/>
              </a:rPr>
              <a:t>x-</a:t>
            </a:r>
            <a:r>
              <a:rPr lang="zh-CN" altLang="en-US" sz="1400" dirty="0" smtClean="0">
                <a:solidFill>
                  <a:schemeClr val="accent1"/>
                </a:solidFill>
                <a:latin typeface="Arial" panose="020B0604020202020204" pitchFamily="34" charset="0"/>
                <a:ea typeface="微软雅黑" panose="020B0503020204020204" charset="-122"/>
              </a:rPr>
              <a:t>1</a:t>
            </a:r>
            <a:r>
              <a:rPr lang="en-US" altLang="zh-CN" sz="1400" dirty="0" smtClean="0">
                <a:solidFill>
                  <a:schemeClr val="accent1"/>
                </a:solidFill>
                <a:latin typeface="Arial" panose="020B0604020202020204" pitchFamily="34" charset="0"/>
                <a:ea typeface="微软雅黑" panose="020B0503020204020204" charset="-122"/>
              </a:rPr>
              <a:t>&gt;=0 </a:t>
            </a:r>
            <a:r>
              <a:rPr lang="zh-CN" altLang="en-US" sz="1400" dirty="0" smtClean="0">
                <a:solidFill>
                  <a:schemeClr val="accent1"/>
                </a:solidFill>
                <a:latin typeface="Arial" panose="020B0604020202020204" pitchFamily="34" charset="0"/>
                <a:ea typeface="微软雅黑" panose="020B0503020204020204" charset="-122"/>
              </a:rPr>
              <a:t>&amp;&amp; !a[x</a:t>
            </a:r>
            <a:r>
              <a:rPr lang="en-US" altLang="zh-CN" sz="1400" dirty="0" smtClean="0">
                <a:solidFill>
                  <a:schemeClr val="accent1"/>
                </a:solidFill>
                <a:latin typeface="Arial" panose="020B0604020202020204" pitchFamily="34" charset="0"/>
                <a:ea typeface="微软雅黑" panose="020B0503020204020204" charset="-122"/>
              </a:rPr>
              <a:t>-1</a:t>
            </a:r>
            <a:r>
              <a:rPr lang="zh-CN" altLang="en-US" sz="1400" dirty="0" smtClean="0">
                <a:solidFill>
                  <a:schemeClr val="accent1"/>
                </a:solidFill>
                <a:latin typeface="Arial" panose="020B0604020202020204" pitchFamily="34" charset="0"/>
                <a:ea typeface="微软雅黑" panose="020B0503020204020204" charset="-122"/>
              </a:rPr>
              <a:t>][y])  a[</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x][y] = ++</a:t>
            </a:r>
            <a:r>
              <a:rPr lang="en-US" altLang="zh-CN" sz="1400" dirty="0" smtClean="0">
                <a:solidFill>
                  <a:schemeClr val="accent1"/>
                </a:solidFill>
                <a:latin typeface="Arial" panose="020B0604020202020204" pitchFamily="34" charset="0"/>
                <a:ea typeface="微软雅黑" panose="020B0503020204020204" charset="-122"/>
              </a:rPr>
              <a:t>id</a:t>
            </a:r>
            <a:r>
              <a:rPr lang="zh-CN" altLang="en-US" sz="1400" dirty="0" smtClean="0">
                <a:solidFill>
                  <a:schemeClr val="accent1"/>
                </a:solidFill>
                <a:latin typeface="Arial" panose="020B0604020202020204" pitchFamily="34" charset="0"/>
                <a:ea typeface="微软雅黑" panose="020B0503020204020204" charset="-122"/>
              </a:rPr>
              <a:t>;    //上走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en-US" altLang="zh-CN" sz="14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3172460" y="5062855"/>
            <a:ext cx="2674620" cy="148907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类似的题目，蛇形填数，</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10  11  12  1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9   16  13  2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8   15  14  3</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7    6    5   4</a:t>
            </a:r>
            <a:endParaRPr lang="zh-CN" altLang="en-US" sz="14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二叉树重构</a:t>
            </a:r>
            <a:endParaRPr lang="zh-CN" altLang="en-US"/>
          </a:p>
        </p:txBody>
      </p:sp>
      <p:sp>
        <p:nvSpPr>
          <p:cNvPr id="3" name="内容占位符 2"/>
          <p:cNvSpPr>
            <a:spLocks noGrp="1"/>
          </p:cNvSpPr>
          <p:nvPr>
            <p:ph idx="1"/>
          </p:nvPr>
        </p:nvSpPr>
        <p:spPr>
          <a:xfrm>
            <a:off x="664210" y="1066165"/>
            <a:ext cx="10835005" cy="1507490"/>
          </a:xfrm>
        </p:spPr>
        <p:txBody>
          <a:bodyPr/>
          <a:p>
            <a:pPr marL="0" indent="0">
              <a:buNone/>
            </a:pPr>
            <a:r>
              <a:rPr lang="zh-CN" altLang="en-US"/>
              <a:t>输入一棵二叉树的后序遍历和中序遍历，输出它的前序遍历。</a:t>
            </a:r>
            <a:endParaRPr lang="zh-CN" altLang="en-US"/>
          </a:p>
          <a:p>
            <a:pPr marL="0" indent="0">
              <a:buNone/>
            </a:pPr>
            <a:r>
              <a:rPr lang="zh-CN" altLang="en-US"/>
              <a:t>例如输入： </a:t>
            </a:r>
            <a:r>
              <a:rPr lang="en-US" altLang="zh-CN">
                <a:sym typeface="+mn-ea"/>
              </a:rPr>
              <a:t>ACBFGED</a:t>
            </a:r>
            <a:r>
              <a:rPr lang="en-US" altLang="zh-CN"/>
              <a:t> ABCDEFG</a:t>
            </a:r>
            <a:endParaRPr lang="en-US" altLang="zh-CN"/>
          </a:p>
          <a:p>
            <a:pPr marL="0" indent="0">
              <a:buNone/>
            </a:pPr>
            <a:r>
              <a:rPr lang="zh-CN" altLang="en-US"/>
              <a:t>输出： </a:t>
            </a:r>
            <a:r>
              <a:rPr lang="en-US" altLang="zh-CN">
                <a:sym typeface="+mn-ea"/>
              </a:rPr>
              <a:t>DBACEGF</a:t>
            </a:r>
            <a:endParaRPr lang="en-US" altLang="zh-CN"/>
          </a:p>
        </p:txBody>
      </p:sp>
      <p:sp>
        <p:nvSpPr>
          <p:cNvPr id="4" name="内容占位符 2"/>
          <p:cNvSpPr>
            <a:spLocks noGrp="1"/>
          </p:cNvSpPr>
          <p:nvPr/>
        </p:nvSpPr>
        <p:spPr>
          <a:xfrm>
            <a:off x="664210" y="2704465"/>
            <a:ext cx="10835005" cy="956310"/>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sym typeface="+mn-ea"/>
              </a:rPr>
              <a:t>后</a:t>
            </a:r>
            <a:r>
              <a:rPr lang="zh-CN" altLang="en-US"/>
              <a:t>序遍历的最后一个字符就是根节点值，所以在中序遍历中找到它后，就可以知道左右子树的后序和中序遍历了。</a:t>
            </a:r>
            <a:endParaRPr lang="zh-CN" altLang="en-US"/>
          </a:p>
          <a:p>
            <a:pPr marL="0" indent="0">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130" y="-39370"/>
            <a:ext cx="7807960" cy="68008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&lt;cstring&gt;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N 100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void BuildPre(char * postOrderStr, char* inOrderStr, int n, char* preOrderStr)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if(n&lt;=0)   return;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//pos既是左右子树的分割位置，也是左子树节点个数</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pos = strchr(inOrderStr, postOrderStr[n-1])-inOrderStr;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preOrderStr[0] = postOrderStr[n-1];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BuildPre(postOrderStr, inOrderStr, pos, preOrderStr+1);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BuildPre(postOrderStr+pos, inOrderStr+pos+1, n-pos-1, preOrderStr+pos+1);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char preOrderStr[N], inOrderStr[N], postOrderStr[N];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cin&gt;&gt;postOrderStr&gt;&gt;inOrderStr;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 = strlen(postOrderStr);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preOrderStr[n] =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BuildPre(postOrderStr, inOrderStr, n, preOrderStr);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cout&lt;&lt;preOrderStr&lt;&lt;endl;</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268470" y="2018030"/>
            <a:ext cx="3962400" cy="1016000"/>
          </a:xfrm>
        </p:spPr>
        <p:txBody>
          <a:bodyPr/>
          <a:p>
            <a:r>
              <a:rPr lang="zh-CN" altLang="en-US" sz="4400"/>
              <a:t>第五章： </a:t>
            </a:r>
            <a:r>
              <a:rPr lang="zh-CN" altLang="en-US" sz="4400">
                <a:sym typeface="+mn-ea"/>
              </a:rPr>
              <a:t>图</a:t>
            </a:r>
            <a:endParaRPr lang="zh-CN" altLang="en-US" sz="440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675" y="36161"/>
            <a:ext cx="10834777" cy="699595"/>
          </a:xfrm>
        </p:spPr>
        <p:txBody>
          <a:bodyPr/>
          <a:p>
            <a:r>
              <a:rPr lang="zh-CN" altLang="en-US"/>
              <a:t>黑白图像</a:t>
            </a:r>
            <a:endParaRPr lang="zh-CN" altLang="en-US"/>
          </a:p>
        </p:txBody>
      </p:sp>
      <p:sp>
        <p:nvSpPr>
          <p:cNvPr id="3" name="内容占位符 2"/>
          <p:cNvSpPr>
            <a:spLocks noGrp="1"/>
          </p:cNvSpPr>
          <p:nvPr>
            <p:ph idx="1"/>
          </p:nvPr>
        </p:nvSpPr>
        <p:spPr>
          <a:xfrm>
            <a:off x="501650" y="807720"/>
            <a:ext cx="10997565" cy="5859780"/>
          </a:xfrm>
        </p:spPr>
        <p:txBody>
          <a:bodyPr/>
          <a:p>
            <a:pPr marL="0" indent="0">
              <a:buNone/>
            </a:pPr>
            <a:r>
              <a:rPr lang="zh-CN" altLang="en-US" sz="1600"/>
              <a:t>输入一个n*n的黑白图像（1表示黑色，0表示白色），任务是统计其中八连块的个数。如果两个黑格子有公共边或者有公共顶点，就说它们属于同一个八连块。</a:t>
            </a:r>
            <a:endParaRPr lang="zh-CN" altLang="en-US" sz="1600"/>
          </a:p>
          <a:p>
            <a:pPr marL="0" indent="0">
              <a:buNone/>
            </a:pPr>
            <a:r>
              <a:rPr lang="zh-CN" altLang="en-US" sz="1600"/>
              <a:t>如下图所示，八连块的个数为3。</a:t>
            </a:r>
            <a:endParaRPr lang="zh-CN" altLang="en-US" sz="1600"/>
          </a:p>
          <a:p>
            <a:pPr marL="0" indent="0">
              <a:buNone/>
            </a:pPr>
            <a:endParaRPr lang="zh-CN" altLang="en-US" sz="1200"/>
          </a:p>
          <a:p>
            <a:pPr marL="0" indent="0">
              <a:buNone/>
            </a:pPr>
            <a:endParaRPr lang="zh-CN" altLang="en-US" sz="880"/>
          </a:p>
          <a:p>
            <a:pPr marL="0" indent="0">
              <a:buNone/>
            </a:pPr>
            <a:r>
              <a:rPr lang="zh-CN" altLang="en-US" sz="1600"/>
              <a:t>即输入为：</a:t>
            </a:r>
            <a:endParaRPr lang="zh-CN" altLang="en-US" sz="1600"/>
          </a:p>
          <a:p>
            <a:pPr marL="0" indent="0">
              <a:buNone/>
            </a:pPr>
            <a:r>
              <a:rPr lang="zh-CN" altLang="en-US" sz="1600"/>
              <a:t>6</a:t>
            </a:r>
            <a:endParaRPr lang="zh-CN" altLang="en-US" sz="1600"/>
          </a:p>
          <a:p>
            <a:pPr marL="0" indent="0">
              <a:buNone/>
            </a:pPr>
            <a:r>
              <a:rPr lang="zh-CN" altLang="en-US" sz="1600"/>
              <a:t>1  0  0  1  0  0</a:t>
            </a:r>
            <a:endParaRPr lang="zh-CN" altLang="en-US" sz="1600"/>
          </a:p>
          <a:p>
            <a:pPr marL="0" indent="0">
              <a:buNone/>
            </a:pPr>
            <a:r>
              <a:rPr lang="zh-CN" altLang="en-US" sz="1600"/>
              <a:t>0  0  1  0  1  0</a:t>
            </a:r>
            <a:endParaRPr lang="zh-CN" altLang="en-US" sz="1600"/>
          </a:p>
          <a:p>
            <a:pPr marL="0" indent="0">
              <a:buNone/>
            </a:pPr>
            <a:r>
              <a:rPr lang="zh-CN" altLang="en-US" sz="1600"/>
              <a:t>0  0  0  0  0  0</a:t>
            </a:r>
            <a:endParaRPr lang="zh-CN" altLang="en-US" sz="1600"/>
          </a:p>
          <a:p>
            <a:pPr marL="0" indent="0">
              <a:buNone/>
            </a:pPr>
            <a:r>
              <a:rPr lang="zh-CN" altLang="en-US" sz="1600"/>
              <a:t>1  1  0  0  0  0 </a:t>
            </a:r>
            <a:endParaRPr lang="zh-CN" altLang="en-US" sz="1600"/>
          </a:p>
          <a:p>
            <a:pPr marL="0" indent="0">
              <a:buNone/>
            </a:pPr>
            <a:r>
              <a:rPr lang="zh-CN" altLang="en-US" sz="1600"/>
              <a:t>1  1  1  0  0  0 </a:t>
            </a:r>
            <a:endParaRPr lang="zh-CN" altLang="en-US" sz="1600"/>
          </a:p>
          <a:p>
            <a:pPr marL="0" indent="0">
              <a:buNone/>
            </a:pPr>
            <a:r>
              <a:rPr lang="zh-CN" altLang="en-US" sz="1600"/>
              <a:t>0  1  0  1  0  0</a:t>
            </a:r>
            <a:endParaRPr lang="zh-CN" altLang="en-US" sz="1600"/>
          </a:p>
          <a:p>
            <a:pPr marL="0" indent="0">
              <a:buNone/>
            </a:pPr>
            <a:r>
              <a:rPr lang="zh-CN" altLang="en-US" sz="1600"/>
              <a:t>输出</a:t>
            </a:r>
            <a:endParaRPr lang="zh-CN" altLang="en-US" sz="1600"/>
          </a:p>
          <a:p>
            <a:pPr marL="0" indent="0">
              <a:buNone/>
            </a:pPr>
            <a:r>
              <a:rPr lang="zh-CN" altLang="en-US" sz="1600"/>
              <a:t>3</a:t>
            </a:r>
            <a:endParaRPr lang="zh-CN" altLang="en-US" sz="1600"/>
          </a:p>
        </p:txBody>
      </p:sp>
      <p:pic>
        <p:nvPicPr>
          <p:cNvPr id="4" name="图片 3"/>
          <p:cNvPicPr>
            <a:picLocks noChangeAspect="1"/>
          </p:cNvPicPr>
          <p:nvPr/>
        </p:nvPicPr>
        <p:blipFill>
          <a:blip r:embed="rId1"/>
          <a:srcRect l="16118" t="29601" r="74881" b="54062"/>
          <a:stretch>
            <a:fillRect/>
          </a:stretch>
        </p:blipFill>
        <p:spPr>
          <a:xfrm>
            <a:off x="3608705" y="1769745"/>
            <a:ext cx="2184400" cy="214947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3990" y="147955"/>
            <a:ext cx="5107305" cy="3518535"/>
          </a:xfrm>
        </p:spPr>
        <p:txBody>
          <a:bodyPr>
            <a:normAutofit lnSpcReduction="20000"/>
          </a:bodyPr>
          <a:p>
            <a:r>
              <a:rPr lang="zh-CN" altLang="en-US"/>
              <a:t>图的宽度优先遍历（</a:t>
            </a:r>
            <a:r>
              <a:rPr lang="en-US" altLang="zh-CN"/>
              <a:t>BFS</a:t>
            </a:r>
            <a:r>
              <a:rPr lang="zh-CN" altLang="en-US"/>
              <a:t>）</a:t>
            </a:r>
            <a:endParaRPr lang="zh-CN" altLang="en-US"/>
          </a:p>
          <a:p>
            <a:pPr marL="0" indent="0">
              <a:buNone/>
            </a:pPr>
            <a:r>
              <a:rPr lang="zh-CN" altLang="en-US"/>
              <a:t>循环一遍，找种子</a:t>
            </a:r>
            <a:r>
              <a:rPr lang="en-US" altLang="zh-CN"/>
              <a:t>(</a:t>
            </a:r>
            <a:r>
              <a:rPr lang="zh-CN" altLang="en-US"/>
              <a:t>没有被访问过的黑格子）</a:t>
            </a:r>
            <a:endParaRPr lang="zh-CN" altLang="en-US"/>
          </a:p>
          <a:p>
            <a:pPr marL="0" indent="0">
              <a:buNone/>
            </a:pPr>
            <a:r>
              <a:rPr lang="en-US" altLang="zh-CN"/>
              <a:t>{</a:t>
            </a:r>
            <a:endParaRPr lang="en-US" altLang="zh-CN"/>
          </a:p>
          <a:p>
            <a:pPr marL="0" indent="0">
              <a:buNone/>
            </a:pPr>
            <a:r>
              <a:rPr lang="zh-CN" altLang="en-US"/>
              <a:t>     把种子加入到种子队列</a:t>
            </a:r>
            <a:endParaRPr lang="zh-CN" altLang="en-US"/>
          </a:p>
          <a:p>
            <a:pPr marL="0" indent="0">
              <a:buNone/>
            </a:pPr>
            <a:r>
              <a:rPr lang="zh-CN" altLang="en-US"/>
              <a:t>     遍历种子队列向公共顶点和公共边方向搜索相邻的</a:t>
            </a:r>
            <a:r>
              <a:rPr lang="zh-CN" altLang="en-US">
                <a:sym typeface="+mn-ea"/>
              </a:rPr>
              <a:t>种子</a:t>
            </a:r>
            <a:r>
              <a:rPr lang="en-US" altLang="zh-CN">
                <a:sym typeface="+mn-ea"/>
              </a:rPr>
              <a:t>(</a:t>
            </a:r>
            <a:r>
              <a:rPr lang="zh-CN" altLang="en-US">
                <a:sym typeface="+mn-ea"/>
              </a:rPr>
              <a:t>没有被访问过的黑格子）</a:t>
            </a:r>
            <a:endParaRPr lang="zh-CN" altLang="en-US"/>
          </a:p>
          <a:p>
            <a:pPr marL="0" indent="0">
              <a:buNone/>
            </a:pPr>
            <a:r>
              <a:rPr lang="en-US" altLang="zh-CN"/>
              <a:t>}</a:t>
            </a:r>
            <a:endParaRPr lang="en-US" altLang="zh-CN"/>
          </a:p>
        </p:txBody>
      </p:sp>
      <p:sp>
        <p:nvSpPr>
          <p:cNvPr id="4" name="内容占位符 2"/>
          <p:cNvSpPr>
            <a:spLocks noGrp="1"/>
          </p:cNvSpPr>
          <p:nvPr/>
        </p:nvSpPr>
        <p:spPr>
          <a:xfrm>
            <a:off x="6651625" y="147955"/>
            <a:ext cx="5107305" cy="3518535"/>
          </a:xfrm>
          <a:prstGeom prst="rect">
            <a:avLst/>
          </a:prstGeom>
          <a:noFill/>
          <a:ln w="9525">
            <a:noFill/>
          </a:ln>
        </p:spPr>
        <p:txBody>
          <a:bodyPr>
            <a:normAutofit lnSpcReduction="20000"/>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r>
              <a:rPr lang="zh-CN" altLang="en-US"/>
              <a:t>图的深度优先遍历（</a:t>
            </a:r>
            <a:r>
              <a:rPr lang="en-US" altLang="zh-CN"/>
              <a:t>DFS</a:t>
            </a:r>
            <a:r>
              <a:rPr lang="zh-CN" altLang="en-US"/>
              <a:t>）</a:t>
            </a:r>
            <a:endParaRPr lang="zh-CN" altLang="en-US"/>
          </a:p>
          <a:p>
            <a:pPr marL="0" indent="0">
              <a:buNone/>
            </a:pPr>
            <a:r>
              <a:rPr lang="zh-CN" altLang="en-US"/>
              <a:t>循环一遍，找种子</a:t>
            </a:r>
            <a:r>
              <a:rPr lang="en-US" altLang="zh-CN"/>
              <a:t>(</a:t>
            </a:r>
            <a:r>
              <a:rPr lang="zh-CN" altLang="en-US">
                <a:sym typeface="+mn-ea"/>
              </a:rPr>
              <a:t>没有被访问过的黑格子</a:t>
            </a:r>
            <a:r>
              <a:rPr lang="zh-CN" altLang="en-US"/>
              <a:t>）</a:t>
            </a:r>
            <a:endParaRPr lang="zh-CN" altLang="en-US"/>
          </a:p>
          <a:p>
            <a:pPr marL="0" indent="0">
              <a:buNone/>
            </a:pPr>
            <a:r>
              <a:rPr lang="en-US" altLang="zh-CN"/>
              <a:t>{</a:t>
            </a:r>
            <a:endParaRPr lang="en-US" altLang="zh-CN"/>
          </a:p>
          <a:p>
            <a:pPr marL="0" indent="0">
              <a:buNone/>
            </a:pPr>
            <a:r>
              <a:rPr lang="zh-CN" altLang="en-US"/>
              <a:t>     把种子加入到种子栈</a:t>
            </a:r>
            <a:endParaRPr lang="zh-CN" altLang="en-US"/>
          </a:p>
          <a:p>
            <a:pPr marL="0" indent="0">
              <a:buNone/>
            </a:pPr>
            <a:r>
              <a:rPr lang="zh-CN" altLang="en-US"/>
              <a:t>     遍历种子</a:t>
            </a:r>
            <a:r>
              <a:rPr lang="zh-CN" altLang="en-US">
                <a:sym typeface="+mn-ea"/>
              </a:rPr>
              <a:t>栈</a:t>
            </a:r>
            <a:r>
              <a:rPr lang="zh-CN" altLang="en-US"/>
              <a:t>向公共顶点和公共边方向搜索</a:t>
            </a:r>
            <a:r>
              <a:rPr lang="zh-CN" altLang="en-US">
                <a:sym typeface="+mn-ea"/>
              </a:rPr>
              <a:t>相邻的</a:t>
            </a:r>
            <a:r>
              <a:rPr lang="zh-CN" altLang="en-US"/>
              <a:t>种子</a:t>
            </a:r>
            <a:r>
              <a:rPr lang="en-US" altLang="zh-CN">
                <a:sym typeface="+mn-ea"/>
              </a:rPr>
              <a:t>(</a:t>
            </a:r>
            <a:r>
              <a:rPr lang="zh-CN" altLang="en-US">
                <a:sym typeface="+mn-ea"/>
              </a:rPr>
              <a:t>没有被访问过的黑格子）</a:t>
            </a:r>
            <a:endParaRPr lang="zh-CN" altLang="en-US"/>
          </a:p>
          <a:p>
            <a:pPr marL="0" indent="0">
              <a:buNone/>
            </a:pPr>
            <a:r>
              <a:rPr lang="en-US" altLang="zh-CN"/>
              <a:t>}</a:t>
            </a:r>
            <a:endParaRPr lang="en-US" altLang="zh-CN"/>
          </a:p>
        </p:txBody>
      </p:sp>
      <p:sp>
        <p:nvSpPr>
          <p:cNvPr id="2" name="矩形 1"/>
          <p:cNvSpPr/>
          <p:nvPr/>
        </p:nvSpPr>
        <p:spPr>
          <a:xfrm>
            <a:off x="2623185" y="543560"/>
            <a:ext cx="1685290" cy="4394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9091295" y="543560"/>
            <a:ext cx="1685290" cy="4394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958850" y="3596005"/>
            <a:ext cx="4909185" cy="891540"/>
          </a:xfrm>
          <a:prstGeom prst="rect">
            <a:avLst/>
          </a:prstGeom>
          <a:noFill/>
        </p:spPr>
        <p:txBody>
          <a:bodyPr wrap="square" rtlCol="0">
            <a:spAutoFit/>
          </a:bodyPr>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图中每个节点都有一个</a:t>
            </a:r>
            <a:r>
              <a:rPr lang="en-US" altLang="zh-CN" sz="2000" dirty="0" smtClean="0">
                <a:solidFill>
                  <a:schemeClr val="accent1"/>
                </a:solidFill>
                <a:latin typeface="Arial" panose="020B0604020202020204" pitchFamily="34" charset="0"/>
                <a:ea typeface="微软雅黑" panose="020B0503020204020204" charset="-122"/>
              </a:rPr>
              <a:t>bool</a:t>
            </a:r>
            <a:r>
              <a:rPr lang="zh-CN" altLang="en-US" sz="2000" dirty="0" smtClean="0">
                <a:solidFill>
                  <a:schemeClr val="accent1"/>
                </a:solidFill>
                <a:latin typeface="Arial" panose="020B0604020202020204" pitchFamily="34" charset="0"/>
                <a:ea typeface="微软雅黑" panose="020B0503020204020204" charset="-122"/>
              </a:rPr>
              <a:t>变量，表示是否被访问过了。这里借助于二维</a:t>
            </a:r>
            <a:r>
              <a:rPr lang="en-US" altLang="zh-CN" sz="2000" dirty="0" smtClean="0">
                <a:solidFill>
                  <a:schemeClr val="accent1"/>
                </a:solidFill>
                <a:latin typeface="Arial" panose="020B0604020202020204" pitchFamily="34" charset="0"/>
                <a:ea typeface="微软雅黑" panose="020B0503020204020204" charset="-122"/>
              </a:rPr>
              <a:t>bool</a:t>
            </a:r>
            <a:r>
              <a:rPr lang="zh-CN" altLang="en-US" sz="2000" dirty="0" smtClean="0">
                <a:solidFill>
                  <a:schemeClr val="accent1"/>
                </a:solidFill>
                <a:latin typeface="Arial" panose="020B0604020202020204" pitchFamily="34" charset="0"/>
                <a:ea typeface="微软雅黑" panose="020B0503020204020204" charset="-122"/>
              </a:rPr>
              <a:t>数组。</a:t>
            </a:r>
            <a:endParaRPr lang="zh-CN" altLang="en-US" sz="2000" dirty="0" smtClean="0">
              <a:solidFill>
                <a:schemeClr val="accent1"/>
              </a:solidFill>
              <a:latin typeface="Arial" panose="020B0604020202020204" pitchFamily="34" charset="0"/>
              <a:ea typeface="微软雅黑" panose="020B0503020204020204" charset="-122"/>
            </a:endParaRPr>
          </a:p>
        </p:txBody>
      </p:sp>
      <p:sp>
        <p:nvSpPr>
          <p:cNvPr id="7" name="矩形 6"/>
          <p:cNvSpPr/>
          <p:nvPr/>
        </p:nvSpPr>
        <p:spPr>
          <a:xfrm>
            <a:off x="2623185" y="2466340"/>
            <a:ext cx="1685290" cy="4394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8799830" y="2466340"/>
            <a:ext cx="1685290" cy="4394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359025" y="1687195"/>
            <a:ext cx="1245235" cy="4394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8799830" y="1687830"/>
            <a:ext cx="895350" cy="4394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948690" y="4883150"/>
            <a:ext cx="4684395" cy="891540"/>
          </a:xfrm>
          <a:prstGeom prst="rect">
            <a:avLst/>
          </a:prstGeom>
          <a:noFill/>
        </p:spPr>
        <p:txBody>
          <a:bodyPr wrap="square" rtlCol="0">
            <a:spAutoFit/>
          </a:bodyPr>
          <a:p>
            <a:pPr>
              <a:lnSpc>
                <a:spcPct val="130000"/>
              </a:lnSpc>
            </a:pPr>
            <a:r>
              <a:rPr lang="en-US" altLang="zh-CN" sz="2000" dirty="0" smtClean="0">
                <a:solidFill>
                  <a:schemeClr val="accent1"/>
                </a:solidFill>
                <a:latin typeface="Arial" panose="020B0604020202020204" pitchFamily="34" charset="0"/>
                <a:ea typeface="微软雅黑" panose="020B0503020204020204" charset="-122"/>
              </a:rPr>
              <a:t>BFS</a:t>
            </a:r>
            <a:r>
              <a:rPr lang="zh-CN" altLang="en-US" sz="2000" dirty="0" smtClean="0">
                <a:solidFill>
                  <a:schemeClr val="accent1"/>
                </a:solidFill>
                <a:latin typeface="Arial" panose="020B0604020202020204" pitchFamily="34" charset="0"/>
                <a:ea typeface="微软雅黑" panose="020B0503020204020204" charset="-122"/>
              </a:rPr>
              <a:t>和</a:t>
            </a:r>
            <a:r>
              <a:rPr lang="en-US" altLang="zh-CN" sz="2000" dirty="0" smtClean="0">
                <a:solidFill>
                  <a:schemeClr val="accent1"/>
                </a:solidFill>
                <a:latin typeface="Arial" panose="020B0604020202020204" pitchFamily="34" charset="0"/>
                <a:ea typeface="微软雅黑" panose="020B0503020204020204" charset="-122"/>
              </a:rPr>
              <a:t>DFS</a:t>
            </a:r>
            <a:r>
              <a:rPr lang="zh-CN" altLang="en-US" sz="2000" dirty="0" smtClean="0">
                <a:solidFill>
                  <a:schemeClr val="accent1"/>
                </a:solidFill>
                <a:latin typeface="Arial" panose="020B0604020202020204" pitchFamily="34" charset="0"/>
                <a:ea typeface="微软雅黑" panose="020B0503020204020204" charset="-122"/>
              </a:rPr>
              <a:t>在采用非递归方式写法时候，一个是用队列，一个是用栈</a:t>
            </a:r>
            <a:endParaRPr lang="zh-CN" altLang="en-US" sz="20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P spid="5" grpId="0" animBg="1"/>
      <p:bldP spid="7" grpId="0" bldLvl="0" animBg="1"/>
      <p:bldP spid="8" grpId="0" bldLvl="0" animBg="1"/>
      <p:bldP spid="11" grpId="0"/>
      <p:bldP spid="9" grpId="0" bldLvl="0" animBg="1"/>
      <p:bldP spid="10"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9700" y="28575"/>
            <a:ext cx="7063105" cy="70802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&lt;queue&gt;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N 100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400" dirty="0" smtClean="0">
                <a:solidFill>
                  <a:schemeClr val="accent1"/>
                </a:solidFill>
                <a:latin typeface="Arial" panose="020B0604020202020204" pitchFamily="34" charset="0"/>
                <a:ea typeface="微软雅黑" panose="020B0503020204020204" charset="-122"/>
              </a:rPr>
              <a:t>bool</a:t>
            </a:r>
            <a:r>
              <a:rPr lang="zh-CN" altLang="en-US" sz="1400" dirty="0" smtClean="0">
                <a:solidFill>
                  <a:schemeClr val="accent1"/>
                </a:solidFill>
                <a:latin typeface="Arial" panose="020B0604020202020204" pitchFamily="34" charset="0"/>
                <a:ea typeface="微软雅黑" panose="020B0503020204020204" charset="-122"/>
              </a:rPr>
              <a:t> data[N][N];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为了节省空间，这里用</a:t>
            </a:r>
            <a:r>
              <a:rPr lang="en-US" altLang="zh-CN" sz="1400" dirty="0" smtClean="0">
                <a:solidFill>
                  <a:schemeClr val="accent1"/>
                </a:solidFill>
                <a:latin typeface="Arial" panose="020B0604020202020204" pitchFamily="34" charset="0"/>
                <a:ea typeface="微软雅黑" panose="020B0503020204020204" charset="-122"/>
                <a:sym typeface="+mn-ea"/>
              </a:rPr>
              <a:t>bool</a:t>
            </a:r>
            <a:r>
              <a:rPr lang="zh-CN" altLang="en-US" sz="1400" dirty="0" smtClean="0">
                <a:solidFill>
                  <a:schemeClr val="accent1"/>
                </a:solidFill>
                <a:latin typeface="Arial" panose="020B0604020202020204" pitchFamily="34" charset="0"/>
                <a:ea typeface="微软雅黑" panose="020B0503020204020204" charset="-122"/>
                <a:sym typeface="+mn-ea"/>
              </a:rPr>
              <a:t>表示黑白格子</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bool bVisits[N][N];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访问标志位，避免种子重复进入队列</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i, j, n, di, dj</a:t>
            </a:r>
            <a:r>
              <a:rPr lang="en-US" altLang="zh-CN" sz="1400" dirty="0" smtClean="0">
                <a:solidFill>
                  <a:schemeClr val="accent1"/>
                </a:solidFill>
                <a:latin typeface="Arial" panose="020B0604020202020204" pitchFamily="34" charset="0"/>
                <a:ea typeface="微软雅黑" panose="020B0503020204020204" charset="-122"/>
                <a:sym typeface="+mn-ea"/>
              </a:rPr>
              <a:t>, regionCount=0</a:t>
            </a:r>
            <a:r>
              <a:rPr lang="zh-CN" altLang="en-US" sz="1400" dirty="0" smtClean="0">
                <a:solidFill>
                  <a:schemeClr val="accent1"/>
                </a:solidFill>
                <a:latin typeface="Arial" panose="020B0604020202020204" pitchFamily="34" charset="0"/>
                <a:ea typeface="微软雅黑" panose="020B0503020204020204" charset="-122"/>
                <a:sym typeface="+mn-ea"/>
              </a:rPr>
              <a:t>;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八连块的数目</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std::pair&lt;int, int&gt; seed;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种子，这里用</a:t>
            </a:r>
            <a:r>
              <a:rPr lang="en-US" altLang="zh-CN" sz="1400" dirty="0" smtClean="0">
                <a:solidFill>
                  <a:schemeClr val="accent1"/>
                </a:solidFill>
                <a:latin typeface="Arial" panose="020B0604020202020204" pitchFamily="34" charset="0"/>
                <a:ea typeface="微软雅黑" panose="020B0503020204020204" charset="-122"/>
              </a:rPr>
              <a:t>pair</a:t>
            </a:r>
            <a:r>
              <a:rPr lang="zh-CN" altLang="en-US" sz="1400" dirty="0" smtClean="0">
                <a:solidFill>
                  <a:schemeClr val="accent1"/>
                </a:solidFill>
                <a:latin typeface="Arial" panose="020B0604020202020204" pitchFamily="34" charset="0"/>
                <a:ea typeface="微软雅黑" panose="020B0503020204020204" charset="-122"/>
              </a:rPr>
              <a:t>表示</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输入数据部分（省略）</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r>
              <a:rPr lang="en-US" altLang="zh-CN" sz="1400" dirty="0" smtClean="0">
                <a:solidFill>
                  <a:schemeClr val="accent1"/>
                </a:solidFill>
                <a:latin typeface="Arial" panose="020B0604020202020204" pitchFamily="34" charset="0"/>
                <a:ea typeface="微软雅黑" panose="020B0503020204020204" charset="-122"/>
              </a:rPr>
              <a:t>* </a:t>
            </a:r>
            <a:r>
              <a:rPr lang="en-US" altLang="zh-CN" sz="1400" b="1" dirty="0" smtClean="0">
                <a:solidFill>
                  <a:schemeClr val="accent1"/>
                </a:solidFill>
                <a:latin typeface="Arial" panose="020B0604020202020204" pitchFamily="34" charset="0"/>
                <a:ea typeface="微软雅黑" panose="020B0503020204020204" charset="-122"/>
              </a:rPr>
              <a:t>i</a:t>
            </a:r>
            <a:r>
              <a:rPr lang="zh-CN" altLang="en-US" sz="1400" dirty="0" smtClean="0">
                <a:solidFill>
                  <a:schemeClr val="accent1"/>
                </a:solidFill>
                <a:latin typeface="Arial" panose="020B0604020202020204" pitchFamily="34" charset="0"/>
                <a:ea typeface="微软雅黑" panose="020B0503020204020204" charset="-122"/>
              </a:rPr>
              <a:t>从</a:t>
            </a:r>
            <a:r>
              <a:rPr lang="en-US" altLang="zh-CN" sz="1400" dirty="0" smtClean="0">
                <a:solidFill>
                  <a:schemeClr val="accent1"/>
                </a:solidFill>
                <a:latin typeface="Arial" panose="020B0604020202020204" pitchFamily="34" charset="0"/>
                <a:ea typeface="微软雅黑" panose="020B0503020204020204" charset="-122"/>
              </a:rPr>
              <a:t>1</a:t>
            </a:r>
            <a:r>
              <a:rPr lang="zh-CN" altLang="en-US" sz="1400" dirty="0" smtClean="0">
                <a:solidFill>
                  <a:schemeClr val="accent1"/>
                </a:solidFill>
                <a:latin typeface="Arial" panose="020B0604020202020204" pitchFamily="34" charset="0"/>
                <a:ea typeface="微软雅黑" panose="020B0503020204020204" charset="-122"/>
              </a:rPr>
              <a:t>开始，是因为在图的四周加了一层栅格（虚拟的白格子），</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400" dirty="0" smtClean="0">
                <a:solidFill>
                  <a:schemeClr val="accent1"/>
                </a:solidFill>
                <a:latin typeface="Arial" panose="020B0604020202020204" pitchFamily="34" charset="0"/>
                <a:ea typeface="微软雅黑" panose="020B0503020204020204" charset="-122"/>
              </a:rPr>
              <a:t>   </a:t>
            </a:r>
            <a:r>
              <a:rPr lang="zh-CN" altLang="en-US" sz="1400" dirty="0" smtClean="0">
                <a:solidFill>
                  <a:schemeClr val="accent1"/>
                </a:solidFill>
                <a:latin typeface="Arial" panose="020B0604020202020204" pitchFamily="34" charset="0"/>
                <a:ea typeface="微软雅黑" panose="020B0503020204020204" charset="-122"/>
              </a:rPr>
              <a:t>从而避免出界判断 </a:t>
            </a:r>
            <a:r>
              <a:rPr lang="en-US" altLang="zh-CN" sz="1400" dirty="0" smtClean="0">
                <a:solidFill>
                  <a:schemeClr val="accent1"/>
                </a:solidFill>
                <a:latin typeface="Arial" panose="020B0604020202020204" pitchFamily="34" charset="0"/>
                <a:ea typeface="微软雅黑" panose="020B0503020204020204" charset="-122"/>
              </a:rPr>
              <a:t>*/</a:t>
            </a:r>
            <a:endParaRPr lang="en-US" altLang="zh-CN"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for(i=1; i&lt;=n;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for(j=1; j&lt;=n; ++j)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//找到一个种子(没有被访问过的黑格子）</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if(!bVisits[i][j] &amp;&amp; data[i][j])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400" dirty="0" smtClean="0">
                <a:solidFill>
                  <a:schemeClr val="accent1"/>
                </a:solidFill>
                <a:latin typeface="Arial" panose="020B0604020202020204" pitchFamily="34" charset="0"/>
                <a:ea typeface="微软雅黑" panose="020B0503020204020204" charset="-122"/>
                <a:sym typeface="+mn-ea"/>
              </a:rPr>
              <a:t>                </a:t>
            </a:r>
            <a:r>
              <a:rPr lang="en-US" altLang="zh-CN" sz="1400" dirty="0" smtClean="0">
                <a:solidFill>
                  <a:schemeClr val="accent6"/>
                </a:solidFill>
                <a:latin typeface="Arial" panose="020B0604020202020204" pitchFamily="34" charset="0"/>
                <a:ea typeface="微软雅黑" panose="020B0503020204020204" charset="-122"/>
                <a:sym typeface="+mn-ea"/>
              </a:rPr>
              <a:t>++regionCount; //</a:t>
            </a:r>
            <a:r>
              <a:rPr lang="zh-CN" altLang="en-US" sz="1400" dirty="0" smtClean="0">
                <a:solidFill>
                  <a:schemeClr val="accent6"/>
                </a:solidFill>
                <a:latin typeface="Arial" panose="020B0604020202020204" pitchFamily="34" charset="0"/>
                <a:ea typeface="微软雅黑" panose="020B0503020204020204" charset="-122"/>
                <a:sym typeface="+mn-ea"/>
              </a:rPr>
              <a:t>八连块的数目</a:t>
            </a:r>
            <a:endParaRPr lang="zh-CN" altLang="en-US" sz="1400" dirty="0" smtClean="0">
              <a:solidFill>
                <a:schemeClr val="accent6"/>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std::queue&lt;std::pair&lt;int, int&gt; &gt; seeds;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种子队列</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seeds.push(std::make_pair(i, 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bVisits[i][j] = true;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469255" y="148590"/>
            <a:ext cx="6613525" cy="65214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当种子队列不为空时候，搜索队列中所有种子的相邻黑格子</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while(!seeds.empty())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 = seeds.front();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seeds.pop();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//8个相邻的方向, di=0 &amp;&amp; dj=0 可以忽略</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for(di=-1; di&lt;=1; ++di)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for(dj=-1; dj&lt;=1; ++dj)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//找到相邻的另一个种子(没有被访问过的黑格子）</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if(!bVisits[seed.first+di][seed.second+dj] &amp;&amp;              data[seed.first+di][seed.second+dj])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seeds.push(std::make_pair(seed.first+di, seed.second+dj));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bVisits[seed.first+di][seed.second+dj] = 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return 0;</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7743825" y="5275580"/>
            <a:ext cx="4283710" cy="650875"/>
          </a:xfrm>
          <a:prstGeom prst="rect">
            <a:avLst/>
          </a:prstGeom>
          <a:noFill/>
        </p:spPr>
        <p:txBody>
          <a:bodyPr wrap="none" rtlCol="0" anchor="t">
            <a:spAutoFit/>
          </a:bodyPr>
          <a:p>
            <a:pPr>
              <a:lnSpc>
                <a:spcPct val="130000"/>
              </a:lnSpc>
            </a:pPr>
            <a:r>
              <a:rPr lang="zh-CN" altLang="en-US" sz="2800" b="1">
                <a:solidFill>
                  <a:schemeClr val="accent1"/>
                </a:solidFill>
                <a:sym typeface="+mn-ea"/>
              </a:rPr>
              <a:t>图的宽度优先遍历（</a:t>
            </a:r>
            <a:r>
              <a:rPr lang="en-US" altLang="zh-CN" sz="2800" b="1">
                <a:solidFill>
                  <a:schemeClr val="accent1"/>
                </a:solidFill>
                <a:sym typeface="+mn-ea"/>
              </a:rPr>
              <a:t>BFS</a:t>
            </a:r>
            <a:r>
              <a:rPr lang="zh-CN" altLang="en-US" sz="2800" b="1">
                <a:solidFill>
                  <a:schemeClr val="accent1"/>
                </a:solidFill>
                <a:sym typeface="+mn-ea"/>
              </a:rPr>
              <a:t>）</a:t>
            </a:r>
            <a:endParaRPr lang="zh-CN" altLang="en-US" sz="2800" b="1"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9700" y="28575"/>
            <a:ext cx="7063105" cy="70802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6"/>
                </a:solidFill>
                <a:latin typeface="Arial" panose="020B0604020202020204" pitchFamily="34" charset="0"/>
                <a:ea typeface="微软雅黑" panose="020B0503020204020204" charset="-122"/>
              </a:rPr>
              <a:t>#include &lt;</a:t>
            </a:r>
            <a:r>
              <a:rPr lang="en-US" altLang="zh-CN" sz="1400" dirty="0" smtClean="0">
                <a:solidFill>
                  <a:schemeClr val="accent6"/>
                </a:solidFill>
                <a:latin typeface="Arial" panose="020B0604020202020204" pitchFamily="34" charset="0"/>
                <a:ea typeface="微软雅黑" panose="020B0503020204020204" charset="-122"/>
              </a:rPr>
              <a:t>stack</a:t>
            </a:r>
            <a:r>
              <a:rPr lang="zh-CN" altLang="en-US" sz="1400" dirty="0" smtClean="0">
                <a:solidFill>
                  <a:schemeClr val="accent6"/>
                </a:solidFill>
                <a:latin typeface="Arial" panose="020B0604020202020204" pitchFamily="34" charset="0"/>
                <a:ea typeface="微软雅黑" panose="020B0503020204020204" charset="-122"/>
              </a:rPr>
              <a:t>&gt;</a:t>
            </a:r>
            <a:endParaRPr lang="zh-CN" altLang="en-US" sz="1400" dirty="0" smtClean="0">
              <a:solidFill>
                <a:schemeClr val="accent6"/>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N 100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400" dirty="0" smtClean="0">
                <a:solidFill>
                  <a:schemeClr val="accent1"/>
                </a:solidFill>
                <a:latin typeface="Arial" panose="020B0604020202020204" pitchFamily="34" charset="0"/>
                <a:ea typeface="微软雅黑" panose="020B0503020204020204" charset="-122"/>
              </a:rPr>
              <a:t>bool</a:t>
            </a:r>
            <a:r>
              <a:rPr lang="zh-CN" altLang="en-US" sz="1400" dirty="0" smtClean="0">
                <a:solidFill>
                  <a:schemeClr val="accent1"/>
                </a:solidFill>
                <a:latin typeface="Arial" panose="020B0604020202020204" pitchFamily="34" charset="0"/>
                <a:ea typeface="微软雅黑" panose="020B0503020204020204" charset="-122"/>
              </a:rPr>
              <a:t> data[N][N];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为了节省空间，这里用</a:t>
            </a:r>
            <a:r>
              <a:rPr lang="en-US" altLang="zh-CN" sz="1400" dirty="0" smtClean="0">
                <a:solidFill>
                  <a:schemeClr val="accent1"/>
                </a:solidFill>
                <a:latin typeface="Arial" panose="020B0604020202020204" pitchFamily="34" charset="0"/>
                <a:ea typeface="微软雅黑" panose="020B0503020204020204" charset="-122"/>
                <a:sym typeface="+mn-ea"/>
              </a:rPr>
              <a:t>bool</a:t>
            </a:r>
            <a:r>
              <a:rPr lang="zh-CN" altLang="en-US" sz="1400" dirty="0" smtClean="0">
                <a:solidFill>
                  <a:schemeClr val="accent1"/>
                </a:solidFill>
                <a:latin typeface="Arial" panose="020B0604020202020204" pitchFamily="34" charset="0"/>
                <a:ea typeface="微软雅黑" panose="020B0503020204020204" charset="-122"/>
                <a:sym typeface="+mn-ea"/>
              </a:rPr>
              <a:t>表示黑白格子</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bool bVisits[N][N];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访问标志位，避免种子重复进入队列</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i, j, n, di, dj</a:t>
            </a:r>
            <a:r>
              <a:rPr lang="en-US" altLang="zh-CN" sz="1400" dirty="0" smtClean="0">
                <a:solidFill>
                  <a:schemeClr val="accent1"/>
                </a:solidFill>
                <a:latin typeface="Arial" panose="020B0604020202020204" pitchFamily="34" charset="0"/>
                <a:ea typeface="微软雅黑" panose="020B0503020204020204" charset="-122"/>
              </a:rPr>
              <a:t>, regionCount=0</a:t>
            </a:r>
            <a:r>
              <a:rPr lang="zh-CN" altLang="en-US" sz="1400" dirty="0" smtClean="0">
                <a:solidFill>
                  <a:schemeClr val="accent1"/>
                </a:solidFill>
                <a:latin typeface="Arial" panose="020B0604020202020204" pitchFamily="34" charset="0"/>
                <a:ea typeface="微软雅黑" panose="020B0503020204020204" charset="-122"/>
              </a:rPr>
              <a:t>;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八连块的数目</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std::pair&lt;int, int&gt; seed;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种子，这里用</a:t>
            </a:r>
            <a:r>
              <a:rPr lang="en-US" altLang="zh-CN" sz="1400" dirty="0" smtClean="0">
                <a:solidFill>
                  <a:schemeClr val="accent1"/>
                </a:solidFill>
                <a:latin typeface="Arial" panose="020B0604020202020204" pitchFamily="34" charset="0"/>
                <a:ea typeface="微软雅黑" panose="020B0503020204020204" charset="-122"/>
              </a:rPr>
              <a:t>pair</a:t>
            </a:r>
            <a:r>
              <a:rPr lang="zh-CN" altLang="en-US" sz="1400" dirty="0" smtClean="0">
                <a:solidFill>
                  <a:schemeClr val="accent1"/>
                </a:solidFill>
                <a:latin typeface="Arial" panose="020B0604020202020204" pitchFamily="34" charset="0"/>
                <a:ea typeface="微软雅黑" panose="020B0503020204020204" charset="-122"/>
              </a:rPr>
              <a:t>表示</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输入数据部分（省略）</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r>
              <a:rPr lang="en-US" altLang="zh-CN" sz="1400" dirty="0" smtClean="0">
                <a:solidFill>
                  <a:schemeClr val="accent1"/>
                </a:solidFill>
                <a:latin typeface="Arial" panose="020B0604020202020204" pitchFamily="34" charset="0"/>
                <a:ea typeface="微软雅黑" panose="020B0503020204020204" charset="-122"/>
              </a:rPr>
              <a:t>* </a:t>
            </a:r>
            <a:r>
              <a:rPr lang="en-US" altLang="zh-CN" sz="1400" b="1" dirty="0" smtClean="0">
                <a:solidFill>
                  <a:schemeClr val="accent1"/>
                </a:solidFill>
                <a:latin typeface="Arial" panose="020B0604020202020204" pitchFamily="34" charset="0"/>
                <a:ea typeface="微软雅黑" panose="020B0503020204020204" charset="-122"/>
              </a:rPr>
              <a:t>i</a:t>
            </a:r>
            <a:r>
              <a:rPr lang="zh-CN" altLang="en-US" sz="1400" dirty="0" smtClean="0">
                <a:solidFill>
                  <a:schemeClr val="accent1"/>
                </a:solidFill>
                <a:latin typeface="Arial" panose="020B0604020202020204" pitchFamily="34" charset="0"/>
                <a:ea typeface="微软雅黑" panose="020B0503020204020204" charset="-122"/>
              </a:rPr>
              <a:t>从</a:t>
            </a:r>
            <a:r>
              <a:rPr lang="en-US" altLang="zh-CN" sz="1400" dirty="0" smtClean="0">
                <a:solidFill>
                  <a:schemeClr val="accent1"/>
                </a:solidFill>
                <a:latin typeface="Arial" panose="020B0604020202020204" pitchFamily="34" charset="0"/>
                <a:ea typeface="微软雅黑" panose="020B0503020204020204" charset="-122"/>
              </a:rPr>
              <a:t>1</a:t>
            </a:r>
            <a:r>
              <a:rPr lang="zh-CN" altLang="en-US" sz="1400" dirty="0" smtClean="0">
                <a:solidFill>
                  <a:schemeClr val="accent1"/>
                </a:solidFill>
                <a:latin typeface="Arial" panose="020B0604020202020204" pitchFamily="34" charset="0"/>
                <a:ea typeface="微软雅黑" panose="020B0503020204020204" charset="-122"/>
              </a:rPr>
              <a:t>开始，是因为在图的四周加了一层栅格（虚拟的白格子），</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400" dirty="0" smtClean="0">
                <a:solidFill>
                  <a:schemeClr val="accent1"/>
                </a:solidFill>
                <a:latin typeface="Arial" panose="020B0604020202020204" pitchFamily="34" charset="0"/>
                <a:ea typeface="微软雅黑" panose="020B0503020204020204" charset="-122"/>
              </a:rPr>
              <a:t>   </a:t>
            </a:r>
            <a:r>
              <a:rPr lang="zh-CN" altLang="en-US" sz="1400" dirty="0" smtClean="0">
                <a:solidFill>
                  <a:schemeClr val="accent1"/>
                </a:solidFill>
                <a:latin typeface="Arial" panose="020B0604020202020204" pitchFamily="34" charset="0"/>
                <a:ea typeface="微软雅黑" panose="020B0503020204020204" charset="-122"/>
              </a:rPr>
              <a:t>从而避免出界判断 </a:t>
            </a:r>
            <a:r>
              <a:rPr lang="en-US" altLang="zh-CN" sz="1400" dirty="0" smtClean="0">
                <a:solidFill>
                  <a:schemeClr val="accent1"/>
                </a:solidFill>
                <a:latin typeface="Arial" panose="020B0604020202020204" pitchFamily="34" charset="0"/>
                <a:ea typeface="微软雅黑" panose="020B0503020204020204" charset="-122"/>
              </a:rPr>
              <a:t>*/</a:t>
            </a:r>
            <a:endParaRPr lang="en-US" altLang="zh-CN"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for(i=1; i&lt;=n;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for(j=1; j&lt;=n; ++j)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//找到一个种子(没有被访问过的黑格子）</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if(!bVisits[i][j] &amp;&amp; data[i][j])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r>
              <a:rPr lang="en-US" altLang="zh-CN" sz="1400" dirty="0" smtClean="0">
                <a:solidFill>
                  <a:schemeClr val="accent1"/>
                </a:solidFill>
                <a:latin typeface="Arial" panose="020B0604020202020204" pitchFamily="34" charset="0"/>
                <a:ea typeface="微软雅黑" panose="020B0503020204020204" charset="-122"/>
              </a:rPr>
              <a:t>++</a:t>
            </a:r>
            <a:r>
              <a:rPr lang="en-US" altLang="zh-CN" sz="1400" dirty="0" smtClean="0">
                <a:solidFill>
                  <a:schemeClr val="accent1"/>
                </a:solidFill>
                <a:latin typeface="Arial" panose="020B0604020202020204" pitchFamily="34" charset="0"/>
                <a:ea typeface="微软雅黑" panose="020B0503020204020204" charset="-122"/>
                <a:sym typeface="+mn-ea"/>
              </a:rPr>
              <a:t>regionCount; //</a:t>
            </a:r>
            <a:r>
              <a:rPr lang="zh-CN" altLang="en-US" sz="1400" dirty="0" smtClean="0">
                <a:solidFill>
                  <a:schemeClr val="accent1"/>
                </a:solidFill>
                <a:latin typeface="Arial" panose="020B0604020202020204" pitchFamily="34" charset="0"/>
                <a:ea typeface="微软雅黑" panose="020B0503020204020204" charset="-122"/>
                <a:sym typeface="+mn-ea"/>
              </a:rPr>
              <a:t>八连块的数目</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r>
              <a:rPr lang="zh-CN" altLang="en-US" sz="1400" dirty="0" smtClean="0">
                <a:solidFill>
                  <a:schemeClr val="accent6"/>
                </a:solidFill>
                <a:latin typeface="Arial" panose="020B0604020202020204" pitchFamily="34" charset="0"/>
                <a:ea typeface="微软雅黑" panose="020B0503020204020204" charset="-122"/>
              </a:rPr>
              <a:t>std::</a:t>
            </a:r>
            <a:r>
              <a:rPr lang="en-US" altLang="zh-CN" sz="1400" dirty="0" smtClean="0">
                <a:solidFill>
                  <a:schemeClr val="accent6"/>
                </a:solidFill>
                <a:latin typeface="Arial" panose="020B0604020202020204" pitchFamily="34" charset="0"/>
                <a:ea typeface="微软雅黑" panose="020B0503020204020204" charset="-122"/>
              </a:rPr>
              <a:t>stack</a:t>
            </a:r>
            <a:r>
              <a:rPr lang="zh-CN" altLang="en-US" sz="1400" dirty="0" smtClean="0">
                <a:solidFill>
                  <a:schemeClr val="accent1"/>
                </a:solidFill>
                <a:latin typeface="Arial" panose="020B0604020202020204" pitchFamily="34" charset="0"/>
                <a:ea typeface="微软雅黑" panose="020B0503020204020204" charset="-122"/>
              </a:rPr>
              <a:t>&lt;std::pair&lt;int, int&gt; &gt; seeds; </a:t>
            </a:r>
            <a:r>
              <a:rPr lang="en-US" altLang="zh-CN" sz="1400" dirty="0" smtClean="0">
                <a:solidFill>
                  <a:schemeClr val="accent1"/>
                </a:solidFill>
                <a:latin typeface="Arial" panose="020B0604020202020204" pitchFamily="34" charset="0"/>
                <a:ea typeface="微软雅黑" panose="020B0503020204020204" charset="-122"/>
              </a:rPr>
              <a:t>//</a:t>
            </a:r>
            <a:r>
              <a:rPr lang="zh-CN" altLang="en-US" sz="1400" dirty="0" smtClean="0">
                <a:solidFill>
                  <a:schemeClr val="accent1"/>
                </a:solidFill>
                <a:latin typeface="Arial" panose="020B0604020202020204" pitchFamily="34" charset="0"/>
                <a:ea typeface="微软雅黑" panose="020B0503020204020204" charset="-122"/>
              </a:rPr>
              <a:t>种子队列</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seeds.push(std::make_pair(i, 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bVisits[i][j] = true;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469255" y="148590"/>
            <a:ext cx="6613525" cy="65214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r>
              <a:rPr lang="en-US" altLang="zh-CN" sz="1400" dirty="0" smtClean="0">
                <a:solidFill>
                  <a:schemeClr val="accent1"/>
                </a:solidFill>
                <a:latin typeface="Arial" panose="020B0604020202020204" pitchFamily="34" charset="0"/>
                <a:ea typeface="微软雅黑" panose="020B0503020204020204" charset="-122"/>
                <a:sym typeface="+mn-ea"/>
              </a:rPr>
              <a:t>//</a:t>
            </a:r>
            <a:r>
              <a:rPr lang="zh-CN" altLang="en-US" sz="1400" dirty="0" smtClean="0">
                <a:solidFill>
                  <a:schemeClr val="accent1"/>
                </a:solidFill>
                <a:latin typeface="Arial" panose="020B0604020202020204" pitchFamily="34" charset="0"/>
                <a:ea typeface="微软雅黑" panose="020B0503020204020204" charset="-122"/>
                <a:sym typeface="+mn-ea"/>
              </a:rPr>
              <a:t>当种子队列不为空时候，搜索队列中所有种子的相邻黑格子</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while(!seeds.empty())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 = seeds.front();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seeds.pop();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//8个相邻的方向, di=0 &amp;&amp; dj=0 可以忽略</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for(di=-1; di&lt;=1; ++di)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for(dj=-1; dj&lt;=1; ++dj)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//找到相邻的另一个种子(没有被访问过的黑格子）</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if(!bVisits[seed.first+di][seed.second+dj] &amp;&amp;              data[seed.first+di][seed.second+dj])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seeds.push(std::make_pair(seed.first+di, seed.second+dj));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bVisits[seed.first+di][seed.second+dj] = 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return 0;</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7743825" y="5275580"/>
            <a:ext cx="4308475" cy="650875"/>
          </a:xfrm>
          <a:prstGeom prst="rect">
            <a:avLst/>
          </a:prstGeom>
          <a:noFill/>
        </p:spPr>
        <p:txBody>
          <a:bodyPr wrap="none" rtlCol="0" anchor="t">
            <a:spAutoFit/>
          </a:bodyPr>
          <a:p>
            <a:pPr>
              <a:lnSpc>
                <a:spcPct val="130000"/>
              </a:lnSpc>
            </a:pPr>
            <a:r>
              <a:rPr lang="zh-CN" altLang="en-US" sz="2800" b="1">
                <a:solidFill>
                  <a:schemeClr val="accent1"/>
                </a:solidFill>
                <a:sym typeface="+mn-ea"/>
              </a:rPr>
              <a:t>图的深度优先遍历（</a:t>
            </a:r>
            <a:r>
              <a:rPr lang="en-US" altLang="zh-CN" sz="2800" b="1">
                <a:solidFill>
                  <a:schemeClr val="accent1"/>
                </a:solidFill>
                <a:sym typeface="+mn-ea"/>
              </a:rPr>
              <a:t>DFS</a:t>
            </a:r>
            <a:r>
              <a:rPr lang="zh-CN" altLang="en-US" sz="2800" b="1">
                <a:solidFill>
                  <a:schemeClr val="accent1"/>
                </a:solidFill>
                <a:sym typeface="+mn-ea"/>
              </a:rPr>
              <a:t>）</a:t>
            </a:r>
            <a:endParaRPr lang="zh-CN" altLang="en-US" sz="2800" b="1"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走迷宫</a:t>
            </a:r>
            <a:endParaRPr lang="zh-CN" altLang="en-US"/>
          </a:p>
        </p:txBody>
      </p:sp>
      <p:sp>
        <p:nvSpPr>
          <p:cNvPr id="3" name="内容占位符 2"/>
          <p:cNvSpPr>
            <a:spLocks noGrp="1"/>
          </p:cNvSpPr>
          <p:nvPr>
            <p:ph idx="1"/>
          </p:nvPr>
        </p:nvSpPr>
        <p:spPr>
          <a:xfrm>
            <a:off x="664210" y="1066165"/>
            <a:ext cx="10835005" cy="1751965"/>
          </a:xfrm>
        </p:spPr>
        <p:txBody>
          <a:bodyPr/>
          <a:p>
            <a:pPr marL="0" indent="0">
              <a:buNone/>
            </a:pPr>
            <a:r>
              <a:rPr lang="zh-CN" altLang="en-US"/>
              <a:t>一个网格迷宫由n行m列的单元格组成, 每个单元格要么是空地(用1来表示), 要么是障碍物(用0来表示). 你的任务是找一条从起点到终点的最短移动序列, 其中UDLR分别表示往上下左右移动到相邻单元格. 任何时候会都不能在障碍格中, 也不能走到迷宫之外, 起点和终点保证是空地. n,m&lt;=100.</a:t>
            </a:r>
            <a:endParaRPr lang="zh-CN" altLang="en-US"/>
          </a:p>
        </p:txBody>
      </p:sp>
      <p:sp>
        <p:nvSpPr>
          <p:cNvPr id="4" name="文本框 3"/>
          <p:cNvSpPr txBox="1"/>
          <p:nvPr/>
        </p:nvSpPr>
        <p:spPr>
          <a:xfrm>
            <a:off x="664210" y="3143885"/>
            <a:ext cx="6236335" cy="570865"/>
          </a:xfrm>
          <a:prstGeom prst="rect">
            <a:avLst/>
          </a:prstGeom>
          <a:noFill/>
        </p:spPr>
        <p:txBody>
          <a:bodyPr wrap="square" rtlCol="0" anchor="t">
            <a:spAutoFit/>
          </a:bodyPr>
          <a:p>
            <a:pPr>
              <a:lnSpc>
                <a:spcPct val="130000"/>
              </a:lnSpc>
            </a:pPr>
            <a:r>
              <a:rPr lang="zh-CN" altLang="en-US" sz="2400" dirty="0" smtClean="0">
                <a:solidFill>
                  <a:schemeClr val="accent1"/>
                </a:solidFill>
                <a:latin typeface="Arial" panose="020B0604020202020204" pitchFamily="34" charset="0"/>
                <a:ea typeface="微软雅黑" panose="020B0503020204020204" charset="-122"/>
              </a:rPr>
              <a:t>这是广度优先搜索算法的一道经典例题。 </a:t>
            </a:r>
            <a:endParaRPr lang="zh-CN" altLang="en-US" sz="24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0" y="28575"/>
            <a:ext cx="4970780" cy="6805930"/>
          </a:xfrm>
          <a:prstGeom prst="rect">
            <a:avLst/>
          </a:prstGeom>
          <a:noFill/>
        </p:spPr>
        <p:txBody>
          <a:bodyPr wrap="square" rtlCol="0" anchor="t">
            <a:spAutoFit/>
          </a:bodyPr>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#include &lt;iostream&gt;</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#include &lt;queue&gt;</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using namespace std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#define MAX_N 104</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bool maze[MAX_N][MAX_N], bVisits[MAX_N][MAX_N];</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int lastDirs[MAX_N][MAX_N]; </a:t>
            </a:r>
            <a:r>
              <a:rPr lang="en-US" altLang="zh-CN" sz="1200" dirty="0" smtClean="0">
                <a:solidFill>
                  <a:schemeClr val="accent1"/>
                </a:solidFill>
                <a:latin typeface="Arial" panose="020B0604020202020204" pitchFamily="34" charset="0"/>
                <a:ea typeface="微软雅黑" panose="020B0503020204020204" charset="-122"/>
              </a:rPr>
              <a:t>//</a:t>
            </a:r>
            <a:r>
              <a:rPr lang="zh-CN" altLang="en-US" sz="1200" dirty="0" smtClean="0">
                <a:solidFill>
                  <a:schemeClr val="accent1"/>
                </a:solidFill>
                <a:latin typeface="Arial" panose="020B0604020202020204" pitchFamily="34" charset="0"/>
                <a:ea typeface="微软雅黑" panose="020B0503020204020204" charset="-122"/>
              </a:rPr>
              <a:t>任意位置的移动方向</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std::pair&lt;int, int&gt; fatherPos[MAX_N][MAX_N]; </a:t>
            </a:r>
            <a:r>
              <a:rPr lang="en-US" altLang="zh-CN" sz="1200" dirty="0" smtClean="0">
                <a:solidFill>
                  <a:schemeClr val="accent1"/>
                </a:solidFill>
                <a:latin typeface="Arial" panose="020B0604020202020204" pitchFamily="34" charset="0"/>
                <a:ea typeface="微软雅黑" panose="020B0503020204020204" charset="-122"/>
              </a:rPr>
              <a:t>//</a:t>
            </a:r>
            <a:r>
              <a:rPr lang="zh-CN" altLang="en-US" sz="1200" dirty="0" smtClean="0">
                <a:solidFill>
                  <a:schemeClr val="accent1"/>
                </a:solidFill>
                <a:latin typeface="Arial" panose="020B0604020202020204" pitchFamily="34" charset="0"/>
                <a:ea typeface="微软雅黑" panose="020B0503020204020204" charset="-122"/>
              </a:rPr>
              <a:t>父节点编号</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void BFS(int x, int y, int n, int m)</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std::pair&lt;int, int&gt; seed;</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200" dirty="0" smtClean="0">
                <a:solidFill>
                  <a:schemeClr val="accent1"/>
                </a:solidFill>
                <a:latin typeface="Arial" panose="020B0604020202020204" pitchFamily="34" charset="0"/>
                <a:ea typeface="微软雅黑" panose="020B0503020204020204" charset="-122"/>
              </a:rPr>
              <a:t>    //</a:t>
            </a:r>
            <a:r>
              <a:rPr lang="zh-CN" altLang="en-US" sz="1200" dirty="0" smtClean="0">
                <a:solidFill>
                  <a:schemeClr val="accent1"/>
                </a:solidFill>
                <a:latin typeface="Arial" panose="020B0604020202020204" pitchFamily="34" charset="0"/>
                <a:ea typeface="微软雅黑" panose="020B0503020204020204" charset="-122"/>
              </a:rPr>
              <a:t>种子队列</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std::deque&lt;std::pair&lt;int, int&gt; &gt; seeds;</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a:t>
            </a:r>
            <a:r>
              <a:rPr lang="en-US" altLang="zh-CN" sz="1200" dirty="0" smtClean="0">
                <a:solidFill>
                  <a:schemeClr val="accent1"/>
                </a:solidFill>
                <a:latin typeface="Arial" panose="020B0604020202020204" pitchFamily="34" charset="0"/>
                <a:ea typeface="微软雅黑" panose="020B0503020204020204" charset="-122"/>
              </a:rPr>
              <a:t>//</a:t>
            </a:r>
            <a:r>
              <a:rPr lang="zh-CN" altLang="en-US" sz="1200" dirty="0" smtClean="0">
                <a:solidFill>
                  <a:schemeClr val="accent1"/>
                </a:solidFill>
                <a:latin typeface="Arial" panose="020B0604020202020204" pitchFamily="34" charset="0"/>
                <a:ea typeface="微软雅黑" panose="020B0503020204020204" charset="-122"/>
              </a:rPr>
              <a:t>利用方向移动数组使得代码很简洁</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int dx[4] = {-1,1,0,0} ; //up, down, left, right</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int dy[4] = {0,0,-1,1}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int nx, ny, i;</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bVisits[x][y] = true;</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seed = std::make_pair(x, y);</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fatherPos[x][y] = seed;</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seeds.push_back(seed)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while (!seeds.empty())</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seed = seeds.front()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seeds.pop_front()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x = seed.first;</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y = seed.second; </a:t>
            </a:r>
            <a:endParaRPr lang="zh-CN" altLang="en-US" sz="12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8310880" y="28575"/>
            <a:ext cx="4038600" cy="5846445"/>
          </a:xfrm>
          <a:prstGeom prst="rect">
            <a:avLst/>
          </a:prstGeom>
          <a:noFill/>
        </p:spPr>
        <p:txBody>
          <a:bodyPr wrap="square" rtlCol="0" anchor="t">
            <a:spAutoFit/>
          </a:bodyPr>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if (fx == x &amp;&amp; fy == y) //碰到了入口</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break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dirs.push_back(lastDirs[x][y]);</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x = fx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y = fy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for(int i=dirs.size()-1; i&gt;=0; --i)</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cout &lt;&lt; name[dirs[i]]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int main()</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int i, j, n, m, startX, startY, endX, endY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cin &gt;&gt; n &gt;&gt; m &gt;&gt; startX &gt;&gt; startY &gt;&gt; endX &gt;&gt; endY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//从1开始，利用虚拟删格技术，避免越界检查</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for (i = 1 ; i &lt;= n ; ++ i)</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for (j = 1 ; j &lt;= m ; ++ j)</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cin &gt;&gt; maze[i][j]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BFS(startX+1,startY+1, n, m);</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PrintPath(endX+1,endY+1);</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return 0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3963670" y="121285"/>
            <a:ext cx="4632325" cy="6086475"/>
          </a:xfrm>
          <a:prstGeom prst="rect">
            <a:avLst/>
          </a:prstGeom>
          <a:noFill/>
        </p:spPr>
        <p:txBody>
          <a:bodyPr wrap="square" rtlCol="0" anchor="t">
            <a:spAutoFit/>
          </a:bodyPr>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for (i = 0 ; i &lt; 4 ; ++ i)</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nx = x + dx[i]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ny = y + dy[i]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//利用虚拟的栅栏边界方法，避免了越界检查</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if (maze[nx][ny] &amp;&amp; !bVisits[nx][ny])</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bVisits[nx][ny] = true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fatherPos[nx][ny] = seed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//添加新种子</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seeds.push_back(std::make_pair(nx, ny)) ;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lastDirs[nx][ny] = i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void PrintPath(int x, int y)</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std::vector&lt;int&gt; dirs;</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char name[] = "UDLR"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while (true)</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int fx = fatherPos[x][y].first;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int fy = fatherPos[x][y].second;</a:t>
            </a:r>
            <a:endParaRPr lang="zh-CN" altLang="en-US" sz="1200" dirty="0" smtClean="0">
              <a:solidFill>
                <a:schemeClr val="accent1"/>
              </a:solidFill>
              <a:latin typeface="Arial" panose="020B0604020202020204" pitchFamily="34" charset="0"/>
              <a:ea typeface="微软雅黑" panose="020B0503020204020204" charset="-122"/>
              <a:sym typeface="+mn-ea"/>
            </a:endParaRPr>
          </a:p>
        </p:txBody>
      </p:sp>
      <p:sp>
        <p:nvSpPr>
          <p:cNvPr id="7" name="文本框 6"/>
          <p:cNvSpPr txBox="1"/>
          <p:nvPr/>
        </p:nvSpPr>
        <p:spPr>
          <a:xfrm>
            <a:off x="6124575" y="1636395"/>
            <a:ext cx="3583305" cy="491490"/>
          </a:xfrm>
          <a:prstGeom prst="rect">
            <a:avLst/>
          </a:prstGeom>
          <a:noFill/>
        </p:spPr>
        <p:txBody>
          <a:bodyPr wrap="none" rtlCol="0">
            <a:spAutoFit/>
          </a:bodyPr>
          <a:p>
            <a:pPr>
              <a:lnSpc>
                <a:spcPct val="130000"/>
              </a:lnSpc>
            </a:pPr>
            <a:r>
              <a:rPr lang="en-US" altLang="zh-CN" sz="2000" b="1" dirty="0" smtClean="0">
                <a:solidFill>
                  <a:schemeClr val="accent1"/>
                </a:solidFill>
                <a:latin typeface="Arial" panose="020B0604020202020204" pitchFamily="34" charset="0"/>
                <a:ea typeface="微软雅黑" panose="020B0503020204020204" charset="-122"/>
              </a:rPr>
              <a:t>1.  </a:t>
            </a:r>
            <a:r>
              <a:rPr lang="zh-CN" altLang="en-US" sz="2000" b="1" dirty="0" smtClean="0">
                <a:solidFill>
                  <a:schemeClr val="accent1"/>
                </a:solidFill>
                <a:latin typeface="Arial" panose="020B0604020202020204" pitchFamily="34" charset="0"/>
                <a:ea typeface="微软雅黑" panose="020B0503020204020204" charset="-122"/>
              </a:rPr>
              <a:t>同是</a:t>
            </a:r>
            <a:r>
              <a:rPr lang="en-US" altLang="zh-CN" sz="2000" b="1" dirty="0" smtClean="0">
                <a:solidFill>
                  <a:schemeClr val="accent1"/>
                </a:solidFill>
                <a:latin typeface="Arial" panose="020B0604020202020204" pitchFamily="34" charset="0"/>
                <a:ea typeface="微软雅黑" panose="020B0503020204020204" charset="-122"/>
              </a:rPr>
              <a:t>BFS</a:t>
            </a:r>
            <a:r>
              <a:rPr lang="zh-CN" altLang="en-US" sz="2000" b="1" dirty="0" smtClean="0">
                <a:solidFill>
                  <a:schemeClr val="accent1"/>
                </a:solidFill>
                <a:latin typeface="Arial" panose="020B0604020202020204" pitchFamily="34" charset="0"/>
                <a:ea typeface="微软雅黑" panose="020B0503020204020204" charset="-122"/>
              </a:rPr>
              <a:t>算法，多了什么？</a:t>
            </a:r>
            <a:endParaRPr lang="zh-CN" altLang="en-US" sz="2000" b="1" dirty="0" smtClean="0">
              <a:solidFill>
                <a:schemeClr val="accent1"/>
              </a:solidFill>
              <a:latin typeface="Arial" panose="020B0604020202020204" pitchFamily="34" charset="0"/>
              <a:ea typeface="微软雅黑" panose="020B0503020204020204" charset="-122"/>
            </a:endParaRPr>
          </a:p>
        </p:txBody>
      </p:sp>
      <p:sp>
        <p:nvSpPr>
          <p:cNvPr id="8" name="矩形 7"/>
          <p:cNvSpPr/>
          <p:nvPr/>
        </p:nvSpPr>
        <p:spPr>
          <a:xfrm>
            <a:off x="6350" y="1462405"/>
            <a:ext cx="3270250" cy="53086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6124575" y="2284095"/>
            <a:ext cx="6108065" cy="891540"/>
          </a:xfrm>
          <a:prstGeom prst="rect">
            <a:avLst/>
          </a:prstGeom>
          <a:noFill/>
        </p:spPr>
        <p:txBody>
          <a:bodyPr wrap="none" rtlCol="0">
            <a:spAutoFit/>
          </a:bodyPr>
          <a:p>
            <a:pPr>
              <a:lnSpc>
                <a:spcPct val="130000"/>
              </a:lnSpc>
            </a:pPr>
            <a:r>
              <a:rPr lang="en-US" altLang="zh-CN" sz="2000" b="1" dirty="0" smtClean="0">
                <a:solidFill>
                  <a:schemeClr val="accent1"/>
                </a:solidFill>
                <a:latin typeface="Arial" panose="020B0604020202020204" pitchFamily="34" charset="0"/>
                <a:ea typeface="微软雅黑" panose="020B0503020204020204" charset="-122"/>
              </a:rPr>
              <a:t>2.  </a:t>
            </a:r>
            <a:r>
              <a:rPr lang="zh-CN" altLang="en-US" sz="2000" b="1" dirty="0" smtClean="0">
                <a:solidFill>
                  <a:schemeClr val="accent1"/>
                </a:solidFill>
                <a:latin typeface="Arial" panose="020B0604020202020204" pitchFamily="34" charset="0"/>
                <a:ea typeface="微软雅黑" panose="020B0503020204020204" charset="-122"/>
              </a:rPr>
              <a:t>可以用</a:t>
            </a:r>
            <a:r>
              <a:rPr lang="en-US" altLang="zh-CN" sz="2000" b="1" dirty="0" smtClean="0">
                <a:solidFill>
                  <a:schemeClr val="accent1"/>
                </a:solidFill>
                <a:latin typeface="Arial" panose="020B0604020202020204" pitchFamily="34" charset="0"/>
                <a:ea typeface="微软雅黑" panose="020B0503020204020204" charset="-122"/>
              </a:rPr>
              <a:t>DFS</a:t>
            </a:r>
            <a:r>
              <a:rPr lang="zh-CN" altLang="en-US" sz="2000" b="1" dirty="0" smtClean="0">
                <a:solidFill>
                  <a:schemeClr val="accent1"/>
                </a:solidFill>
                <a:latin typeface="Arial" panose="020B0604020202020204" pitchFamily="34" charset="0"/>
                <a:ea typeface="微软雅黑" panose="020B0503020204020204" charset="-122"/>
              </a:rPr>
              <a:t>实现这个算法吗？也就是把</a:t>
            </a:r>
            <a:r>
              <a:rPr lang="en-US" altLang="zh-CN" sz="2000" b="1" dirty="0" smtClean="0">
                <a:solidFill>
                  <a:schemeClr val="accent1"/>
                </a:solidFill>
                <a:latin typeface="Arial" panose="020B0604020202020204" pitchFamily="34" charset="0"/>
                <a:ea typeface="微软雅黑" panose="020B0503020204020204" charset="-122"/>
              </a:rPr>
              <a:t>queue</a:t>
            </a:r>
            <a:r>
              <a:rPr lang="zh-CN" altLang="en-US" sz="2000" b="1" dirty="0" smtClean="0">
                <a:solidFill>
                  <a:schemeClr val="accent1"/>
                </a:solidFill>
                <a:latin typeface="Arial" panose="020B0604020202020204" pitchFamily="34" charset="0"/>
                <a:ea typeface="微软雅黑" panose="020B0503020204020204" charset="-122"/>
              </a:rPr>
              <a:t>改成</a:t>
            </a:r>
            <a:endParaRPr lang="zh-CN" altLang="en-US" sz="2000" b="1"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2000" b="1" dirty="0" smtClean="0">
                <a:solidFill>
                  <a:schemeClr val="accent1"/>
                </a:solidFill>
                <a:latin typeface="Arial" panose="020B0604020202020204" pitchFamily="34" charset="0"/>
                <a:ea typeface="微软雅黑" panose="020B0503020204020204" charset="-122"/>
              </a:rPr>
              <a:t>stack</a:t>
            </a:r>
            <a:r>
              <a:rPr lang="zh-CN" altLang="en-US" sz="2000" b="1" dirty="0" smtClean="0">
                <a:solidFill>
                  <a:schemeClr val="accent1"/>
                </a:solidFill>
                <a:latin typeface="Arial" panose="020B0604020202020204" pitchFamily="34" charset="0"/>
                <a:ea typeface="微软雅黑" panose="020B0503020204020204" charset="-122"/>
              </a:rPr>
              <a:t>？</a:t>
            </a:r>
            <a:endParaRPr lang="zh-CN" altLang="en-US" sz="2000" b="1" dirty="0" smtClean="0">
              <a:solidFill>
                <a:schemeClr val="accent1"/>
              </a:solidFill>
              <a:latin typeface="Arial" panose="020B0604020202020204" pitchFamily="34" charset="0"/>
              <a:ea typeface="微软雅黑" panose="020B0503020204020204" charset="-122"/>
            </a:endParaRPr>
          </a:p>
        </p:txBody>
      </p:sp>
      <p:sp>
        <p:nvSpPr>
          <p:cNvPr id="2" name="文本框 1"/>
          <p:cNvSpPr txBox="1"/>
          <p:nvPr/>
        </p:nvSpPr>
        <p:spPr>
          <a:xfrm>
            <a:off x="6209665" y="3248025"/>
            <a:ext cx="5938520" cy="491490"/>
          </a:xfrm>
          <a:prstGeom prst="rect">
            <a:avLst/>
          </a:prstGeom>
          <a:noFill/>
        </p:spPr>
        <p:txBody>
          <a:bodyPr wrap="none" rtlCol="0">
            <a:spAutoFit/>
          </a:bodyPr>
          <a:p>
            <a:pPr>
              <a:lnSpc>
                <a:spcPct val="130000"/>
              </a:lnSpc>
            </a:pPr>
            <a:r>
              <a:rPr lang="en-US" altLang="zh-CN" sz="2000" b="1" dirty="0" smtClean="0">
                <a:solidFill>
                  <a:schemeClr val="accent1"/>
                </a:solidFill>
                <a:latin typeface="Arial" panose="020B0604020202020204" pitchFamily="34" charset="0"/>
                <a:ea typeface="微软雅黑" panose="020B0503020204020204" charset="-122"/>
              </a:rPr>
              <a:t>3.  lastDirs</a:t>
            </a:r>
            <a:r>
              <a:rPr lang="zh-CN" altLang="en-US" sz="2000" b="1" dirty="0" smtClean="0">
                <a:solidFill>
                  <a:schemeClr val="accent1"/>
                </a:solidFill>
                <a:latin typeface="Arial" panose="020B0604020202020204" pitchFamily="34" charset="0"/>
                <a:ea typeface="微软雅黑" panose="020B0503020204020204" charset="-122"/>
              </a:rPr>
              <a:t>和</a:t>
            </a:r>
            <a:r>
              <a:rPr lang="en-US" altLang="zh-CN" sz="2000" b="1" dirty="0" smtClean="0">
                <a:solidFill>
                  <a:schemeClr val="accent1"/>
                </a:solidFill>
                <a:latin typeface="Arial" panose="020B0604020202020204" pitchFamily="34" charset="0"/>
                <a:ea typeface="微软雅黑" panose="020B0503020204020204" charset="-122"/>
              </a:rPr>
              <a:t>fatherPos</a:t>
            </a:r>
            <a:r>
              <a:rPr lang="zh-CN" altLang="en-US" sz="2000" b="1" dirty="0" smtClean="0">
                <a:solidFill>
                  <a:schemeClr val="accent1"/>
                </a:solidFill>
                <a:latin typeface="Arial" panose="020B0604020202020204" pitchFamily="34" charset="0"/>
                <a:ea typeface="微软雅黑" panose="020B0503020204020204" charset="-122"/>
              </a:rPr>
              <a:t>是否可以只使用一个数组？</a:t>
            </a:r>
            <a:endParaRPr lang="zh-CN" altLang="en-US" sz="2000" b="1"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7310" y="-5715"/>
            <a:ext cx="11994515" cy="824738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给定一个有N个顶点和E条边的无向图，请用DFS和BFS分别列出其所有的连通集。假设顶点从0到N−1编号。进行搜索时，假设我们总是从编号最小的顶点出发，按编号递增的顺序访问邻接点。</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输入第1行给出2个整数N(0&lt;N≤10)和E，分别是图的顶点数和边数。随后E行，每行给出一条边的两个端点。每行中的数字之间用1空格分隔。</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按照"{ v​1​​  v​2​​  ... v​</a:t>
            </a:r>
            <a:r>
              <a:rPr lang="zh-CN" altLang="en-US" sz="1600" baseline="-25000" dirty="0" smtClean="0">
                <a:solidFill>
                  <a:schemeClr val="accent1"/>
                </a:solidFill>
                <a:uFillTx/>
                <a:latin typeface="Arial" panose="020B0604020202020204" pitchFamily="34" charset="0"/>
                <a:ea typeface="微软雅黑" panose="020B0503020204020204" charset="-122"/>
              </a:rPr>
              <a:t>k</a:t>
            </a:r>
            <a:r>
              <a:rPr lang="zh-CN" altLang="en-US" sz="1600" dirty="0" smtClean="0">
                <a:solidFill>
                  <a:schemeClr val="accent1"/>
                </a:solidFill>
                <a:latin typeface="Arial" panose="020B0604020202020204" pitchFamily="34" charset="0"/>
                <a:ea typeface="微软雅黑" panose="020B0503020204020204" charset="-122"/>
              </a:rPr>
              <a:t>​​  }"的格式，每行输出一个连通集。先输出DFS的结果，再输出BFS的结果。</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输入样例:</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8 6</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0 7</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0 1</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2 0</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4 1</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2 4</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3 5</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输出样例:</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 0 1 4 2 7 }</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 3 5 }</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 6 }</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 0 1 2 7 4 }</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 3 5 }</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sym typeface="+mn-ea"/>
              </a:rPr>
              <a:t>{ 6 }</a:t>
            </a:r>
            <a:endParaRPr lang="zh-CN" altLang="en-US"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20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20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20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3339465" y="2368550"/>
            <a:ext cx="8813800" cy="450850"/>
          </a:xfrm>
          <a:prstGeom prst="rect">
            <a:avLst/>
          </a:prstGeom>
          <a:noFill/>
        </p:spPr>
        <p:txBody>
          <a:bodyPr wrap="square" rtlCol="0">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rPr>
              <a:t>无向图用一个二维数组</a:t>
            </a:r>
            <a:r>
              <a:rPr lang="en-US" altLang="zh-CN" dirty="0" smtClean="0">
                <a:solidFill>
                  <a:schemeClr val="accent1"/>
                </a:solidFill>
                <a:latin typeface="Arial" panose="020B0604020202020204" pitchFamily="34" charset="0"/>
                <a:ea typeface="微软雅黑" panose="020B0503020204020204" charset="-122"/>
              </a:rPr>
              <a:t>M</a:t>
            </a:r>
            <a:r>
              <a:rPr lang="zh-CN" altLang="en-US" dirty="0" smtClean="0">
                <a:solidFill>
                  <a:schemeClr val="accent1"/>
                </a:solidFill>
                <a:latin typeface="Arial" panose="020B0604020202020204" pitchFamily="34" charset="0"/>
                <a:ea typeface="微软雅黑" panose="020B0503020204020204" charset="-122"/>
              </a:rPr>
              <a:t>表示，如果顶点</a:t>
            </a:r>
            <a:r>
              <a:rPr lang="en-US" altLang="zh-CN" i="1" dirty="0" smtClean="0">
                <a:solidFill>
                  <a:schemeClr val="accent1"/>
                </a:solidFill>
                <a:latin typeface="Arial" panose="020B0604020202020204" pitchFamily="34" charset="0"/>
                <a:ea typeface="微软雅黑" panose="020B0503020204020204" charset="-122"/>
              </a:rPr>
              <a:t>i </a:t>
            </a:r>
            <a:r>
              <a:rPr lang="zh-CN" altLang="en-US" dirty="0" smtClean="0">
                <a:solidFill>
                  <a:schemeClr val="accent1"/>
                </a:solidFill>
                <a:latin typeface="Arial" panose="020B0604020202020204" pitchFamily="34" charset="0"/>
                <a:ea typeface="微软雅黑" panose="020B0503020204020204" charset="-122"/>
              </a:rPr>
              <a:t>和顶点</a:t>
            </a:r>
            <a:r>
              <a:rPr lang="en-US" altLang="zh-CN" i="1" dirty="0" smtClean="0">
                <a:solidFill>
                  <a:schemeClr val="accent1"/>
                </a:solidFill>
                <a:latin typeface="Arial" panose="020B0604020202020204" pitchFamily="34" charset="0"/>
                <a:ea typeface="微软雅黑" panose="020B0503020204020204" charset="-122"/>
              </a:rPr>
              <a:t>j </a:t>
            </a:r>
            <a:r>
              <a:rPr lang="zh-CN" altLang="en-US" dirty="0" smtClean="0">
                <a:solidFill>
                  <a:schemeClr val="accent1"/>
                </a:solidFill>
                <a:latin typeface="Arial" panose="020B0604020202020204" pitchFamily="34" charset="0"/>
                <a:ea typeface="微软雅黑" panose="020B0503020204020204" charset="-122"/>
              </a:rPr>
              <a:t>有边， 则</a:t>
            </a:r>
            <a:r>
              <a:rPr lang="en-US" altLang="zh-CN" dirty="0" smtClean="0">
                <a:solidFill>
                  <a:schemeClr val="accent1"/>
                </a:solidFill>
                <a:latin typeface="Arial" panose="020B0604020202020204" pitchFamily="34" charset="0"/>
                <a:ea typeface="微软雅黑" panose="020B0503020204020204" charset="-122"/>
              </a:rPr>
              <a:t>M[</a:t>
            </a:r>
            <a:r>
              <a:rPr lang="en-US" altLang="zh-CN" i="1" dirty="0" smtClean="0">
                <a:solidFill>
                  <a:schemeClr val="accent1"/>
                </a:solidFill>
                <a:latin typeface="Arial" panose="020B0604020202020204" pitchFamily="34" charset="0"/>
                <a:ea typeface="微软雅黑" panose="020B0503020204020204" charset="-122"/>
              </a:rPr>
              <a:t>i</a:t>
            </a:r>
            <a:r>
              <a:rPr lang="en-US" altLang="zh-CN" dirty="0" smtClean="0">
                <a:solidFill>
                  <a:schemeClr val="accent1"/>
                </a:solidFill>
                <a:latin typeface="Arial" panose="020B0604020202020204" pitchFamily="34" charset="0"/>
                <a:ea typeface="微软雅黑" panose="020B0503020204020204" charset="-122"/>
              </a:rPr>
              <a:t>][</a:t>
            </a:r>
            <a:r>
              <a:rPr lang="en-US" altLang="zh-CN" i="1" dirty="0" smtClean="0">
                <a:solidFill>
                  <a:schemeClr val="accent1"/>
                </a:solidFill>
                <a:latin typeface="Arial" panose="020B0604020202020204" pitchFamily="34" charset="0"/>
                <a:ea typeface="微软雅黑" panose="020B0503020204020204" charset="-122"/>
              </a:rPr>
              <a:t>j</a:t>
            </a:r>
            <a:r>
              <a:rPr lang="en-US" altLang="zh-CN" dirty="0" smtClean="0">
                <a:solidFill>
                  <a:schemeClr val="accent1"/>
                </a:solidFill>
                <a:latin typeface="Arial" panose="020B0604020202020204" pitchFamily="34" charset="0"/>
                <a:ea typeface="微软雅黑" panose="020B0503020204020204" charset="-122"/>
              </a:rPr>
              <a:t>] = true</a:t>
            </a:r>
            <a:r>
              <a:rPr lang="zh-CN" altLang="en-US" dirty="0" smtClean="0">
                <a:solidFill>
                  <a:schemeClr val="accent1"/>
                </a:solidFill>
                <a:latin typeface="Arial" panose="020B0604020202020204" pitchFamily="34" charset="0"/>
                <a:ea typeface="微软雅黑" panose="020B0503020204020204" charset="-122"/>
              </a:rPr>
              <a:t>，</a:t>
            </a:r>
            <a:r>
              <a:rPr lang="en-US" altLang="zh-CN" dirty="0" smtClean="0">
                <a:solidFill>
                  <a:schemeClr val="accent1"/>
                </a:solidFill>
                <a:latin typeface="Arial" panose="020B0604020202020204" pitchFamily="34" charset="0"/>
                <a:ea typeface="微软雅黑" panose="020B0503020204020204" charset="-122"/>
                <a:sym typeface="+mn-ea"/>
              </a:rPr>
              <a:t>M[</a:t>
            </a:r>
            <a:r>
              <a:rPr lang="en-US" altLang="zh-CN" i="1" dirty="0" smtClean="0">
                <a:solidFill>
                  <a:schemeClr val="accent1"/>
                </a:solidFill>
                <a:latin typeface="Arial" panose="020B0604020202020204" pitchFamily="34" charset="0"/>
                <a:ea typeface="微软雅黑" panose="020B0503020204020204" charset="-122"/>
                <a:sym typeface="+mn-ea"/>
              </a:rPr>
              <a:t>j</a:t>
            </a:r>
            <a:r>
              <a:rPr lang="en-US" altLang="zh-CN" dirty="0" smtClean="0">
                <a:solidFill>
                  <a:schemeClr val="accent1"/>
                </a:solidFill>
                <a:latin typeface="Arial" panose="020B0604020202020204" pitchFamily="34" charset="0"/>
                <a:ea typeface="微软雅黑" panose="020B0503020204020204" charset="-122"/>
                <a:sym typeface="+mn-ea"/>
              </a:rPr>
              <a:t>][</a:t>
            </a:r>
            <a:r>
              <a:rPr lang="en-US" altLang="zh-CN" i="1" dirty="0" smtClean="0">
                <a:solidFill>
                  <a:schemeClr val="accent1"/>
                </a:solidFill>
                <a:latin typeface="Arial" panose="020B0604020202020204" pitchFamily="34" charset="0"/>
                <a:ea typeface="微软雅黑" panose="020B0503020204020204" charset="-122"/>
                <a:sym typeface="+mn-ea"/>
              </a:rPr>
              <a:t>i</a:t>
            </a:r>
            <a:r>
              <a:rPr lang="en-US" altLang="zh-CN" dirty="0" smtClean="0">
                <a:solidFill>
                  <a:schemeClr val="accent1"/>
                </a:solidFill>
                <a:latin typeface="Arial" panose="020B0604020202020204" pitchFamily="34" charset="0"/>
                <a:ea typeface="微软雅黑" panose="020B0503020204020204" charset="-122"/>
                <a:sym typeface="+mn-ea"/>
              </a:rPr>
              <a:t>] = true</a:t>
            </a:r>
            <a:endParaRPr lang="zh-CN" altLang="en-US"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3411220" y="3047365"/>
            <a:ext cx="7915275" cy="810260"/>
          </a:xfrm>
          <a:prstGeom prst="rect">
            <a:avLst/>
          </a:prstGeom>
          <a:noFill/>
        </p:spPr>
        <p:txBody>
          <a:bodyPr wrap="square" rtlCol="0">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rPr>
              <a:t>题中要求输出集合，也就是种子栈或队列要保留下来，也就是种子从栈或者从队列</a:t>
            </a:r>
            <a:r>
              <a:rPr lang="en-US" altLang="zh-CN" dirty="0" smtClean="0">
                <a:solidFill>
                  <a:schemeClr val="accent1"/>
                </a:solidFill>
                <a:latin typeface="Arial" panose="020B0604020202020204" pitchFamily="34" charset="0"/>
                <a:ea typeface="微软雅黑" panose="020B0503020204020204" charset="-122"/>
              </a:rPr>
              <a:t>pop</a:t>
            </a:r>
            <a:r>
              <a:rPr lang="zh-CN" altLang="en-US" dirty="0" smtClean="0">
                <a:solidFill>
                  <a:schemeClr val="accent1"/>
                </a:solidFill>
                <a:latin typeface="Arial" panose="020B0604020202020204" pitchFamily="34" charset="0"/>
                <a:ea typeface="微软雅黑" panose="020B0503020204020204" charset="-122"/>
              </a:rPr>
              <a:t>出来的时候，把它记录在另外的数组中</a:t>
            </a:r>
            <a:endParaRPr lang="zh-CN" altLang="en-US"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字符串</a:t>
            </a:r>
            <a:endParaRPr lang="zh-CN" altLang="en-US"/>
          </a:p>
        </p:txBody>
      </p:sp>
      <p:sp>
        <p:nvSpPr>
          <p:cNvPr id="3" name="内容占位符 2"/>
          <p:cNvSpPr>
            <a:spLocks noGrp="1"/>
          </p:cNvSpPr>
          <p:nvPr>
            <p:ph idx="1"/>
          </p:nvPr>
        </p:nvSpPr>
        <p:spPr>
          <a:xfrm>
            <a:off x="480695" y="1005205"/>
            <a:ext cx="10835005" cy="2854960"/>
          </a:xfrm>
        </p:spPr>
        <p:txBody>
          <a:bodyPr/>
          <a:p>
            <a:pPr marL="0" indent="0">
              <a:buNone/>
            </a:pPr>
            <a:r>
              <a:rPr lang="zh-CN" altLang="en-US"/>
              <a:t>竖式问题：</a:t>
            </a:r>
            <a:endParaRPr lang="zh-CN" altLang="en-US"/>
          </a:p>
          <a:p>
            <a:pPr marL="0" indent="0">
              <a:buNone/>
            </a:pPr>
            <a:r>
              <a:rPr lang="zh-CN" altLang="en-US" sz="1800"/>
              <a:t>找出形如 abc*de （三位数乘以两位数） 的算式，使得在完整的竖式中，所有数字属于一个特定的数字集合。输入数字集合 （相邻数字之间没有空格），输出所有竖式。每个竖式前应有编号，之后应有一个空行。最后输出解的总数。</a:t>
            </a:r>
            <a:endParaRPr lang="zh-CN" altLang="en-US" sz="1800"/>
          </a:p>
          <a:p>
            <a:pPr marL="0" indent="0">
              <a:buNone/>
            </a:pPr>
            <a:r>
              <a:rPr lang="zh-CN" altLang="en-US" sz="1800"/>
              <a:t>样例输入：                                                               </a:t>
            </a:r>
            <a:r>
              <a:rPr lang="zh-CN" altLang="en-US" sz="1800">
                <a:sym typeface="+mn-ea"/>
              </a:rPr>
              <a:t>样例输入：</a:t>
            </a:r>
            <a:endParaRPr lang="zh-CN" altLang="en-US" sz="1800"/>
          </a:p>
          <a:p>
            <a:pPr marL="0" indent="0">
              <a:buNone/>
            </a:pPr>
            <a:r>
              <a:rPr lang="zh-CN" altLang="en-US" sz="1800"/>
              <a:t>2357                                                                        </a:t>
            </a:r>
            <a:r>
              <a:rPr lang="zh-CN" altLang="en-US" sz="1800">
                <a:sym typeface="+mn-ea"/>
              </a:rPr>
              <a:t>235</a:t>
            </a:r>
            <a:r>
              <a:rPr lang="en-US" altLang="zh-CN" sz="1800">
                <a:sym typeface="+mn-ea"/>
              </a:rPr>
              <a:t>89</a:t>
            </a:r>
            <a:endParaRPr lang="en-US" altLang="zh-CN" sz="1800">
              <a:sym typeface="+mn-ea"/>
            </a:endParaRPr>
          </a:p>
          <a:p>
            <a:pPr marL="0" indent="0">
              <a:buNone/>
            </a:pPr>
            <a:r>
              <a:rPr lang="zh-CN" altLang="en-US" sz="1800"/>
              <a:t>样例输出：                                                               </a:t>
            </a:r>
            <a:r>
              <a:rPr lang="zh-CN" altLang="en-US" sz="1800">
                <a:sym typeface="+mn-ea"/>
              </a:rPr>
              <a:t>样例输出：</a:t>
            </a:r>
            <a:endParaRPr lang="zh-CN" altLang="en-US" sz="1800"/>
          </a:p>
          <a:p>
            <a:pPr marL="0" indent="0">
              <a:buNone/>
            </a:pPr>
            <a:endParaRPr lang="zh-CN" altLang="en-US" sz="1800"/>
          </a:p>
        </p:txBody>
      </p:sp>
      <p:pic>
        <p:nvPicPr>
          <p:cNvPr id="4" name="图片 3"/>
          <p:cNvPicPr>
            <a:picLocks noChangeAspect="1"/>
          </p:cNvPicPr>
          <p:nvPr/>
        </p:nvPicPr>
        <p:blipFill>
          <a:blip r:embed="rId1"/>
          <a:srcRect t="7054" r="65788" b="65519"/>
          <a:stretch>
            <a:fillRect/>
          </a:stretch>
        </p:blipFill>
        <p:spPr>
          <a:xfrm>
            <a:off x="480695" y="3860165"/>
            <a:ext cx="3032125" cy="2179955"/>
          </a:xfrm>
          <a:prstGeom prst="rect">
            <a:avLst/>
          </a:prstGeom>
        </p:spPr>
      </p:pic>
      <p:pic>
        <p:nvPicPr>
          <p:cNvPr id="5" name="图片 4"/>
          <p:cNvPicPr>
            <a:picLocks noChangeAspect="1"/>
          </p:cNvPicPr>
          <p:nvPr/>
        </p:nvPicPr>
        <p:blipFill>
          <a:blip r:embed="rId2"/>
          <a:srcRect t="6864" r="63137" b="36105"/>
          <a:stretch>
            <a:fillRect/>
          </a:stretch>
        </p:blipFill>
        <p:spPr>
          <a:xfrm>
            <a:off x="7271385" y="3253105"/>
            <a:ext cx="2613660" cy="339407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7940" y="12065"/>
            <a:ext cx="7267575" cy="65214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&lt;queue&gt;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&lt;cstring&gt;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&lt;stack&gt;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MAX_N 11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bool matrix[MAX_N][MAX_N];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bool bVisits[MAX_N];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void BFS(int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i, j, seed;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std::queue&lt;int&gt; seeds;</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 group;</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memset(bVisits, 0, sizeof(bVisits));</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for(i=0; i&lt;N;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if(bVisits[i])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continue;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bVisits[i]=true;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seeds.push(i);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group.clear();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while(!seeds.empty())</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4897755" y="12065"/>
            <a:ext cx="5593080" cy="512318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 = seeds.front();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seeds.pop();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group.push_back(seed);</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for(j=0; j&lt;N; ++j)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if(matrix[seed][j] &amp;&amp; !bVisits[j])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bVisits[j] = 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for(j=0; j&lt;group.size(); ++j)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cout&lt;&lt;group[j]&lt;&lt;"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cout&lt;&lt;"}"&lt;&lt;endl;</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7625" y="-66040"/>
            <a:ext cx="4437380" cy="65214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void DFS(int N)</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int i, j, seed;</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std::stack&lt;int&gt; seeds;</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std::vector&lt;int&gt; group;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memset(bVisits, 0, sizeof(bVisits));</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for(i=0; i&lt;N; ++i)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if(bVisits[i])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continue;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group.clear();</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while(!seeds.empty())</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 = seeds.top();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seeds.pop();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//如果这个节点已经被访问过，则不需要再访问</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if(bVisits[seed])</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continue;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//注意：必须从高位往低位扫描</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for(j=N-1; j&gt;=0; --j)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
        <p:nvSpPr>
          <p:cNvPr id="4" name="文本框 3"/>
          <p:cNvSpPr txBox="1"/>
          <p:nvPr/>
        </p:nvSpPr>
        <p:spPr>
          <a:xfrm>
            <a:off x="4122420" y="59055"/>
            <a:ext cx="4866005" cy="484378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if(matrix[seed][j] &amp;&amp; !bVisits[j])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seeds.push(j); //这里添加了种子后，不要设置访问标记位</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//标记该节点被访问过了</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bVisits[seed] = 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group.push_back(seed);</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for(j=0; j&lt;(int)group.size(); ++j)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cout&lt;&lt;group[j]&lt;&lt;"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cout&lt;&lt;"}"&lt;&lt;endl;</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
        <p:nvSpPr>
          <p:cNvPr id="7" name="文本框 6"/>
          <p:cNvSpPr txBox="1"/>
          <p:nvPr/>
        </p:nvSpPr>
        <p:spPr>
          <a:xfrm>
            <a:off x="9338945" y="59055"/>
            <a:ext cx="2540000" cy="372554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int main()</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int i, N, E, v1, v2;</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cin&gt;&gt;N&gt;&gt;E;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for(i=0; i&lt;E; ++i)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cin&gt;&gt;v1&gt;&gt;v2;</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matrix[v1][v2]=true;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matrix[v2][v1]=true;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DFS(N);</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BFS(N);</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latin typeface="Arial" panose="020B0604020202020204" pitchFamily="34" charset="0"/>
              <a:ea typeface="微软雅黑" panose="020B050302020402020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60270" y="-9525"/>
            <a:ext cx="6766560" cy="70802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void DFS_IteratorSub(int i,int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bVisits[i]=true;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cout&lt;&lt;" "&lt;&lt;i;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for(j=0;j&lt;N;j++)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if(!bVisits[j]&amp;&amp;matrix[i][j])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DFS_IteratorSub(j,N);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void DFS_Iterator(int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memset(bVisits, 0, sizeof(bVisits));</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for(i=0;i&lt;N;i++)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if(!bVisits[i])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cout&lt;&lt;"{";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DFS_IteratorSub(i,N);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cout&lt;&lt;" }"&lt;&lt;endl;</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67310" y="71755"/>
            <a:ext cx="4750435" cy="450850"/>
          </a:xfrm>
          <a:prstGeom prst="rect">
            <a:avLst/>
          </a:prstGeom>
          <a:noFill/>
        </p:spPr>
        <p:txBody>
          <a:bodyPr wrap="square" rtlCol="0">
            <a:spAutoFit/>
          </a:bodyPr>
          <a:p>
            <a:pPr>
              <a:lnSpc>
                <a:spcPct val="130000"/>
              </a:lnSpc>
            </a:pPr>
            <a:r>
              <a:rPr lang="en-US" dirty="0" smtClean="0">
                <a:solidFill>
                  <a:schemeClr val="accent1"/>
                </a:solidFill>
                <a:latin typeface="Arial" panose="020B0604020202020204" pitchFamily="34" charset="0"/>
                <a:ea typeface="微软雅黑" panose="020B0503020204020204" charset="-122"/>
              </a:rPr>
              <a:t>DFS</a:t>
            </a:r>
            <a:r>
              <a:rPr lang="zh-CN" altLang="en-US" dirty="0" smtClean="0">
                <a:solidFill>
                  <a:schemeClr val="accent1"/>
                </a:solidFill>
                <a:latin typeface="Arial" panose="020B0604020202020204" pitchFamily="34" charset="0"/>
                <a:ea typeface="微软雅黑" panose="020B0503020204020204" charset="-122"/>
              </a:rPr>
              <a:t>递归写法</a:t>
            </a:r>
            <a:endParaRPr lang="zh-CN" altLang="en-US" dirty="0" smtClean="0">
              <a:solidFill>
                <a:schemeClr val="accent1"/>
              </a:solidFill>
              <a:latin typeface="Arial" panose="020B0604020202020204" pitchFamily="34" charset="0"/>
              <a:ea typeface="微软雅黑" panose="020B050302020402020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5930" y="220311"/>
            <a:ext cx="10834777" cy="699595"/>
          </a:xfrm>
        </p:spPr>
        <p:txBody>
          <a:bodyPr/>
          <a:p>
            <a:br>
              <a:rPr lang="zh-CN" altLang="en-US"/>
            </a:br>
            <a:r>
              <a:rPr lang="zh-CN" altLang="en-US"/>
              <a:t>哥尼斯堡的“七桥问题”</a:t>
            </a:r>
            <a:endParaRPr lang="zh-CN" altLang="en-US"/>
          </a:p>
        </p:txBody>
      </p:sp>
      <p:sp>
        <p:nvSpPr>
          <p:cNvPr id="3" name="内容占位符 2"/>
          <p:cNvSpPr>
            <a:spLocks noGrp="1"/>
          </p:cNvSpPr>
          <p:nvPr>
            <p:ph idx="1"/>
          </p:nvPr>
        </p:nvSpPr>
        <p:spPr>
          <a:xfrm>
            <a:off x="142875" y="994410"/>
            <a:ext cx="11702415" cy="5765165"/>
          </a:xfrm>
        </p:spPr>
        <p:txBody>
          <a:bodyPr>
            <a:normAutofit lnSpcReduction="10000"/>
          </a:bodyPr>
          <a:p>
            <a:pPr marL="0" indent="0">
              <a:buNone/>
            </a:pPr>
            <a:r>
              <a:rPr lang="zh-CN" altLang="en-US"/>
              <a:t>哥尼斯堡是位于普累格河上的一座城市，它包含两个岛屿及连接它们的七座桥，如下图所示。</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可否走过这样的七座桥，而且每桥只走过一次？瑞士数学家欧拉(Leonhard Euler，1707—1783)最终解决了这个问题，并由此创立了拓扑学。这个问题如今可以描述为判断欧拉回路是否存在的问题。欧拉回路是指不令笔离开纸面，可画过图中每条边仅一次，且可以回到起点的一条回路。现给定一个无向图，问是否存在欧拉回路？</a:t>
            </a:r>
            <a:endParaRPr lang="zh-CN" altLang="en-US"/>
          </a:p>
          <a:p>
            <a:pPr marL="0" indent="0">
              <a:buNone/>
            </a:pPr>
            <a:r>
              <a:rPr lang="zh-CN" altLang="en-US"/>
              <a:t>输入第一行给出两个正整数，分别是节点数N (1≤N≤1000)和边数M；随后的M行对应M条边，每行给出一对正整数，分别是该条边直接连通的两个节点的编号（节点从1到N编号）。</a:t>
            </a:r>
            <a:endParaRPr lang="zh-CN" altLang="en-US"/>
          </a:p>
          <a:p>
            <a:pPr marL="0" indent="0">
              <a:buNone/>
            </a:pPr>
            <a:r>
              <a:rPr lang="zh-CN" altLang="en-US"/>
              <a:t>若欧拉回路存在则输出1，否则输出0。</a:t>
            </a:r>
            <a:endParaRPr lang="zh-CN" altLang="en-US"/>
          </a:p>
        </p:txBody>
      </p:sp>
      <p:pic>
        <p:nvPicPr>
          <p:cNvPr id="4" name="图片 3"/>
          <p:cNvPicPr>
            <a:picLocks noChangeAspect="1"/>
          </p:cNvPicPr>
          <p:nvPr/>
        </p:nvPicPr>
        <p:blipFill>
          <a:blip r:embed="rId1"/>
          <a:srcRect l="13601" t="22645" r="67624" b="59593"/>
          <a:stretch>
            <a:fillRect/>
          </a:stretch>
        </p:blipFill>
        <p:spPr>
          <a:xfrm>
            <a:off x="3527425" y="1503680"/>
            <a:ext cx="3900170" cy="200088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1300" y="125730"/>
            <a:ext cx="3826510" cy="457073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输入样例1: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6 10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1 2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2 3</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3 1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4 5</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5 6</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6 4</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1 4</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1 6</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3 4</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3 6</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输出样例1: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1</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2426335" y="125730"/>
            <a:ext cx="3214370" cy="393065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输入样例2: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5 8</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1 2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1 3</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2 3</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2 4</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2 5</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5 3</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5 4</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3 4</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输出样例2: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0</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4213225" y="1286510"/>
            <a:ext cx="7470140" cy="2609215"/>
          </a:xfrm>
          <a:prstGeom prst="rect">
            <a:avLst/>
          </a:prstGeom>
          <a:noFill/>
        </p:spPr>
        <p:txBody>
          <a:bodyPr wrap="square" rtlCol="0" anchor="t">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rPr>
              <a:t>图的一个回路，若它恰通过图中每条边一次,则称该回路为欧拉(Euler)回路,具有欧拉回路的图称为欧拉图。</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1.无向图中：所给定的图为连通图，且所有节点的度为偶数</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2.有向图中：所给定的图为连通图，且所有节点的度为零</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欧拉路径但非欧拉回路：</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1.无向图中：所给定的图为连通图，只有两个点的度为奇数，其他为偶数</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dirty="0" smtClean="0">
                <a:solidFill>
                  <a:schemeClr val="accent1"/>
                </a:solidFill>
                <a:latin typeface="Arial" panose="020B0604020202020204" pitchFamily="34" charset="0"/>
                <a:ea typeface="微软雅黑" panose="020B0503020204020204" charset="-122"/>
              </a:rPr>
              <a:t>2.有向图中：所给定的图为连通图，只有两个点的度为1，其他为零</a:t>
            </a:r>
            <a:endParaRPr lang="zh-CN" altLang="en-US"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700" y="28575"/>
            <a:ext cx="5255260" cy="65214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&lt;cstring&gt;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&lt;stack&gt;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MAX_N 1002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degress[MAX_N];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bool matrix[MAX_N][MAX_N];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bool bVisits[MAX_N];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i, j, N, M, v1, v2, oddDegreeNum=0, regionNum=0, seed;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std::stack&lt;int&gt; seeds;</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std::ios::sync_with_stdio(false);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cin&gt;&gt;N&gt;&gt;M;</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for(i=0; i&lt;M;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cin&gt;&gt;v1&gt;&gt;v2;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++degress[v1];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++degress[v2];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matrix[v1][v2] = true;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matrix[v2][v1] = true;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8389620" y="28575"/>
            <a:ext cx="3735070" cy="540321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while(seeds.size())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 = seeds.top();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seeds.pop();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if(bVisits[seed])</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continue;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bVisits[seed ] = 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for(j=1; j&lt;=N; ++j)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if(matrix[seed][j] &amp;&amp; !bVisits[j])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if(oddDegreeNum==0 &amp;&amp; regionNum==1)</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cout&lt;&lt;"1"&lt;&lt;endl;</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else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cout&lt;&lt;"0"&lt;&lt;endl;</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5050790" y="28575"/>
            <a:ext cx="3338830" cy="512318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for(i=1; i&lt;=N; ++i)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if(degress[i]%2!=0)</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++oddDegreeNum;</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break;</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if(bVisits[i])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continue;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++regionNum;</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if(regionNum&gt;1)</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break;</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for(j=1; j&lt;=N; ++j)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if(matrix[i][j] &amp;&amp; !bVisits[j])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seeds.push(j);</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4210" y="597535"/>
            <a:ext cx="10835005" cy="5661660"/>
          </a:xfrm>
        </p:spPr>
        <p:txBody>
          <a:bodyPr/>
          <a:p>
            <a:pPr marL="0" indent="0">
              <a:buNone/>
            </a:pPr>
            <a:r>
              <a:rPr lang="en-US" altLang="zh-CN"/>
              <a:t>PAT</a:t>
            </a:r>
            <a:endParaRPr lang="en-US" altLang="zh-CN"/>
          </a:p>
          <a:p>
            <a:pPr marL="0" indent="0">
              <a:buNone/>
            </a:pPr>
            <a:r>
              <a:rPr lang="zh-CN" altLang="en-US"/>
              <a:t>甲级</a:t>
            </a:r>
            <a:r>
              <a:rPr lang="en-US" altLang="zh-CN"/>
              <a:t>1014</a:t>
            </a:r>
            <a:r>
              <a:rPr lang="zh-CN" altLang="en-US"/>
              <a:t>， </a:t>
            </a:r>
            <a:r>
              <a:rPr lang="en-US" altLang="zh-CN"/>
              <a:t>1091</a:t>
            </a:r>
            <a:endParaRPr lang="en-US" altLang="zh-CN"/>
          </a:p>
          <a:p>
            <a:pPr marL="0" indent="0">
              <a:buNone/>
            </a:pP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23490" y="2069465"/>
            <a:ext cx="7606030" cy="1016000"/>
          </a:xfrm>
        </p:spPr>
        <p:txBody>
          <a:bodyPr/>
          <a:p>
            <a:r>
              <a:rPr lang="zh-CN" altLang="en-US" sz="4400"/>
              <a:t>第六章： </a:t>
            </a:r>
            <a:r>
              <a:rPr lang="en-US" altLang="zh-CN" sz="4400"/>
              <a:t>set</a:t>
            </a:r>
            <a:r>
              <a:rPr lang="zh-CN" altLang="en-US" sz="4400"/>
              <a:t>、</a:t>
            </a:r>
            <a:r>
              <a:rPr lang="en-US" altLang="zh-CN" sz="4400"/>
              <a:t>map</a:t>
            </a:r>
            <a:r>
              <a:rPr lang="zh-CN" altLang="en-US" sz="4400"/>
              <a:t>、</a:t>
            </a:r>
            <a:r>
              <a:rPr lang="zh-CN" altLang="en-US" sz="4400">
                <a:sym typeface="+mn-ea"/>
              </a:rPr>
              <a:t> </a:t>
            </a:r>
            <a:r>
              <a:rPr lang="en-US" altLang="zh-CN" sz="4400">
                <a:sym typeface="+mn-ea"/>
              </a:rPr>
              <a:t>H</a:t>
            </a:r>
            <a:r>
              <a:rPr lang="zh-CN" altLang="en-US" sz="4400">
                <a:sym typeface="+mn-ea"/>
              </a:rPr>
              <a:t>ash</a:t>
            </a:r>
            <a:endParaRPr lang="zh-CN" altLang="en-US" sz="440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4210" y="516890"/>
            <a:ext cx="11335385" cy="699770"/>
          </a:xfrm>
        </p:spPr>
        <p:txBody>
          <a:bodyPr/>
          <a:p>
            <a:r>
              <a:rPr lang="zh-CN" altLang="en-US">
                <a:sym typeface="+mn-ea"/>
              </a:rPr>
              <a:t>关于江苏省青少年信息学奥林匹克系列赛事程序设计语言变更的公告</a:t>
            </a: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根据《CCF关于NOI系列赛事程序设计语言变更的公告》的相关精神，从2020年开始，江苏省青少年信息学奥林匹克竞赛省队选拔赛将不再支持pascal语言和C语言；从2022年开始，NOIP竞赛也将不再支持PASCAL语言。</a:t>
            </a:r>
            <a:endParaRPr lang="zh-CN" altLang="en-US"/>
          </a:p>
          <a:p>
            <a:pPr marL="0" indent="0">
              <a:buNone/>
            </a:pPr>
            <a:r>
              <a:rPr lang="zh-CN" altLang="en-US"/>
              <a:t>特此通知。</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江苏省青少年信息学奥林匹克竞赛委员会</a:t>
            </a:r>
            <a:endParaRPr lang="zh-CN" altLang="en-US"/>
          </a:p>
          <a:p>
            <a:pPr marL="0" indent="0">
              <a:buNone/>
            </a:pPr>
            <a:r>
              <a:rPr lang="zh-CN" altLang="en-US"/>
              <a:t>                                 2017年5月12日</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集合容器</a:t>
            </a:r>
            <a:r>
              <a:rPr lang="en-US" altLang="zh-CN"/>
              <a:t>std::set</a:t>
            </a:r>
            <a:endParaRPr lang="en-US" altLang="zh-CN"/>
          </a:p>
        </p:txBody>
      </p:sp>
      <p:sp>
        <p:nvSpPr>
          <p:cNvPr id="3" name="内容占位符 2"/>
          <p:cNvSpPr>
            <a:spLocks noGrp="1"/>
          </p:cNvSpPr>
          <p:nvPr>
            <p:ph idx="1"/>
          </p:nvPr>
        </p:nvSpPr>
        <p:spPr>
          <a:xfrm>
            <a:off x="593090" y="1066165"/>
            <a:ext cx="11049000" cy="5489575"/>
          </a:xfrm>
        </p:spPr>
        <p:txBody>
          <a:bodyPr/>
          <a:p>
            <a:pPr marL="0" indent="0">
              <a:buNone/>
            </a:pPr>
            <a:r>
              <a:rPr lang="zh-CN" altLang="en-US" sz="1600"/>
              <a:t>Sets are containers that store unique elements following a specific order.</a:t>
            </a:r>
            <a:endParaRPr lang="zh-CN" altLang="en-US" sz="1600"/>
          </a:p>
          <a:p>
            <a:pPr marL="0" indent="0">
              <a:buNone/>
            </a:pPr>
            <a:endParaRPr lang="zh-CN" altLang="en-US" sz="1200"/>
          </a:p>
          <a:p>
            <a:pPr marL="0" indent="0">
              <a:buNone/>
            </a:pPr>
            <a:r>
              <a:rPr lang="zh-CN" altLang="en-US" sz="1600"/>
              <a:t>In a set, the value of an element also identifies it (the value is itself the key, of type T), and each value must be unique. The value of the elements in a set cannot be modified once in the container (the elements are always const), but they can be inserted or removed from the container.</a:t>
            </a:r>
            <a:endParaRPr lang="zh-CN" altLang="en-US" sz="1600"/>
          </a:p>
          <a:p>
            <a:pPr marL="0" indent="0">
              <a:buNone/>
            </a:pPr>
            <a:endParaRPr lang="zh-CN" altLang="en-US" sz="1200"/>
          </a:p>
          <a:p>
            <a:pPr marL="0" indent="0">
              <a:buNone/>
            </a:pPr>
            <a:r>
              <a:rPr lang="zh-CN" altLang="en-US" sz="1600"/>
              <a:t>set containers are generally slower than unordered_set containers to access individual elements by their key, but they allow the direct iteration on subsets based on their order.</a:t>
            </a:r>
            <a:endParaRPr lang="zh-CN" altLang="en-US" sz="1600"/>
          </a:p>
          <a:p>
            <a:pPr marL="0" indent="0">
              <a:buNone/>
            </a:pPr>
            <a:endParaRPr lang="zh-CN" altLang="en-US" sz="1200"/>
          </a:p>
          <a:p>
            <a:pPr marL="0" indent="0">
              <a:buNone/>
            </a:pPr>
            <a:r>
              <a:rPr lang="zh-CN" altLang="en-US" sz="1600"/>
              <a:t>Sets are typically implemented as binary search trees.</a:t>
            </a:r>
            <a:endParaRPr lang="zh-CN" altLang="en-US" sz="1600"/>
          </a:p>
          <a:p>
            <a:pPr marL="0" indent="0">
              <a:buNone/>
            </a:pPr>
            <a:endParaRPr lang="zh-CN" altLang="en-US" sz="1200"/>
          </a:p>
          <a:p>
            <a:pPr marL="0" indent="0">
              <a:buNone/>
            </a:pPr>
            <a:r>
              <a:rPr lang="zh-CN" altLang="en-US" sz="1600"/>
              <a:t>另一个解释</a:t>
            </a:r>
            <a:endParaRPr lang="zh-CN" altLang="en-US" sz="1600"/>
          </a:p>
          <a:p>
            <a:pPr marL="0" indent="0">
              <a:buNone/>
            </a:pPr>
            <a:r>
              <a:rPr lang="zh-CN" altLang="en-US" sz="1600"/>
              <a:t>std::set is an associative container that contains a sorted set of unique objects of type Key. Sorting is done using the key comparison function Compare. Search, removal, and insertion operations have logarithmic complexity. Sets are usually implemented as red-black trees</a:t>
            </a:r>
            <a:r>
              <a:rPr lang="en-US" altLang="zh-CN" sz="1600"/>
              <a:t>.</a:t>
            </a:r>
            <a:endParaRPr lang="en-US" altLang="zh-CN"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竖式问题</a:t>
            </a:r>
            <a:r>
              <a:rPr lang="en-US" altLang="zh-CN">
                <a:sym typeface="+mn-ea"/>
              </a:rPr>
              <a:t>(C</a:t>
            </a:r>
            <a:r>
              <a:rPr lang="zh-CN" altLang="en-US">
                <a:sym typeface="+mn-ea"/>
              </a:rPr>
              <a:t>解法）</a:t>
            </a:r>
            <a:endParaRPr lang="zh-CN" altLang="en-US">
              <a:sym typeface="+mn-ea"/>
            </a:endParaRPr>
          </a:p>
        </p:txBody>
      </p:sp>
      <p:sp>
        <p:nvSpPr>
          <p:cNvPr id="4" name="文本框 3"/>
          <p:cNvSpPr txBox="1"/>
          <p:nvPr/>
        </p:nvSpPr>
        <p:spPr>
          <a:xfrm>
            <a:off x="194310" y="1152525"/>
            <a:ext cx="7408545" cy="521081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#include&lt;stdio.h&gt;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#include&lt;string.h&gt;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s[</a:t>
            </a:r>
            <a:r>
              <a:rPr lang="en-US" altLang="zh-CN" sz="1600" dirty="0" smtClean="0">
                <a:solidFill>
                  <a:schemeClr val="accent1"/>
                </a:solidFill>
                <a:latin typeface="Arial" panose="020B0604020202020204" pitchFamily="34" charset="0"/>
                <a:ea typeface="微软雅黑" panose="020B0503020204020204" charset="-122"/>
              </a:rPr>
              <a:t>256</a:t>
            </a:r>
            <a:r>
              <a:rPr lang="zh-CN" altLang="en-US" sz="1600" dirty="0" smtClean="0">
                <a:solidFill>
                  <a:schemeClr val="accent1"/>
                </a:solidFill>
                <a:latin typeface="Arial" panose="020B0604020202020204" pitchFamily="34" charset="0"/>
                <a:ea typeface="微软雅黑" panose="020B0503020204020204" charset="-122"/>
              </a:rPr>
              <a:t>], buf[</a:t>
            </a:r>
            <a:r>
              <a:rPr lang="en-US" altLang="zh-CN" sz="1600" dirty="0" smtClean="0">
                <a:solidFill>
                  <a:schemeClr val="accent1"/>
                </a:solidFill>
                <a:latin typeface="Arial" panose="020B0604020202020204" pitchFamily="34" charset="0"/>
                <a:ea typeface="微软雅黑" panose="020B0503020204020204" charset="-122"/>
              </a:rPr>
              <a:t>1024</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int count = 0</a:t>
            </a:r>
            <a:r>
              <a:rPr lang="en-US" altLang="zh-CN" sz="1600" dirty="0" smtClean="0">
                <a:solidFill>
                  <a:schemeClr val="accent1"/>
                </a:solidFill>
                <a:latin typeface="Arial" panose="020B0604020202020204" pitchFamily="34" charset="0"/>
                <a:ea typeface="微软雅黑" panose="020B0503020204020204" charset="-122"/>
              </a:rPr>
              <a:t>, ok, abc, de, x, y, z</a:t>
            </a: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scanf("%s", &amp;s);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 (abc = 1</a:t>
            </a:r>
            <a:r>
              <a:rPr lang="en-US" altLang="zh-CN" sz="1600" dirty="0" smtClean="0">
                <a:solidFill>
                  <a:schemeClr val="accent1"/>
                </a:solidFill>
                <a:latin typeface="Arial" panose="020B0604020202020204" pitchFamily="34" charset="0"/>
                <a:ea typeface="微软雅黑" panose="020B0503020204020204" charset="-122"/>
              </a:rPr>
              <a:t>00</a:t>
            </a:r>
            <a:r>
              <a:rPr lang="zh-CN" altLang="en-US" sz="1600" dirty="0" smtClean="0">
                <a:solidFill>
                  <a:schemeClr val="accent1"/>
                </a:solidFill>
                <a:latin typeface="Arial" panose="020B0604020202020204" pitchFamily="34" charset="0"/>
                <a:ea typeface="微软雅黑" panose="020B0503020204020204" charset="-122"/>
              </a:rPr>
              <a:t>; abc &lt;= 999; </a:t>
            </a: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abc)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 (de = 1</a:t>
            </a:r>
            <a:r>
              <a:rPr lang="en-US" altLang="zh-CN" sz="1600" dirty="0" smtClean="0">
                <a:solidFill>
                  <a:schemeClr val="accent1"/>
                </a:solidFill>
                <a:latin typeface="Arial" panose="020B0604020202020204" pitchFamily="34" charset="0"/>
                <a:ea typeface="微软雅黑" panose="020B0503020204020204" charset="-122"/>
              </a:rPr>
              <a:t>0</a:t>
            </a:r>
            <a:r>
              <a:rPr lang="zh-CN" altLang="en-US" sz="1600" dirty="0" smtClean="0">
                <a:solidFill>
                  <a:schemeClr val="accent1"/>
                </a:solidFill>
                <a:latin typeface="Arial" panose="020B0604020202020204" pitchFamily="34" charset="0"/>
                <a:ea typeface="微软雅黑" panose="020B0503020204020204" charset="-122"/>
              </a:rPr>
              <a:t>; de &lt;= 99; </a:t>
            </a:r>
            <a:r>
              <a:rPr lang="en-US" altLang="zh-CN" sz="1600" dirty="0" smtClean="0">
                <a:solidFill>
                  <a:schemeClr val="accent1"/>
                </a:solidFill>
                <a:latin typeface="Arial" panose="020B0604020202020204" pitchFamily="34" charset="0"/>
                <a:ea typeface="微软雅黑" panose="020B0503020204020204" charset="-122"/>
              </a:rPr>
              <a:t>++</a:t>
            </a:r>
            <a:r>
              <a:rPr lang="zh-CN" altLang="en-US" sz="1600" dirty="0" smtClean="0">
                <a:solidFill>
                  <a:schemeClr val="accent1"/>
                </a:solidFill>
                <a:latin typeface="Arial" panose="020B0604020202020204" pitchFamily="34" charset="0"/>
                <a:ea typeface="微软雅黑" panose="020B0503020204020204" charset="-122"/>
              </a:rPr>
              <a:t>de)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x = abc*(de % 10);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y = abc*(de / 10);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z = abc * de;</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sprintf(buf, "%d%d%d%d%d", abc, de, x, y, z);</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ok = 1;</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579620" y="1152525"/>
            <a:ext cx="7704455" cy="425069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 (int i = 0; i &lt; strlen(buf); i++)</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 (strchr(s, buf[i]) == NULL)  </a:t>
            </a:r>
            <a:r>
              <a:rPr lang="en-US" altLang="zh-CN"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chemeClr val="accent1"/>
                </a:solidFill>
                <a:latin typeface="Arial" panose="020B0604020202020204" pitchFamily="34" charset="0"/>
                <a:ea typeface="微软雅黑" panose="020B0503020204020204" charset="-122"/>
              </a:rPr>
              <a:t>ok = 0; </a:t>
            </a:r>
            <a:r>
              <a:rPr lang="en-US" altLang="zh-CN" sz="1600" dirty="0" smtClean="0">
                <a:solidFill>
                  <a:schemeClr val="accent1"/>
                </a:solidFill>
                <a:latin typeface="Arial" panose="020B0604020202020204" pitchFamily="34" charset="0"/>
                <a:ea typeface="微软雅黑" panose="020B0503020204020204" charset="-122"/>
              </a:rPr>
              <a:t>break;}</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if (ok)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printf("&lt;%d&gt;\n", ++count);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printf("%5d\nX%4d\n-----\n%5d\n%4d\n-----\n%5d\n\n", abc, de, x, y, z);</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printf("The numbver of solutions = %d\n", count);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5706745" y="5097780"/>
            <a:ext cx="7408545" cy="41084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这里，将</a:t>
            </a:r>
            <a:r>
              <a:rPr lang="en-US" altLang="zh-CN" sz="1600" dirty="0" smtClean="0">
                <a:solidFill>
                  <a:schemeClr val="accent1"/>
                </a:solidFill>
                <a:latin typeface="Arial" panose="020B0604020202020204" pitchFamily="34" charset="0"/>
                <a:ea typeface="微软雅黑" panose="020B0503020204020204" charset="-122"/>
              </a:rPr>
              <a:t>s</a:t>
            </a:r>
            <a:r>
              <a:rPr lang="zh-CN" altLang="en-US" sz="1600" dirty="0" smtClean="0">
                <a:solidFill>
                  <a:schemeClr val="accent1"/>
                </a:solidFill>
                <a:latin typeface="Arial" panose="020B0604020202020204" pitchFamily="34" charset="0"/>
                <a:ea typeface="微软雅黑" panose="020B0503020204020204" charset="-122"/>
              </a:rPr>
              <a:t>定义为字符串类型，是方便后续的查找工作！</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5574665" y="5746115"/>
            <a:ext cx="7540625" cy="730885"/>
          </a:xfrm>
          <a:prstGeom prst="rect">
            <a:avLst/>
          </a:prstGeom>
          <a:noFill/>
        </p:spPr>
        <p:txBody>
          <a:bodyPr wrap="square" rtlCol="0" anchor="t">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sym typeface="+mn-ea"/>
              </a:rPr>
              <a:t>1. </a:t>
            </a:r>
            <a:r>
              <a:rPr lang="zh-CN" altLang="en-US" sz="1600" dirty="0" smtClean="0">
                <a:solidFill>
                  <a:schemeClr val="accent1"/>
                </a:solidFill>
                <a:latin typeface="Arial" panose="020B0604020202020204" pitchFamily="34" charset="0"/>
                <a:ea typeface="微软雅黑" panose="020B0503020204020204" charset="-122"/>
                <a:sym typeface="+mn-ea"/>
              </a:rPr>
              <a:t>函数</a:t>
            </a:r>
            <a:r>
              <a:rPr lang="en-US" altLang="zh-CN" sz="1600" dirty="0" smtClean="0">
                <a:solidFill>
                  <a:schemeClr val="accent1"/>
                </a:solidFill>
                <a:latin typeface="Arial" panose="020B0604020202020204" pitchFamily="34" charset="0"/>
                <a:ea typeface="微软雅黑" panose="020B0503020204020204" charset="-122"/>
              </a:rPr>
              <a:t>sprintf </a:t>
            </a:r>
            <a:r>
              <a:rPr lang="zh-CN" altLang="en-US" sz="1600" dirty="0" smtClean="0">
                <a:solidFill>
                  <a:schemeClr val="accent1"/>
                </a:solidFill>
                <a:latin typeface="Arial" panose="020B0604020202020204" pitchFamily="34" charset="0"/>
                <a:ea typeface="微软雅黑" panose="020B0503020204020204" charset="-122"/>
              </a:rPr>
              <a:t>将数据格式化到字符串中</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2. </a:t>
            </a:r>
            <a:r>
              <a:rPr lang="zh-CN" altLang="en-US" sz="1600" dirty="0" smtClean="0">
                <a:solidFill>
                  <a:schemeClr val="accent1"/>
                </a:solidFill>
                <a:latin typeface="Arial" panose="020B0604020202020204" pitchFamily="34" charset="0"/>
                <a:ea typeface="微软雅黑" panose="020B0503020204020204" charset="-122"/>
                <a:sym typeface="+mn-ea"/>
              </a:rPr>
              <a:t>函数</a:t>
            </a:r>
            <a:r>
              <a:rPr lang="en-US" altLang="zh-CN" sz="1600" dirty="0" smtClean="0">
                <a:solidFill>
                  <a:schemeClr val="accent1"/>
                </a:solidFill>
                <a:latin typeface="Arial" panose="020B0604020202020204" pitchFamily="34" charset="0"/>
                <a:ea typeface="微软雅黑" panose="020B0503020204020204" charset="-122"/>
              </a:rPr>
              <a:t>strchr</a:t>
            </a:r>
            <a:r>
              <a:rPr lang="zh-CN" altLang="en-US" sz="1600" dirty="0" smtClean="0">
                <a:solidFill>
                  <a:schemeClr val="accent1"/>
                </a:solidFill>
                <a:latin typeface="Arial" panose="020B0604020202020204" pitchFamily="34" charset="0"/>
                <a:ea typeface="微软雅黑" panose="020B0503020204020204" charset="-122"/>
              </a:rPr>
              <a:t>查找字符串中是否有指定的字符</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3275" y="26636"/>
            <a:ext cx="10834777" cy="699595"/>
          </a:xfrm>
        </p:spPr>
        <p:txBody>
          <a:bodyPr/>
          <a:p>
            <a:r>
              <a:rPr lang="en-US" altLang="zh-CN"/>
              <a:t>std::set</a:t>
            </a:r>
            <a:endParaRPr lang="en-US" altLang="zh-CN"/>
          </a:p>
        </p:txBody>
      </p:sp>
      <p:sp>
        <p:nvSpPr>
          <p:cNvPr id="4" name="文本框 3"/>
          <p:cNvSpPr txBox="1"/>
          <p:nvPr/>
        </p:nvSpPr>
        <p:spPr>
          <a:xfrm>
            <a:off x="162560" y="663575"/>
            <a:ext cx="5623560" cy="484378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#include&lt;set&gt;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data[]={12, 34, 10, 98, 3, 10, 12};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std::set&lt;int&gt; dataSet;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for(size_t i=0; i&lt;sizeof(data)/sizeof(data[0]);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//把数据插入集合，数据自动排序</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dataSet.insert(data[i]);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//此时已经排序了，下面依次输出</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for(std::set&lt;int&gt;::iterator it=dataSet.begin(); it!=dataSet.end();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*it &lt;&lt; "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708025" y="5988685"/>
            <a:ext cx="2540000" cy="491490"/>
          </a:xfrm>
          <a:prstGeom prst="rect">
            <a:avLst/>
          </a:prstGeom>
          <a:noFill/>
        </p:spPr>
        <p:txBody>
          <a:bodyPr wrap="square" rtlCol="0" anchor="t">
            <a:spAutoFit/>
          </a:bodyPr>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3 10 12 34 98</a:t>
            </a:r>
            <a:endParaRPr lang="zh-CN" altLang="en-US" sz="2000" dirty="0" smtClean="0">
              <a:solidFill>
                <a:schemeClr val="accent1"/>
              </a:solidFill>
              <a:latin typeface="Arial" panose="020B0604020202020204" pitchFamily="34" charset="0"/>
              <a:ea typeface="微软雅黑" panose="020B0503020204020204" charset="-122"/>
            </a:endParaRPr>
          </a:p>
        </p:txBody>
      </p:sp>
      <p:sp>
        <p:nvSpPr>
          <p:cNvPr id="6" name="文本框 5"/>
          <p:cNvSpPr txBox="1"/>
          <p:nvPr/>
        </p:nvSpPr>
        <p:spPr>
          <a:xfrm>
            <a:off x="6184265" y="591820"/>
            <a:ext cx="5674360" cy="512318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#include&lt;set&gt;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data[]={12, 34, 10, 98, 3, 10, 12};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std::set&lt;int, </a:t>
            </a:r>
            <a:r>
              <a:rPr lang="zh-CN" altLang="en-US" sz="1400" dirty="0" smtClean="0">
                <a:solidFill>
                  <a:srgbClr val="FF0000"/>
                </a:solidFill>
                <a:latin typeface="Arial" panose="020B0604020202020204" pitchFamily="34" charset="0"/>
                <a:ea typeface="微软雅黑" panose="020B0503020204020204" charset="-122"/>
              </a:rPr>
              <a:t>std::greater&lt;int&gt;</a:t>
            </a:r>
            <a:r>
              <a:rPr lang="zh-CN" altLang="en-US" sz="1400" dirty="0" smtClean="0">
                <a:solidFill>
                  <a:schemeClr val="accent1"/>
                </a:solidFill>
                <a:latin typeface="Arial" panose="020B0604020202020204" pitchFamily="34" charset="0"/>
                <a:ea typeface="微软雅黑" panose="020B0503020204020204" charset="-122"/>
              </a:rPr>
              <a:t> &gt; dataSet;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for(size_t i=0; i&lt;sizeof(data)/sizeof(data[0]);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//把数据插入集合，数据自动排序</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dataSet.insert(data[i]);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//此时已经排序了，下面依次输出</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for(std::set&lt;int, </a:t>
            </a:r>
            <a:r>
              <a:rPr lang="zh-CN" altLang="en-US" sz="1400" dirty="0" smtClean="0">
                <a:solidFill>
                  <a:srgbClr val="FF0000"/>
                </a:solidFill>
                <a:latin typeface="Arial" panose="020B0604020202020204" pitchFamily="34" charset="0"/>
                <a:ea typeface="微软雅黑" panose="020B0503020204020204" charset="-122"/>
              </a:rPr>
              <a:t>std::greater&lt;int&gt;</a:t>
            </a:r>
            <a:r>
              <a:rPr lang="zh-CN" altLang="en-US" sz="1400" dirty="0" smtClean="0">
                <a:solidFill>
                  <a:schemeClr val="accent1"/>
                </a:solidFill>
                <a:latin typeface="Arial" panose="020B0604020202020204" pitchFamily="34" charset="0"/>
                <a:ea typeface="微软雅黑" panose="020B0503020204020204" charset="-122"/>
              </a:rPr>
              <a:t> &gt;::iterator it=dataSet.begin(); it!=dataSet.end();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*it &lt;&lt; "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6184265" y="5786755"/>
            <a:ext cx="2540000" cy="491490"/>
          </a:xfrm>
          <a:prstGeom prst="rect">
            <a:avLst/>
          </a:prstGeom>
          <a:noFill/>
        </p:spPr>
        <p:txBody>
          <a:bodyPr wrap="square" rtlCol="0" anchor="t">
            <a:spAutoFit/>
          </a:bodyPr>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98 34 12 10 3</a:t>
            </a:r>
            <a:endParaRPr lang="zh-CN" altLang="en-US" sz="2000" dirty="0" smtClean="0">
              <a:solidFill>
                <a:schemeClr val="accent1"/>
              </a:solidFill>
              <a:latin typeface="Arial" panose="020B0604020202020204" pitchFamily="34" charset="0"/>
              <a:ea typeface="微软雅黑" panose="020B0503020204020204" charset="-122"/>
            </a:endParaRPr>
          </a:p>
        </p:txBody>
      </p:sp>
      <p:sp>
        <p:nvSpPr>
          <p:cNvPr id="8" name="文本框 7"/>
          <p:cNvSpPr txBox="1"/>
          <p:nvPr/>
        </p:nvSpPr>
        <p:spPr>
          <a:xfrm>
            <a:off x="2461895" y="256540"/>
            <a:ext cx="4252595" cy="2971165"/>
          </a:xfrm>
          <a:prstGeom prst="rect">
            <a:avLst/>
          </a:prstGeom>
          <a:solidFill>
            <a:schemeClr val="tx1">
              <a:lumMod val="20000"/>
              <a:lumOff val="80000"/>
            </a:schemeClr>
          </a:solid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查找</a:t>
            </a:r>
            <a:r>
              <a:rPr lang="en-US" altLang="zh-CN"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chemeClr val="accent1"/>
                </a:solidFill>
                <a:latin typeface="Arial" panose="020B0604020202020204" pitchFamily="34" charset="0"/>
                <a:ea typeface="微软雅黑" panose="020B0503020204020204" charset="-122"/>
              </a:rPr>
              <a:t>删除</a:t>
            </a:r>
            <a:r>
              <a:rPr lang="en-US" altLang="zh-CN" sz="1600" dirty="0" smtClean="0">
                <a:solidFill>
                  <a:schemeClr val="accent1"/>
                </a:solidFill>
                <a:latin typeface="Arial" panose="020B0604020202020204" pitchFamily="34" charset="0"/>
                <a:ea typeface="微软雅黑" panose="020B0503020204020204" charset="-122"/>
              </a:rPr>
              <a:t>:</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std::set&lt;int&gt;::iterator </a:t>
            </a:r>
            <a:r>
              <a:rPr lang="en-US" altLang="zh-CN" sz="1600" dirty="0" smtClean="0">
                <a:solidFill>
                  <a:schemeClr val="accent1"/>
                </a:solidFill>
                <a:latin typeface="Arial" panose="020B0604020202020204" pitchFamily="34" charset="0"/>
                <a:ea typeface="微软雅黑" panose="020B0503020204020204" charset="-122"/>
              </a:rPr>
              <a:t>it</a:t>
            </a:r>
            <a:r>
              <a:rPr lang="zh-CN" altLang="en-US" sz="1600" dirty="0" smtClean="0">
                <a:solidFill>
                  <a:schemeClr val="accent1"/>
                </a:solidFill>
                <a:latin typeface="Arial" panose="020B0604020202020204" pitchFamily="34" charset="0"/>
                <a:ea typeface="微软雅黑" panose="020B0503020204020204" charset="-122"/>
              </a:rPr>
              <a:t>=</a:t>
            </a:r>
            <a:r>
              <a:rPr lang="en-US" altLang="zh-CN" sz="1600" dirty="0" smtClean="0">
                <a:solidFill>
                  <a:schemeClr val="accent1"/>
                </a:solidFill>
                <a:latin typeface="Arial" panose="020B0604020202020204" pitchFamily="34" charset="0"/>
                <a:ea typeface="微软雅黑" panose="020B0503020204020204" charset="-122"/>
              </a:rPr>
              <a:t>dataS</a:t>
            </a:r>
            <a:r>
              <a:rPr lang="zh-CN" altLang="en-US" sz="1600" dirty="0" smtClean="0">
                <a:solidFill>
                  <a:schemeClr val="accent1"/>
                </a:solidFill>
                <a:latin typeface="Arial" panose="020B0604020202020204" pitchFamily="34" charset="0"/>
                <a:ea typeface="微软雅黑" panose="020B0503020204020204" charset="-122"/>
              </a:rPr>
              <a:t>et.find(98);</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if(it!=</a:t>
            </a:r>
            <a:r>
              <a:rPr lang="en-US" altLang="zh-CN" sz="1600" dirty="0" smtClean="0">
                <a:solidFill>
                  <a:schemeClr val="accent1"/>
                </a:solidFill>
                <a:latin typeface="Arial" panose="020B0604020202020204" pitchFamily="34" charset="0"/>
                <a:ea typeface="微软雅黑" panose="020B0503020204020204" charset="-122"/>
                <a:sym typeface="+mn-ea"/>
              </a:rPr>
              <a:t>dataS</a:t>
            </a:r>
            <a:r>
              <a:rPr lang="zh-CN" altLang="en-US" sz="1600" dirty="0" smtClean="0">
                <a:solidFill>
                  <a:schemeClr val="accent1"/>
                </a:solidFill>
                <a:latin typeface="Arial" panose="020B0604020202020204" pitchFamily="34" charset="0"/>
                <a:ea typeface="微软雅黑" panose="020B0503020204020204" charset="-122"/>
                <a:sym typeface="+mn-ea"/>
              </a:rPr>
              <a:t>et</a:t>
            </a:r>
            <a:r>
              <a:rPr lang="en-US" altLang="zh-CN" sz="1600" dirty="0" smtClean="0">
                <a:solidFill>
                  <a:schemeClr val="accent1"/>
                </a:solidFill>
                <a:latin typeface="Arial" panose="020B0604020202020204" pitchFamily="34" charset="0"/>
                <a:ea typeface="微软雅黑" panose="020B0503020204020204" charset="-122"/>
              </a:rPr>
              <a:t>.end())</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cout&lt;&lt;”Find it”;</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dataSet.erase(it); //</a:t>
            </a:r>
            <a:r>
              <a:rPr lang="zh-CN" altLang="en-US" sz="1600" dirty="0" smtClean="0">
                <a:solidFill>
                  <a:schemeClr val="accent1"/>
                </a:solidFill>
                <a:latin typeface="Arial" panose="020B0604020202020204" pitchFamily="34" charset="0"/>
                <a:ea typeface="微软雅黑" panose="020B0503020204020204" charset="-122"/>
              </a:rPr>
              <a:t>删除</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else</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   cout&lt;&lt;”Not in dataSet”;</a:t>
            </a:r>
            <a:endParaRPr lang="en-US" altLang="zh-CN" sz="1600" dirty="0" smtClean="0">
              <a:solidFill>
                <a:schemeClr val="accent1"/>
              </a:solidFill>
              <a:latin typeface="Arial" panose="020B0604020202020204" pitchFamily="34" charset="0"/>
              <a:ea typeface="微软雅黑" panose="020B0503020204020204" charset="-122"/>
            </a:endParaRPr>
          </a:p>
        </p:txBody>
      </p:sp>
      <p:sp>
        <p:nvSpPr>
          <p:cNvPr id="10" name="矩形 9"/>
          <p:cNvSpPr/>
          <p:nvPr/>
        </p:nvSpPr>
        <p:spPr>
          <a:xfrm>
            <a:off x="162560" y="1043940"/>
            <a:ext cx="1705610" cy="24511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79145" y="3495675"/>
            <a:ext cx="1909445" cy="3270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78205" y="-95919"/>
            <a:ext cx="10834777" cy="699595"/>
          </a:xfrm>
        </p:spPr>
        <p:txBody>
          <a:bodyPr/>
          <a:p>
            <a:r>
              <a:rPr lang="zh-CN" altLang="en-US"/>
              <a:t>集合求交 </a:t>
            </a:r>
            <a:r>
              <a:rPr lang="en-US" altLang="zh-CN"/>
              <a:t>set_intersection</a:t>
            </a:r>
            <a:endParaRPr lang="en-US" altLang="zh-CN"/>
          </a:p>
        </p:txBody>
      </p:sp>
      <p:sp>
        <p:nvSpPr>
          <p:cNvPr id="3" name="内容占位符 2"/>
          <p:cNvSpPr>
            <a:spLocks noGrp="1"/>
          </p:cNvSpPr>
          <p:nvPr>
            <p:ph idx="1"/>
          </p:nvPr>
        </p:nvSpPr>
        <p:spPr>
          <a:xfrm>
            <a:off x="347345" y="603885"/>
            <a:ext cx="10835005" cy="6105525"/>
          </a:xfrm>
        </p:spPr>
        <p:txBody>
          <a:bodyPr>
            <a:noAutofit/>
          </a:bodyPr>
          <a:p>
            <a:pPr marL="0" indent="0">
              <a:buNone/>
            </a:pPr>
            <a:r>
              <a:rPr lang="zh-CN" altLang="en-US" sz="1400"/>
              <a:t>#include &lt;iostream&gt;     // std::cout</a:t>
            </a:r>
            <a:endParaRPr lang="zh-CN" altLang="en-US" sz="1400"/>
          </a:p>
          <a:p>
            <a:pPr marL="0" indent="0">
              <a:buNone/>
            </a:pPr>
            <a:r>
              <a:rPr lang="zh-CN" altLang="en-US" sz="1400"/>
              <a:t>#include &lt;algorithm&gt;    // std::set_intersection, std::sort</a:t>
            </a:r>
            <a:endParaRPr lang="zh-CN" altLang="en-US" sz="1400"/>
          </a:p>
          <a:p>
            <a:pPr marL="0" indent="0">
              <a:buNone/>
            </a:pPr>
            <a:r>
              <a:rPr lang="zh-CN" altLang="en-US" sz="1400"/>
              <a:t>#include &lt;vector&gt;       // std::vector</a:t>
            </a:r>
            <a:endParaRPr lang="zh-CN" altLang="en-US" sz="1400"/>
          </a:p>
          <a:p>
            <a:pPr marL="0" indent="0">
              <a:buNone/>
            </a:pPr>
            <a:r>
              <a:rPr lang="zh-CN" altLang="en-US" sz="1400"/>
              <a:t>int main () {</a:t>
            </a:r>
            <a:endParaRPr lang="zh-CN" altLang="en-US" sz="1400"/>
          </a:p>
          <a:p>
            <a:pPr marL="0" indent="0">
              <a:buNone/>
            </a:pPr>
            <a:r>
              <a:rPr lang="zh-CN" altLang="en-US" sz="1400"/>
              <a:t>  int first[] = {5,10,15,20,25};</a:t>
            </a:r>
            <a:endParaRPr lang="zh-CN" altLang="en-US" sz="1400"/>
          </a:p>
          <a:p>
            <a:pPr marL="0" indent="0">
              <a:buNone/>
            </a:pPr>
            <a:r>
              <a:rPr lang="zh-CN" altLang="en-US" sz="1400"/>
              <a:t>  int second[] = {50,40,30,20,10};</a:t>
            </a:r>
            <a:endParaRPr lang="zh-CN" altLang="en-US" sz="1400"/>
          </a:p>
          <a:p>
            <a:pPr marL="0" indent="0">
              <a:buNone/>
            </a:pPr>
            <a:r>
              <a:rPr lang="zh-CN" altLang="en-US" sz="1400"/>
              <a:t>  std::vector&lt;int&gt; v(10);                      // 0  0  0  0  0  0  0  0  0  0</a:t>
            </a:r>
            <a:endParaRPr lang="zh-CN" altLang="en-US" sz="1400"/>
          </a:p>
          <a:p>
            <a:pPr marL="0" indent="0">
              <a:buNone/>
            </a:pPr>
            <a:r>
              <a:rPr lang="zh-CN" altLang="en-US" sz="1400"/>
              <a:t>  std::vector&lt;int&gt;::iterator it;</a:t>
            </a:r>
            <a:endParaRPr lang="zh-CN" altLang="en-US" sz="1400"/>
          </a:p>
          <a:p>
            <a:pPr marL="0" indent="0">
              <a:buNone/>
            </a:pPr>
            <a:r>
              <a:rPr lang="zh-CN" altLang="en-US" sz="1400"/>
              <a:t>  std::sort (first,first+5);     //  5 10 15 20 25</a:t>
            </a:r>
            <a:endParaRPr lang="zh-CN" altLang="en-US" sz="1400"/>
          </a:p>
          <a:p>
            <a:pPr marL="0" indent="0">
              <a:buNone/>
            </a:pPr>
            <a:r>
              <a:rPr lang="zh-CN" altLang="en-US" sz="1400"/>
              <a:t>  std::sort (second,second+5);   // 10 20 30 40 50</a:t>
            </a:r>
            <a:endParaRPr lang="zh-CN" altLang="en-US" sz="1400"/>
          </a:p>
          <a:p>
            <a:pPr marL="0" indent="0">
              <a:buNone/>
            </a:pPr>
            <a:r>
              <a:rPr lang="zh-CN" altLang="en-US" sz="1400"/>
              <a:t>  it=std::set_intersection (first, first+5, second, second+5, v.begin());   // 10 20 0  0  0  0  0  0  0  0</a:t>
            </a:r>
            <a:endParaRPr lang="zh-CN" altLang="en-US" sz="1400"/>
          </a:p>
          <a:p>
            <a:pPr marL="0" indent="0">
              <a:buNone/>
            </a:pPr>
            <a:r>
              <a:rPr lang="zh-CN" altLang="en-US" sz="1400"/>
              <a:t>  v.resize(it-v.begin());                      // 10 20</a:t>
            </a:r>
            <a:endParaRPr lang="zh-CN" altLang="en-US" sz="1400"/>
          </a:p>
          <a:p>
            <a:pPr marL="0" indent="0">
              <a:buNone/>
            </a:pPr>
            <a:r>
              <a:rPr lang="zh-CN" altLang="en-US" sz="1400"/>
              <a:t>  std::cout &lt;&lt; "The intersection has " &lt;&lt; (v.size()) &lt;&lt; " elements:\n";</a:t>
            </a:r>
            <a:endParaRPr lang="zh-CN" altLang="en-US" sz="1400"/>
          </a:p>
          <a:p>
            <a:pPr marL="0" indent="0">
              <a:buNone/>
            </a:pPr>
            <a:r>
              <a:rPr lang="zh-CN" altLang="en-US" sz="1400"/>
              <a:t>  for (it=v.begin(); it!=v.end(); ++it)</a:t>
            </a:r>
            <a:endParaRPr lang="zh-CN" altLang="en-US" sz="1400"/>
          </a:p>
          <a:p>
            <a:pPr marL="0" indent="0">
              <a:buNone/>
            </a:pPr>
            <a:r>
              <a:rPr lang="zh-CN" altLang="en-US" sz="1400"/>
              <a:t>    std::cout &lt;&lt; ' ' &lt;&lt; *it;</a:t>
            </a:r>
            <a:endParaRPr lang="zh-CN" altLang="en-US" sz="1400"/>
          </a:p>
          <a:p>
            <a:pPr marL="0" indent="0">
              <a:buNone/>
            </a:pPr>
            <a:r>
              <a:rPr lang="zh-CN" altLang="en-US" sz="1400"/>
              <a:t>  std::cout &lt;&lt; '\n';</a:t>
            </a:r>
            <a:endParaRPr lang="zh-CN" altLang="en-US" sz="1400"/>
          </a:p>
          <a:p>
            <a:pPr marL="0" indent="0">
              <a:buNone/>
            </a:pPr>
            <a:r>
              <a:rPr lang="zh-CN" altLang="en-US" sz="1400"/>
              <a:t>  return 0;  }</a:t>
            </a:r>
            <a:endParaRPr lang="zh-CN" altLang="en-US" sz="1400"/>
          </a:p>
        </p:txBody>
      </p:sp>
      <p:sp>
        <p:nvSpPr>
          <p:cNvPr id="5" name="文本框 4"/>
          <p:cNvSpPr txBox="1"/>
          <p:nvPr/>
        </p:nvSpPr>
        <p:spPr>
          <a:xfrm>
            <a:off x="4520565" y="3151505"/>
            <a:ext cx="7633335" cy="73088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v.clear();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r>
              <a:rPr lang="zh-CN" altLang="en-US" sz="1600" dirty="0" smtClean="0">
                <a:solidFill>
                  <a:schemeClr val="accent1"/>
                </a:solidFill>
                <a:latin typeface="+mj-ea"/>
                <a:ea typeface="+mj-ea"/>
              </a:rPr>
              <a:t>std::</a:t>
            </a:r>
            <a:r>
              <a:rPr lang="zh-CN" altLang="en-US" sz="1600">
                <a:solidFill>
                  <a:schemeClr val="accent1"/>
                </a:solidFill>
                <a:latin typeface="+mj-ea"/>
                <a:ea typeface="+mj-ea"/>
                <a:sym typeface="+mn-ea"/>
              </a:rPr>
              <a:t>set_intersection</a:t>
            </a:r>
            <a:r>
              <a:rPr lang="zh-CN" altLang="en-US" sz="1600" dirty="0" smtClean="0">
                <a:solidFill>
                  <a:schemeClr val="accent1"/>
                </a:solidFill>
                <a:latin typeface="+mj-ea"/>
                <a:ea typeface="+mj-ea"/>
              </a:rPr>
              <a:t> (first, first+5, second, second+5, std::back_inserter(v)); </a:t>
            </a:r>
            <a:endParaRPr lang="zh-CN" altLang="en-US" sz="1600" dirty="0" smtClean="0">
              <a:solidFill>
                <a:schemeClr val="accent1"/>
              </a:solidFill>
              <a:latin typeface="+mj-ea"/>
              <a:ea typeface="+mj-ea"/>
            </a:endParaRPr>
          </a:p>
        </p:txBody>
      </p:sp>
      <p:sp>
        <p:nvSpPr>
          <p:cNvPr id="7" name="文本框 6"/>
          <p:cNvSpPr txBox="1"/>
          <p:nvPr/>
        </p:nvSpPr>
        <p:spPr>
          <a:xfrm>
            <a:off x="7320280" y="1089660"/>
            <a:ext cx="3641090" cy="410845"/>
          </a:xfrm>
          <a:prstGeom prst="rect">
            <a:avLst/>
          </a:prstGeom>
          <a:noFill/>
        </p:spPr>
        <p:txBody>
          <a:bodyPr wrap="none" rtlCol="0">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#include &lt;iterator&gt; //std::back_inserter</a:t>
            </a:r>
            <a:endParaRPr lang="en-US" altLang="zh-CN" sz="1600" dirty="0" smtClean="0">
              <a:solidFill>
                <a:schemeClr val="accent1"/>
              </a:solidFill>
              <a:latin typeface="Arial" panose="020B0604020202020204" pitchFamily="34" charset="0"/>
              <a:ea typeface="微软雅黑" panose="020B0503020204020204" charset="-122"/>
            </a:endParaRPr>
          </a:p>
        </p:txBody>
      </p:sp>
      <p:sp>
        <p:nvSpPr>
          <p:cNvPr id="6" name="矩形 5"/>
          <p:cNvSpPr/>
          <p:nvPr/>
        </p:nvSpPr>
        <p:spPr>
          <a:xfrm>
            <a:off x="163195" y="2835275"/>
            <a:ext cx="5483225" cy="3162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90805" y="4259580"/>
            <a:ext cx="6361430" cy="63246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7"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4055" y="-66074"/>
            <a:ext cx="10834777" cy="699595"/>
          </a:xfrm>
        </p:spPr>
        <p:txBody>
          <a:bodyPr/>
          <a:p>
            <a:r>
              <a:rPr lang="zh-CN" altLang="en-US">
                <a:sym typeface="+mn-ea"/>
              </a:rPr>
              <a:t>集合求并 </a:t>
            </a:r>
            <a:r>
              <a:rPr lang="en-US" altLang="zh-CN">
                <a:sym typeface="+mn-ea"/>
              </a:rPr>
              <a:t>set_union</a:t>
            </a:r>
            <a:endParaRPr lang="zh-CN" altLang="en-US"/>
          </a:p>
        </p:txBody>
      </p:sp>
      <p:sp>
        <p:nvSpPr>
          <p:cNvPr id="4" name="文本框 3"/>
          <p:cNvSpPr txBox="1"/>
          <p:nvPr/>
        </p:nvSpPr>
        <p:spPr>
          <a:xfrm>
            <a:off x="334010" y="633730"/>
            <a:ext cx="9688195" cy="596201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     // std::cout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&lt;algorithm&gt;    // std::set_union, std::sort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&lt;vector&gt;       // std::vector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 ()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first[] = {5,10,15,20,25};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second[] = {50,40,30,20,10};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 v(10);                      // 0  0  0  0  0  0  0  0  0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std::vector&lt;int&gt;::iterator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(first,first+5);     //  5 10 15 20 25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(second,second+5);   // 10 20 30 40 50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it=std::set_union (first, first+5, second, second+5, v.begin());     // 5 10 15 20 25 30 40 50  0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v.resize(it-v.begin());                      // 5 10 15 20 25 30 40 50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"The union has " &lt;&lt; (v.size()) &lt;&lt; " elements:\n";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 (it=v.begin(); it!=v.end();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 ' &lt;&lt;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499735" y="3063240"/>
            <a:ext cx="6654165" cy="73088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v.clear();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std::set_union (first, first+5, second, second+5, std::back_inserter(v)); </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7320280" y="1089660"/>
            <a:ext cx="3641090" cy="410845"/>
          </a:xfrm>
          <a:prstGeom prst="rect">
            <a:avLst/>
          </a:prstGeom>
          <a:noFill/>
        </p:spPr>
        <p:txBody>
          <a:bodyPr wrap="none" rtlCol="0">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#include &lt;iterator&gt; //std::back_inserter</a:t>
            </a:r>
            <a:endParaRPr lang="en-US" altLang="zh-CN" sz="1600" dirty="0" smtClean="0">
              <a:solidFill>
                <a:schemeClr val="accent1"/>
              </a:solidFill>
              <a:latin typeface="Arial" panose="020B0604020202020204" pitchFamily="34" charset="0"/>
              <a:ea typeface="微软雅黑" panose="020B0503020204020204" charset="-122"/>
            </a:endParaRPr>
          </a:p>
        </p:txBody>
      </p:sp>
      <p:sp>
        <p:nvSpPr>
          <p:cNvPr id="6" name="矩形 5"/>
          <p:cNvSpPr/>
          <p:nvPr/>
        </p:nvSpPr>
        <p:spPr>
          <a:xfrm>
            <a:off x="234315" y="2631440"/>
            <a:ext cx="5483225" cy="3162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00965" y="4024630"/>
            <a:ext cx="6361430" cy="63246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7" grpId="0"/>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8165" y="-82584"/>
            <a:ext cx="10834777" cy="699595"/>
          </a:xfrm>
        </p:spPr>
        <p:txBody>
          <a:bodyPr/>
          <a:p>
            <a:r>
              <a:rPr lang="zh-CN" altLang="en-US"/>
              <a:t>集合求差</a:t>
            </a:r>
            <a:r>
              <a:rPr lang="en-US" altLang="zh-CN"/>
              <a:t>std::difference</a:t>
            </a:r>
            <a:endParaRPr lang="en-US" altLang="zh-CN"/>
          </a:p>
        </p:txBody>
      </p:sp>
      <p:sp>
        <p:nvSpPr>
          <p:cNvPr id="4" name="文本框 3"/>
          <p:cNvSpPr txBox="1"/>
          <p:nvPr/>
        </p:nvSpPr>
        <p:spPr>
          <a:xfrm>
            <a:off x="358140" y="617220"/>
            <a:ext cx="9080500" cy="62420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     // std::cout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&lt;algorithm&gt;    // std::set_difference, std::sort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&lt;vector&gt;       // std::vector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 ()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first[] = {5,10,15,20,25};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second[] = {50,40,30,20,10};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 v(10);                      // 0  0  0  0  0  0  0  0  0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std::vector&lt;int&gt;::iterator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(first,first+5);     //  5 10 15 20 25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(second,second+5);   // 10 20 30 40 50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it=std::set_difference (first, first+5, second, second+5, v.begin());          //  5 15 25  0  0  0  0  0  0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v.resize(it-v.begin());                      //  5 15 25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"The difference has " &lt;&lt; (v.size()) &lt;&lt; " elements:\n";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 (it=v.begin(); it!=v.end();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 ' &lt;&lt;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957445" y="3194685"/>
            <a:ext cx="7258050" cy="73088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v.clear();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std::set_difference (first, first+5, second, second+5, std::back_inserter(v));</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7310120" y="1099820"/>
            <a:ext cx="3641090" cy="410845"/>
          </a:xfrm>
          <a:prstGeom prst="rect">
            <a:avLst/>
          </a:prstGeom>
          <a:noFill/>
        </p:spPr>
        <p:txBody>
          <a:bodyPr wrap="none" rtlCol="0">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#include &lt;iterator&gt; //std::back_inserter</a:t>
            </a:r>
            <a:endParaRPr lang="en-US" altLang="zh-CN" sz="1600" dirty="0" smtClean="0">
              <a:solidFill>
                <a:schemeClr val="accent1"/>
              </a:solidFill>
              <a:latin typeface="Arial" panose="020B0604020202020204" pitchFamily="34" charset="0"/>
              <a:ea typeface="微软雅黑" panose="020B0503020204020204" charset="-122"/>
            </a:endParaRPr>
          </a:p>
        </p:txBody>
      </p:sp>
      <p:sp>
        <p:nvSpPr>
          <p:cNvPr id="6" name="矩形 5"/>
          <p:cNvSpPr/>
          <p:nvPr/>
        </p:nvSpPr>
        <p:spPr>
          <a:xfrm>
            <a:off x="234315" y="2631440"/>
            <a:ext cx="5483225" cy="3162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9845" y="4279900"/>
            <a:ext cx="6361430" cy="63246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2000" y="-21624"/>
            <a:ext cx="10834777" cy="699595"/>
          </a:xfrm>
        </p:spPr>
        <p:txBody>
          <a:bodyPr/>
          <a:p>
            <a:r>
              <a:rPr lang="zh-CN" altLang="en-US"/>
              <a:t>两个差集的并集 std::set_symmetric_difference</a:t>
            </a:r>
            <a:endParaRPr lang="zh-CN" altLang="en-US"/>
          </a:p>
        </p:txBody>
      </p:sp>
      <p:sp>
        <p:nvSpPr>
          <p:cNvPr id="4" name="文本框 3"/>
          <p:cNvSpPr txBox="1"/>
          <p:nvPr/>
        </p:nvSpPr>
        <p:spPr>
          <a:xfrm>
            <a:off x="190500" y="678180"/>
            <a:ext cx="9380855" cy="62420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     // std::cout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&lt;algorithm&gt;    // std::set_symmetric_difference, std::sort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&lt;vector&gt;       // std::vector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 ()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first[] = {5,10,15,20,25};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second[] = {50,40,30,20,10};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 v(10);                      // 0  0  0  0  0  0  0  0  0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std::vector&lt;int&gt;::iterator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(first,first+5);     //  5 10 15 20 25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std::sort (second,second+5);   // 10 20 30 40 50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it=std::set_symmetric_difference (first, first+5, second, second+5, v.begin());       //  5 15 25 30 40 50  0  0  0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v.resize(it-v.begin());                      //  5 15 25 30 40 50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"The symmetric difference has " &lt;&lt; (v.size()) &lt;&lt; " elements:\n";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 (it=v.begin(); it!=v.end();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 ' &lt;&lt; *it;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std::cout &lt;&lt;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矩形 4"/>
          <p:cNvSpPr/>
          <p:nvPr/>
        </p:nvSpPr>
        <p:spPr>
          <a:xfrm>
            <a:off x="29845" y="2661920"/>
            <a:ext cx="5483225" cy="31623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9845" y="4340860"/>
            <a:ext cx="6361430" cy="5715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7310120" y="1099820"/>
            <a:ext cx="3641090" cy="410845"/>
          </a:xfrm>
          <a:prstGeom prst="rect">
            <a:avLst/>
          </a:prstGeom>
          <a:noFill/>
        </p:spPr>
        <p:txBody>
          <a:bodyPr wrap="none" rtlCol="0">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#include &lt;iterator&gt; //std::back_inserter</a:t>
            </a:r>
            <a:endParaRPr lang="en-US" altLang="zh-CN" sz="1600" dirty="0" smtClean="0">
              <a:solidFill>
                <a:schemeClr val="accent1"/>
              </a:solidFill>
              <a:latin typeface="Arial" panose="020B0604020202020204" pitchFamily="34" charset="0"/>
              <a:ea typeface="微软雅黑" panose="020B0503020204020204" charset="-122"/>
            </a:endParaRPr>
          </a:p>
        </p:txBody>
      </p:sp>
      <p:sp>
        <p:nvSpPr>
          <p:cNvPr id="8" name="文本框 7"/>
          <p:cNvSpPr txBox="1"/>
          <p:nvPr/>
        </p:nvSpPr>
        <p:spPr>
          <a:xfrm>
            <a:off x="4448175" y="3293745"/>
            <a:ext cx="8155305" cy="730885"/>
          </a:xfrm>
          <a:prstGeom prst="rect">
            <a:avLst/>
          </a:prstGeom>
          <a:noFill/>
        </p:spPr>
        <p:txBody>
          <a:bodyPr wrap="square" rtlCol="0" anchor="t">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v.clear()</a:t>
            </a:r>
            <a:endParaRPr lang="en-US" altLang="zh-CN"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std::set_symmetric_difference(first, first+5, second, second+5, std::back_inserter(v));</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集合映射容器</a:t>
            </a:r>
            <a:r>
              <a:rPr lang="en-US" altLang="zh-CN">
                <a:sym typeface="+mn-ea"/>
              </a:rPr>
              <a:t>std::map</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Maps are associative containers that store elements formed by a combination of a key value and a mapped value, following a specific order.</a:t>
            </a:r>
            <a:endParaRPr lang="zh-CN" altLang="en-US"/>
          </a:p>
          <a:p>
            <a:pPr marL="0" indent="0">
              <a:buNone/>
            </a:pPr>
            <a:r>
              <a:rPr lang="zh-CN" altLang="en-US"/>
              <a:t>In a map, the key values are generally used to sort and uniquely identify the elements, while the mapped values store the content associated to this key. The types of key and mapped value may differ, and are grouped together in member type value_type, which is a pair type combining both:</a:t>
            </a:r>
            <a:endParaRPr lang="zh-CN" altLang="en-US"/>
          </a:p>
          <a:p>
            <a:pPr marL="0" indent="0">
              <a:buNone/>
            </a:pPr>
            <a:r>
              <a:rPr lang="zh-CN" altLang="en-US"/>
              <a:t>              typedef pair&lt;const Key, T&gt; value_type;</a:t>
            </a:r>
            <a:endParaRPr lang="zh-CN" altLang="en-US"/>
          </a:p>
          <a:p>
            <a:pPr marL="0" indent="0">
              <a:buNone/>
            </a:pPr>
            <a:r>
              <a:rPr lang="zh-CN" altLang="en-US"/>
              <a:t>Maps are typically implemented as binary search trees.</a:t>
            </a:r>
            <a:endParaRPr lang="zh-CN" altLang="en-US"/>
          </a:p>
          <a:p>
            <a:pPr marL="0" indent="0">
              <a:buNone/>
            </a:pPr>
            <a:endParaRPr lang="zh-CN" altLang="en-US"/>
          </a:p>
          <a:p>
            <a:pPr marL="0" indent="0">
              <a:buNone/>
            </a:pPr>
            <a:r>
              <a:rPr lang="zh-CN" altLang="en-US"/>
              <a:t>std::map is a sorted associative container that contains key-value pairs with unique keys. Keys are sorted by using the comparison function Compare. Search, removal, and insertion operations have logarithmic complexity. Maps are usually implemented as red-black trees.</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0500" y="108585"/>
            <a:ext cx="3371850" cy="699770"/>
          </a:xfrm>
        </p:spPr>
        <p:txBody>
          <a:bodyPr/>
          <a:p>
            <a:r>
              <a:rPr lang="en-US" altLang="zh-CN"/>
              <a:t>std::map</a:t>
            </a:r>
            <a:endParaRPr lang="en-US" altLang="zh-CN"/>
          </a:p>
        </p:txBody>
      </p:sp>
      <p:sp>
        <p:nvSpPr>
          <p:cNvPr id="4" name="文本框 3"/>
          <p:cNvSpPr txBox="1"/>
          <p:nvPr/>
        </p:nvSpPr>
        <p:spPr>
          <a:xfrm>
            <a:off x="98425" y="808355"/>
            <a:ext cx="6673850" cy="557022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&lt;iostream&gt;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&lt;map&gt;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&lt;string&gt;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using namespace std;</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map&lt;string, float&gt; nameMapGPA;</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nameMapGPA.insert(std::make_pair("Bob", 3.2));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nameMapGPA.insert(std::make_pair("Adam", 3.5));</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nameMapGPA.insert(std::make_pair("Stanley", 2.1));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nameMapGPA.insert(std::make_pair("Tim", 2.8));</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map&lt;string, float&gt;::iterator iter;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for(iter = nameMapGPA.begin(); iter != nameMapGPA.end(); iter++)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cout&lt;&lt;iter-&gt;first&lt;&lt;' '&lt;&lt;iter-&gt;second&lt;&lt;endl;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397500" y="108585"/>
            <a:ext cx="6593205" cy="397065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map&lt;float, string, std::greater&lt;float&gt; &gt; nameMapGPA;</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nameMapGPA.insert(std::make_pair(3.2, "Bob"));</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nameMapGPA.insert(std::make_pair(3.5, "Adam"));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nameMapGPA.insert(std::make_pair(2.1, "Stanley"));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nameMapGPA.insert(std::make_pair(2.8, "Tim"));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map&lt;float, string&gt;::iterator iter;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for(iter = nameMapGPA.begin(); iter != nameMapGPA.end(); iter++)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cout&lt;&lt;iter-&gt;first&lt;&lt;' '&lt;&lt;iter-&gt;second&lt;&lt;endl;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6" name="矩形 5"/>
          <p:cNvSpPr/>
          <p:nvPr/>
        </p:nvSpPr>
        <p:spPr>
          <a:xfrm>
            <a:off x="50165" y="1207135"/>
            <a:ext cx="2062480" cy="3067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718945" y="3121025"/>
            <a:ext cx="2062480" cy="3067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196455" y="808355"/>
            <a:ext cx="2062480" cy="3067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4470" y="80010"/>
            <a:ext cx="4493895" cy="699770"/>
          </a:xfrm>
        </p:spPr>
        <p:txBody>
          <a:bodyPr/>
          <a:p>
            <a:r>
              <a:rPr lang="en-US" altLang="zh-CN"/>
              <a:t>std::multimap</a:t>
            </a:r>
            <a:endParaRPr lang="en-US" altLang="zh-CN"/>
          </a:p>
        </p:txBody>
      </p:sp>
      <p:sp>
        <p:nvSpPr>
          <p:cNvPr id="4" name="文本框 3"/>
          <p:cNvSpPr txBox="1"/>
          <p:nvPr/>
        </p:nvSpPr>
        <p:spPr>
          <a:xfrm>
            <a:off x="88900" y="779780"/>
            <a:ext cx="6074410" cy="568261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&lt;map&gt;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&lt;string&gt;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main()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multimap&lt;string, float&gt; nameMapGPA;</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nameMapGPA.insert(std::make_pair("Bob", 3.2));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nameMapGPA.insert(std::make_pair("Adam", 3.5));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nameMapGPA.insert(std::make_pair("Adam", 1.5));</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nameMapGPA.insert(std::make_pair("Stanley", 2.1));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nameMapGPA.insert(std::make_pair("Tim", 2.8));</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nameMapGPA.insert(std::make_pair("Stanley", 3.2));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multimap&lt;string, float&gt;::iterator iter;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for(iter = nameMapGPA.begin(); iter != nameMapGPA.end(); iter++)</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cout&lt;&lt;iter-&gt;first&lt;&lt;' '&lt;&lt;iter-&gt;second&lt;&lt;endl;</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6163310" y="2540"/>
            <a:ext cx="6042025" cy="400494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int main2()</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multimap&lt;float, string, std::greater&lt;float&gt; &gt; nameMapGPA;</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nameMapGPA.insert(std::make_pair(1.5, "Adam"));</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nameMapGPA.insert(std::make_pair(3.2, "Bob"));</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nameMapGPA.insert(std::make_pair(3.5, "Adam"));</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nameMapGPA.insert(std::make_pair(2.1, "Stanley"));</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nameMapGPA.insert(std::make_pair(2.8, "Tim"));</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nameMapGPA.insert(std::make_pair(3.2, "Stanley"));</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multimap&lt;float, string&gt;::iterator iter;</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for(iter = nameMapGPA.begin(); iter != nameMapGPA.end(); iter++)</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cout&lt;&lt;iter-&gt;first&lt;&lt;' '&lt;&lt;iter-&gt;second&lt;&lt;endl;</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3008630" y="502285"/>
            <a:ext cx="1833245" cy="201104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Adam 3.5</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Adam 1.5</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Bob 3.2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Stanley 2.1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Stanley 3.2</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Tim 2.8</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7" name="文本框 6"/>
          <p:cNvSpPr txBox="1"/>
          <p:nvPr/>
        </p:nvSpPr>
        <p:spPr>
          <a:xfrm>
            <a:off x="7389495" y="3861435"/>
            <a:ext cx="2540000" cy="2011045"/>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3.5 Adam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3.2 Bob</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3.2 Stanley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2.8 Tim</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2.1 Stanley</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1.5 Adam</a:t>
            </a:r>
            <a:endParaRPr lang="zh-CN" altLang="en-US" sz="16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4210" y="210185"/>
            <a:ext cx="6505575" cy="699770"/>
          </a:xfrm>
        </p:spPr>
        <p:txBody>
          <a:bodyPr/>
          <a:p>
            <a:r>
              <a:rPr lang="zh-CN" altLang="en-US">
                <a:sym typeface="+mn-ea"/>
              </a:rPr>
              <a:t>哈希表 </a:t>
            </a:r>
            <a:r>
              <a:rPr lang="en-US" altLang="zh-CN">
                <a:sym typeface="+mn-ea"/>
              </a:rPr>
              <a:t>Hash</a:t>
            </a:r>
            <a:endParaRPr lang="en-US" altLang="zh-CN">
              <a:sym typeface="+mn-ea"/>
            </a:endParaRPr>
          </a:p>
        </p:txBody>
      </p:sp>
      <p:sp>
        <p:nvSpPr>
          <p:cNvPr id="3" name="内容占位符 2"/>
          <p:cNvSpPr>
            <a:spLocks noGrp="1"/>
          </p:cNvSpPr>
          <p:nvPr>
            <p:ph idx="1"/>
          </p:nvPr>
        </p:nvSpPr>
        <p:spPr>
          <a:xfrm>
            <a:off x="194310" y="1066165"/>
            <a:ext cx="11304905" cy="5193030"/>
          </a:xfrm>
        </p:spPr>
        <p:txBody>
          <a:bodyPr>
            <a:normAutofit lnSpcReduction="10000"/>
          </a:bodyPr>
          <a:p>
            <a:pPr marL="0" indent="0">
              <a:buNone/>
            </a:pPr>
            <a:r>
              <a:rPr lang="zh-CN" altLang="en-US"/>
              <a:t>       哈希表(Hash Table)也叫散列表，是根据关键码值（Key Value）而直接进行访问的数据结构。它通过把关键码值映射到哈希表中的一个位置来访问记录，以加快查找的速度。这个映射函数就做</a:t>
            </a:r>
            <a:r>
              <a:rPr lang="zh-CN" altLang="en-US" b="1"/>
              <a:t>散列函数</a:t>
            </a:r>
            <a:r>
              <a:rPr lang="zh-CN" altLang="en-US"/>
              <a:t>，存放记录的数组叫做</a:t>
            </a:r>
            <a:r>
              <a:rPr lang="zh-CN" altLang="en-US" b="1"/>
              <a:t>散列表</a:t>
            </a:r>
            <a:r>
              <a:rPr lang="zh-CN" altLang="en-US"/>
              <a:t>。</a:t>
            </a:r>
            <a:endParaRPr lang="zh-CN" altLang="en-US"/>
          </a:p>
          <a:p>
            <a:pPr marL="0" indent="0">
              <a:buNone/>
            </a:pPr>
            <a:r>
              <a:rPr lang="zh-CN" altLang="en-US"/>
              <a:t>       以数据中每个元素的关键字K为自变量，通过散列函数H（</a:t>
            </a:r>
            <a:r>
              <a:rPr lang="en-US" altLang="zh-CN"/>
              <a:t>K</a:t>
            </a:r>
            <a:r>
              <a:rPr lang="zh-CN" altLang="en-US"/>
              <a:t>）计算出函数值，以该函数值作为一块连续存储空间的的单元地址，将该元素存储到函数值对应的单元中。</a:t>
            </a:r>
            <a:endParaRPr lang="zh-CN" altLang="en-US"/>
          </a:p>
          <a:p>
            <a:pPr marL="0" indent="0">
              <a:buNone/>
            </a:pPr>
            <a:r>
              <a:rPr lang="zh-CN" altLang="en-US"/>
              <a:t>       哈希表存储的是键值对，其查找的时间复杂度与元素数量多少无关，哈希表在查找元素时是通过计算哈希码值来定位元素的位置从而直接访问元素的，因此，哈希表查找的时间复杂度为O</a:t>
            </a:r>
            <a:r>
              <a:rPr lang="en-US" altLang="zh-CN"/>
              <a:t>(</a:t>
            </a:r>
            <a:r>
              <a:rPr lang="zh-CN" altLang="en-US"/>
              <a:t>1</a:t>
            </a:r>
            <a:r>
              <a:rPr lang="en-US" altLang="zh-CN"/>
              <a:t>)</a:t>
            </a:r>
            <a:r>
              <a:rPr lang="zh-CN" altLang="en-US"/>
              <a:t>。</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常用的哈希函数</a:t>
            </a:r>
            <a:endParaRPr lang="zh-CN" altLang="en-US"/>
          </a:p>
        </p:txBody>
      </p:sp>
      <p:sp>
        <p:nvSpPr>
          <p:cNvPr id="3" name="内容占位符 2"/>
          <p:cNvSpPr>
            <a:spLocks noGrp="1"/>
          </p:cNvSpPr>
          <p:nvPr>
            <p:ph idx="1"/>
          </p:nvPr>
        </p:nvSpPr>
        <p:spPr>
          <a:xfrm>
            <a:off x="521335" y="984250"/>
            <a:ext cx="10977880" cy="5274945"/>
          </a:xfrm>
        </p:spPr>
        <p:txBody>
          <a:bodyPr/>
          <a:p>
            <a:pPr>
              <a:buFont typeface="Wingdings" panose="05000000000000000000" charset="0"/>
              <a:buChar char=""/>
            </a:pPr>
            <a:r>
              <a:rPr lang="zh-CN" altLang="en-US"/>
              <a:t>除留余数法</a:t>
            </a:r>
            <a:endParaRPr lang="zh-CN" altLang="en-US"/>
          </a:p>
          <a:p>
            <a:pPr marL="0" indent="0">
              <a:buNone/>
            </a:pPr>
            <a:r>
              <a:rPr lang="zh-CN" altLang="en-US"/>
              <a:t>取关键字被某个不大于散列表表长</a:t>
            </a:r>
            <a:r>
              <a:rPr lang="en-US" altLang="zh-CN"/>
              <a:t>L</a:t>
            </a:r>
            <a:r>
              <a:rPr lang="zh-CN" altLang="en-US"/>
              <a:t>的数</a:t>
            </a:r>
            <a:r>
              <a:rPr lang="en-US" altLang="zh-CN"/>
              <a:t>P</a:t>
            </a:r>
            <a:r>
              <a:rPr lang="zh-CN" altLang="en-US"/>
              <a:t>除后所得的余数为散列地址.即H(Key)=Key MOD </a:t>
            </a:r>
            <a:r>
              <a:rPr lang="en-US" altLang="zh-CN"/>
              <a:t>P</a:t>
            </a:r>
            <a:r>
              <a:rPr lang="zh-CN" altLang="en-US"/>
              <a:t>, </a:t>
            </a:r>
            <a:r>
              <a:rPr lang="en-US" altLang="zh-CN"/>
              <a:t>P</a:t>
            </a:r>
            <a:r>
              <a:rPr lang="zh-CN" altLang="en-US"/>
              <a:t>&lt;=</a:t>
            </a:r>
            <a:r>
              <a:rPr lang="en-US" altLang="zh-CN"/>
              <a:t>L</a:t>
            </a:r>
            <a:r>
              <a:rPr lang="zh-CN" altLang="en-US"/>
              <a:t>.不仅可以对关键字直接取模,也可在折叠、平方取中等运算之后取模。对</a:t>
            </a:r>
            <a:r>
              <a:rPr lang="en-US" altLang="zh-CN"/>
              <a:t>P</a:t>
            </a:r>
            <a:r>
              <a:rPr lang="zh-CN" altLang="en-US"/>
              <a:t>的选择很重要，一般取素数或</a:t>
            </a:r>
            <a:r>
              <a:rPr lang="en-US" altLang="zh-CN"/>
              <a:t>L. </a:t>
            </a:r>
            <a:r>
              <a:rPr lang="zh-CN" altLang="en-US"/>
              <a:t>若</a:t>
            </a:r>
            <a:r>
              <a:rPr lang="en-US" altLang="zh-CN"/>
              <a:t>P</a:t>
            </a:r>
            <a:r>
              <a:rPr lang="zh-CN" altLang="en-US"/>
              <a:t>选得不好，则很容易产生冲突。一般直接将</a:t>
            </a:r>
            <a:r>
              <a:rPr lang="en-US" altLang="zh-CN"/>
              <a:t>P</a:t>
            </a:r>
            <a:r>
              <a:rPr lang="zh-CN" altLang="en-US"/>
              <a:t>取值为表的长度</a:t>
            </a:r>
            <a:r>
              <a:rPr lang="en-US" altLang="zh-CN"/>
              <a:t>L</a:t>
            </a:r>
            <a:r>
              <a:rPr lang="zh-CN" altLang="en-US"/>
              <a:t>，</a:t>
            </a:r>
            <a:r>
              <a:rPr lang="en-US" altLang="zh-CN"/>
              <a:t>L</a:t>
            </a:r>
            <a:r>
              <a:rPr lang="zh-CN" altLang="en-US"/>
              <a:t>一般定义为质数。</a:t>
            </a:r>
            <a:endParaRPr lang="zh-CN" altLang="en-US"/>
          </a:p>
          <a:p>
            <a:pPr marL="0" indent="0">
              <a:buNone/>
            </a:pPr>
            <a:endParaRPr lang="zh-CN" altLang="en-US"/>
          </a:p>
          <a:p>
            <a:pPr>
              <a:buFont typeface="Wingdings" panose="05000000000000000000" charset="0"/>
              <a:buChar char=""/>
            </a:pPr>
            <a:r>
              <a:rPr lang="zh-CN" altLang="en-US"/>
              <a:t>直接寻址法</a:t>
            </a:r>
            <a:endParaRPr lang="zh-CN" altLang="en-US"/>
          </a:p>
          <a:p>
            <a:pPr marL="0" indent="0">
              <a:buNone/>
            </a:pPr>
            <a:r>
              <a:rPr lang="zh-CN" altLang="en-US"/>
              <a:t>取关键字或者关键字的某个线性函数值作为哈希地址,即H(Key)=Key或者H(Key)=a*Key+b(a,b为整数). 如果H(Key)的哈希地址上已经有值了, 那么就往下一个位置找, 直到找到H(Key)的位置没有值了就把元素放进去.</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strchr</a:t>
            </a:r>
            <a:endParaRPr lang="en-US" altLang="zh-CN"/>
          </a:p>
        </p:txBody>
      </p:sp>
      <p:sp>
        <p:nvSpPr>
          <p:cNvPr id="3" name="内容占位符 2"/>
          <p:cNvSpPr>
            <a:spLocks noGrp="1"/>
          </p:cNvSpPr>
          <p:nvPr>
            <p:ph idx="1"/>
          </p:nvPr>
        </p:nvSpPr>
        <p:spPr>
          <a:xfrm>
            <a:off x="664210" y="909955"/>
            <a:ext cx="10835005" cy="537210"/>
          </a:xfrm>
        </p:spPr>
        <p:txBody>
          <a:bodyPr>
            <a:normAutofit/>
          </a:bodyPr>
          <a:p>
            <a:r>
              <a:rPr lang="en-US" altLang="zh-CN"/>
              <a:t>    char * strchr ( const char *, int ); </a:t>
            </a:r>
            <a:endParaRPr lang="en-US" altLang="zh-CN" sz="2800"/>
          </a:p>
        </p:txBody>
      </p:sp>
      <p:sp>
        <p:nvSpPr>
          <p:cNvPr id="4" name="文本框 3"/>
          <p:cNvSpPr txBox="1"/>
          <p:nvPr/>
        </p:nvSpPr>
        <p:spPr>
          <a:xfrm>
            <a:off x="487045" y="1527175"/>
            <a:ext cx="5888355" cy="5210810"/>
          </a:xfrm>
          <a:prstGeom prst="rect">
            <a:avLst/>
          </a:prstGeom>
          <a:noFill/>
        </p:spPr>
        <p:txBody>
          <a:bodyPr wrap="square" rtlCol="0" anchor="t">
            <a:spAutoFit/>
          </a:bodyPr>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strchr example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&lt;stdio.h&gt;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#include &lt;string.h&gt;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int main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str[] = "This is a sample string";</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char * pch;</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("Looking for the 's' character in \"%s\"...\n",str);</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pch=strchr(str,'s');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while (pch!=NULL)</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printf ("found at %d\n",pch-str+1);</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pch=strchr(pch+1,'s');</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  return 0;</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600" dirty="0" smtClean="0">
                <a:solidFill>
                  <a:schemeClr val="accent1"/>
                </a:solidFill>
                <a:latin typeface="Arial" panose="020B0604020202020204" pitchFamily="34" charset="0"/>
                <a:ea typeface="微软雅黑" panose="020B0503020204020204" charset="-122"/>
              </a:rPr>
              <a:t>}</a:t>
            </a: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908675" y="1880235"/>
            <a:ext cx="6143625" cy="1691005"/>
          </a:xfrm>
          <a:prstGeom prst="rect">
            <a:avLst/>
          </a:prstGeom>
          <a:noFill/>
        </p:spPr>
        <p:txBody>
          <a:bodyPr wrap="square" rtlCol="0" anchor="t">
            <a:spAutoFit/>
          </a:bodyPr>
          <a:p>
            <a:pPr>
              <a:lnSpc>
                <a:spcPct val="130000"/>
              </a:lnSpc>
            </a:pPr>
            <a:r>
              <a:rPr lang="zh-CN" altLang="en-US" sz="1600" dirty="0" smtClean="0">
                <a:latin typeface="Arial" panose="020B0604020202020204" pitchFamily="34" charset="0"/>
                <a:ea typeface="微软雅黑" panose="020B0503020204020204" charset="-122"/>
              </a:rPr>
              <a:t>Looking for the 's' character in "This is a sample string"...</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found at 4</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found at 7</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found at 11</a:t>
            </a:r>
            <a:endParaRPr lang="zh-CN" altLang="en-US" sz="1600" dirty="0" smtClean="0">
              <a:latin typeface="Arial" panose="020B0604020202020204" pitchFamily="34" charset="0"/>
              <a:ea typeface="微软雅黑" panose="020B0503020204020204" charset="-122"/>
            </a:endParaRPr>
          </a:p>
          <a:p>
            <a:pPr>
              <a:lnSpc>
                <a:spcPct val="130000"/>
              </a:lnSpc>
            </a:pPr>
            <a:r>
              <a:rPr lang="zh-CN" altLang="en-US" sz="1600" dirty="0" smtClean="0">
                <a:latin typeface="Arial" panose="020B0604020202020204" pitchFamily="34" charset="0"/>
                <a:ea typeface="微软雅黑" panose="020B0503020204020204" charset="-122"/>
              </a:rPr>
              <a:t>found at 18</a:t>
            </a:r>
            <a:endParaRPr lang="zh-CN" altLang="en-US" sz="1600" dirty="0" smtClean="0">
              <a:latin typeface="Arial" panose="020B0604020202020204" pitchFamily="34" charset="0"/>
              <a:ea typeface="微软雅黑" panose="020B0503020204020204" charset="-122"/>
            </a:endParaRPr>
          </a:p>
        </p:txBody>
      </p:sp>
      <p:sp>
        <p:nvSpPr>
          <p:cNvPr id="6" name="文本框 5"/>
          <p:cNvSpPr txBox="1"/>
          <p:nvPr/>
        </p:nvSpPr>
        <p:spPr>
          <a:xfrm>
            <a:off x="5589270" y="5159375"/>
            <a:ext cx="7408545" cy="1050925"/>
          </a:xfrm>
          <a:prstGeom prst="rect">
            <a:avLst/>
          </a:prstGeom>
          <a:noFill/>
        </p:spPr>
        <p:txBody>
          <a:bodyPr wrap="square" rtlCol="0" anchor="t">
            <a:spAutoFit/>
          </a:bodyPr>
          <a:p>
            <a:pPr>
              <a:lnSpc>
                <a:spcPct val="130000"/>
              </a:lnSpc>
            </a:pPr>
            <a:r>
              <a:rPr lang="en-US" altLang="zh-CN" sz="1600" dirty="0" smtClean="0">
                <a:solidFill>
                  <a:schemeClr val="accent1"/>
                </a:solidFill>
                <a:latin typeface="Arial" panose="020B0604020202020204" pitchFamily="34" charset="0"/>
                <a:ea typeface="微软雅黑" panose="020B0503020204020204" charset="-122"/>
                <a:sym typeface="+mn-ea"/>
              </a:rPr>
              <a:t>1. </a:t>
            </a:r>
            <a:r>
              <a:rPr lang="zh-CN" altLang="en-US" sz="1600" dirty="0" smtClean="0">
                <a:solidFill>
                  <a:schemeClr val="accent1"/>
                </a:solidFill>
                <a:latin typeface="Arial" panose="020B0604020202020204" pitchFamily="34" charset="0"/>
                <a:ea typeface="微软雅黑" panose="020B0503020204020204" charset="-122"/>
                <a:sym typeface="+mn-ea"/>
              </a:rPr>
              <a:t>函数</a:t>
            </a:r>
            <a:r>
              <a:rPr lang="en-US" altLang="zh-CN" sz="1600" dirty="0" smtClean="0">
                <a:solidFill>
                  <a:schemeClr val="accent1"/>
                </a:solidFill>
                <a:latin typeface="Arial" panose="020B0604020202020204" pitchFamily="34" charset="0"/>
                <a:ea typeface="微软雅黑" panose="020B0503020204020204" charset="-122"/>
              </a:rPr>
              <a:t>sprintf </a:t>
            </a:r>
            <a:r>
              <a:rPr lang="zh-CN" altLang="en-US" sz="1600" dirty="0" smtClean="0">
                <a:solidFill>
                  <a:schemeClr val="accent1"/>
                </a:solidFill>
                <a:latin typeface="Arial" panose="020B0604020202020204" pitchFamily="34" charset="0"/>
                <a:ea typeface="微软雅黑" panose="020B0503020204020204" charset="-122"/>
              </a:rPr>
              <a:t>将数据格式化到字符串中</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1600" dirty="0" smtClean="0">
                <a:solidFill>
                  <a:schemeClr val="accent1"/>
                </a:solidFill>
                <a:latin typeface="Arial" panose="020B0604020202020204" pitchFamily="34" charset="0"/>
                <a:ea typeface="微软雅黑" panose="020B0503020204020204" charset="-122"/>
              </a:rPr>
              <a:t>2. </a:t>
            </a:r>
            <a:r>
              <a:rPr lang="zh-CN" altLang="en-US" sz="1600" dirty="0" smtClean="0">
                <a:solidFill>
                  <a:schemeClr val="accent1"/>
                </a:solidFill>
                <a:latin typeface="Arial" panose="020B0604020202020204" pitchFamily="34" charset="0"/>
                <a:ea typeface="微软雅黑" panose="020B0503020204020204" charset="-122"/>
                <a:sym typeface="+mn-ea"/>
              </a:rPr>
              <a:t>函数</a:t>
            </a:r>
            <a:r>
              <a:rPr lang="en-US" altLang="zh-CN" sz="1600" dirty="0" smtClean="0">
                <a:solidFill>
                  <a:schemeClr val="accent1"/>
                </a:solidFill>
                <a:latin typeface="Arial" panose="020B0604020202020204" pitchFamily="34" charset="0"/>
                <a:ea typeface="微软雅黑" panose="020B0503020204020204" charset="-122"/>
              </a:rPr>
              <a:t>strchr</a:t>
            </a:r>
            <a:r>
              <a:rPr lang="zh-CN" altLang="en-US" sz="1600" dirty="0" smtClean="0">
                <a:solidFill>
                  <a:schemeClr val="accent1"/>
                </a:solidFill>
                <a:latin typeface="Arial" panose="020B0604020202020204" pitchFamily="34" charset="0"/>
                <a:ea typeface="微软雅黑" panose="020B0503020204020204" charset="-122"/>
              </a:rPr>
              <a:t>查找字符串中是否有指定的字符</a:t>
            </a:r>
            <a:endParaRPr lang="zh-CN" altLang="en-US" sz="16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600" dirty="0" smtClean="0">
              <a:solidFill>
                <a:schemeClr val="accent1"/>
              </a:solidFill>
              <a:latin typeface="Arial" panose="020B0604020202020204" pitchFamily="34" charset="0"/>
              <a:ea typeface="微软雅黑" panose="020B0503020204020204" charset="-122"/>
            </a:endParaRPr>
          </a:p>
        </p:txBody>
      </p:sp>
      <p:sp>
        <p:nvSpPr>
          <p:cNvPr id="7" name="矩形 6"/>
          <p:cNvSpPr/>
          <p:nvPr/>
        </p:nvSpPr>
        <p:spPr>
          <a:xfrm>
            <a:off x="487045" y="2197735"/>
            <a:ext cx="1858645" cy="44894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哈希冲突的处理方法</a:t>
            </a:r>
            <a:endParaRPr lang="zh-CN" altLang="en-US"/>
          </a:p>
        </p:txBody>
      </p:sp>
      <p:sp>
        <p:nvSpPr>
          <p:cNvPr id="3" name="内容占位符 2"/>
          <p:cNvSpPr>
            <a:spLocks noGrp="1"/>
          </p:cNvSpPr>
          <p:nvPr>
            <p:ph idx="1"/>
          </p:nvPr>
        </p:nvSpPr>
        <p:spPr>
          <a:xfrm>
            <a:off x="664210" y="1066165"/>
            <a:ext cx="10835005" cy="5407025"/>
          </a:xfrm>
        </p:spPr>
        <p:txBody>
          <a:bodyPr>
            <a:normAutofit lnSpcReduction="10000"/>
          </a:bodyPr>
          <a:p>
            <a:r>
              <a:rPr lang="zh-CN" altLang="en-US"/>
              <a:t>线性探测法</a:t>
            </a:r>
            <a:endParaRPr lang="zh-CN" altLang="en-US"/>
          </a:p>
          <a:p>
            <a:pPr marL="0" indent="0">
              <a:buNone/>
            </a:pPr>
            <a:r>
              <a:rPr lang="zh-CN" altLang="en-US"/>
              <a:t>   地址增量d = 1, 2, ... , </a:t>
            </a:r>
            <a:r>
              <a:rPr lang="en-US" altLang="zh-CN"/>
              <a:t>L</a:t>
            </a:r>
            <a:r>
              <a:rPr lang="zh-CN" altLang="en-US"/>
              <a:t>-1。该方法依次探测下一个地址，直到找到空闲的空间后插入，若整个空间都找不到空余的</a:t>
            </a:r>
            <a:r>
              <a:rPr lang="zh-CN" altLang="en-US">
                <a:sym typeface="+mn-ea"/>
              </a:rPr>
              <a:t>空间</a:t>
            </a:r>
            <a:r>
              <a:rPr lang="zh-CN" altLang="en-US"/>
              <a:t>，则产生溢出。</a:t>
            </a:r>
            <a:endParaRPr lang="zh-CN" altLang="en-US"/>
          </a:p>
          <a:p>
            <a:pPr marL="0" indent="0">
              <a:buNone/>
            </a:pPr>
            <a:endParaRPr lang="zh-CN" altLang="en-US"/>
          </a:p>
          <a:p>
            <a:r>
              <a:rPr lang="zh-CN" altLang="en-US"/>
              <a:t>平方探测法</a:t>
            </a:r>
            <a:endParaRPr lang="zh-CN" altLang="en-US"/>
          </a:p>
          <a:p>
            <a:pPr marL="0" indent="0">
              <a:buNone/>
            </a:pPr>
            <a:r>
              <a:rPr lang="zh-CN" altLang="en-US">
                <a:sym typeface="+mn-ea"/>
              </a:rPr>
              <a:t>   地址增量d = 1</a:t>
            </a:r>
            <a:r>
              <a:rPr lang="en-US" altLang="zh-CN" baseline="30000">
                <a:solidFill>
                  <a:schemeClr val="accent1"/>
                </a:solidFill>
                <a:uFillTx/>
                <a:sym typeface="+mn-ea"/>
              </a:rPr>
              <a:t>2</a:t>
            </a:r>
            <a:r>
              <a:rPr lang="zh-CN" altLang="en-US">
                <a:sym typeface="+mn-ea"/>
              </a:rPr>
              <a:t>,</a:t>
            </a:r>
            <a:r>
              <a:rPr lang="en-US" altLang="zh-CN">
                <a:sym typeface="+mn-ea"/>
              </a:rPr>
              <a:t>-</a:t>
            </a:r>
            <a:r>
              <a:rPr lang="zh-CN" altLang="en-US">
                <a:sym typeface="+mn-ea"/>
              </a:rPr>
              <a:t>1</a:t>
            </a:r>
            <a:r>
              <a:rPr lang="en-US" altLang="zh-CN" baseline="30000">
                <a:uFillTx/>
                <a:sym typeface="+mn-ea"/>
              </a:rPr>
              <a:t>2</a:t>
            </a:r>
            <a:r>
              <a:rPr lang="zh-CN" altLang="en-US">
                <a:sym typeface="+mn-ea"/>
              </a:rPr>
              <a:t>, 2</a:t>
            </a:r>
            <a:r>
              <a:rPr lang="en-US" altLang="zh-CN" baseline="30000">
                <a:solidFill>
                  <a:schemeClr val="accent1"/>
                </a:solidFill>
                <a:uFillTx/>
                <a:sym typeface="+mn-ea"/>
              </a:rPr>
              <a:t>2</a:t>
            </a:r>
            <a:r>
              <a:rPr lang="zh-CN" altLang="en-US">
                <a:sym typeface="+mn-ea"/>
              </a:rPr>
              <a:t>,</a:t>
            </a:r>
            <a:r>
              <a:rPr lang="en-US" altLang="zh-CN">
                <a:sym typeface="+mn-ea"/>
              </a:rPr>
              <a:t>-</a:t>
            </a:r>
            <a:r>
              <a:rPr lang="zh-CN" altLang="en-US">
                <a:sym typeface="+mn-ea"/>
              </a:rPr>
              <a:t>2</a:t>
            </a:r>
            <a:r>
              <a:rPr lang="en-US" altLang="zh-CN" baseline="30000">
                <a:uFillTx/>
                <a:sym typeface="+mn-ea"/>
              </a:rPr>
              <a:t>2</a:t>
            </a:r>
            <a:r>
              <a:rPr lang="zh-CN" altLang="en-US">
                <a:sym typeface="+mn-ea"/>
              </a:rPr>
              <a:t>, ... , </a:t>
            </a:r>
            <a:r>
              <a:rPr lang="en-US" altLang="zh-CN">
                <a:sym typeface="+mn-ea"/>
              </a:rPr>
              <a:t>(L/2)</a:t>
            </a:r>
            <a:r>
              <a:rPr lang="en-US" altLang="zh-CN" baseline="30000">
                <a:solidFill>
                  <a:schemeClr val="accent1"/>
                </a:solidFill>
                <a:uFillTx/>
                <a:sym typeface="+mn-ea"/>
              </a:rPr>
              <a:t>2</a:t>
            </a:r>
            <a:r>
              <a:rPr lang="zh-CN" altLang="en-US">
                <a:sym typeface="+mn-ea"/>
              </a:rPr>
              <a:t>, </a:t>
            </a:r>
            <a:r>
              <a:rPr lang="en-US" altLang="zh-CN">
                <a:sym typeface="+mn-ea"/>
              </a:rPr>
              <a:t>-(L/2)</a:t>
            </a:r>
            <a:r>
              <a:rPr lang="en-US" altLang="zh-CN" baseline="30000">
                <a:uFillTx/>
                <a:sym typeface="+mn-ea"/>
              </a:rPr>
              <a:t>2</a:t>
            </a:r>
            <a:r>
              <a:rPr lang="zh-CN" altLang="en-US">
                <a:sym typeface="+mn-ea"/>
              </a:rPr>
              <a:t>。该方法依次探测下一个平方地址。该方法</a:t>
            </a:r>
            <a:r>
              <a:rPr lang="zh-CN" altLang="en-US"/>
              <a:t>能有效避免“聚集”现象，但是不能够探测到哈希表上所有的存储单元，但是至少能够探测到一半</a:t>
            </a:r>
            <a:r>
              <a:rPr lang="zh-CN" altLang="en-US">
                <a:sym typeface="+mn-ea"/>
              </a:rPr>
              <a:t>。</a:t>
            </a:r>
            <a:endParaRPr lang="zh-CN" altLang="en-US"/>
          </a:p>
          <a:p>
            <a:pPr marL="0" indent="0">
              <a:buNone/>
            </a:pPr>
            <a:endParaRPr lang="zh-CN" altLang="en-US"/>
          </a:p>
          <a:p>
            <a:r>
              <a:rPr lang="zh-CN" altLang="en-US"/>
              <a:t>链地址法</a:t>
            </a:r>
            <a:endParaRPr lang="zh-CN" altLang="en-US"/>
          </a:p>
          <a:p>
            <a:pPr marL="0" indent="0">
              <a:buNone/>
            </a:pPr>
            <a:r>
              <a:rPr lang="zh-CN" altLang="en-US"/>
              <a:t>  将所有具有相同哈希地址的而不同关键字的数据元素连接到同一个单链表中。所以该方法能彻底解决溢出问题。</a:t>
            </a:r>
            <a:endParaRPr lang="zh-CN" altLang="en-US"/>
          </a:p>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哈希（散列）映射 / 哈希（散列）冲突解决</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给定一系列整型关键字和素数P，用除留余数法定义的散列函数将关键字映射到长度为P的散列表中。用线性探测法解决冲突。</a:t>
            </a:r>
            <a:endParaRPr lang="zh-CN" altLang="en-US"/>
          </a:p>
          <a:p>
            <a:pPr marL="0" indent="0">
              <a:buNone/>
            </a:pPr>
            <a:r>
              <a:rPr lang="zh-CN" altLang="en-US"/>
              <a:t>输入第一行首先给出两个正整数N（≤1000）和P（≥N的最小素数），分别为待插入的关键字总数、以及散列表的长度。第二行给出N个整型关键字。数字间以空格分隔。</a:t>
            </a:r>
            <a:endParaRPr lang="zh-CN" altLang="en-US"/>
          </a:p>
          <a:p>
            <a:pPr marL="0" indent="0">
              <a:buNone/>
            </a:pPr>
            <a:r>
              <a:rPr lang="zh-CN" altLang="en-US"/>
              <a:t>输出格式:</a:t>
            </a:r>
            <a:endParaRPr lang="zh-CN" altLang="en-US"/>
          </a:p>
          <a:p>
            <a:pPr marL="0" indent="0">
              <a:buNone/>
            </a:pPr>
            <a:r>
              <a:rPr lang="zh-CN" altLang="en-US"/>
              <a:t>在一行内输出每个整型关键字在散列表中的位置。数字间以空格分隔，但行末尾不得有多余空格。</a:t>
            </a:r>
            <a:endParaRPr lang="zh-CN" altLang="en-US"/>
          </a:p>
          <a:p>
            <a:pPr marL="0" indent="0">
              <a:buNone/>
            </a:pPr>
            <a:r>
              <a:rPr lang="zh-CN" altLang="en-US"/>
              <a:t>输入样例:</a:t>
            </a:r>
            <a:endParaRPr lang="zh-CN" altLang="en-US"/>
          </a:p>
          <a:p>
            <a:pPr marL="0" indent="0">
              <a:buNone/>
            </a:pPr>
            <a:r>
              <a:rPr lang="zh-CN" altLang="en-US"/>
              <a:t>4 5</a:t>
            </a:r>
            <a:endParaRPr lang="zh-CN" altLang="en-US"/>
          </a:p>
          <a:p>
            <a:pPr marL="0" indent="0">
              <a:buNone/>
            </a:pPr>
            <a:r>
              <a:rPr lang="zh-CN" altLang="en-US"/>
              <a:t>24 15 61 88</a:t>
            </a:r>
            <a:endParaRPr lang="zh-CN" altLang="en-US"/>
          </a:p>
          <a:p>
            <a:pPr marL="0" indent="0">
              <a:buNone/>
            </a:pPr>
            <a:r>
              <a:rPr lang="zh-CN" altLang="en-US"/>
              <a:t>输出样例:</a:t>
            </a:r>
            <a:endParaRPr lang="zh-CN" altLang="en-US"/>
          </a:p>
          <a:p>
            <a:pPr marL="0" indent="0">
              <a:buNone/>
            </a:pPr>
            <a:r>
              <a:rPr lang="zh-CN" altLang="en-US"/>
              <a:t>4 0 1 3</a:t>
            </a:r>
            <a:endParaRPr lang="zh-CN" altLang="en-US"/>
          </a:p>
        </p:txBody>
      </p:sp>
      <p:sp>
        <p:nvSpPr>
          <p:cNvPr id="5" name="矩形 4"/>
          <p:cNvSpPr/>
          <p:nvPr/>
        </p:nvSpPr>
        <p:spPr>
          <a:xfrm>
            <a:off x="1459230" y="1471930"/>
            <a:ext cx="2787650" cy="32639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366260" y="3893185"/>
            <a:ext cx="6011545" cy="450850"/>
          </a:xfrm>
          <a:prstGeom prst="rect">
            <a:avLst/>
          </a:prstGeom>
          <a:noFill/>
        </p:spPr>
        <p:txBody>
          <a:bodyPr wrap="square" rtlCol="0" anchor="t">
            <a:spAutoFit/>
          </a:bodyPr>
          <a:p>
            <a:pPr>
              <a:lnSpc>
                <a:spcPct val="130000"/>
              </a:lnSpc>
            </a:pPr>
            <a:r>
              <a:rPr lang="zh-CN" altLang="en-US">
                <a:solidFill>
                  <a:schemeClr val="accent1"/>
                </a:solidFill>
                <a:latin typeface="+mj-ea"/>
                <a:ea typeface="+mj-ea"/>
                <a:sym typeface="+mn-ea"/>
              </a:rPr>
              <a:t>线性探测法</a:t>
            </a:r>
            <a:r>
              <a:rPr lang="zh-CN" altLang="en-US" dirty="0" smtClean="0">
                <a:solidFill>
                  <a:schemeClr val="accent1"/>
                </a:solidFill>
                <a:latin typeface="+mj-ea"/>
                <a:ea typeface="+mj-ea"/>
              </a:rPr>
              <a:t>，</a:t>
            </a:r>
            <a:r>
              <a:rPr lang="zh-CN" altLang="en-US" dirty="0" smtClean="0">
                <a:solidFill>
                  <a:schemeClr val="accent1"/>
                </a:solidFill>
                <a:latin typeface="Arial" panose="020B0604020202020204" pitchFamily="34" charset="0"/>
                <a:ea typeface="微软雅黑" panose="020B0503020204020204" charset="-122"/>
              </a:rPr>
              <a:t>新探测位置</a:t>
            </a:r>
            <a:r>
              <a:rPr lang="en-US" altLang="zh-CN" dirty="0" smtClean="0">
                <a:solidFill>
                  <a:schemeClr val="accent1"/>
                </a:solidFill>
                <a:latin typeface="Arial" panose="020B0604020202020204" pitchFamily="34" charset="0"/>
                <a:ea typeface="微软雅黑" panose="020B0503020204020204" charset="-122"/>
              </a:rPr>
              <a:t>S</a:t>
            </a:r>
            <a:r>
              <a:rPr lang="en-US" altLang="zh-CN" baseline="-25000" dirty="0" smtClean="0">
                <a:solidFill>
                  <a:schemeClr val="accent1"/>
                </a:solidFill>
                <a:uFillTx/>
                <a:latin typeface="Arial" panose="020B0604020202020204" pitchFamily="34" charset="0"/>
                <a:ea typeface="微软雅黑" panose="020B0503020204020204" charset="-122"/>
              </a:rPr>
              <a:t>new</a:t>
            </a:r>
            <a:r>
              <a:rPr lang="zh-CN" altLang="en-US" dirty="0" smtClean="0">
                <a:solidFill>
                  <a:schemeClr val="accent1"/>
                </a:solidFill>
                <a:latin typeface="Arial" panose="020B0604020202020204" pitchFamily="34" charset="0"/>
                <a:ea typeface="微软雅黑" panose="020B0503020204020204" charset="-122"/>
              </a:rPr>
              <a:t>=</a:t>
            </a:r>
            <a:r>
              <a:rPr lang="en-US" altLang="zh-CN" dirty="0" smtClean="0">
                <a:solidFill>
                  <a:schemeClr val="accent1"/>
                </a:solidFill>
                <a:latin typeface="Arial" panose="020B0604020202020204" pitchFamily="34" charset="0"/>
                <a:ea typeface="微软雅黑" panose="020B0503020204020204" charset="-122"/>
              </a:rPr>
              <a:t>(S</a:t>
            </a:r>
            <a:r>
              <a:rPr lang="en-US" altLang="zh-CN" baseline="-25000" dirty="0" smtClean="0">
                <a:solidFill>
                  <a:schemeClr val="accent1"/>
                </a:solidFill>
                <a:uFillTx/>
                <a:latin typeface="Arial" panose="020B0604020202020204" pitchFamily="34" charset="0"/>
                <a:ea typeface="微软雅黑" panose="020B0503020204020204" charset="-122"/>
              </a:rPr>
              <a:t>raw </a:t>
            </a:r>
            <a:r>
              <a:rPr lang="en-US" altLang="zh-CN" dirty="0" smtClean="0">
                <a:solidFill>
                  <a:schemeClr val="accent1"/>
                </a:solidFill>
                <a:latin typeface="Arial" panose="020B0604020202020204" pitchFamily="34" charset="0"/>
                <a:ea typeface="微软雅黑" panose="020B0503020204020204" charset="-122"/>
              </a:rPr>
              <a:t>+</a:t>
            </a:r>
            <a:r>
              <a:rPr lang="zh-CN" altLang="en-US" dirty="0" smtClean="0">
                <a:solidFill>
                  <a:schemeClr val="accent1"/>
                </a:solidFill>
                <a:latin typeface="Arial" panose="020B0604020202020204" pitchFamily="34" charset="0"/>
                <a:ea typeface="微软雅黑" panose="020B0503020204020204" charset="-122"/>
              </a:rPr>
              <a:t> i</a:t>
            </a:r>
            <a:r>
              <a:rPr lang="en-US" altLang="zh-CN" dirty="0" smtClean="0">
                <a:solidFill>
                  <a:schemeClr val="accent1"/>
                </a:solidFill>
                <a:latin typeface="Arial" panose="020B0604020202020204" pitchFamily="34" charset="0"/>
                <a:ea typeface="微软雅黑" panose="020B0503020204020204" charset="-122"/>
              </a:rPr>
              <a:t>)%P</a:t>
            </a:r>
            <a:r>
              <a:rPr lang="zh-CN" altLang="en-US" dirty="0" smtClean="0">
                <a:solidFill>
                  <a:schemeClr val="accent1"/>
                </a:solidFill>
                <a:latin typeface="Arial" panose="020B0604020202020204" pitchFamily="34" charset="0"/>
                <a:ea typeface="微软雅黑" panose="020B0503020204020204" charset="-122"/>
              </a:rPr>
              <a:t>, i=1,2,3,...,</a:t>
            </a:r>
            <a:r>
              <a:rPr lang="en-US" altLang="zh-CN" dirty="0" smtClean="0">
                <a:solidFill>
                  <a:schemeClr val="accent1"/>
                </a:solidFill>
                <a:latin typeface="Arial" panose="020B0604020202020204" pitchFamily="34" charset="0"/>
                <a:ea typeface="微软雅黑" panose="020B0503020204020204" charset="-122"/>
              </a:rPr>
              <a:t>L</a:t>
            </a:r>
            <a:r>
              <a:rPr lang="zh-CN" altLang="en-US" dirty="0" smtClean="0">
                <a:solidFill>
                  <a:schemeClr val="accent1"/>
                </a:solidFill>
                <a:latin typeface="Arial" panose="020B0604020202020204" pitchFamily="34" charset="0"/>
                <a:ea typeface="微软雅黑" panose="020B0503020204020204" charset="-122"/>
              </a:rPr>
              <a:t>-1</a:t>
            </a:r>
            <a:endParaRPr lang="zh-CN" altLang="en-US"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0490" y="68580"/>
            <a:ext cx="3406775" cy="65214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&lt;iostream&gt;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#include &lt;cmath&gt;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#define MAX_P 1009</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using namespace std;</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MinPrime(int N)</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int P=N, i, j;</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while(true)</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j = sqrt(P);</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for(i=2; i&lt;=j; ++i)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if(P%i==0)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break;</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if(i==j+1)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P;</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++P;</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    return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int hashTable[MAX_P];</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2978150" y="68580"/>
            <a:ext cx="4887595" cy="6242050"/>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int main()</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int N, P, i,  pos, value;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bool bFirst=true;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cin&gt;&gt;N&gt;&gt;P;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for(i=0; i&lt;N; ++i)</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cin&gt;&gt;value;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pos = value%P;</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if(hashTable[pos]==0||hashTable[pos]==value)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hashTable[pos] = value;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if(!bFirst)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cout&lt;&lt;pos;</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else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while(true)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pos = (pos+1)%P; </a:t>
            </a:r>
            <a:r>
              <a:rPr lang="en-US" altLang="zh-CN"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7388225" y="68580"/>
            <a:ext cx="4756150" cy="4004945"/>
          </a:xfrm>
          <a:prstGeom prst="rect">
            <a:avLst/>
          </a:prstGeom>
          <a:noFill/>
        </p:spPr>
        <p:txBody>
          <a:bodyPr wrap="square" rtlCol="0" anchor="t">
            <a:spAutoFit/>
          </a:bodyPr>
          <a:p>
            <a:pPr>
              <a:lnSpc>
                <a:spcPct val="130000"/>
              </a:lnSpc>
            </a:pPr>
            <a:r>
              <a:rPr lang="en-US" altLang="zh-CN" sz="1400" dirty="0" smtClean="0">
                <a:solidFill>
                  <a:schemeClr val="accent1"/>
                </a:solidFill>
                <a:latin typeface="Arial" panose="020B0604020202020204" pitchFamily="34" charset="0"/>
                <a:ea typeface="微软雅黑" panose="020B0503020204020204" charset="-122"/>
                <a:sym typeface="+mn-ea"/>
              </a:rPr>
              <a:t>               if</a:t>
            </a:r>
            <a:r>
              <a:rPr lang="zh-CN" altLang="en-US" sz="1400" dirty="0" smtClean="0">
                <a:solidFill>
                  <a:schemeClr val="accent1"/>
                </a:solidFill>
                <a:latin typeface="Arial" panose="020B0604020202020204" pitchFamily="34" charset="0"/>
                <a:ea typeface="微软雅黑" panose="020B0503020204020204" charset="-122"/>
                <a:sym typeface="+mn-ea"/>
              </a:rPr>
              <a:t>(hashTable[pos]==0||hashTable[pos]==value)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hashTable[pos] = value;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if(!bFirst)</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cout&lt;&lt;pos;</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break;</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bFirst=false;</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    return 0;</a:t>
            </a:r>
            <a:endParaRPr lang="zh-CN" altLang="en-US" sz="14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sym typeface="+mn-ea"/>
              </a:rPr>
              <a:t>}</a:t>
            </a:r>
            <a:endParaRPr lang="zh-CN" altLang="en-US" sz="1400"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460" y="-145415"/>
            <a:ext cx="4590415" cy="699770"/>
          </a:xfrm>
        </p:spPr>
        <p:txBody>
          <a:bodyPr/>
          <a:p>
            <a:r>
              <a:rPr lang="zh-CN" altLang="en-US"/>
              <a:t> 字符串关键字的散列映射</a:t>
            </a:r>
            <a:endParaRPr lang="zh-CN" altLang="en-US"/>
          </a:p>
        </p:txBody>
      </p:sp>
      <p:sp>
        <p:nvSpPr>
          <p:cNvPr id="4" name="文本框 3"/>
          <p:cNvSpPr txBox="1"/>
          <p:nvPr/>
        </p:nvSpPr>
        <p:spPr>
          <a:xfrm>
            <a:off x="124460" y="727710"/>
            <a:ext cx="11993245" cy="5403215"/>
          </a:xfrm>
          <a:prstGeom prst="rect">
            <a:avLst/>
          </a:prstGeom>
          <a:noFill/>
        </p:spPr>
        <p:txBody>
          <a:bodyPr wrap="square" rtlCol="0" anchor="t">
            <a:spAutoFit/>
          </a:bodyPr>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给定一系列由大写英文字母组成的字符串关键字和素数P，用移位法定义的散列函数H(Key)将关键字Key中的最后3个字符映射为整数，每个字符占5位；再用除留余数法将整数映射到长度为P的散列表中。例如将字符串AZDEG插入长度为1009的散列表中，我们首先将26个大写英文字母顺序映射到整数0~25；再通过移位将其映射为3×32​</a:t>
            </a:r>
            <a:r>
              <a:rPr lang="zh-CN" altLang="en-US" sz="1400" baseline="30000" dirty="0" smtClean="0">
                <a:solidFill>
                  <a:schemeClr val="accent1"/>
                </a:solidFill>
                <a:uFillTx/>
                <a:latin typeface="Arial" panose="020B0604020202020204" pitchFamily="34" charset="0"/>
                <a:ea typeface="微软雅黑" panose="020B0503020204020204" charset="-122"/>
              </a:rPr>
              <a:t>2​​ </a:t>
            </a:r>
            <a:r>
              <a:rPr lang="zh-CN" altLang="en-US" sz="1400" dirty="0" smtClean="0">
                <a:solidFill>
                  <a:schemeClr val="accent1"/>
                </a:solidFill>
                <a:latin typeface="Arial" panose="020B0604020202020204" pitchFamily="34" charset="0"/>
                <a:ea typeface="微软雅黑" panose="020B0503020204020204" charset="-122"/>
              </a:rPr>
              <a:t>+4×32+6=3206；然后根据表长得到，即是该字符串的散列映射位置。</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发生冲突时请用平方探测法解决。</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输入格式:</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输入第一行首先给出两个正整数N（≤500）和P（≥2N的最小素数），分别为待插入的关键字总数、以及散列表的长度。第二行给出N个字符串关键字，每个长度不超过8位，其间以空格分隔。</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输出格式:</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在一行内输出每个字符串关键字在散列表中的位置。数字间以空格分隔，但行末尾不得有多余空格。</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输入样例1: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4 11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HELLO ANNK ZOE LOLI</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输出样例1: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3 10 4 0</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输入样例2: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6 11</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LLO ANNA NNK ZOJ INNK AAA</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输出样例2:</a:t>
            </a:r>
            <a:endParaRPr lang="zh-CN" altLang="en-US" sz="14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400" dirty="0" smtClean="0">
                <a:solidFill>
                  <a:schemeClr val="accent1"/>
                </a:solidFill>
                <a:latin typeface="Arial" panose="020B0604020202020204" pitchFamily="34" charset="0"/>
                <a:ea typeface="微软雅黑" panose="020B0503020204020204" charset="-122"/>
              </a:rPr>
              <a:t>3 0 10 9 6 1</a:t>
            </a:r>
            <a:endParaRPr lang="zh-CN" altLang="en-US" sz="1400" dirty="0" smtClean="0">
              <a:solidFill>
                <a:schemeClr val="accent1"/>
              </a:solidFill>
              <a:latin typeface="Arial" panose="020B0604020202020204" pitchFamily="34" charset="0"/>
              <a:ea typeface="微软雅黑" panose="020B0503020204020204" charset="-122"/>
            </a:endParaRPr>
          </a:p>
        </p:txBody>
      </p:sp>
      <p:sp>
        <p:nvSpPr>
          <p:cNvPr id="5" name="矩形 4"/>
          <p:cNvSpPr/>
          <p:nvPr/>
        </p:nvSpPr>
        <p:spPr>
          <a:xfrm>
            <a:off x="101600" y="1574165"/>
            <a:ext cx="2787650" cy="32639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285615" y="3597275"/>
            <a:ext cx="6654165" cy="810260"/>
          </a:xfrm>
          <a:prstGeom prst="rect">
            <a:avLst/>
          </a:prstGeom>
          <a:noFill/>
        </p:spPr>
        <p:txBody>
          <a:bodyPr wrap="square" rtlCol="0" anchor="t">
            <a:spAutoFit/>
          </a:bodyPr>
          <a:p>
            <a:pPr>
              <a:lnSpc>
                <a:spcPct val="130000"/>
              </a:lnSpc>
            </a:pPr>
            <a:r>
              <a:rPr lang="zh-CN" altLang="en-US" dirty="0" smtClean="0">
                <a:solidFill>
                  <a:schemeClr val="accent1"/>
                </a:solidFill>
                <a:latin typeface="Arial" panose="020B0604020202020204" pitchFamily="34" charset="0"/>
                <a:ea typeface="微软雅黑" panose="020B0503020204020204" charset="-122"/>
              </a:rPr>
              <a:t>平方探测方法，新探测位置</a:t>
            </a:r>
            <a:r>
              <a:rPr lang="en-US" altLang="zh-CN" dirty="0" smtClean="0">
                <a:solidFill>
                  <a:schemeClr val="accent1"/>
                </a:solidFill>
                <a:latin typeface="Arial" panose="020B0604020202020204" pitchFamily="34" charset="0"/>
                <a:ea typeface="微软雅黑" panose="020B0503020204020204" charset="-122"/>
              </a:rPr>
              <a:t>S</a:t>
            </a:r>
            <a:r>
              <a:rPr lang="en-US" altLang="zh-CN" baseline="-25000" dirty="0" smtClean="0">
                <a:solidFill>
                  <a:schemeClr val="accent1"/>
                </a:solidFill>
                <a:uFillTx/>
                <a:latin typeface="Arial" panose="020B0604020202020204" pitchFamily="34" charset="0"/>
                <a:ea typeface="微软雅黑" panose="020B0503020204020204" charset="-122"/>
              </a:rPr>
              <a:t>new</a:t>
            </a:r>
            <a:r>
              <a:rPr lang="zh-CN" altLang="en-US" dirty="0" smtClean="0">
                <a:solidFill>
                  <a:schemeClr val="accent1"/>
                </a:solidFill>
                <a:latin typeface="Arial" panose="020B0604020202020204" pitchFamily="34" charset="0"/>
                <a:ea typeface="微软雅黑" panose="020B0503020204020204" charset="-122"/>
              </a:rPr>
              <a:t>=</a:t>
            </a:r>
            <a:r>
              <a:rPr lang="en-US" altLang="zh-CN" dirty="0" smtClean="0">
                <a:solidFill>
                  <a:schemeClr val="accent1"/>
                </a:solidFill>
                <a:latin typeface="Arial" panose="020B0604020202020204" pitchFamily="34" charset="0"/>
                <a:ea typeface="微软雅黑" panose="020B0503020204020204" charset="-122"/>
              </a:rPr>
              <a:t>(S</a:t>
            </a:r>
            <a:r>
              <a:rPr lang="en-US" altLang="zh-CN" baseline="-25000" dirty="0" smtClean="0">
                <a:solidFill>
                  <a:schemeClr val="accent1"/>
                </a:solidFill>
                <a:uFillTx/>
                <a:latin typeface="Arial" panose="020B0604020202020204" pitchFamily="34" charset="0"/>
                <a:ea typeface="微软雅黑" panose="020B0503020204020204" charset="-122"/>
              </a:rPr>
              <a:t>raw </a:t>
            </a:r>
            <a:r>
              <a:rPr lang="zh-CN" altLang="en-US" dirty="0" smtClean="0">
                <a:solidFill>
                  <a:schemeClr val="accent1"/>
                </a:solidFill>
                <a:latin typeface="Arial" panose="020B0604020202020204" pitchFamily="34" charset="0"/>
                <a:ea typeface="微软雅黑" panose="020B0503020204020204" charset="-122"/>
              </a:rPr>
              <a:t>± i</a:t>
            </a:r>
            <a:r>
              <a:rPr lang="zh-CN" altLang="en-US" baseline="30000" dirty="0" smtClean="0">
                <a:solidFill>
                  <a:schemeClr val="accent1"/>
                </a:solidFill>
                <a:uFillTx/>
                <a:latin typeface="Arial" panose="020B0604020202020204" pitchFamily="34" charset="0"/>
                <a:ea typeface="微软雅黑" panose="020B0503020204020204" charset="-122"/>
              </a:rPr>
              <a:t>2</a:t>
            </a:r>
            <a:r>
              <a:rPr lang="en-US" altLang="zh-CN" dirty="0" smtClean="0">
                <a:solidFill>
                  <a:schemeClr val="accent1"/>
                </a:solidFill>
                <a:latin typeface="Arial" panose="020B0604020202020204" pitchFamily="34" charset="0"/>
                <a:ea typeface="微软雅黑" panose="020B0503020204020204" charset="-122"/>
                <a:sym typeface="+mn-ea"/>
              </a:rPr>
              <a:t>)%P</a:t>
            </a:r>
            <a:r>
              <a:rPr lang="zh-CN" altLang="en-US" dirty="0" smtClean="0">
                <a:solidFill>
                  <a:schemeClr val="accent1"/>
                </a:solidFill>
                <a:latin typeface="Arial" panose="020B0604020202020204" pitchFamily="34" charset="0"/>
                <a:ea typeface="微软雅黑" panose="020B0503020204020204" charset="-122"/>
              </a:rPr>
              <a:t>, i=1,2,3,...,</a:t>
            </a:r>
            <a:r>
              <a:rPr lang="en-US" altLang="zh-CN" dirty="0" smtClean="0">
                <a:solidFill>
                  <a:schemeClr val="accent1"/>
                </a:solidFill>
                <a:latin typeface="Arial" panose="020B0604020202020204" pitchFamily="34" charset="0"/>
                <a:ea typeface="微软雅黑" panose="020B0503020204020204" charset="-122"/>
              </a:rPr>
              <a:t>L</a:t>
            </a:r>
            <a:r>
              <a:rPr lang="zh-CN" altLang="en-US" dirty="0" smtClean="0">
                <a:solidFill>
                  <a:schemeClr val="accent1"/>
                </a:solidFill>
                <a:latin typeface="Arial" panose="020B0604020202020204" pitchFamily="34" charset="0"/>
                <a:ea typeface="微软雅黑" panose="020B0503020204020204" charset="-122"/>
              </a:rPr>
              <a:t>-1</a:t>
            </a:r>
            <a:endParaRPr lang="zh-CN" altLang="en-US"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dirty="0" smtClean="0">
                <a:solidFill>
                  <a:schemeClr val="accent1"/>
                </a:solidFill>
                <a:latin typeface="Arial" panose="020B0604020202020204" pitchFamily="34" charset="0"/>
                <a:ea typeface="微软雅黑" panose="020B0503020204020204" charset="-122"/>
                <a:sym typeface="+mn-ea"/>
              </a:rPr>
              <a:t>S</a:t>
            </a:r>
            <a:r>
              <a:rPr lang="en-US" altLang="zh-CN" baseline="-25000" dirty="0" smtClean="0">
                <a:solidFill>
                  <a:schemeClr val="accent1"/>
                </a:solidFill>
                <a:uFillTx/>
                <a:latin typeface="Arial" panose="020B0604020202020204" pitchFamily="34" charset="0"/>
                <a:ea typeface="微软雅黑" panose="020B0503020204020204" charset="-122"/>
                <a:sym typeface="+mn-ea"/>
              </a:rPr>
              <a:t>raw </a:t>
            </a:r>
            <a:r>
              <a:rPr lang="en-US" altLang="zh-CN" dirty="0" smtClean="0">
                <a:solidFill>
                  <a:schemeClr val="accent1"/>
                </a:solidFill>
                <a:latin typeface="Arial" panose="020B0604020202020204" pitchFamily="34" charset="0"/>
                <a:ea typeface="微软雅黑" panose="020B0503020204020204" charset="-122"/>
                <a:sym typeface="+mn-ea"/>
              </a:rPr>
              <a:t>-</a:t>
            </a:r>
            <a:r>
              <a:rPr lang="zh-CN" altLang="en-US" dirty="0" smtClean="0">
                <a:solidFill>
                  <a:schemeClr val="accent1"/>
                </a:solidFill>
                <a:latin typeface="Arial" panose="020B0604020202020204" pitchFamily="34" charset="0"/>
                <a:ea typeface="微软雅黑" panose="020B0503020204020204" charset="-122"/>
                <a:sym typeface="+mn-ea"/>
              </a:rPr>
              <a:t> i</a:t>
            </a:r>
            <a:r>
              <a:rPr lang="zh-CN" altLang="en-US" baseline="30000" dirty="0" smtClean="0">
                <a:solidFill>
                  <a:schemeClr val="accent1"/>
                </a:solidFill>
                <a:uFillTx/>
                <a:latin typeface="Arial" panose="020B0604020202020204" pitchFamily="34" charset="0"/>
                <a:ea typeface="微软雅黑" panose="020B0503020204020204" charset="-122"/>
                <a:sym typeface="+mn-ea"/>
              </a:rPr>
              <a:t>2</a:t>
            </a:r>
            <a:r>
              <a:rPr lang="zh-CN" altLang="en-US" dirty="0" smtClean="0">
                <a:solidFill>
                  <a:schemeClr val="accent1"/>
                </a:solidFill>
                <a:latin typeface="Arial" panose="020B0604020202020204" pitchFamily="34" charset="0"/>
                <a:ea typeface="微软雅黑" panose="020B0503020204020204" charset="-122"/>
                <a:sym typeface="+mn-ea"/>
              </a:rPr>
              <a:t>为负数时，需要将其加</a:t>
            </a:r>
            <a:r>
              <a:rPr lang="en-US" altLang="zh-CN" dirty="0" smtClean="0">
                <a:solidFill>
                  <a:schemeClr val="accent1"/>
                </a:solidFill>
                <a:latin typeface="Arial" panose="020B0604020202020204" pitchFamily="34" charset="0"/>
                <a:ea typeface="微软雅黑" panose="020B0503020204020204" charset="-122"/>
                <a:sym typeface="+mn-ea"/>
              </a:rPr>
              <a:t>K*P</a:t>
            </a:r>
            <a:r>
              <a:rPr lang="zh-CN" altLang="en-US" dirty="0" smtClean="0">
                <a:solidFill>
                  <a:schemeClr val="accent1"/>
                </a:solidFill>
                <a:latin typeface="Arial" panose="020B0604020202020204" pitchFamily="34" charset="0"/>
                <a:ea typeface="微软雅黑" panose="020B0503020204020204" charset="-122"/>
                <a:sym typeface="+mn-ea"/>
              </a:rPr>
              <a:t>，使其变为正数。</a:t>
            </a:r>
            <a:endParaRPr lang="en-US" altLang="zh-CN"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16810" y="-55245"/>
            <a:ext cx="4572000" cy="6565900"/>
          </a:xfrm>
          <a:prstGeom prst="rect">
            <a:avLst/>
          </a:prstGeom>
          <a:noFill/>
        </p:spPr>
        <p:txBody>
          <a:bodyPr wrap="square" rtlCol="0" anchor="t">
            <a:spAutoFit/>
          </a:bodyPr>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std::string str, lineStr;</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cin&gt;&gt;N&gt;&gt;P;</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std::getline(std::cin, lineStr);</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std::getline(std::cin, lineStr);</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std::istringstream iss(lineStr);</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while(true)</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iss&gt;&gt;str;</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if(iss.fail())</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break;</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len = str.length();</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sum = 0;</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pow32 = 1;</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j = std::max(len-3, 0);</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for(i=len-1; i&gt;=j; --i)</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sum+=(str[i]-'A')*pow32;</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pow32*=32;</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 = sum%P;</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if(hashTabel[i].empty()||hashTabel[i]==str)</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hashTabel[i] = str;</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if(!bFirst)</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cout&lt;&lt;" ";</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cout&lt;&lt;i;</a:t>
            </a:r>
            <a:endParaRPr lang="zh-CN" altLang="en-US" sz="12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rPr>
              <a:t>        }</a:t>
            </a:r>
            <a:endParaRPr lang="zh-CN" altLang="en-US" sz="12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46990" y="28575"/>
            <a:ext cx="2540000" cy="6805930"/>
          </a:xfrm>
          <a:prstGeom prst="rect">
            <a:avLst/>
          </a:prstGeom>
          <a:noFill/>
        </p:spPr>
        <p:txBody>
          <a:bodyPr wrap="square" rtlCol="0" anchor="t">
            <a:spAutoFit/>
          </a:bodyPr>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#include &lt;iostream&gt;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#include &lt;cmath&gt;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#include &lt;sstream&gt;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using namespace std;</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#define MAX_P 1009</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std::string hashTabel[MAX_P];</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int MinPrime(int N)</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int P = 2*N;</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int i, 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while(true)</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t=sqrt(P);</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for(i=2; i&lt;=t; ++i)</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if(P%i==0)</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break;</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if(i&gt;t)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break;</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++P;</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return P;</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int main()</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int N, P, i, j, len, sum, pow32;</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bool bFirst=true;</a:t>
            </a:r>
            <a:endParaRPr lang="zh-CN" altLang="en-US" sz="1200" dirty="0" smtClean="0">
              <a:solidFill>
                <a:schemeClr val="accent1"/>
              </a:solidFill>
              <a:latin typeface="Arial" panose="020B0604020202020204" pitchFamily="34" charset="0"/>
              <a:ea typeface="微软雅黑" panose="020B0503020204020204" charset="-122"/>
              <a:sym typeface="+mn-ea"/>
            </a:endParaRPr>
          </a:p>
        </p:txBody>
      </p:sp>
      <p:sp>
        <p:nvSpPr>
          <p:cNvPr id="6" name="文本框 5"/>
          <p:cNvSpPr txBox="1"/>
          <p:nvPr/>
        </p:nvSpPr>
        <p:spPr>
          <a:xfrm>
            <a:off x="5702935" y="28575"/>
            <a:ext cx="6459855" cy="6805930"/>
          </a:xfrm>
          <a:prstGeom prst="rect">
            <a:avLst/>
          </a:prstGeom>
          <a:noFill/>
        </p:spPr>
        <p:txBody>
          <a:bodyPr wrap="square" rtlCol="0" anchor="t">
            <a:spAutoFit/>
          </a:bodyPr>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else</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for(j=1; ;++j)</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if(hashTabel[(i+j*j)%P].empty()||hashTabel[(i+j*j)%P]==str)</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 = (i+j*j)%P;</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hashTabel[i] = str;</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if(!bFirst)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cout&lt;&lt;"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cout&lt;&lt;i;</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break;</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else if(hashTabel[(i-j*j+1000*P)%P].empty()||hashTabel[(i-j*j+1000*P)%P]==str)</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 = (i-j*j+1000*P)%P;</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hashTabel[i] = str;</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if(!bFirst)</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cout&lt;&lt;"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cout&lt;&lt;i;</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break;</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bFirst=false;</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    return 0;</a:t>
            </a:r>
            <a:endParaRPr lang="zh-CN" altLang="en-US" sz="12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zh-CN" altLang="en-US" sz="1200" dirty="0" smtClean="0">
                <a:solidFill>
                  <a:schemeClr val="accent1"/>
                </a:solidFill>
                <a:latin typeface="Arial" panose="020B0604020202020204" pitchFamily="34" charset="0"/>
                <a:ea typeface="微软雅黑" panose="020B0503020204020204" charset="-122"/>
                <a:sym typeface="+mn-ea"/>
              </a:rPr>
              <a:t>}</a:t>
            </a:r>
            <a:endParaRPr lang="zh-CN" altLang="en-US" sz="1200" dirty="0" smtClean="0">
              <a:solidFill>
                <a:schemeClr val="accent1"/>
              </a:solidFill>
              <a:latin typeface="Arial" panose="020B0604020202020204" pitchFamily="34" charset="0"/>
              <a:ea typeface="微软雅黑" panose="020B0503020204020204"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34030" y="1742440"/>
            <a:ext cx="6513830" cy="1434465"/>
          </a:xfrm>
        </p:spPr>
        <p:txBody>
          <a:bodyPr/>
          <a:p>
            <a:r>
              <a:rPr lang="zh-CN" altLang="en-US" sz="4400"/>
              <a:t>第七章：  </a:t>
            </a:r>
            <a:r>
              <a:rPr sz="4400"/>
              <a:t>贪心与回溯</a:t>
            </a:r>
            <a:endParaRPr sz="4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贪心法</a:t>
            </a:r>
            <a:endParaRPr lang="zh-CN" altLang="en-US"/>
          </a:p>
        </p:txBody>
      </p:sp>
      <p:sp>
        <p:nvSpPr>
          <p:cNvPr id="3" name="内容占位符 2"/>
          <p:cNvSpPr>
            <a:spLocks noGrp="1"/>
          </p:cNvSpPr>
          <p:nvPr>
            <p:ph idx="1"/>
          </p:nvPr>
        </p:nvSpPr>
        <p:spPr/>
        <p:txBody>
          <a:bodyPr/>
          <a:p>
            <a:pPr marL="0" indent="0">
              <a:buNone/>
            </a:pPr>
            <a:r>
              <a:rPr lang="zh-CN" altLang="en-US"/>
              <a:t>贪心法并不是一个具体的算法，而是一种解决问题的策略。</a:t>
            </a:r>
            <a:endParaRPr lang="zh-CN" altLang="en-US"/>
          </a:p>
          <a:p>
            <a:pPr marL="0" indent="0">
              <a:buNone/>
            </a:pPr>
            <a:r>
              <a:rPr lang="zh-CN" altLang="en-US"/>
              <a:t>这个策略的核心思想就是如果有解决某个问题的一条路，那么就沿着这条路走下去，如果这条路最终到达了死胡同，那么可能需要采用回溯方法，返回到某个位置，然后继续选择没有走过的路走下去。 </a:t>
            </a:r>
            <a:endParaRPr lang="zh-CN" altLang="en-US"/>
          </a:p>
          <a:p>
            <a:pPr marL="0" indent="0">
              <a:buNone/>
            </a:pPr>
            <a:r>
              <a:rPr lang="zh-CN" altLang="en-US"/>
              <a:t>从动物天性角度考虑，贪心法是一种只顾眼前的策率。</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最优装载问题</a:t>
            </a:r>
            <a:endParaRPr lang="zh-CN" altLang="en-US"/>
          </a:p>
        </p:txBody>
      </p:sp>
      <p:sp>
        <p:nvSpPr>
          <p:cNvPr id="3" name="内容占位符 2"/>
          <p:cNvSpPr>
            <a:spLocks noGrp="1"/>
          </p:cNvSpPr>
          <p:nvPr>
            <p:ph idx="1"/>
          </p:nvPr>
        </p:nvSpPr>
        <p:spPr>
          <a:xfrm>
            <a:off x="664210" y="1066165"/>
            <a:ext cx="10835005" cy="1160145"/>
          </a:xfrm>
        </p:spPr>
        <p:txBody>
          <a:bodyPr/>
          <a:p>
            <a:pPr marL="0" indent="0">
              <a:buNone/>
            </a:pPr>
            <a:r>
              <a:rPr lang="zh-CN" altLang="en-US"/>
              <a:t>有一批集装箱要装上一艘载重量为c的轮船。其中集装箱i的重量为</a:t>
            </a:r>
            <a:r>
              <a:rPr lang="en-US" altLang="zh-CN"/>
              <a:t>w</a:t>
            </a:r>
            <a:r>
              <a:rPr lang="zh-CN" altLang="en-US" baseline="-25000">
                <a:solidFill>
                  <a:schemeClr val="accent1"/>
                </a:solidFill>
                <a:uFillTx/>
                <a:latin typeface="+中文标题" charset="0"/>
              </a:rPr>
              <a:t>i</a:t>
            </a:r>
            <a:r>
              <a:rPr lang="zh-CN" altLang="en-US"/>
              <a:t>。最优装载问题要求确定在装载体积不受限制的情况下，将尽可能多的集装箱装上轮船。 </a:t>
            </a:r>
            <a:endParaRPr lang="zh-CN" altLang="en-US"/>
          </a:p>
        </p:txBody>
      </p:sp>
      <p:sp>
        <p:nvSpPr>
          <p:cNvPr id="4" name="内容占位符 2"/>
          <p:cNvSpPr>
            <a:spLocks noGrp="1"/>
          </p:cNvSpPr>
          <p:nvPr/>
        </p:nvSpPr>
        <p:spPr>
          <a:xfrm>
            <a:off x="664210" y="2305685"/>
            <a:ext cx="10835005" cy="1160145"/>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题目要求装入尽可能多的集装箱装上轮船，所以装轻的比装重的要划算，</a:t>
            </a:r>
            <a:endParaRPr lang="zh-CN" altLang="en-US"/>
          </a:p>
          <a:p>
            <a:pPr marL="0" indent="0">
              <a:buNone/>
            </a:pPr>
            <a:r>
              <a:rPr lang="zh-CN" altLang="en-US">
                <a:sym typeface="+mn-ea"/>
              </a:rPr>
              <a:t>贪心策略：</a:t>
            </a:r>
            <a:r>
              <a:rPr lang="zh-CN" altLang="en-US"/>
              <a:t>将物品按重量从小到大排序，从轻的开始选即可。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6600" y="199356"/>
            <a:ext cx="10834777" cy="699595"/>
          </a:xfrm>
        </p:spPr>
        <p:txBody>
          <a:bodyPr/>
          <a:p>
            <a:r>
              <a:rPr lang="zh-CN" altLang="en-US"/>
              <a:t>部分背包问题</a:t>
            </a:r>
            <a:endParaRPr lang="zh-CN" altLang="en-US"/>
          </a:p>
        </p:txBody>
      </p:sp>
      <p:sp>
        <p:nvSpPr>
          <p:cNvPr id="3" name="内容占位符 2"/>
          <p:cNvSpPr>
            <a:spLocks noGrp="1"/>
          </p:cNvSpPr>
          <p:nvPr>
            <p:ph idx="1"/>
          </p:nvPr>
        </p:nvSpPr>
        <p:spPr>
          <a:xfrm>
            <a:off x="480695" y="1056005"/>
            <a:ext cx="10946765" cy="956310"/>
          </a:xfrm>
        </p:spPr>
        <p:txBody>
          <a:bodyPr/>
          <a:p>
            <a:pPr marL="0" indent="0">
              <a:buNone/>
            </a:pPr>
            <a:r>
              <a:rPr lang="zh-CN" altLang="en-US"/>
              <a:t>假设一共有N件物品，第 i 件物品的价值为 V</a:t>
            </a:r>
            <a:r>
              <a:rPr lang="zh-CN" altLang="en-US" baseline="-25000">
                <a:solidFill>
                  <a:schemeClr val="accent1"/>
                </a:solidFill>
                <a:uFillTx/>
                <a:latin typeface="+中文标题" charset="0"/>
              </a:rPr>
              <a:t>i</a:t>
            </a:r>
            <a:r>
              <a:rPr lang="zh-CN" altLang="en-US"/>
              <a:t>，重量为W</a:t>
            </a:r>
            <a:r>
              <a:rPr lang="zh-CN" altLang="en-US" baseline="-25000">
                <a:solidFill>
                  <a:schemeClr val="accent1"/>
                </a:solidFill>
                <a:uFillTx/>
                <a:latin typeface="+中文标题" charset="0"/>
              </a:rPr>
              <a:t>i</a:t>
            </a:r>
            <a:r>
              <a:rPr lang="zh-CN" altLang="en-US"/>
              <a:t>，一个小偷有一个最多只能装下重量为W的背包，他希望带走的物品越有价值越好，请问：他应该选择哪些物品？</a:t>
            </a:r>
            <a:endParaRPr lang="zh-CN" altLang="en-US"/>
          </a:p>
        </p:txBody>
      </p:sp>
      <p:sp>
        <p:nvSpPr>
          <p:cNvPr id="4" name="内容占位符 2"/>
          <p:cNvSpPr>
            <a:spLocks noGrp="1"/>
          </p:cNvSpPr>
          <p:nvPr/>
        </p:nvSpPr>
        <p:spPr>
          <a:xfrm>
            <a:off x="536575" y="2193925"/>
            <a:ext cx="10946765" cy="1049020"/>
          </a:xfrm>
          <a:prstGeom prst="rect">
            <a:avLst/>
          </a:prstGeom>
          <a:noFill/>
          <a:ln w="9525">
            <a:noFill/>
          </a:ln>
        </p:spPr>
        <p:txBody>
          <a:bodyPr>
            <a:normAutofit/>
          </a:bodyPr>
          <a:lstStyle>
            <a:lvl1pPr marL="361950" indent="-361950" algn="just" defTabSz="514350" rtl="0" eaLnBrk="0" fontAlgn="base" hangingPunct="0">
              <a:lnSpc>
                <a:spcPct val="110000"/>
              </a:lnSpc>
              <a:spcBef>
                <a:spcPts val="1015"/>
              </a:spcBef>
              <a:spcAft>
                <a:spcPct val="0"/>
              </a:spcAft>
              <a:buClr>
                <a:schemeClr val="accent1"/>
              </a:buClr>
              <a:buSzPct val="50000"/>
              <a:buFont typeface="Wingdings" panose="05000000000000000000" pitchFamily="2" charset="2"/>
              <a:buChar char="u"/>
              <a:defRPr sz="2200" kern="1200">
                <a:solidFill>
                  <a:schemeClr val="accent1"/>
                </a:solidFill>
                <a:latin typeface="+mj-ea"/>
                <a:ea typeface="+mj-ea"/>
                <a:cs typeface="+mn-cs"/>
              </a:defRPr>
            </a:lvl1pPr>
            <a:lvl2pPr marL="361950" indent="-361950" algn="just" defTabSz="514350" rtl="0" eaLnBrk="0" fontAlgn="base" hangingPunct="0">
              <a:lnSpc>
                <a:spcPct val="150000"/>
              </a:lnSpc>
              <a:spcBef>
                <a:spcPct val="0"/>
              </a:spcBef>
              <a:spcAft>
                <a:spcPts val="340"/>
              </a:spcAft>
              <a:buClr>
                <a:srgbClr val="A1BBEE"/>
              </a:buClr>
              <a:buFont typeface="幼圆" panose="02010509060101010101" pitchFamily="49" charset="-122"/>
              <a:buChar char=" "/>
              <a:defRPr sz="1600" kern="1200">
                <a:solidFill>
                  <a:schemeClr val="tx1"/>
                </a:solidFill>
                <a:latin typeface="+mn-ea"/>
                <a:ea typeface="+mn-ea"/>
                <a:cs typeface="+mn-cs"/>
              </a:defRPr>
            </a:lvl2pPr>
            <a:lvl3pPr marL="643255" indent="-128905" algn="l" defTabSz="514350" rtl="0" eaLnBrk="0" fontAlgn="base" hangingPunct="0">
              <a:lnSpc>
                <a:spcPct val="90000"/>
              </a:lnSpc>
              <a:spcBef>
                <a:spcPts val="275"/>
              </a:spcBef>
              <a:spcAft>
                <a:spcPct val="0"/>
              </a:spcAft>
              <a:buFont typeface="Arial" panose="020B0604020202020204" pitchFamily="34" charset="0"/>
              <a:buChar char="•"/>
              <a:defRPr sz="1100" kern="1200">
                <a:solidFill>
                  <a:schemeClr val="tx1"/>
                </a:solidFill>
                <a:latin typeface="+mn-lt"/>
                <a:ea typeface="+mn-ea"/>
                <a:cs typeface="+mn-cs"/>
              </a:defRPr>
            </a:lvl3pPr>
            <a:lvl4pPr marL="900430"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4pPr>
            <a:lvl5pPr marL="1157605" indent="-128905" algn="l" defTabSz="514350" rtl="0" eaLnBrk="0" fontAlgn="base" hangingPunct="0">
              <a:lnSpc>
                <a:spcPct val="90000"/>
              </a:lnSpc>
              <a:spcBef>
                <a:spcPts val="275"/>
              </a:spcBef>
              <a:spcAft>
                <a:spcPct val="0"/>
              </a:spcAft>
              <a:buFont typeface="Arial" panose="020B0604020202020204" pitchFamily="34" charset="0"/>
              <a:buChar char="•"/>
              <a:defRPr sz="10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0" indent="0">
              <a:buNone/>
            </a:pPr>
            <a:r>
              <a:rPr lang="zh-CN" altLang="en-US"/>
              <a:t>贪心策略：将物品按单位重量（</a:t>
            </a:r>
            <a:r>
              <a:rPr lang="zh-CN" altLang="en-US">
                <a:sym typeface="+mn-ea"/>
              </a:rPr>
              <a:t>Vi / Wi）</a:t>
            </a:r>
            <a:r>
              <a:rPr lang="zh-CN" altLang="en-US"/>
              <a:t> 所具有的价值排序。总是优先选择单位重量下价值最大的物品。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乘船问题</a:t>
            </a:r>
            <a:endParaRPr lang="zh-CN" altLang="en-US"/>
          </a:p>
        </p:txBody>
      </p:sp>
      <p:sp>
        <p:nvSpPr>
          <p:cNvPr id="3" name="内容占位符 2"/>
          <p:cNvSpPr>
            <a:spLocks noGrp="1"/>
          </p:cNvSpPr>
          <p:nvPr>
            <p:ph idx="1"/>
          </p:nvPr>
        </p:nvSpPr>
        <p:spPr>
          <a:xfrm>
            <a:off x="664210" y="1066165"/>
            <a:ext cx="10835005" cy="1006475"/>
          </a:xfrm>
        </p:spPr>
        <p:txBody>
          <a:bodyPr/>
          <a:p>
            <a:pPr marL="0" indent="0">
              <a:buNone/>
            </a:pPr>
            <a:r>
              <a:rPr lang="zh-CN" altLang="en-US"/>
              <a:t>乘船问题。有n个人，第i个人重量为w</a:t>
            </a:r>
            <a:r>
              <a:rPr lang="zh-CN" altLang="en-US" baseline="-25000">
                <a:solidFill>
                  <a:schemeClr val="accent1"/>
                </a:solidFill>
                <a:uFillTx/>
                <a:latin typeface="+中文标题" charset="0"/>
              </a:rPr>
              <a:t>i</a:t>
            </a:r>
            <a:r>
              <a:rPr lang="zh-CN" altLang="en-US"/>
              <a:t>。每艘船的最大载重量均为C，且最多只能乘两个人。请用最少的船装载所有人。</a:t>
            </a:r>
            <a:endParaRPr lang="zh-CN" altLang="en-US"/>
          </a:p>
        </p:txBody>
      </p:sp>
      <p:sp>
        <p:nvSpPr>
          <p:cNvPr id="4" name="文本框 3"/>
          <p:cNvSpPr txBox="1"/>
          <p:nvPr/>
        </p:nvSpPr>
        <p:spPr>
          <a:xfrm>
            <a:off x="664210" y="1941830"/>
            <a:ext cx="7919720" cy="2091690"/>
          </a:xfrm>
          <a:prstGeom prst="rect">
            <a:avLst/>
          </a:prstGeom>
          <a:noFill/>
        </p:spPr>
        <p:txBody>
          <a:bodyPr wrap="square" rtlCol="0" anchor="t">
            <a:spAutoFit/>
          </a:bodyPr>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贪心策略：</a:t>
            </a:r>
            <a:r>
              <a:rPr lang="zh-CN" altLang="en-US" sz="2000" dirty="0" smtClean="0">
                <a:solidFill>
                  <a:schemeClr val="accent1"/>
                </a:solidFill>
                <a:latin typeface="Arial" panose="020B0604020202020204" pitchFamily="34" charset="0"/>
                <a:ea typeface="微软雅黑" panose="020B0503020204020204" charset="-122"/>
                <a:sym typeface="+mn-ea"/>
              </a:rPr>
              <a:t>当前最轻和当前最重的进行组合，也就是一艘船能装两个人则尽量将这两个人放在一艘船上。具体如下：</a:t>
            </a:r>
            <a:endParaRPr lang="zh-CN" altLang="en-US" sz="2000" dirty="0" smtClean="0">
              <a:solidFill>
                <a:schemeClr val="accent1"/>
              </a:solidFill>
              <a:latin typeface="Arial" panose="020B0604020202020204" pitchFamily="34" charset="0"/>
              <a:ea typeface="微软雅黑" panose="020B0503020204020204" charset="-122"/>
              <a:sym typeface="+mn-ea"/>
            </a:endParaRPr>
          </a:p>
          <a:p>
            <a:pPr>
              <a:lnSpc>
                <a:spcPct val="130000"/>
              </a:lnSpc>
            </a:pPr>
            <a:r>
              <a:rPr lang="en-US" altLang="zh-CN" sz="2000" dirty="0" smtClean="0">
                <a:solidFill>
                  <a:schemeClr val="accent1"/>
                </a:solidFill>
                <a:latin typeface="Arial" panose="020B0604020202020204" pitchFamily="34" charset="0"/>
                <a:ea typeface="微软雅黑" panose="020B0503020204020204" charset="-122"/>
              </a:rPr>
              <a:t>1. </a:t>
            </a:r>
            <a:r>
              <a:rPr lang="zh-CN" altLang="en-US" sz="2000" dirty="0" smtClean="0">
                <a:solidFill>
                  <a:schemeClr val="accent1"/>
                </a:solidFill>
                <a:latin typeface="Arial" panose="020B0604020202020204" pitchFamily="34" charset="0"/>
                <a:ea typeface="微软雅黑" panose="020B0503020204020204" charset="-122"/>
              </a:rPr>
              <a:t>将所有人的重量进行排序； </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en-US" altLang="zh-CN" sz="2000" dirty="0" smtClean="0">
                <a:solidFill>
                  <a:schemeClr val="accent1"/>
                </a:solidFill>
                <a:latin typeface="Arial" panose="020B0604020202020204" pitchFamily="34" charset="0"/>
                <a:ea typeface="微软雅黑" panose="020B0503020204020204" charset="-122"/>
              </a:rPr>
              <a:t>2. </a:t>
            </a:r>
            <a:r>
              <a:rPr lang="zh-CN" altLang="en-US" sz="2000" dirty="0" smtClean="0">
                <a:solidFill>
                  <a:schemeClr val="accent1"/>
                </a:solidFill>
                <a:latin typeface="Arial" panose="020B0604020202020204" pitchFamily="34" charset="0"/>
                <a:ea typeface="微软雅黑" panose="020B0503020204020204" charset="-122"/>
              </a:rPr>
              <a:t>从当前最轻的重量i开始考虑，找能跟其坐一只船的最重的人j； </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3</a:t>
            </a:r>
            <a:r>
              <a:rPr lang="en-US" altLang="zh-CN" sz="2000" dirty="0" smtClean="0">
                <a:solidFill>
                  <a:schemeClr val="accent1"/>
                </a:solidFill>
                <a:latin typeface="Arial" panose="020B0604020202020204" pitchFamily="34" charset="0"/>
                <a:ea typeface="微软雅黑" panose="020B0503020204020204" charset="-122"/>
              </a:rPr>
              <a:t>. </a:t>
            </a:r>
            <a:r>
              <a:rPr lang="zh-CN" altLang="en-US" sz="2000" dirty="0" smtClean="0">
                <a:solidFill>
                  <a:schemeClr val="accent1"/>
                </a:solidFill>
                <a:latin typeface="Arial" panose="020B0604020202020204" pitchFamily="34" charset="0"/>
                <a:ea typeface="微软雅黑" panose="020B0503020204020204" charset="-122"/>
              </a:rPr>
              <a:t>比那个最重的人j都重的人都单独坐一个船；</a:t>
            </a:r>
            <a:endParaRPr lang="zh-CN" altLang="en-US" sz="2000" dirty="0" smtClean="0">
              <a:solidFill>
                <a:schemeClr val="accent1"/>
              </a:solidFill>
              <a:latin typeface="Arial" panose="020B0604020202020204" pitchFamily="34" charset="0"/>
              <a:ea typeface="微软雅黑" panose="020B0503020204020204" charset="-122"/>
            </a:endParaRPr>
          </a:p>
        </p:txBody>
      </p:sp>
      <p:sp>
        <p:nvSpPr>
          <p:cNvPr id="5" name="文本框 4"/>
          <p:cNvSpPr txBox="1"/>
          <p:nvPr/>
        </p:nvSpPr>
        <p:spPr>
          <a:xfrm>
            <a:off x="578485" y="4312920"/>
            <a:ext cx="10034270" cy="2091690"/>
          </a:xfrm>
          <a:prstGeom prst="rect">
            <a:avLst/>
          </a:prstGeom>
          <a:noFill/>
        </p:spPr>
        <p:txBody>
          <a:bodyPr wrap="square" rtlCol="0" anchor="t">
            <a:spAutoFit/>
          </a:bodyPr>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反证法： </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1.假设i不与任何人同船，如果将j拉来与其同船，用的船数会小于等于原来的船数； </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2.假设i与k同船，因为j是与i匹配的最重的，所以w(k)&lt;=w(j)，则j加入其它船可能会使其它船超重，用的船数会变多； </a:t>
            </a:r>
            <a:endParaRPr lang="zh-CN" altLang="en-US" sz="2000" dirty="0" smtClean="0">
              <a:solidFill>
                <a:schemeClr val="accent1"/>
              </a:solidFill>
              <a:latin typeface="Arial" panose="020B0604020202020204" pitchFamily="34" charset="0"/>
              <a:ea typeface="微软雅黑" panose="020B0503020204020204" charset="-122"/>
            </a:endParaRPr>
          </a:p>
          <a:p>
            <a:pPr>
              <a:lnSpc>
                <a:spcPct val="130000"/>
              </a:lnSpc>
            </a:pPr>
            <a:r>
              <a:rPr lang="zh-CN" altLang="en-US" sz="2000" dirty="0" smtClean="0">
                <a:solidFill>
                  <a:schemeClr val="accent1"/>
                </a:solidFill>
                <a:latin typeface="Arial" panose="020B0604020202020204" pitchFamily="34" charset="0"/>
                <a:ea typeface="微软雅黑" panose="020B0503020204020204" charset="-122"/>
              </a:rPr>
              <a:t>综上，说明这样的贪心法不会丢失最优解。</a:t>
            </a:r>
            <a:endParaRPr lang="zh-CN" altLang="en-US" sz="2000" dirty="0" smtClean="0">
              <a:solidFill>
                <a:schemeClr val="accent1"/>
              </a:solidFill>
              <a:latin typeface="Arial" panose="020B0604020202020204" pitchFamily="34" charset="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A000120140530A99PPBG">
  <a:themeElements>
    <a:clrScheme name="自定义 701">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49894</Words>
  <Application>WPS 演示</Application>
  <PresentationFormat>宽屏</PresentationFormat>
  <Paragraphs>2328</Paragraphs>
  <Slides>102</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102</vt:i4>
      </vt:variant>
    </vt:vector>
  </HeadingPairs>
  <TitlesOfParts>
    <vt:vector size="120" baseType="lpstr">
      <vt:lpstr>Arial</vt:lpstr>
      <vt:lpstr>宋体</vt:lpstr>
      <vt:lpstr>Wingdings</vt:lpstr>
      <vt:lpstr>微软雅黑</vt:lpstr>
      <vt:lpstr>幼圆</vt:lpstr>
      <vt:lpstr>黑体</vt:lpstr>
      <vt:lpstr>Tahoma</vt:lpstr>
      <vt:lpstr>Calibri</vt:lpstr>
      <vt:lpstr>Arial Unicode MS</vt:lpstr>
      <vt:lpstr>Baskerville Old Face</vt:lpstr>
      <vt:lpstr>Wingdings</vt:lpstr>
      <vt:lpstr>+中文标题</vt:lpstr>
      <vt:lpstr>Segoe Print</vt:lpstr>
      <vt:lpstr>A000120140530A99PPBG</vt:lpstr>
      <vt:lpstr>Paint.Picture</vt:lpstr>
      <vt:lpstr>Paint.Picture</vt:lpstr>
      <vt:lpstr>Paint.Picture</vt:lpstr>
      <vt:lpstr>Paint.Picture</vt:lpstr>
      <vt:lpstr>JIT 天梯赛培训</vt:lpstr>
      <vt:lpstr>目录</vt:lpstr>
      <vt:lpstr>第一章： 数组和字符串</vt:lpstr>
      <vt:lpstr>数组</vt:lpstr>
      <vt:lpstr>数组</vt:lpstr>
      <vt:lpstr>数组</vt:lpstr>
      <vt:lpstr>字符串</vt:lpstr>
      <vt:lpstr>竖式问题(C解法）</vt:lpstr>
      <vt:lpstr>strchr</vt:lpstr>
      <vt:lpstr>竖式问题(C++解法）</vt:lpstr>
      <vt:lpstr>字符串</vt:lpstr>
      <vt:lpstr>最长回文子串</vt:lpstr>
      <vt:lpstr>最长回文子串</vt:lpstr>
      <vt:lpstr>最长回文子串求解其他问题</vt:lpstr>
      <vt:lpstr>字符库函数</vt:lpstr>
      <vt:lpstr>字符串库函数</vt:lpstr>
      <vt:lpstr>PowerPoint 演示文稿</vt:lpstr>
      <vt:lpstr>内存函数</vt:lpstr>
      <vt:lpstr>周期串</vt:lpstr>
      <vt:lpstr>I/O性能问题</vt:lpstr>
      <vt:lpstr>I/O性能问题</vt:lpstr>
      <vt:lpstr>第二章：排序、查找</vt:lpstr>
      <vt:lpstr>排序</vt:lpstr>
      <vt:lpstr>桶形态</vt:lpstr>
      <vt:lpstr>排序</vt:lpstr>
      <vt:lpstr>qsort for double array</vt:lpstr>
      <vt:lpstr>qsort for char array</vt:lpstr>
      <vt:lpstr>qsort for string array</vt:lpstr>
      <vt:lpstr>qsort for struct array</vt:lpstr>
      <vt:lpstr>std::sort</vt:lpstr>
      <vt:lpstr>PowerPoint 演示文稿</vt:lpstr>
      <vt:lpstr>std::greater</vt:lpstr>
      <vt:lpstr>排序练习</vt:lpstr>
      <vt:lpstr>6174黑洞数</vt:lpstr>
      <vt:lpstr>字母重排</vt:lpstr>
      <vt:lpstr>二分查找法</vt:lpstr>
      <vt:lpstr>二分查找法</vt:lpstr>
      <vt:lpstr>PowerPoint 演示文稿</vt:lpstr>
      <vt:lpstr>binary_search</vt:lpstr>
      <vt:lpstr>PowerPoint 演示文稿</vt:lpstr>
      <vt:lpstr>排序再讨论</vt:lpstr>
      <vt:lpstr>第三章： 栈、队列、链表</vt:lpstr>
      <vt:lpstr>栈 (Stack)</vt:lpstr>
      <vt:lpstr>队列（queue）</vt:lpstr>
      <vt:lpstr>链表 (Linked List)</vt:lpstr>
      <vt:lpstr>约瑟夫环</vt:lpstr>
      <vt:lpstr>卡片游戏</vt:lpstr>
      <vt:lpstr>PowerPoint 演示文稿</vt:lpstr>
      <vt:lpstr>铁轨</vt:lpstr>
      <vt:lpstr>PowerPoint 演示文稿</vt:lpstr>
      <vt:lpstr>移动小球</vt:lpstr>
      <vt:lpstr>PowerPoint 演示文稿</vt:lpstr>
      <vt:lpstr>PowerPoint 演示文稿</vt:lpstr>
      <vt:lpstr>实例</vt:lpstr>
      <vt:lpstr>第四章： 二叉树</vt:lpstr>
      <vt:lpstr>二叉树(binary tree)</vt:lpstr>
      <vt:lpstr>二叉树的遍历</vt:lpstr>
      <vt:lpstr>二叉树重构</vt:lpstr>
      <vt:lpstr>PowerPoint 演示文稿</vt:lpstr>
      <vt:lpstr>二叉树重构</vt:lpstr>
      <vt:lpstr>PowerPoint 演示文稿</vt:lpstr>
      <vt:lpstr>第五章： 图</vt:lpstr>
      <vt:lpstr>黑白图像</vt:lpstr>
      <vt:lpstr>PowerPoint 演示文稿</vt:lpstr>
      <vt:lpstr>PowerPoint 演示文稿</vt:lpstr>
      <vt:lpstr>PowerPoint 演示文稿</vt:lpstr>
      <vt:lpstr>走迷宫</vt:lpstr>
      <vt:lpstr>PowerPoint 演示文稿</vt:lpstr>
      <vt:lpstr>PowerPoint 演示文稿</vt:lpstr>
      <vt:lpstr>PowerPoint 演示文稿</vt:lpstr>
      <vt:lpstr>PowerPoint 演示文稿</vt:lpstr>
      <vt:lpstr>PowerPoint 演示文稿</vt:lpstr>
      <vt:lpstr> 哥尼斯堡的“七桥问题”</vt:lpstr>
      <vt:lpstr>PowerPoint 演示文稿</vt:lpstr>
      <vt:lpstr>PowerPoint 演示文稿</vt:lpstr>
      <vt:lpstr>PowerPoint 演示文稿</vt:lpstr>
      <vt:lpstr>第六章： set、map、 Hash</vt:lpstr>
      <vt:lpstr>关于江苏省青少年信息学奥林匹克系列赛事程序设计语言变更的公告</vt:lpstr>
      <vt:lpstr>集合容器std::set</vt:lpstr>
      <vt:lpstr>std::set</vt:lpstr>
      <vt:lpstr>集合求交 set_intersection</vt:lpstr>
      <vt:lpstr>集合求并 set_union</vt:lpstr>
      <vt:lpstr>集合求差std::difference</vt:lpstr>
      <vt:lpstr>两个差集的并集 std::set_symmetric_difference</vt:lpstr>
      <vt:lpstr>集合映射容器std::map</vt:lpstr>
      <vt:lpstr>std::map</vt:lpstr>
      <vt:lpstr>std::multimap</vt:lpstr>
      <vt:lpstr>哈希表 Hash</vt:lpstr>
      <vt:lpstr>常用的哈希函数</vt:lpstr>
      <vt:lpstr>哈希冲突的处理方法</vt:lpstr>
      <vt:lpstr>哈希（散列）映射 / 哈希（散列）冲突解决</vt:lpstr>
      <vt:lpstr>PowerPoint 演示文稿</vt:lpstr>
      <vt:lpstr> 字符串关键字的散列映射</vt:lpstr>
      <vt:lpstr>PowerPoint 演示文稿</vt:lpstr>
      <vt:lpstr>第七章：  贪心与回溯</vt:lpstr>
      <vt:lpstr>贪心法</vt:lpstr>
      <vt:lpstr>最优装载问题</vt:lpstr>
      <vt:lpstr>部分背包问题</vt:lpstr>
      <vt:lpstr>乘船问题</vt:lpstr>
      <vt:lpstr>PowerPoint 演示文稿</vt:lpstr>
      <vt:lpstr>第八章：  动态规划</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Hello, stupid world!</cp:lastModifiedBy>
  <cp:revision>382</cp:revision>
  <dcterms:created xsi:type="dcterms:W3CDTF">2015-05-05T08:02:00Z</dcterms:created>
  <dcterms:modified xsi:type="dcterms:W3CDTF">2017-12-15T05:06:45Z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