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93" r:id="rId6"/>
    <p:sldId id="326" r:id="rId7"/>
    <p:sldId id="327" r:id="rId8"/>
    <p:sldId id="328" r:id="rId9"/>
    <p:sldId id="329" r:id="rId10"/>
    <p:sldId id="330" r:id="rId11"/>
    <p:sldId id="260" r:id="rId12"/>
    <p:sldId id="261" r:id="rId13"/>
    <p:sldId id="268" r:id="rId14"/>
    <p:sldId id="262" r:id="rId15"/>
    <p:sldId id="263" r:id="rId16"/>
    <p:sldId id="265" r:id="rId17"/>
    <p:sldId id="275" r:id="rId18"/>
    <p:sldId id="274" r:id="rId19"/>
    <p:sldId id="266" r:id="rId20"/>
    <p:sldId id="267" r:id="rId21"/>
    <p:sldId id="276" r:id="rId22"/>
    <p:sldId id="324" r:id="rId23"/>
    <p:sldId id="277" r:id="rId24"/>
    <p:sldId id="325" r:id="rId25"/>
    <p:sldId id="278" r:id="rId26"/>
    <p:sldId id="279" r:id="rId27"/>
    <p:sldId id="280" r:id="rId28"/>
    <p:sldId id="281" r:id="rId29"/>
    <p:sldId id="321" r:id="rId30"/>
    <p:sldId id="282" r:id="rId31"/>
    <p:sldId id="322" r:id="rId32"/>
    <p:sldId id="283" r:id="rId33"/>
    <p:sldId id="284" r:id="rId34"/>
    <p:sldId id="285" r:id="rId35"/>
    <p:sldId id="286" r:id="rId36"/>
    <p:sldId id="287" r:id="rId37"/>
    <p:sldId id="288" r:id="rId38"/>
    <p:sldId id="323" r:id="rId39"/>
    <p:sldId id="289" r:id="rId40"/>
    <p:sldId id="290" r:id="rId41"/>
    <p:sldId id="291" r:id="rId42"/>
    <p:sldId id="292" r:id="rId43"/>
  </p:sldIdLst>
  <p:sldSz cx="12192000" cy="6858000"/>
  <p:notesSz cx="7103745" cy="10234295"/>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5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感谢大龙的投稿</a:t>
            </a:r>
            <a:r>
              <a:rPr lang="en-US" altLang="zh-CN" dirty="0"/>
              <a:t>】</a:t>
            </a:r>
            <a:endParaRPr lang="en-US" altLang="zh-CN" dirty="0"/>
          </a:p>
          <a:p>
            <a:endParaRPr lang="en-US" altLang="zh-CN" dirty="0"/>
          </a:p>
          <a:p>
            <a:r>
              <a:rPr lang="zh-CN" altLang="en-US" dirty="0"/>
              <a:t>字体：思源宋体</a:t>
            </a:r>
            <a:r>
              <a:rPr lang="en-US" altLang="zh-CN" dirty="0"/>
              <a:t>Heavy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字体：思源黑体</a:t>
            </a:r>
            <a:r>
              <a:rPr lang="en-US" altLang="zh-CN" dirty="0"/>
              <a:t>Medium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13" name="椭圆 12"/>
          <p:cNvSpPr/>
          <p:nvPr/>
        </p:nvSpPr>
        <p:spPr>
          <a:xfrm>
            <a:off x="974495" y="1678397"/>
            <a:ext cx="2755900" cy="2755900"/>
          </a:xfrm>
          <a:prstGeom prst="ellipse">
            <a:avLst/>
          </a:prstGeom>
          <a:gradFill>
            <a:gsLst>
              <a:gs pos="88000">
                <a:srgbClr val="075DE9"/>
              </a:gs>
              <a:gs pos="33000">
                <a:srgbClr val="6CB3E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14" name="椭圆 13"/>
          <p:cNvSpPr/>
          <p:nvPr/>
        </p:nvSpPr>
        <p:spPr>
          <a:xfrm>
            <a:off x="745897" y="1868897"/>
            <a:ext cx="577185" cy="577185"/>
          </a:xfrm>
          <a:prstGeom prst="ellipse">
            <a:avLst/>
          </a:prstGeom>
          <a:solidFill>
            <a:srgbClr val="6CB3EE">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15" name="椭圆 14"/>
          <p:cNvSpPr/>
          <p:nvPr/>
        </p:nvSpPr>
        <p:spPr>
          <a:xfrm>
            <a:off x="2435661" y="4154231"/>
            <a:ext cx="977235" cy="977235"/>
          </a:xfrm>
          <a:prstGeom prst="ellipse">
            <a:avLst/>
          </a:prstGeom>
          <a:solidFill>
            <a:srgbClr val="6CB3EE">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19" name="矩形 18"/>
          <p:cNvSpPr/>
          <p:nvPr/>
        </p:nvSpPr>
        <p:spPr>
          <a:xfrm>
            <a:off x="4039046" y="1868899"/>
            <a:ext cx="1928495" cy="1076325"/>
          </a:xfrm>
          <a:prstGeom prst="rect">
            <a:avLst/>
          </a:prstGeom>
        </p:spPr>
        <p:txBody>
          <a:bodyPr wrap="none">
            <a:spAutoFit/>
          </a:bodyPr>
          <a:lstStyle/>
          <a:p>
            <a:pPr algn="ctr" defTabSz="913765">
              <a:defRPr/>
            </a:pPr>
            <a:r>
              <a:rPr lang="zh-CN" altLang="en-US" sz="3200" dirty="0">
                <a:solidFill>
                  <a:prstClr val="black">
                    <a:lumMod val="75000"/>
                    <a:lumOff val="25000"/>
                  </a:prstClr>
                </a:solidFill>
                <a:latin typeface="微软雅黑 Light" panose="020B0502040204020203" pitchFamily="34" charset="-122"/>
                <a:ea typeface="微软雅黑 Light" panose="020B0502040204020203" pitchFamily="34" charset="-122"/>
              </a:rPr>
              <a:t> </a:t>
            </a:r>
            <a:r>
              <a:rPr lang="zh-CN" altLang="en-US" sz="3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设计模式</a:t>
            </a:r>
            <a:endParaRPr lang="zh-CN" altLang="en-US" sz="3200" dirty="0">
              <a:solidFill>
                <a:prstClr val="black">
                  <a:lumMod val="75000"/>
                  <a:lumOff val="25000"/>
                </a:prstClr>
              </a:solidFill>
              <a:latin typeface="微软雅黑 Light" panose="020B0502040204020203" pitchFamily="34" charset="-122"/>
              <a:ea typeface="微软雅黑 Light" panose="020B0502040204020203" pitchFamily="34" charset="-122"/>
            </a:endParaRPr>
          </a:p>
          <a:p>
            <a:pPr algn="ctr" defTabSz="913765">
              <a:defRPr/>
            </a:pPr>
            <a:endParaRPr lang="zh-CN" altLang="en-US" sz="3200" dirty="0">
              <a:solidFill>
                <a:prstClr val="black">
                  <a:lumMod val="75000"/>
                  <a:lumOff val="25000"/>
                </a:prst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114165" y="2446020"/>
            <a:ext cx="7633970" cy="829945"/>
          </a:xfrm>
          <a:prstGeom prst="rect">
            <a:avLst/>
          </a:prstGeom>
          <a:noFill/>
        </p:spPr>
        <p:txBody>
          <a:bodyPr wrap="square" rtlCol="0">
            <a:spAutoFit/>
          </a:bodyPr>
          <a:p>
            <a:r>
              <a:rPr lang="zh-CN" altLang="en-US" sz="4800">
                <a:solidFill>
                  <a:srgbClr val="075DE9"/>
                </a:solidFill>
                <a:latin typeface="华文新魏" panose="02010800040101010101" charset="-122"/>
                <a:ea typeface="华文新魏" panose="02010800040101010101" charset="-122"/>
              </a:rPr>
              <a:t>可复用面向对象软件的基础</a:t>
            </a:r>
            <a:endParaRPr lang="zh-CN" altLang="en-US" sz="4800">
              <a:solidFill>
                <a:srgbClr val="075DE9"/>
              </a:solidFill>
              <a:latin typeface="华文新魏" panose="02010800040101010101" charset="-122"/>
              <a:ea typeface="华文新魏" panose="02010800040101010101" charset="-122"/>
            </a:endParaRPr>
          </a:p>
        </p:txBody>
      </p:sp>
      <p:sp>
        <p:nvSpPr>
          <p:cNvPr id="4" name="文本框 3"/>
          <p:cNvSpPr txBox="1"/>
          <p:nvPr/>
        </p:nvSpPr>
        <p:spPr>
          <a:xfrm>
            <a:off x="4237355" y="3386455"/>
            <a:ext cx="1285240" cy="368300"/>
          </a:xfrm>
          <a:prstGeom prst="rect">
            <a:avLst/>
          </a:prstGeom>
          <a:noFill/>
        </p:spPr>
        <p:txBody>
          <a:bodyPr wrap="square" rtlCol="0">
            <a:spAutoFit/>
          </a:bodyPr>
          <a:p>
            <a:r>
              <a:rPr lang="en-US" altLang="zh-CN"/>
              <a:t>1- 3</a:t>
            </a:r>
            <a:r>
              <a:rPr lang="zh-CN" altLang="en-US"/>
              <a:t>节</a:t>
            </a:r>
            <a:r>
              <a:rPr lang="en-US" altLang="zh-CN"/>
              <a:t> </a:t>
            </a:r>
            <a:endParaRPr lang="zh-CN" altLang="en-US"/>
          </a:p>
        </p:txBody>
      </p:sp>
      <p:sp>
        <p:nvSpPr>
          <p:cNvPr id="5" name="文本框 4"/>
          <p:cNvSpPr txBox="1"/>
          <p:nvPr/>
        </p:nvSpPr>
        <p:spPr>
          <a:xfrm>
            <a:off x="10477500" y="5921375"/>
            <a:ext cx="2005965" cy="368300"/>
          </a:xfrm>
          <a:prstGeom prst="rect">
            <a:avLst/>
          </a:prstGeom>
          <a:noFill/>
        </p:spPr>
        <p:txBody>
          <a:bodyPr wrap="square" rtlCol="0">
            <a:spAutoFit/>
          </a:bodyPr>
          <a:p>
            <a:r>
              <a:rPr lang="en-US" altLang="zh-CN"/>
              <a:t>Author:         DZ</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426085" y="919480"/>
            <a:ext cx="11240135" cy="6462395"/>
          </a:xfrm>
          <a:prstGeom prst="rect">
            <a:avLst/>
          </a:prstGeom>
          <a:noFill/>
        </p:spPr>
        <p:txBody>
          <a:bodyPr wrap="square" rtlCol="0">
            <a:spAutoFit/>
          </a:bodyPr>
          <a:p>
            <a:r>
              <a:rPr lang="zh-CN" altLang="en-US"/>
              <a:t>4、设计模式怎么样解决问题</a:t>
            </a:r>
            <a:endParaRPr lang="zh-CN" altLang="en-US"/>
          </a:p>
          <a:p>
            <a:r>
              <a:rPr lang="zh-CN" altLang="en-US"/>
              <a:t>　　1）寻找合适的对象。对象包括数据和对数据的操作。设计模式帮你确定并不明显的抽象和描述这些抽象。</a:t>
            </a:r>
            <a:endParaRPr lang="zh-CN" altLang="en-US"/>
          </a:p>
          <a:p>
            <a:r>
              <a:rPr lang="zh-CN" altLang="en-US"/>
              <a:t>　　2）决定对象的粒度。</a:t>
            </a:r>
            <a:endParaRPr lang="zh-CN" altLang="en-US"/>
          </a:p>
          <a:p>
            <a:r>
              <a:rPr lang="zh-CN" altLang="en-US"/>
              <a:t>　　3）指定对象接口。接口是对象所提供的所有操作的集合。</a:t>
            </a:r>
            <a:endParaRPr lang="zh-CN" altLang="en-US"/>
          </a:p>
          <a:p>
            <a:r>
              <a:rPr lang="zh-CN" altLang="en-US"/>
              <a:t>　　4）描述对象的实现。对接口编程，而不是对实现编程。</a:t>
            </a:r>
            <a:endParaRPr lang="zh-CN" altLang="en-US"/>
          </a:p>
          <a:p>
            <a:r>
              <a:rPr lang="zh-CN" altLang="en-US"/>
              <a:t>　　5）运用复用机制。优先使用对象组合，而不是类继承。</a:t>
            </a:r>
            <a:endParaRPr lang="zh-CN" altLang="en-US"/>
          </a:p>
          <a:p>
            <a:r>
              <a:rPr lang="zh-CN" altLang="en-US"/>
              <a:t>继承通常被认为破坏了封装性，因为子类揭示了父类的实现细节</a:t>
            </a:r>
            <a:endParaRPr lang="zh-CN" altLang="en-US"/>
          </a:p>
          <a:p>
            <a:r>
              <a:rPr lang="zh-CN" altLang="en-US"/>
              <a:t>对象组合：委托</a:t>
            </a:r>
            <a:endParaRPr lang="zh-CN" altLang="en-US"/>
          </a:p>
          <a:p>
            <a:r>
              <a:rPr lang="zh-CN" altLang="en-US"/>
              <a:t>继承：</a:t>
            </a:r>
            <a:endParaRPr lang="zh-CN" altLang="en-US"/>
          </a:p>
          <a:p>
            <a:r>
              <a:rPr lang="zh-CN" altLang="en-US"/>
              <a:t>参数化类型：泛型</a:t>
            </a:r>
            <a:endParaRPr lang="zh-CN" altLang="en-US"/>
          </a:p>
          <a:p>
            <a:r>
              <a:rPr lang="zh-CN" altLang="en-US"/>
              <a:t>　　6）关联运行时刻和编译时刻的结构。</a:t>
            </a:r>
            <a:endParaRPr lang="zh-CN" altLang="en-US"/>
          </a:p>
          <a:p>
            <a:r>
              <a:rPr lang="zh-CN" altLang="en-US"/>
              <a:t>　　7）设计应支持变化。</a:t>
            </a:r>
            <a:endParaRPr lang="zh-CN" altLang="en-US"/>
          </a:p>
          <a:p>
            <a:r>
              <a:rPr lang="zh-CN" altLang="en-US"/>
              <a:t>                一般会导致重新设计的因素：</a:t>
            </a:r>
            <a:endParaRPr lang="zh-CN" altLang="en-US"/>
          </a:p>
          <a:p>
            <a:r>
              <a:rPr lang="zh-CN" altLang="en-US"/>
              <a:t>          </a:t>
            </a:r>
            <a:r>
              <a:rPr lang="en-US" altLang="zh-CN"/>
              <a:t>7.1</a:t>
            </a:r>
            <a:r>
              <a:rPr lang="zh-CN" altLang="en-US"/>
              <a:t>通过显示地指定一个类来创建对象</a:t>
            </a:r>
            <a:endParaRPr lang="zh-CN" altLang="en-US"/>
          </a:p>
          <a:p>
            <a:r>
              <a:rPr lang="zh-CN" altLang="en-US"/>
              <a:t>          </a:t>
            </a:r>
            <a:r>
              <a:rPr lang="en-US" altLang="zh-CN"/>
              <a:t>7.2</a:t>
            </a:r>
            <a:r>
              <a:rPr lang="zh-CN" altLang="en-US"/>
              <a:t>对特殊操作的依赖</a:t>
            </a:r>
            <a:endParaRPr lang="zh-CN" altLang="en-US"/>
          </a:p>
          <a:p>
            <a:r>
              <a:rPr lang="zh-CN" altLang="en-US"/>
              <a:t>          </a:t>
            </a:r>
            <a:r>
              <a:rPr lang="en-US" altLang="zh-CN"/>
              <a:t>7.3</a:t>
            </a:r>
            <a:r>
              <a:rPr lang="zh-CN" altLang="en-US"/>
              <a:t>对硬件和软件平台的依赖</a:t>
            </a:r>
            <a:endParaRPr lang="zh-CN" altLang="en-US"/>
          </a:p>
          <a:p>
            <a:r>
              <a:rPr lang="zh-CN" altLang="en-US"/>
              <a:t>          </a:t>
            </a:r>
            <a:r>
              <a:rPr lang="en-US" altLang="zh-CN"/>
              <a:t>7.4</a:t>
            </a:r>
            <a:r>
              <a:rPr lang="zh-CN" altLang="en-US"/>
              <a:t>对对象表示或实现的依赖</a:t>
            </a:r>
            <a:endParaRPr lang="zh-CN" altLang="en-US"/>
          </a:p>
          <a:p>
            <a:r>
              <a:rPr lang="zh-CN" altLang="en-US"/>
              <a:t>          </a:t>
            </a:r>
            <a:r>
              <a:rPr lang="en-US" altLang="zh-CN"/>
              <a:t>7.5</a:t>
            </a:r>
            <a:r>
              <a:rPr lang="zh-CN" altLang="en-US"/>
              <a:t>算法依赖</a:t>
            </a:r>
            <a:endParaRPr lang="zh-CN" altLang="en-US"/>
          </a:p>
          <a:p>
            <a:r>
              <a:rPr lang="zh-CN" altLang="en-US"/>
              <a:t>          </a:t>
            </a:r>
            <a:r>
              <a:rPr lang="en-US" altLang="zh-CN"/>
              <a:t>7.6</a:t>
            </a:r>
            <a:r>
              <a:rPr lang="zh-CN" altLang="en-US"/>
              <a:t>紧耦合</a:t>
            </a:r>
            <a:endParaRPr lang="zh-CN" altLang="en-US"/>
          </a:p>
          <a:p>
            <a:r>
              <a:rPr lang="zh-CN" altLang="en-US"/>
              <a:t>          </a:t>
            </a:r>
            <a:r>
              <a:rPr lang="en-US" altLang="zh-CN"/>
              <a:t>7.7</a:t>
            </a:r>
            <a:r>
              <a:rPr lang="zh-CN" altLang="en-US"/>
              <a:t>通过生成子类来扩充功能</a:t>
            </a:r>
            <a:endParaRPr lang="zh-CN" altLang="en-US"/>
          </a:p>
          <a:p>
            <a:r>
              <a:rPr lang="zh-CN" altLang="en-US"/>
              <a:t>         </a:t>
            </a:r>
            <a:r>
              <a:rPr lang="en-US" altLang="zh-CN"/>
              <a:t>7.8</a:t>
            </a:r>
            <a:r>
              <a:rPr lang="zh-CN" altLang="en-US"/>
              <a:t>不能方便地对类进行修改。</a:t>
            </a:r>
            <a:endParaRPr lang="zh-CN" altLang="en-US"/>
          </a:p>
          <a:p>
            <a:endParaRPr lang="zh-CN" altLang="en-US"/>
          </a:p>
          <a:p>
            <a:endParaRPr lang="zh-CN" altLang="en-US"/>
          </a:p>
        </p:txBody>
      </p:sp>
      <p:sp>
        <p:nvSpPr>
          <p:cNvPr id="3" name="文本框 2"/>
          <p:cNvSpPr txBox="1"/>
          <p:nvPr/>
        </p:nvSpPr>
        <p:spPr>
          <a:xfrm>
            <a:off x="645160" y="220345"/>
            <a:ext cx="4956810" cy="706755"/>
          </a:xfrm>
          <a:prstGeom prst="rect">
            <a:avLst/>
          </a:prstGeom>
          <a:noFill/>
        </p:spPr>
        <p:txBody>
          <a:bodyPr wrap="square" rtlCol="0">
            <a:spAutoFit/>
          </a:bodyPr>
          <a:p>
            <a:pPr defTabSz="913765">
              <a:defRPr/>
            </a:pPr>
            <a:r>
              <a:rPr 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引言</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475615" y="708025"/>
            <a:ext cx="11240135" cy="5908040"/>
          </a:xfrm>
          <a:prstGeom prst="rect">
            <a:avLst/>
          </a:prstGeom>
          <a:noFill/>
        </p:spPr>
        <p:txBody>
          <a:bodyPr wrap="square" rtlCol="0">
            <a:spAutoFit/>
          </a:bodyPr>
          <a:p>
            <a:endParaRPr lang="zh-CN" altLang="en-US"/>
          </a:p>
          <a:p>
            <a:r>
              <a:rPr lang="zh-CN" altLang="en-US"/>
              <a:t>5、怎样选择设计模式</a:t>
            </a:r>
            <a:endParaRPr lang="zh-CN" altLang="en-US"/>
          </a:p>
          <a:p>
            <a:r>
              <a:rPr lang="zh-CN" altLang="en-US"/>
              <a:t>这里给出几个不同的方法：</a:t>
            </a:r>
            <a:endParaRPr lang="zh-CN" altLang="en-US"/>
          </a:p>
          <a:p>
            <a:r>
              <a:rPr lang="zh-CN" altLang="en-US"/>
              <a:t>　　1）考虑设计模式是怎样解决设计问题的。</a:t>
            </a:r>
            <a:endParaRPr lang="zh-CN" altLang="en-US"/>
          </a:p>
          <a:p>
            <a:r>
              <a:rPr lang="zh-CN" altLang="en-US"/>
              <a:t>　　2）浏览模式的意图部分。</a:t>
            </a:r>
            <a:endParaRPr lang="zh-CN" altLang="en-US"/>
          </a:p>
          <a:p>
            <a:r>
              <a:rPr lang="zh-CN" altLang="en-US"/>
              <a:t>　　3）研究模式怎样互相关联。</a:t>
            </a:r>
            <a:endParaRPr lang="zh-CN" altLang="en-US"/>
          </a:p>
          <a:p>
            <a:r>
              <a:rPr lang="zh-CN" altLang="en-US"/>
              <a:t>　　4）研究目的相似的模式。</a:t>
            </a:r>
            <a:endParaRPr lang="zh-CN" altLang="en-US"/>
          </a:p>
          <a:p>
            <a:r>
              <a:rPr lang="zh-CN" altLang="en-US"/>
              <a:t>　　5）检查重新设计的原因。</a:t>
            </a:r>
            <a:endParaRPr lang="zh-CN" altLang="en-US"/>
          </a:p>
          <a:p>
            <a:r>
              <a:rPr lang="zh-CN" altLang="en-US"/>
              <a:t>　　6）考虑你的设计中哪些是可变的。</a:t>
            </a:r>
            <a:endParaRPr lang="zh-CN" altLang="en-US"/>
          </a:p>
          <a:p>
            <a:endParaRPr lang="zh-CN" altLang="en-US"/>
          </a:p>
          <a:p>
            <a:r>
              <a:rPr lang="en-US" altLang="zh-CN"/>
              <a:t>6</a:t>
            </a:r>
            <a:r>
              <a:rPr lang="zh-CN" altLang="en-US"/>
              <a:t>、怎样使用设计模式</a:t>
            </a:r>
            <a:endParaRPr lang="zh-CN" altLang="en-US"/>
          </a:p>
          <a:p>
            <a:r>
              <a:rPr lang="zh-CN" altLang="en-US"/>
              <a:t>    </a:t>
            </a:r>
            <a:r>
              <a:rPr lang="en-US" altLang="zh-CN"/>
              <a:t>1</a:t>
            </a:r>
            <a:r>
              <a:rPr lang="zh-CN" altLang="en-US"/>
              <a:t>）大致浏览一遍，特别注意其适用性部分和效果部分</a:t>
            </a:r>
            <a:endParaRPr lang="zh-CN" altLang="en-US"/>
          </a:p>
          <a:p>
            <a:r>
              <a:rPr lang="zh-CN" altLang="en-US"/>
              <a:t>    </a:t>
            </a:r>
            <a:r>
              <a:rPr lang="en-US" altLang="zh-CN"/>
              <a:t>2</a:t>
            </a:r>
            <a:r>
              <a:rPr lang="zh-CN" altLang="en-US"/>
              <a:t>）回头研究结构部分、参与者部分和写作部分 确保理解模式的类和对象以及他们如何关联</a:t>
            </a:r>
            <a:endParaRPr lang="zh-CN" altLang="en-US"/>
          </a:p>
          <a:p>
            <a:r>
              <a:rPr lang="zh-CN" altLang="en-US"/>
              <a:t>    </a:t>
            </a:r>
            <a:r>
              <a:rPr lang="en-US" altLang="zh-CN"/>
              <a:t>3</a:t>
            </a:r>
            <a:r>
              <a:rPr lang="zh-CN" altLang="en-US"/>
              <a:t>）研究代码示例</a:t>
            </a:r>
            <a:endParaRPr lang="zh-CN" altLang="en-US"/>
          </a:p>
          <a:p>
            <a:r>
              <a:rPr lang="zh-CN" altLang="en-US"/>
              <a:t>    </a:t>
            </a:r>
            <a:r>
              <a:rPr lang="en-US" altLang="zh-CN"/>
              <a:t>4</a:t>
            </a:r>
            <a:r>
              <a:rPr lang="zh-CN" altLang="en-US"/>
              <a:t>）选择模式参与者名字，使他们在应用上下文中有意义</a:t>
            </a:r>
            <a:endParaRPr lang="zh-CN" altLang="en-US"/>
          </a:p>
          <a:p>
            <a:r>
              <a:rPr lang="zh-CN" altLang="en-US"/>
              <a:t>    </a:t>
            </a:r>
            <a:r>
              <a:rPr lang="en-US" altLang="zh-CN"/>
              <a:t>5</a:t>
            </a:r>
            <a:r>
              <a:rPr lang="zh-CN" altLang="en-US"/>
              <a:t>）定义类 </a:t>
            </a:r>
            <a:endParaRPr lang="zh-CN" altLang="en-US"/>
          </a:p>
          <a:p>
            <a:r>
              <a:rPr lang="zh-CN" altLang="en-US"/>
              <a:t>    </a:t>
            </a:r>
            <a:r>
              <a:rPr lang="en-US" altLang="zh-CN"/>
              <a:t>6</a:t>
            </a:r>
            <a:r>
              <a:rPr lang="zh-CN" altLang="en-US"/>
              <a:t>）定义模式中专用于应用的操作名称</a:t>
            </a:r>
            <a:endParaRPr lang="zh-CN" altLang="en-US"/>
          </a:p>
          <a:p>
            <a:r>
              <a:rPr lang="zh-CN" altLang="en-US"/>
              <a:t>    </a:t>
            </a:r>
            <a:r>
              <a:rPr lang="en-US" altLang="zh-CN"/>
              <a:t>7</a:t>
            </a:r>
            <a:r>
              <a:rPr lang="zh-CN" altLang="en-US"/>
              <a:t>）实现执行模式中负责合写作的操作</a:t>
            </a:r>
            <a:endParaRPr lang="zh-CN" altLang="en-US"/>
          </a:p>
          <a:p>
            <a:endParaRPr lang="zh-CN" altLang="en-US"/>
          </a:p>
          <a:p>
            <a:r>
              <a:rPr lang="zh-CN" altLang="en-US"/>
              <a:t>设计模式不能随意使用。通常映入额外的间接层次获得灵活性和可变性的同时，也使设计变动更复杂</a:t>
            </a:r>
            <a:r>
              <a:rPr lang="en-US" altLang="zh-CN"/>
              <a:t>/</a:t>
            </a:r>
            <a:r>
              <a:rPr lang="zh-CN" altLang="en-US"/>
              <a:t>或牺牲了一定的性能。 </a:t>
            </a:r>
            <a:endParaRPr lang="zh-CN" altLang="en-US"/>
          </a:p>
        </p:txBody>
      </p:sp>
      <p:sp>
        <p:nvSpPr>
          <p:cNvPr id="3" name="文本框 2"/>
          <p:cNvSpPr txBox="1"/>
          <p:nvPr/>
        </p:nvSpPr>
        <p:spPr>
          <a:xfrm>
            <a:off x="645160" y="220345"/>
            <a:ext cx="4956810" cy="706755"/>
          </a:xfrm>
          <a:prstGeom prst="rect">
            <a:avLst/>
          </a:prstGeom>
          <a:noFill/>
        </p:spPr>
        <p:txBody>
          <a:bodyPr wrap="square" rtlCol="0">
            <a:spAutoFit/>
          </a:bodyPr>
          <a:p>
            <a:pPr defTabSz="913765">
              <a:defRPr/>
            </a:pPr>
            <a:r>
              <a:rPr 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引言</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3654425" y="1290955"/>
            <a:ext cx="7848600" cy="3138170"/>
          </a:xfrm>
          <a:prstGeom prst="rect">
            <a:avLst/>
          </a:prstGeom>
          <a:noFill/>
        </p:spPr>
        <p:txBody>
          <a:bodyPr wrap="square" rtlCol="0">
            <a:spAutoFit/>
          </a:bodyPr>
          <a:p>
            <a:r>
              <a:rPr lang="zh-CN" altLang="en-US"/>
              <a:t>本章主要结合一个文本编辑器Lexi实例，来讲了几种设计模式的运用。建议先阅读后面的章节再回看</a:t>
            </a:r>
            <a:endParaRPr lang="zh-CN" altLang="en-US"/>
          </a:p>
          <a:p>
            <a:endParaRPr lang="zh-CN" altLang="en-US"/>
          </a:p>
          <a:p>
            <a:r>
              <a:rPr lang="en-US" altLang="zh-CN"/>
              <a:t>Lexi</a:t>
            </a:r>
            <a:r>
              <a:rPr lang="zh-CN" altLang="en-US"/>
              <a:t>是一种所见即所得的文档编辑器：</a:t>
            </a:r>
            <a:endParaRPr lang="zh-CN" altLang="en-US"/>
          </a:p>
          <a:p>
            <a:r>
              <a:rPr lang="zh-CN" altLang="en-US">
                <a:sym typeface="+mn-ea"/>
              </a:rPr>
              <a:t>所见即所得：</a:t>
            </a:r>
            <a:r>
              <a:rPr lang="zh-CN" altLang="en-US"/>
              <a:t>使用</a:t>
            </a:r>
            <a:r>
              <a:rPr lang="zh-CN" altLang="en-US">
                <a:sym typeface="+mn-ea"/>
              </a:rPr>
              <a:t>WYSIWYG 语言设计，效果类似于使用</a:t>
            </a:r>
            <a:r>
              <a:rPr lang="en-US" altLang="zh-CN">
                <a:sym typeface="+mn-ea"/>
              </a:rPr>
              <a:t>constrainlayout</a:t>
            </a:r>
            <a:r>
              <a:rPr lang="zh-CN" altLang="en-US">
                <a:sym typeface="+mn-ea"/>
              </a:rPr>
              <a:t>选择元素</a:t>
            </a:r>
            <a:r>
              <a:rPr lang="zh-CN" altLang="en-US">
                <a:sym typeface="+mn-ea"/>
              </a:rPr>
              <a:t>布局，选择的元素和最终展现给用户的一致</a:t>
            </a:r>
            <a:endParaRPr lang="zh-CN" altLang="en-US">
              <a:sym typeface="+mn-ea"/>
            </a:endParaRPr>
          </a:p>
          <a:p>
            <a:endParaRPr lang="zh-CN" altLang="en-US">
              <a:sym typeface="+mn-ea"/>
            </a:endParaRPr>
          </a:p>
          <a:p>
            <a:r>
              <a:rPr lang="zh-CN" altLang="en-US">
                <a:sym typeface="+mn-ea"/>
              </a:rPr>
              <a:t>类爆炸：类的数量爆炸</a:t>
            </a:r>
            <a:endParaRPr lang="zh-CN" altLang="en-US">
              <a:sym typeface="+mn-ea"/>
            </a:endParaRPr>
          </a:p>
          <a:p>
            <a:endParaRPr lang="zh-CN" altLang="en-US"/>
          </a:p>
          <a:p>
            <a:r>
              <a:rPr lang="zh-CN" altLang="en-US"/>
              <a:t> </a:t>
            </a:r>
            <a:endParaRPr lang="zh-CN" altLang="en-US"/>
          </a:p>
          <a:p>
            <a:endParaRPr lang="zh-CN" altLang="en-US"/>
          </a:p>
        </p:txBody>
      </p:sp>
      <p:pic>
        <p:nvPicPr>
          <p:cNvPr id="9" name="图片 8" descr="8FS%K7RCQ${]4)_WQ_667LD"/>
          <p:cNvPicPr>
            <a:picLocks noChangeAspect="1"/>
          </p:cNvPicPr>
          <p:nvPr/>
        </p:nvPicPr>
        <p:blipFill>
          <a:blip r:embed="rId2"/>
          <a:stretch>
            <a:fillRect/>
          </a:stretch>
        </p:blipFill>
        <p:spPr>
          <a:xfrm>
            <a:off x="180340" y="852170"/>
            <a:ext cx="3381375" cy="5817870"/>
          </a:xfrm>
          <a:prstGeom prst="rect">
            <a:avLst/>
          </a:prstGeom>
        </p:spPr>
      </p:pic>
      <p:sp>
        <p:nvSpPr>
          <p:cNvPr id="10" name="文本框 9"/>
          <p:cNvSpPr txBox="1"/>
          <p:nvPr/>
        </p:nvSpPr>
        <p:spPr>
          <a:xfrm>
            <a:off x="180340" y="239395"/>
            <a:ext cx="4956810" cy="706755"/>
          </a:xfrm>
          <a:prstGeom prst="rect">
            <a:avLst/>
          </a:prstGeom>
          <a:noFill/>
        </p:spPr>
        <p:txBody>
          <a:bodyPr wrap="square" rtlCol="0">
            <a:spAutoFit/>
          </a:bodyPr>
          <a:p>
            <a:pPr defTabSz="913765">
              <a:defRPr/>
            </a:pPr>
            <a:r>
              <a:rPr lang="zh-CN" altLang="en-US" sz="2000"/>
              <a:t>实例研究</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645160" y="909320"/>
            <a:ext cx="11005185" cy="1476375"/>
          </a:xfrm>
          <a:prstGeom prst="rect">
            <a:avLst/>
          </a:prstGeom>
          <a:noFill/>
        </p:spPr>
        <p:txBody>
          <a:bodyPr wrap="square" rtlCol="0">
            <a:spAutoFit/>
          </a:bodyPr>
          <a:p>
            <a:r>
              <a:rPr lang="zh-CN" altLang="en-US"/>
              <a:t>这些模式中的两个主旋律：</a:t>
            </a:r>
            <a:endParaRPr lang="zh-CN" altLang="en-US"/>
          </a:p>
          <a:p>
            <a:r>
              <a:rPr lang="zh-CN" altLang="en-US"/>
              <a:t>     </a:t>
            </a:r>
            <a:r>
              <a:rPr lang="en-US" altLang="zh-CN"/>
              <a:t>1</a:t>
            </a:r>
            <a:r>
              <a:rPr lang="zh-CN" altLang="en-US"/>
              <a:t>）</a:t>
            </a:r>
            <a:r>
              <a:rPr lang="zh-CN" altLang="en-US"/>
              <a:t>它们都将关于该系统使用哪些具体的类的信息封装起来。</a:t>
            </a:r>
            <a:endParaRPr lang="zh-CN" altLang="en-US"/>
          </a:p>
          <a:p>
            <a:r>
              <a:rPr lang="zh-CN" altLang="en-US"/>
              <a:t>     </a:t>
            </a:r>
            <a:r>
              <a:rPr lang="en-US" altLang="zh-CN"/>
              <a:t>2</a:t>
            </a:r>
            <a:r>
              <a:rPr lang="zh-CN" altLang="en-US"/>
              <a:t>）</a:t>
            </a:r>
            <a:r>
              <a:rPr lang="zh-CN" altLang="en-US"/>
              <a:t>它们隐藏了这些类的实例是如何被创建和放在一起的。</a:t>
            </a:r>
            <a:endParaRPr lang="zh-CN" altLang="en-US"/>
          </a:p>
          <a:p>
            <a:endParaRPr lang="zh-CN" altLang="en-US"/>
          </a:p>
          <a:p>
            <a:endParaRPr lang="zh-CN" altLang="en-US"/>
          </a:p>
        </p:txBody>
      </p:sp>
      <p:sp>
        <p:nvSpPr>
          <p:cNvPr id="3" name="文本框 2"/>
          <p:cNvSpPr txBox="1"/>
          <p:nvPr/>
        </p:nvSpPr>
        <p:spPr>
          <a:xfrm>
            <a:off x="645160" y="334645"/>
            <a:ext cx="2406015"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a:t>
            </a:r>
            <a:endPar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645160" y="1290955"/>
            <a:ext cx="11005185" cy="2861310"/>
          </a:xfrm>
          <a:prstGeom prst="rect">
            <a:avLst/>
          </a:prstGeom>
          <a:noFill/>
        </p:spPr>
        <p:txBody>
          <a:bodyPr wrap="square" rtlCol="0">
            <a:spAutoFit/>
          </a:bodyPr>
          <a:p>
            <a:r>
              <a:rPr lang="zh-CN" altLang="en-US"/>
              <a:t>1 意图：定义一个用于创建对象的接口，让子类决定实例化哪一个类。该模式使一个类的实现延迟到其他子类。</a:t>
            </a:r>
            <a:endParaRPr lang="zh-CN" altLang="en-US"/>
          </a:p>
          <a:p>
            <a:r>
              <a:rPr lang="zh-CN" altLang="en-US"/>
              <a:t>2 在以下情况下可以使用该模式：</a:t>
            </a:r>
            <a:endParaRPr lang="zh-CN" altLang="en-US"/>
          </a:p>
          <a:p>
            <a:r>
              <a:rPr lang="zh-CN" altLang="en-US"/>
              <a:t>　　1）当一个类不知道它所必须创建的对象的类的时候。</a:t>
            </a:r>
            <a:endParaRPr lang="zh-CN" altLang="en-US"/>
          </a:p>
          <a:p>
            <a:r>
              <a:rPr lang="zh-CN" altLang="en-US"/>
              <a:t>　　2）当一个类希望由它的子类来指定它所创建的对象的时候。</a:t>
            </a:r>
            <a:endParaRPr lang="zh-CN" altLang="en-US"/>
          </a:p>
          <a:p>
            <a:r>
              <a:rPr lang="zh-CN" altLang="en-US"/>
              <a:t>　　3）当类将创建对象的职责委托给多个帮助子类中的某一个，并且你希望将哪一个帮助子类是代理者这一信息局部化的时候。</a:t>
            </a:r>
            <a:endParaRPr lang="zh-CN" altLang="en-US"/>
          </a:p>
          <a:p>
            <a:r>
              <a:rPr lang="en-US" altLang="zh-CN"/>
              <a:t>3</a:t>
            </a:r>
            <a:r>
              <a:rPr lang="zh-CN" altLang="en-US"/>
              <a:t>：与抽象工厂的区别在于需要创建对象的复杂程度上</a:t>
            </a:r>
            <a:endParaRPr lang="zh-CN" altLang="en-US"/>
          </a:p>
          <a:p>
            <a:endParaRPr lang="zh-CN" altLang="en-US"/>
          </a:p>
          <a:p>
            <a:endParaRPr lang="zh-CN" altLang="en-US"/>
          </a:p>
        </p:txBody>
      </p:sp>
      <p:sp>
        <p:nvSpPr>
          <p:cNvPr id="3" name="文本框 2"/>
          <p:cNvSpPr txBox="1"/>
          <p:nvPr/>
        </p:nvSpPr>
        <p:spPr>
          <a:xfrm>
            <a:off x="66421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zh-CN" altLang="en-US" sz="2000">
                <a:sym typeface="+mn-ea"/>
              </a:rPr>
              <a:t>factory method 工厂方法</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93725" y="632460"/>
            <a:ext cx="11005185" cy="2584450"/>
          </a:xfrm>
          <a:prstGeom prst="rect">
            <a:avLst/>
          </a:prstGeom>
          <a:noFill/>
        </p:spPr>
        <p:txBody>
          <a:bodyPr wrap="square" rtlCol="0">
            <a:spAutoFit/>
          </a:bodyPr>
          <a:p>
            <a:r>
              <a:rPr lang="zh-CN" altLang="en-US"/>
              <a:t>2.1 意图：提供一个创建一系列相关或相互依赖对象的接口，而无需指定它们具体的类。工厂类创建接口，子类实现接口。</a:t>
            </a:r>
            <a:endParaRPr lang="zh-CN" altLang="en-US"/>
          </a:p>
          <a:p>
            <a:r>
              <a:rPr lang="zh-CN" altLang="en-US"/>
              <a:t>2.2 在以下情况下可以使用abstract factory模式：</a:t>
            </a:r>
            <a:endParaRPr lang="zh-CN" altLang="en-US"/>
          </a:p>
          <a:p>
            <a:r>
              <a:rPr lang="zh-CN" altLang="en-US"/>
              <a:t>　　1）一个系统独立于它的产品的创建、组合和表示时。</a:t>
            </a:r>
            <a:endParaRPr lang="zh-CN" altLang="en-US"/>
          </a:p>
          <a:p>
            <a:r>
              <a:rPr lang="zh-CN" altLang="en-US"/>
              <a:t>　　2）一个系统要由多个产品系列中的一个来配置时。</a:t>
            </a:r>
            <a:endParaRPr lang="zh-CN" altLang="en-US"/>
          </a:p>
          <a:p>
            <a:r>
              <a:rPr lang="zh-CN" altLang="en-US"/>
              <a:t>　　3）当你要强调一系列相关的产品对象的设计以便进行联合使用时。</a:t>
            </a:r>
            <a:endParaRPr lang="zh-CN" altLang="en-US"/>
          </a:p>
          <a:p>
            <a:r>
              <a:rPr lang="zh-CN" altLang="en-US"/>
              <a:t>　　4）当你提供一个产品类库，而只想显示它们的接口而不是实现时。</a:t>
            </a:r>
            <a:endParaRPr lang="zh-CN" altLang="en-US"/>
          </a:p>
          <a:p>
            <a:endParaRPr lang="zh-CN" altLang="en-US"/>
          </a:p>
          <a:p>
            <a:endParaRPr lang="zh-CN" altLang="en-US"/>
          </a:p>
        </p:txBody>
      </p:sp>
      <p:sp>
        <p:nvSpPr>
          <p:cNvPr id="5" name="文本框 4"/>
          <p:cNvSpPr txBox="1"/>
          <p:nvPr/>
        </p:nvSpPr>
        <p:spPr>
          <a:xfrm>
            <a:off x="66421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zh-CN" altLang="en-US" sz="2000">
                <a:sym typeface="+mn-ea"/>
              </a:rPr>
              <a:t>abstract factory 抽象工厂</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664210" y="756285"/>
            <a:ext cx="11005185" cy="1753235"/>
          </a:xfrm>
          <a:prstGeom prst="rect">
            <a:avLst/>
          </a:prstGeom>
          <a:noFill/>
        </p:spPr>
        <p:txBody>
          <a:bodyPr wrap="square" rtlCol="0">
            <a:spAutoFit/>
          </a:bodyPr>
          <a:p>
            <a:r>
              <a:rPr lang="zh-CN" altLang="en-US"/>
              <a:t>3.1 意图：将一个复杂对象的构建与它的表示分离，使得同样的构建过程可以创建不同的表示。</a:t>
            </a:r>
            <a:endParaRPr lang="zh-CN" altLang="en-US"/>
          </a:p>
          <a:p>
            <a:r>
              <a:rPr lang="zh-CN" altLang="en-US"/>
              <a:t>3.2 在以下情况使用该模式：</a:t>
            </a:r>
            <a:endParaRPr lang="zh-CN" altLang="en-US"/>
          </a:p>
          <a:p>
            <a:r>
              <a:rPr lang="zh-CN" altLang="en-US"/>
              <a:t>　　1）当创建复杂对象的算法应该独立于该对象的组成部分以及它们的装配方式时。</a:t>
            </a:r>
            <a:endParaRPr lang="zh-CN" altLang="en-US"/>
          </a:p>
          <a:p>
            <a:r>
              <a:rPr lang="zh-CN" altLang="en-US"/>
              <a:t>　　2）当构造过程必须允许被构造的对象有不同的表示时。</a:t>
            </a:r>
            <a:endParaRPr lang="zh-CN" altLang="en-US"/>
          </a:p>
          <a:p>
            <a:r>
              <a:rPr lang="zh-CN" altLang="en-US"/>
              <a:t>3.3 与abstract factory的区别：build模式着重于一步步构造一个复杂对象，在最后一部返回产品；abstract factory着重于多个系列的产品对象（简单的或是复杂的），产品是立即返回的。</a:t>
            </a:r>
            <a:endParaRPr lang="zh-CN" altLang="en-US"/>
          </a:p>
        </p:txBody>
      </p:sp>
      <p:sp>
        <p:nvSpPr>
          <p:cNvPr id="3" name="文本框 2"/>
          <p:cNvSpPr txBox="1"/>
          <p:nvPr/>
        </p:nvSpPr>
        <p:spPr>
          <a:xfrm>
            <a:off x="66421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zh-CN" altLang="en-US" sz="2000">
                <a:sym typeface="+mn-ea"/>
              </a:rPr>
              <a:t>builder 生成器</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645160" y="708660"/>
            <a:ext cx="11005185" cy="1753235"/>
          </a:xfrm>
          <a:prstGeom prst="rect">
            <a:avLst/>
          </a:prstGeom>
          <a:noFill/>
        </p:spPr>
        <p:txBody>
          <a:bodyPr wrap="square" rtlCol="0">
            <a:spAutoFit/>
          </a:bodyPr>
          <a:p>
            <a:r>
              <a:rPr lang="zh-CN" altLang="en-US"/>
              <a:t>5.1 意图：用原型实例指定创建对象的种类，并且通过拷贝这些原型创建新的对象。</a:t>
            </a:r>
            <a:endParaRPr lang="zh-CN" altLang="en-US"/>
          </a:p>
          <a:p>
            <a:r>
              <a:rPr lang="zh-CN" altLang="en-US"/>
              <a:t>5.2 当一个系统应该独立于它的产品创建、构成和表示时，要使用该模式，以及：</a:t>
            </a:r>
            <a:endParaRPr lang="zh-CN" altLang="en-US"/>
          </a:p>
          <a:p>
            <a:r>
              <a:rPr lang="zh-CN" altLang="en-US"/>
              <a:t>　　1）当要实例化的类是在运行时刻指定时，例如，通过动态装载，或者</a:t>
            </a:r>
            <a:endParaRPr lang="zh-CN" altLang="en-US"/>
          </a:p>
          <a:p>
            <a:r>
              <a:rPr lang="zh-CN" altLang="en-US"/>
              <a:t>　　2）为了避免创建一个与产品类层次平行的工厂类层次时；或者</a:t>
            </a:r>
            <a:endParaRPr lang="zh-CN" altLang="en-US"/>
          </a:p>
          <a:p>
            <a:r>
              <a:rPr lang="zh-CN" altLang="en-US"/>
              <a:t>　　3）当一个类的实例只能有几个不同状态组合中的一种时。建立相应数目的原型并克隆它们可能比每次用合适的状态手工实例化该类更方便一些。</a:t>
            </a:r>
            <a:endParaRPr lang="zh-CN" altLang="en-US"/>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zh-CN" altLang="en-US" sz="2000">
                <a:sym typeface="+mn-ea"/>
              </a:rPr>
              <a:t>prototype 原型</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1476375"/>
          </a:xfrm>
          <a:prstGeom prst="rect">
            <a:avLst/>
          </a:prstGeom>
          <a:noFill/>
        </p:spPr>
        <p:txBody>
          <a:bodyPr wrap="square" rtlCol="0">
            <a:spAutoFit/>
          </a:bodyPr>
          <a:p>
            <a:r>
              <a:rPr lang="zh-CN" altLang="en-US"/>
              <a:t>6.1 意图：保证一个类仅有一个实例，并提供一个访问它的全局访问点。</a:t>
            </a:r>
            <a:endParaRPr lang="zh-CN" altLang="en-US"/>
          </a:p>
          <a:p>
            <a:r>
              <a:rPr lang="zh-CN" altLang="en-US"/>
              <a:t>6.2 在下面的情况下可以使用该模式：</a:t>
            </a:r>
            <a:endParaRPr lang="zh-CN" altLang="en-US"/>
          </a:p>
          <a:p>
            <a:r>
              <a:rPr lang="zh-CN" altLang="en-US"/>
              <a:t>　　1）当类只能有一个实例而且客户可以从一个众所周知的访问点访问它时。</a:t>
            </a:r>
            <a:endParaRPr lang="zh-CN" altLang="en-US"/>
          </a:p>
          <a:p>
            <a:r>
              <a:rPr lang="zh-CN" altLang="en-US"/>
              <a:t>　　2）当这个唯一实例应该是通过子类化可扩展的，并且客户应该无需更改代码就能使用一个扩展的实例时。</a:t>
            </a:r>
            <a:endParaRPr lang="zh-CN" altLang="en-US"/>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zh-CN" altLang="en-US" sz="2000">
                <a:sym typeface="+mn-ea"/>
              </a:rPr>
              <a:t>singleton 单件</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68300"/>
          </a:xfrm>
          <a:prstGeom prst="rect">
            <a:avLst/>
          </a:prstGeom>
          <a:noFill/>
        </p:spPr>
        <p:txBody>
          <a:bodyPr wrap="square" rtlCol="0">
            <a:spAutoFit/>
          </a:bodyPr>
          <a:p>
            <a:r>
              <a:rPr lang="en-US" altLang="zh-CN"/>
              <a:t>1</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创建型模式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zh-CN" altLang="en-US" sz="2000">
                <a:sym typeface="+mn-ea"/>
              </a:rPr>
              <a:t>讨论</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7" name="文本框 6"/>
          <p:cNvSpPr txBox="1"/>
          <p:nvPr/>
        </p:nvSpPr>
        <p:spPr>
          <a:xfrm>
            <a:off x="7167880" y="2157730"/>
            <a:ext cx="3949065" cy="521970"/>
          </a:xfrm>
          <a:prstGeom prst="rect">
            <a:avLst/>
          </a:prstGeom>
          <a:noFill/>
        </p:spPr>
        <p:txBody>
          <a:bodyPr wrap="square" rtlCol="0">
            <a:spAutoFit/>
          </a:bodyPr>
          <a:lstStyle/>
          <a:p>
            <a:pPr defTabSz="913765">
              <a:defRPr/>
            </a:pPr>
            <a:r>
              <a:rPr lang="zh-CN" altLang="en-US" sz="2800" dirty="0">
                <a:solidFill>
                  <a:prstClr val="white"/>
                </a:solidFill>
                <a:latin typeface="微软雅黑 Light" panose="020B0502040204020203" pitchFamily="34" charset="-122"/>
                <a:ea typeface="微软雅黑 Light" panose="020B0502040204020203" pitchFamily="34" charset="-122"/>
              </a:rPr>
              <a:t>一、目录</a:t>
            </a:r>
            <a:r>
              <a:rPr lang="en-US" altLang="zh-CN" sz="2800" dirty="0">
                <a:solidFill>
                  <a:prstClr val="white"/>
                </a:solidFill>
                <a:latin typeface="微软雅黑 Light" panose="020B0502040204020203" pitchFamily="34" charset="-122"/>
                <a:ea typeface="微软雅黑 Light" panose="020B0502040204020203" pitchFamily="34" charset="-122"/>
              </a:rPr>
              <a:t>+</a:t>
            </a:r>
            <a:r>
              <a:rPr lang="zh-CN" altLang="en-US" sz="2800" dirty="0">
                <a:solidFill>
                  <a:prstClr val="white"/>
                </a:solidFill>
                <a:latin typeface="微软雅黑 Light" panose="020B0502040204020203" pitchFamily="34" charset="-122"/>
                <a:ea typeface="微软雅黑 Light" panose="020B0502040204020203" pitchFamily="34" charset="-122"/>
              </a:rPr>
              <a:t>创建型</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7167688" y="2896290"/>
            <a:ext cx="4024189" cy="521970"/>
          </a:xfrm>
          <a:prstGeom prst="rect">
            <a:avLst/>
          </a:prstGeom>
          <a:noFill/>
        </p:spPr>
        <p:txBody>
          <a:bodyPr wrap="square" rtlCol="0">
            <a:spAutoFit/>
          </a:bodyPr>
          <a:lstStyle/>
          <a:p>
            <a:pPr defTabSz="913765">
              <a:defRPr/>
            </a:pPr>
            <a:r>
              <a:rPr lang="zh-CN" altLang="en-US" sz="2800" dirty="0">
                <a:solidFill>
                  <a:prstClr val="white"/>
                </a:solidFill>
                <a:latin typeface="微软雅黑 Light" panose="020B0502040204020203" pitchFamily="34" charset="-122"/>
                <a:ea typeface="微软雅黑 Light" panose="020B0502040204020203" pitchFamily="34" charset="-122"/>
              </a:rPr>
              <a:t>二、结构性</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7167688" y="3634826"/>
            <a:ext cx="4024189" cy="521970"/>
          </a:xfrm>
          <a:prstGeom prst="rect">
            <a:avLst/>
          </a:prstGeom>
          <a:noFill/>
        </p:spPr>
        <p:txBody>
          <a:bodyPr wrap="square" rtlCol="0">
            <a:spAutoFit/>
          </a:bodyPr>
          <a:lstStyle/>
          <a:p>
            <a:pPr defTabSz="913765">
              <a:defRPr/>
            </a:pPr>
            <a:r>
              <a:rPr lang="zh-CN" altLang="en-US" sz="2800" dirty="0">
                <a:solidFill>
                  <a:prstClr val="white"/>
                </a:solidFill>
                <a:latin typeface="微软雅黑 Light" panose="020B0502040204020203" pitchFamily="34" charset="-122"/>
                <a:ea typeface="微软雅黑 Light" panose="020B0502040204020203" pitchFamily="34" charset="-122"/>
              </a:rPr>
              <a:t>三、行为型</a:t>
            </a:r>
            <a:endParaRPr lang="zh-CN" altLang="en-US" sz="2800" dirty="0">
              <a:solidFill>
                <a:prstClr val="white"/>
              </a:solidFill>
              <a:latin typeface="微软雅黑 Light" panose="020B0502040204020203" pitchFamily="34" charset="-122"/>
              <a:ea typeface="微软雅黑 Light" panose="020B0502040204020203" pitchFamily="34" charset="-122"/>
            </a:endParaRPr>
          </a:p>
        </p:txBody>
      </p:sp>
      <p:sp>
        <p:nvSpPr>
          <p:cNvPr id="13" name="矩形: 圆角 12"/>
          <p:cNvSpPr/>
          <p:nvPr/>
        </p:nvSpPr>
        <p:spPr>
          <a:xfrm>
            <a:off x="1534795" y="571500"/>
            <a:ext cx="3408680" cy="6085205"/>
          </a:xfrm>
          <a:prstGeom prst="roundRect">
            <a:avLst>
              <a:gd name="adj" fmla="val 1258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16" name="矩形: 圆角 15"/>
          <p:cNvSpPr/>
          <p:nvPr/>
        </p:nvSpPr>
        <p:spPr>
          <a:xfrm flipH="1">
            <a:off x="2954216" y="798566"/>
            <a:ext cx="728244" cy="80839"/>
          </a:xfrm>
          <a:prstGeom prst="roundRect">
            <a:avLst>
              <a:gd name="adj" fmla="val 50000"/>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17" name="椭圆 16"/>
          <p:cNvSpPr/>
          <p:nvPr/>
        </p:nvSpPr>
        <p:spPr>
          <a:xfrm>
            <a:off x="2720536" y="798758"/>
            <a:ext cx="114300" cy="114300"/>
          </a:xfrm>
          <a:prstGeom prst="ellipse">
            <a:avLst/>
          </a:prstGeom>
          <a:solidFill>
            <a:srgbClr val="075D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39" name="任意多边形: 形状 38"/>
          <p:cNvSpPr/>
          <p:nvPr/>
        </p:nvSpPr>
        <p:spPr>
          <a:xfrm>
            <a:off x="2720634" y="2364282"/>
            <a:ext cx="1014781" cy="531908"/>
          </a:xfrm>
          <a:custGeom>
            <a:avLst/>
            <a:gdLst/>
            <a:ahLst/>
            <a:cxnLst/>
            <a:rect l="l" t="t" r="r" b="b"/>
            <a:pathLst>
              <a:path w="761086" h="398931">
                <a:moveTo>
                  <a:pt x="64122" y="252246"/>
                </a:moveTo>
                <a:lnTo>
                  <a:pt x="64122" y="345339"/>
                </a:lnTo>
                <a:lnTo>
                  <a:pt x="217932" y="345339"/>
                </a:lnTo>
                <a:lnTo>
                  <a:pt x="217932" y="252246"/>
                </a:lnTo>
                <a:close/>
                <a:moveTo>
                  <a:pt x="414071" y="176834"/>
                </a:moveTo>
                <a:cubicBezTo>
                  <a:pt x="446724" y="179333"/>
                  <a:pt x="469455" y="185940"/>
                  <a:pt x="482266" y="196657"/>
                </a:cubicBezTo>
                <a:cubicBezTo>
                  <a:pt x="495077" y="207373"/>
                  <a:pt x="500705" y="218525"/>
                  <a:pt x="499148" y="230113"/>
                </a:cubicBezTo>
                <a:cubicBezTo>
                  <a:pt x="497592" y="241700"/>
                  <a:pt x="491589" y="250049"/>
                  <a:pt x="481140" y="255160"/>
                </a:cubicBezTo>
                <a:cubicBezTo>
                  <a:pt x="470691" y="260271"/>
                  <a:pt x="458533" y="258471"/>
                  <a:pt x="444665" y="249758"/>
                </a:cubicBezTo>
                <a:cubicBezTo>
                  <a:pt x="442561" y="236722"/>
                  <a:pt x="438388" y="223922"/>
                  <a:pt x="432145" y="211358"/>
                </a:cubicBezTo>
                <a:cubicBezTo>
                  <a:pt x="425902" y="198794"/>
                  <a:pt x="418899" y="187984"/>
                  <a:pt x="411137" y="178930"/>
                </a:cubicBezTo>
                <a:close/>
                <a:moveTo>
                  <a:pt x="64122" y="149986"/>
                </a:moveTo>
                <a:lnTo>
                  <a:pt x="64122" y="240564"/>
                </a:lnTo>
                <a:lnTo>
                  <a:pt x="217932" y="240564"/>
                </a:lnTo>
                <a:lnTo>
                  <a:pt x="217932" y="149986"/>
                </a:lnTo>
                <a:close/>
                <a:moveTo>
                  <a:pt x="64122" y="49402"/>
                </a:moveTo>
                <a:lnTo>
                  <a:pt x="64122" y="138303"/>
                </a:lnTo>
                <a:lnTo>
                  <a:pt x="217932" y="138303"/>
                </a:lnTo>
                <a:lnTo>
                  <a:pt x="217932" y="49402"/>
                </a:lnTo>
                <a:close/>
                <a:moveTo>
                  <a:pt x="243916" y="3772"/>
                </a:moveTo>
                <a:lnTo>
                  <a:pt x="302171" y="50659"/>
                </a:lnTo>
                <a:cubicBezTo>
                  <a:pt x="300530" y="52782"/>
                  <a:pt x="298260" y="54722"/>
                  <a:pt x="295361" y="56478"/>
                </a:cubicBezTo>
                <a:cubicBezTo>
                  <a:pt x="292462" y="58234"/>
                  <a:pt x="288725" y="59649"/>
                  <a:pt x="284150" y="60724"/>
                </a:cubicBezTo>
                <a:lnTo>
                  <a:pt x="284150" y="374204"/>
                </a:lnTo>
                <a:cubicBezTo>
                  <a:pt x="283651" y="375894"/>
                  <a:pt x="280505" y="378243"/>
                  <a:pt x="274712" y="381251"/>
                </a:cubicBezTo>
                <a:cubicBezTo>
                  <a:pt x="268920" y="384260"/>
                  <a:pt x="261801" y="387013"/>
                  <a:pt x="253354" y="389509"/>
                </a:cubicBezTo>
                <a:cubicBezTo>
                  <a:pt x="244907" y="392006"/>
                  <a:pt x="236453" y="393330"/>
                  <a:pt x="227991" y="393483"/>
                </a:cubicBezTo>
                <a:lnTo>
                  <a:pt x="217932" y="393483"/>
                </a:lnTo>
                <a:lnTo>
                  <a:pt x="217932" y="357021"/>
                </a:lnTo>
                <a:lnTo>
                  <a:pt x="64122" y="357021"/>
                </a:lnTo>
                <a:lnTo>
                  <a:pt x="64122" y="375462"/>
                </a:lnTo>
                <a:cubicBezTo>
                  <a:pt x="63642" y="379923"/>
                  <a:pt x="58211" y="384830"/>
                  <a:pt x="47830" y="390183"/>
                </a:cubicBezTo>
                <a:cubicBezTo>
                  <a:pt x="37448" y="395535"/>
                  <a:pt x="24998" y="398451"/>
                  <a:pt x="10478" y="398931"/>
                </a:cubicBezTo>
                <a:lnTo>
                  <a:pt x="0" y="398931"/>
                </a:lnTo>
                <a:lnTo>
                  <a:pt x="0" y="10897"/>
                </a:lnTo>
                <a:lnTo>
                  <a:pt x="67894" y="37719"/>
                </a:lnTo>
                <a:lnTo>
                  <a:pt x="213322" y="37719"/>
                </a:lnTo>
                <a:close/>
                <a:moveTo>
                  <a:pt x="632422" y="0"/>
                </a:moveTo>
                <a:lnTo>
                  <a:pt x="691096" y="42279"/>
                </a:lnTo>
                <a:cubicBezTo>
                  <a:pt x="689542" y="44333"/>
                  <a:pt x="687621" y="45889"/>
                  <a:pt x="685333" y="46946"/>
                </a:cubicBezTo>
                <a:cubicBezTo>
                  <a:pt x="683046" y="48004"/>
                  <a:pt x="679658" y="48825"/>
                  <a:pt x="675170" y="49411"/>
                </a:cubicBezTo>
                <a:lnTo>
                  <a:pt x="670141" y="147936"/>
                </a:lnTo>
                <a:lnTo>
                  <a:pt x="699478" y="111855"/>
                </a:lnTo>
                <a:cubicBezTo>
                  <a:pt x="699804" y="112078"/>
                  <a:pt x="703390" y="114709"/>
                  <a:pt x="710235" y="119748"/>
                </a:cubicBezTo>
                <a:cubicBezTo>
                  <a:pt x="717080" y="124787"/>
                  <a:pt x="725229" y="130896"/>
                  <a:pt x="734682" y="138077"/>
                </a:cubicBezTo>
                <a:cubicBezTo>
                  <a:pt x="744135" y="145257"/>
                  <a:pt x="752937" y="152170"/>
                  <a:pt x="761086" y="158817"/>
                </a:cubicBezTo>
                <a:cubicBezTo>
                  <a:pt x="760405" y="161103"/>
                  <a:pt x="758938" y="162789"/>
                  <a:pt x="756685" y="163876"/>
                </a:cubicBezTo>
                <a:cubicBezTo>
                  <a:pt x="754433" y="164962"/>
                  <a:pt x="751708" y="165501"/>
                  <a:pt x="748513" y="165493"/>
                </a:cubicBezTo>
                <a:lnTo>
                  <a:pt x="588417" y="165493"/>
                </a:lnTo>
                <a:lnTo>
                  <a:pt x="588417" y="169266"/>
                </a:lnTo>
                <a:cubicBezTo>
                  <a:pt x="593289" y="184524"/>
                  <a:pt x="599366" y="198237"/>
                  <a:pt x="606647" y="210403"/>
                </a:cubicBezTo>
                <a:cubicBezTo>
                  <a:pt x="613929" y="222569"/>
                  <a:pt x="622102" y="233452"/>
                  <a:pt x="631165" y="243050"/>
                </a:cubicBezTo>
                <a:cubicBezTo>
                  <a:pt x="639573" y="230954"/>
                  <a:pt x="647693" y="218464"/>
                  <a:pt x="655525" y="205582"/>
                </a:cubicBezTo>
                <a:cubicBezTo>
                  <a:pt x="663357" y="192699"/>
                  <a:pt x="669486" y="181572"/>
                  <a:pt x="673913" y="172201"/>
                </a:cubicBezTo>
                <a:lnTo>
                  <a:pt x="734263" y="214124"/>
                </a:lnTo>
                <a:cubicBezTo>
                  <a:pt x="733294" y="216080"/>
                  <a:pt x="731565" y="217512"/>
                  <a:pt x="729077" y="218421"/>
                </a:cubicBezTo>
                <a:cubicBezTo>
                  <a:pt x="726589" y="219329"/>
                  <a:pt x="722869" y="219294"/>
                  <a:pt x="717918" y="218316"/>
                </a:cubicBezTo>
                <a:cubicBezTo>
                  <a:pt x="707467" y="223888"/>
                  <a:pt x="695575" y="229722"/>
                  <a:pt x="682243" y="235819"/>
                </a:cubicBezTo>
                <a:cubicBezTo>
                  <a:pt x="668910" y="241915"/>
                  <a:pt x="655237" y="247540"/>
                  <a:pt x="641223" y="252693"/>
                </a:cubicBezTo>
                <a:cubicBezTo>
                  <a:pt x="658232" y="268038"/>
                  <a:pt x="676707" y="280213"/>
                  <a:pt x="696649" y="289218"/>
                </a:cubicBezTo>
                <a:cubicBezTo>
                  <a:pt x="716591" y="298223"/>
                  <a:pt x="736533" y="305052"/>
                  <a:pt x="756476" y="309708"/>
                </a:cubicBezTo>
                <a:lnTo>
                  <a:pt x="755218" y="313900"/>
                </a:lnTo>
                <a:cubicBezTo>
                  <a:pt x="743422" y="317254"/>
                  <a:pt x="733591" y="323959"/>
                  <a:pt x="725724" y="334015"/>
                </a:cubicBezTo>
                <a:cubicBezTo>
                  <a:pt x="717857" y="344071"/>
                  <a:pt x="712322" y="356218"/>
                  <a:pt x="709117" y="370456"/>
                </a:cubicBezTo>
                <a:cubicBezTo>
                  <a:pt x="688892" y="358288"/>
                  <a:pt x="671041" y="344277"/>
                  <a:pt x="655566" y="328421"/>
                </a:cubicBezTo>
                <a:cubicBezTo>
                  <a:pt x="640090" y="312566"/>
                  <a:pt x="626803" y="293332"/>
                  <a:pt x="615705" y="270718"/>
                </a:cubicBezTo>
                <a:cubicBezTo>
                  <a:pt x="604606" y="248104"/>
                  <a:pt x="595510" y="220575"/>
                  <a:pt x="588417" y="188132"/>
                </a:cubicBezTo>
                <a:lnTo>
                  <a:pt x="588417" y="328992"/>
                </a:lnTo>
                <a:cubicBezTo>
                  <a:pt x="588701" y="342033"/>
                  <a:pt x="587061" y="353506"/>
                  <a:pt x="583496" y="363413"/>
                </a:cubicBezTo>
                <a:cubicBezTo>
                  <a:pt x="579931" y="373319"/>
                  <a:pt x="572734" y="381317"/>
                  <a:pt x="561905" y="387407"/>
                </a:cubicBezTo>
                <a:cubicBezTo>
                  <a:pt x="551075" y="393498"/>
                  <a:pt x="534906" y="397339"/>
                  <a:pt x="513398" y="398931"/>
                </a:cubicBezTo>
                <a:cubicBezTo>
                  <a:pt x="513040" y="389291"/>
                  <a:pt x="512079" y="380934"/>
                  <a:pt x="510516" y="373858"/>
                </a:cubicBezTo>
                <a:cubicBezTo>
                  <a:pt x="508953" y="366783"/>
                  <a:pt x="506421" y="361043"/>
                  <a:pt x="502920" y="356637"/>
                </a:cubicBezTo>
                <a:cubicBezTo>
                  <a:pt x="499821" y="352432"/>
                  <a:pt x="495333" y="348698"/>
                  <a:pt x="489457" y="345435"/>
                </a:cubicBezTo>
                <a:cubicBezTo>
                  <a:pt x="483580" y="342173"/>
                  <a:pt x="474797" y="339486"/>
                  <a:pt x="463106" y="337374"/>
                </a:cubicBezTo>
                <a:lnTo>
                  <a:pt x="463106" y="332346"/>
                </a:lnTo>
                <a:cubicBezTo>
                  <a:pt x="463620" y="332377"/>
                  <a:pt x="467760" y="332594"/>
                  <a:pt x="475523" y="332998"/>
                </a:cubicBezTo>
                <a:cubicBezTo>
                  <a:pt x="483287" y="333402"/>
                  <a:pt x="491586" y="333806"/>
                  <a:pt x="500421" y="334209"/>
                </a:cubicBezTo>
                <a:cubicBezTo>
                  <a:pt x="509256" y="334613"/>
                  <a:pt x="515537" y="334830"/>
                  <a:pt x="519265" y="334861"/>
                </a:cubicBezTo>
                <a:cubicBezTo>
                  <a:pt x="522365" y="334826"/>
                  <a:pt x="524547" y="334163"/>
                  <a:pt x="525814" y="332870"/>
                </a:cubicBezTo>
                <a:cubicBezTo>
                  <a:pt x="527080" y="331577"/>
                  <a:pt x="527691" y="329866"/>
                  <a:pt x="527647" y="327734"/>
                </a:cubicBezTo>
                <a:lnTo>
                  <a:pt x="527647" y="267785"/>
                </a:lnTo>
                <a:cubicBezTo>
                  <a:pt x="514498" y="279515"/>
                  <a:pt x="498991" y="292632"/>
                  <a:pt x="481127" y="307137"/>
                </a:cubicBezTo>
                <a:cubicBezTo>
                  <a:pt x="463263" y="321642"/>
                  <a:pt x="442727" y="337583"/>
                  <a:pt x="419519" y="354962"/>
                </a:cubicBezTo>
                <a:cubicBezTo>
                  <a:pt x="419083" y="357928"/>
                  <a:pt x="418070" y="360580"/>
                  <a:pt x="416481" y="362918"/>
                </a:cubicBezTo>
                <a:cubicBezTo>
                  <a:pt x="414892" y="365256"/>
                  <a:pt x="412831" y="367071"/>
                  <a:pt x="410299" y="368362"/>
                </a:cubicBezTo>
                <a:lnTo>
                  <a:pt x="366294" y="310546"/>
                </a:lnTo>
                <a:cubicBezTo>
                  <a:pt x="381372" y="305472"/>
                  <a:pt x="403288" y="297175"/>
                  <a:pt x="432040" y="285654"/>
                </a:cubicBezTo>
                <a:cubicBezTo>
                  <a:pt x="460792" y="274134"/>
                  <a:pt x="492661" y="260911"/>
                  <a:pt x="527647" y="245985"/>
                </a:cubicBezTo>
                <a:lnTo>
                  <a:pt x="527647" y="165493"/>
                </a:lnTo>
                <a:lnTo>
                  <a:pt x="368389" y="165493"/>
                </a:lnTo>
                <a:lnTo>
                  <a:pt x="365036" y="153810"/>
                </a:lnTo>
                <a:lnTo>
                  <a:pt x="606857" y="153810"/>
                </a:lnTo>
                <a:lnTo>
                  <a:pt x="609372" y="104723"/>
                </a:lnTo>
                <a:lnTo>
                  <a:pt x="424968" y="104723"/>
                </a:lnTo>
                <a:lnTo>
                  <a:pt x="421196" y="93041"/>
                </a:lnTo>
                <a:lnTo>
                  <a:pt x="609595" y="93041"/>
                </a:lnTo>
                <a:lnTo>
                  <a:pt x="612520" y="40182"/>
                </a:lnTo>
                <a:lnTo>
                  <a:pt x="411975" y="40182"/>
                </a:lnTo>
                <a:lnTo>
                  <a:pt x="408204" y="28499"/>
                </a:lnTo>
                <a:lnTo>
                  <a:pt x="608952" y="28499"/>
                </a:lnTo>
                <a:close/>
              </a:path>
            </a:pathLst>
          </a:custGeom>
          <a:solidFill>
            <a:srgbClr val="075DE9"/>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pPr algn="ctr" defTabSz="913765">
              <a:defRPr/>
            </a:pPr>
            <a:endParaRPr lang="zh-CN" altLang="en-US" sz="4400" dirty="0">
              <a:solidFill>
                <a:srgbClr val="075DE9"/>
              </a:solidFill>
              <a:latin typeface="思源宋体 CN Heavy" panose="02020900000000000000" pitchFamily="18" charset="-122"/>
              <a:ea typeface="思源宋体 CN Heavy" panose="02020900000000000000" pitchFamily="18" charset="-122"/>
            </a:endParaRPr>
          </a:p>
        </p:txBody>
      </p:sp>
      <p:sp>
        <p:nvSpPr>
          <p:cNvPr id="19" name="矩形 18"/>
          <p:cNvSpPr/>
          <p:nvPr/>
        </p:nvSpPr>
        <p:spPr>
          <a:xfrm>
            <a:off x="2417940" y="3234558"/>
            <a:ext cx="1514454" cy="400110"/>
          </a:xfrm>
          <a:prstGeom prst="rect">
            <a:avLst/>
          </a:prstGeom>
        </p:spPr>
        <p:txBody>
          <a:bodyPr wrap="none">
            <a:spAutoFit/>
          </a:bodyPr>
          <a:lstStyle/>
          <a:p>
            <a:pPr algn="ctr" defTabSz="913765">
              <a:defRPr/>
            </a:pPr>
            <a:r>
              <a:rPr lang="en-US" altLang="zh-CN" sz="2000" dirty="0">
                <a:solidFill>
                  <a:srgbClr val="075DE9"/>
                </a:solidFill>
                <a:latin typeface="微软雅黑 Light" panose="020B0502040204020203" pitchFamily="34" charset="-122"/>
                <a:ea typeface="微软雅黑 Light" panose="020B0502040204020203" pitchFamily="34" charset="-122"/>
              </a:rPr>
              <a:t>CONTENTS</a:t>
            </a:r>
            <a:endParaRPr lang="zh-CN" altLang="en-US" sz="2000" dirty="0">
              <a:solidFill>
                <a:srgbClr val="075DE9"/>
              </a:solidFill>
              <a:latin typeface="微软雅黑 Light" panose="020B0502040204020203" pitchFamily="34" charset="-122"/>
              <a:ea typeface="微软雅黑 Light" panose="020B0502040204020203" pitchFamily="34" charset="-122"/>
            </a:endParaRPr>
          </a:p>
        </p:txBody>
      </p:sp>
      <p:sp>
        <p:nvSpPr>
          <p:cNvPr id="2" name="矩形: 圆角 1"/>
          <p:cNvSpPr/>
          <p:nvPr/>
        </p:nvSpPr>
        <p:spPr>
          <a:xfrm>
            <a:off x="1680845" y="1065530"/>
            <a:ext cx="3096260" cy="5401310"/>
          </a:xfrm>
          <a:prstGeom prst="roundRect">
            <a:avLst>
              <a:gd name="adj" fmla="val 2821"/>
            </a:avLst>
          </a:prstGeom>
          <a:noFill/>
          <a:ln>
            <a:solidFill>
              <a:srgbClr val="075DE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grpSp>
        <p:nvGrpSpPr>
          <p:cNvPr id="3" name="组合 2"/>
          <p:cNvGrpSpPr/>
          <p:nvPr/>
        </p:nvGrpSpPr>
        <p:grpSpPr>
          <a:xfrm>
            <a:off x="1879500" y="1295252"/>
            <a:ext cx="665131" cy="254301"/>
            <a:chOff x="2920142" y="4856815"/>
            <a:chExt cx="665130" cy="254301"/>
          </a:xfrm>
        </p:grpSpPr>
        <p:sp>
          <p:nvSpPr>
            <p:cNvPr id="21" name="椭圆 20"/>
            <p:cNvSpPr/>
            <p:nvPr/>
          </p:nvSpPr>
          <p:spPr>
            <a:xfrm>
              <a:off x="2920142" y="485681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22" name="椭圆 21"/>
            <p:cNvSpPr/>
            <p:nvPr/>
          </p:nvSpPr>
          <p:spPr>
            <a:xfrm>
              <a:off x="2920142" y="5018387"/>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29" name="椭圆 28"/>
            <p:cNvSpPr/>
            <p:nvPr/>
          </p:nvSpPr>
          <p:spPr>
            <a:xfrm>
              <a:off x="3063242" y="485681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30" name="椭圆 29"/>
            <p:cNvSpPr/>
            <p:nvPr/>
          </p:nvSpPr>
          <p:spPr>
            <a:xfrm>
              <a:off x="3063242" y="5018387"/>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37" name="椭圆 36"/>
            <p:cNvSpPr/>
            <p:nvPr/>
          </p:nvSpPr>
          <p:spPr>
            <a:xfrm>
              <a:off x="3206342" y="485681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38" name="椭圆 37"/>
            <p:cNvSpPr/>
            <p:nvPr/>
          </p:nvSpPr>
          <p:spPr>
            <a:xfrm>
              <a:off x="3206342" y="5018387"/>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45" name="椭圆 44"/>
            <p:cNvSpPr/>
            <p:nvPr/>
          </p:nvSpPr>
          <p:spPr>
            <a:xfrm>
              <a:off x="3349443" y="485681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46" name="椭圆 45"/>
            <p:cNvSpPr/>
            <p:nvPr/>
          </p:nvSpPr>
          <p:spPr>
            <a:xfrm>
              <a:off x="3349443" y="5018387"/>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53" name="椭圆 52"/>
            <p:cNvSpPr/>
            <p:nvPr/>
          </p:nvSpPr>
          <p:spPr>
            <a:xfrm>
              <a:off x="3492543" y="485681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54" name="椭圆 53"/>
            <p:cNvSpPr/>
            <p:nvPr/>
          </p:nvSpPr>
          <p:spPr>
            <a:xfrm>
              <a:off x="3492543" y="5018387"/>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grpSp>
      <p:grpSp>
        <p:nvGrpSpPr>
          <p:cNvPr id="4" name="组合 3"/>
          <p:cNvGrpSpPr/>
          <p:nvPr/>
        </p:nvGrpSpPr>
        <p:grpSpPr>
          <a:xfrm>
            <a:off x="4375385" y="5772620"/>
            <a:ext cx="235831" cy="577447"/>
            <a:chOff x="3349442" y="6471755"/>
            <a:chExt cx="235830" cy="577446"/>
          </a:xfrm>
        </p:grpSpPr>
        <p:sp>
          <p:nvSpPr>
            <p:cNvPr id="64" name="椭圆 63"/>
            <p:cNvSpPr/>
            <p:nvPr/>
          </p:nvSpPr>
          <p:spPr>
            <a:xfrm>
              <a:off x="3492543" y="647175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65" name="椭圆 64"/>
            <p:cNvSpPr/>
            <p:nvPr/>
          </p:nvSpPr>
          <p:spPr>
            <a:xfrm>
              <a:off x="3492543" y="6633328"/>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66" name="椭圆 65"/>
            <p:cNvSpPr/>
            <p:nvPr/>
          </p:nvSpPr>
          <p:spPr>
            <a:xfrm>
              <a:off x="3492543" y="6794900"/>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67" name="椭圆 66"/>
            <p:cNvSpPr/>
            <p:nvPr/>
          </p:nvSpPr>
          <p:spPr>
            <a:xfrm>
              <a:off x="3492543" y="6956472"/>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72" name="椭圆 71"/>
            <p:cNvSpPr/>
            <p:nvPr/>
          </p:nvSpPr>
          <p:spPr>
            <a:xfrm>
              <a:off x="3349442" y="6471755"/>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73" name="椭圆 72"/>
            <p:cNvSpPr/>
            <p:nvPr/>
          </p:nvSpPr>
          <p:spPr>
            <a:xfrm>
              <a:off x="3349442" y="6633328"/>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74" name="椭圆 73"/>
            <p:cNvSpPr/>
            <p:nvPr/>
          </p:nvSpPr>
          <p:spPr>
            <a:xfrm>
              <a:off x="3349442" y="6794900"/>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sp>
          <p:nvSpPr>
            <p:cNvPr id="75" name="椭圆 74"/>
            <p:cNvSpPr/>
            <p:nvPr/>
          </p:nvSpPr>
          <p:spPr>
            <a:xfrm>
              <a:off x="3349442" y="6956472"/>
              <a:ext cx="92729" cy="92729"/>
            </a:xfrm>
            <a:prstGeom prst="ellipse">
              <a:avLst/>
            </a:prstGeom>
            <a:solidFill>
              <a:srgbClr val="075D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prstClr val="white"/>
                </a:solidFill>
                <a:latin typeface="等线" panose="02010600030101010101" charset="-122"/>
                <a:ea typeface="等线" panose="02010600030101010101"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645160"/>
          </a:xfrm>
          <a:prstGeom prst="rect">
            <a:avLst/>
          </a:prstGeom>
          <a:noFill/>
        </p:spPr>
        <p:txBody>
          <a:bodyPr wrap="square" rtlCol="0">
            <a:spAutoFit/>
          </a:bodyPr>
          <a:p>
            <a:r>
              <a:rPr lang="en-US" altLang="zh-CN"/>
              <a:t>结构型模式设计到如何组合类和对象以获取更大的结构。它采用继承机制来组合接口或实现。不是对接口和实现进行组合，而是描述了如何对一些对象进行组合，从而实现新功能的一些方法。</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2306955"/>
          </a:xfrm>
          <a:prstGeom prst="rect">
            <a:avLst/>
          </a:prstGeom>
          <a:noFill/>
        </p:spPr>
        <p:txBody>
          <a:bodyPr wrap="square" rtlCol="0">
            <a:spAutoFit/>
          </a:bodyPr>
          <a:p>
            <a:r>
              <a:rPr lang="en-US" altLang="zh-CN"/>
              <a:t>2.1 意图：将一个类的接口转换成客户希望的另一个接口。使得原本由于接口不兼容而不能一起工作的那些类可以一起工作。</a:t>
            </a:r>
            <a:endParaRPr lang="en-US" altLang="zh-CN"/>
          </a:p>
          <a:p>
            <a:r>
              <a:rPr lang="en-US" altLang="zh-CN"/>
              <a:t>2.2 以下情况使用adapter模式：</a:t>
            </a:r>
            <a:endParaRPr lang="en-US" altLang="zh-CN"/>
          </a:p>
          <a:p>
            <a:r>
              <a:rPr lang="en-US" altLang="zh-CN"/>
              <a:t>　　1）你想使用一个已经存在的类，而它的接口不符合你的需求。</a:t>
            </a:r>
            <a:endParaRPr lang="en-US" altLang="zh-CN"/>
          </a:p>
          <a:p>
            <a:r>
              <a:rPr lang="en-US" altLang="zh-CN"/>
              <a:t>　　2）你想创建一个可以复用的类，该类可以与其他不相关的类或不可预见的类协同工作。</a:t>
            </a:r>
            <a:endParaRPr lang="en-US" altLang="zh-CN"/>
          </a:p>
          <a:p>
            <a:r>
              <a:rPr lang="en-US" altLang="zh-CN"/>
              <a:t>　　3）你想使用一些已经存在的子类，但是不可能对每一个都进行子类化以匹配它们的接口。对象适配器可以适配它的父类接口。</a:t>
            </a:r>
            <a:endParaRPr lang="en-US" altLang="zh-CN"/>
          </a:p>
          <a:p>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类对象结构型模式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Adapter</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1291590" y="3105150"/>
            <a:ext cx="8077200" cy="30670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2861310"/>
          </a:xfrm>
          <a:prstGeom prst="rect">
            <a:avLst/>
          </a:prstGeom>
          <a:noFill/>
        </p:spPr>
        <p:txBody>
          <a:bodyPr wrap="square" rtlCol="0">
            <a:spAutoFit/>
          </a:bodyPr>
          <a:p>
            <a:r>
              <a:rPr lang="en-US" altLang="zh-CN"/>
              <a:t>2.3 类适配器使用多重继承对一个接口与另一个接口进行匹配。</a:t>
            </a:r>
            <a:endParaRPr lang="en-US" altLang="zh-CN"/>
          </a:p>
          <a:p>
            <a:r>
              <a:rPr lang="en-US" altLang="zh-CN"/>
              <a:t>　　1）用一个具体的adapter类对adaptee和target进行匹配。结果是当我们想要匹配一个类以及所有它的子类时，类adapter将不能胜任工作。</a:t>
            </a:r>
            <a:endParaRPr lang="en-US" altLang="zh-CN"/>
          </a:p>
          <a:p>
            <a:r>
              <a:rPr lang="en-US" altLang="zh-CN"/>
              <a:t>　　2）使得adapter可以重定义adaptee的部分行为，因为adapter是adaptee的一个子类。</a:t>
            </a:r>
            <a:endParaRPr lang="en-US" altLang="zh-CN"/>
          </a:p>
          <a:p>
            <a:r>
              <a:rPr lang="en-US" altLang="zh-CN"/>
              <a:t>　　3）仅仅引入了一个对象，并不需要额外的指针以间接得到adaptee。</a:t>
            </a:r>
            <a:endParaRPr lang="en-US" altLang="zh-CN"/>
          </a:p>
          <a:p>
            <a:r>
              <a:rPr lang="en-US" altLang="zh-CN"/>
              <a:t>2.4 对象适配器依赖于对象组合。</a:t>
            </a:r>
            <a:endParaRPr lang="en-US" altLang="zh-CN"/>
          </a:p>
          <a:p>
            <a:r>
              <a:rPr lang="en-US" altLang="zh-CN"/>
              <a:t>　　1）允许一个adapter与多个adaptee，即adaptee本身以及它的所有子类同时工作。adapter也可以一次给所有的adaptee添加功能。</a:t>
            </a:r>
            <a:endParaRPr lang="en-US" altLang="zh-CN"/>
          </a:p>
          <a:p>
            <a:r>
              <a:rPr lang="en-US" altLang="zh-CN"/>
              <a:t>　　2）使得重定义adaptee的行为比较困难。这就需要生成adaptee的子类并且使得adapter引用这个子类而不是引用adaptee本身。</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类对象结构型模式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Adapter</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692525"/>
          </a:xfrm>
          <a:prstGeom prst="rect">
            <a:avLst/>
          </a:prstGeom>
          <a:noFill/>
        </p:spPr>
        <p:txBody>
          <a:bodyPr wrap="square" rtlCol="0">
            <a:spAutoFit/>
          </a:bodyPr>
          <a:p>
            <a:r>
              <a:rPr lang="en-US" altLang="zh-CN"/>
              <a:t>3.1 意图：将抽象部分与它的实现部分分离，使它们都可以独立地变化。</a:t>
            </a:r>
            <a:endParaRPr lang="en-US" altLang="zh-CN"/>
          </a:p>
          <a:p>
            <a:r>
              <a:rPr lang="en-US" altLang="zh-CN"/>
              <a:t>3.2 以下情况使用bridge模式：</a:t>
            </a:r>
            <a:endParaRPr lang="en-US" altLang="zh-CN"/>
          </a:p>
          <a:p>
            <a:r>
              <a:rPr lang="en-US" altLang="zh-CN"/>
              <a:t>　　1）你不希望在抽象和它的实现部分之间有一个固定的绑定关系。例如这种情况可能是因为在程序运行时刻实现部分应可以被选择或者切换。</a:t>
            </a:r>
            <a:endParaRPr lang="en-US" altLang="zh-CN"/>
          </a:p>
          <a:p>
            <a:r>
              <a:rPr lang="en-US" altLang="zh-CN"/>
              <a:t>　　2）类的抽象以及它的实现都应该可以通过生成子类的方法加以扩充。这时，bridge模式使你可以对不同的抽象接口和实现部分进行组合，并分别对它们进行扩充。</a:t>
            </a:r>
            <a:endParaRPr lang="en-US" altLang="zh-CN"/>
          </a:p>
          <a:p>
            <a:r>
              <a:rPr lang="en-US" altLang="zh-CN"/>
              <a:t>　　3）对一个抽象的实现部分的修改对客户不产生影响。</a:t>
            </a:r>
            <a:endParaRPr lang="en-US" altLang="zh-CN"/>
          </a:p>
          <a:p>
            <a:r>
              <a:rPr lang="en-US" altLang="zh-CN"/>
              <a:t>　　4）你想对客户完全隐藏抽象的实现部分。</a:t>
            </a:r>
            <a:endParaRPr lang="en-US" altLang="zh-CN"/>
          </a:p>
          <a:p>
            <a:r>
              <a:rPr lang="en-US" altLang="zh-CN"/>
              <a:t>　　5）你想在多个对象共享实现，但同时要求客户并不知道这一点。</a:t>
            </a:r>
            <a:endParaRPr lang="en-US" altLang="zh-CN"/>
          </a:p>
          <a:p>
            <a:r>
              <a:rPr lang="en-US" altLang="zh-CN"/>
              <a:t>3.3 优点：</a:t>
            </a:r>
            <a:endParaRPr lang="en-US" altLang="zh-CN"/>
          </a:p>
          <a:p>
            <a:r>
              <a:rPr lang="en-US" altLang="zh-CN"/>
              <a:t>　　1）分离接口及其实现部分</a:t>
            </a:r>
            <a:endParaRPr lang="en-US" altLang="zh-CN"/>
          </a:p>
          <a:p>
            <a:r>
              <a:rPr lang="en-US" altLang="zh-CN"/>
              <a:t>　　2）提高可扩展性</a:t>
            </a:r>
            <a:endParaRPr lang="en-US" altLang="zh-CN"/>
          </a:p>
          <a:p>
            <a:r>
              <a:rPr lang="en-US" altLang="zh-CN"/>
              <a:t>　　3）实现细节对客户透明</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Bridge</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6953250" y="3503295"/>
            <a:ext cx="4276725" cy="28003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138170"/>
          </a:xfrm>
          <a:prstGeom prst="rect">
            <a:avLst/>
          </a:prstGeom>
          <a:noFill/>
        </p:spPr>
        <p:txBody>
          <a:bodyPr wrap="square" rtlCol="0">
            <a:spAutoFit/>
          </a:bodyPr>
          <a:p>
            <a:r>
              <a:rPr lang="en-US" altLang="zh-CN"/>
              <a:t>4.1 意图：将对象组合成树形结构以表示“部分-整体”的层次结构。composite使得用户对单个对象和组合对象的使用具有一致性。</a:t>
            </a:r>
            <a:endParaRPr lang="en-US" altLang="zh-CN"/>
          </a:p>
          <a:p>
            <a:r>
              <a:rPr lang="en-US" altLang="zh-CN"/>
              <a:t>4.2 适用性：</a:t>
            </a:r>
            <a:endParaRPr lang="en-US" altLang="zh-CN"/>
          </a:p>
          <a:p>
            <a:r>
              <a:rPr lang="en-US" altLang="zh-CN"/>
              <a:t>　　1）你想表示对象的部分-整体层次结构</a:t>
            </a:r>
            <a:endParaRPr lang="en-US" altLang="zh-CN"/>
          </a:p>
          <a:p>
            <a:r>
              <a:rPr lang="en-US" altLang="zh-CN"/>
              <a:t>　　2）你希望用户忽略组合对象与单个对象的不同，用户将统一地使用组合结构中的所有对象。</a:t>
            </a:r>
            <a:endParaRPr lang="en-US" altLang="zh-CN"/>
          </a:p>
          <a:p>
            <a:r>
              <a:rPr lang="en-US" altLang="zh-CN"/>
              <a:t>4.3 效果：</a:t>
            </a:r>
            <a:endParaRPr lang="en-US" altLang="zh-CN"/>
          </a:p>
          <a:p>
            <a:r>
              <a:rPr lang="en-US" altLang="zh-CN"/>
              <a:t>　　1）定义了包含基本对象和组合对象的类层次结构。基本对象被组合成组合对象，而组合对象又可以被组合，不断递归下去。</a:t>
            </a:r>
            <a:endParaRPr lang="en-US" altLang="zh-CN"/>
          </a:p>
          <a:p>
            <a:r>
              <a:rPr lang="en-US" altLang="zh-CN"/>
              <a:t>　　2）简化客户代码。</a:t>
            </a:r>
            <a:endParaRPr lang="en-US" altLang="zh-CN"/>
          </a:p>
          <a:p>
            <a:r>
              <a:rPr lang="en-US" altLang="zh-CN"/>
              <a:t>　　3）使得更容易添加新类型的组件。</a:t>
            </a:r>
            <a:endParaRPr lang="en-US" altLang="zh-CN"/>
          </a:p>
          <a:p>
            <a:r>
              <a:rPr lang="en-US" altLang="zh-CN"/>
              <a:t>　　4）使你的设计变得更加一般化。</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Composite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415030"/>
          </a:xfrm>
          <a:prstGeom prst="rect">
            <a:avLst/>
          </a:prstGeom>
          <a:noFill/>
        </p:spPr>
        <p:txBody>
          <a:bodyPr wrap="square" rtlCol="0">
            <a:spAutoFit/>
          </a:bodyPr>
          <a:p>
            <a:r>
              <a:rPr lang="en-US" altLang="zh-CN"/>
              <a:t>5.1 意图：动态地给一个对象添加一些额外的职责。就增加功能来说，decorator模式相比生成子类更为灵活。</a:t>
            </a:r>
            <a:endParaRPr lang="en-US" altLang="zh-CN"/>
          </a:p>
          <a:p>
            <a:r>
              <a:rPr lang="en-US" altLang="zh-CN"/>
              <a:t>5.2 适用性：</a:t>
            </a:r>
            <a:endParaRPr lang="en-US" altLang="zh-CN"/>
          </a:p>
          <a:p>
            <a:r>
              <a:rPr lang="en-US" altLang="zh-CN"/>
              <a:t>　　1）在不影响其他对象的情况下，以动态、透明的方式给单个对象添加职责。</a:t>
            </a:r>
            <a:endParaRPr lang="en-US" altLang="zh-CN"/>
          </a:p>
          <a:p>
            <a:r>
              <a:rPr lang="en-US" altLang="zh-CN"/>
              <a:t>　　2）处理那些可以撤销的职责。</a:t>
            </a:r>
            <a:endParaRPr lang="en-US" altLang="zh-CN"/>
          </a:p>
          <a:p>
            <a:r>
              <a:rPr lang="en-US" altLang="zh-CN"/>
              <a:t>　　3）当不能采用生成子类的方法进行扩充时。一种情况是，可能有大量独立的扩展，为支持没一种自合将产生大量的子类，使得子类数目呈爆炸性增长。另一种情况可能是因为类定义被隐藏，或类定义不能用于生成子类。</a:t>
            </a:r>
            <a:endParaRPr lang="en-US" altLang="zh-CN"/>
          </a:p>
          <a:p>
            <a:r>
              <a:rPr lang="en-US" altLang="zh-CN"/>
              <a:t>5.3 效果：</a:t>
            </a:r>
            <a:endParaRPr lang="en-US" altLang="zh-CN"/>
          </a:p>
          <a:p>
            <a:r>
              <a:rPr lang="en-US" altLang="zh-CN"/>
              <a:t>　　1）比静态继承更灵活。</a:t>
            </a:r>
            <a:endParaRPr lang="en-US" altLang="zh-CN"/>
          </a:p>
          <a:p>
            <a:r>
              <a:rPr lang="en-US" altLang="zh-CN"/>
              <a:t>　　2）避免在层次结构高层的类有太多的特征。</a:t>
            </a:r>
            <a:endParaRPr lang="en-US" altLang="zh-CN"/>
          </a:p>
          <a:p>
            <a:r>
              <a:rPr lang="en-US" altLang="zh-CN"/>
              <a:t>　　3）decorator与它的component不一样。</a:t>
            </a:r>
            <a:endParaRPr lang="en-US" altLang="zh-CN"/>
          </a:p>
          <a:p>
            <a:r>
              <a:rPr lang="en-US" altLang="zh-CN"/>
              <a:t>　　4）有许多小对象</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Decorator</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4799965"/>
          </a:xfrm>
          <a:prstGeom prst="rect">
            <a:avLst/>
          </a:prstGeom>
          <a:noFill/>
        </p:spPr>
        <p:txBody>
          <a:bodyPr wrap="square" rtlCol="0">
            <a:spAutoFit/>
          </a:bodyPr>
          <a:p>
            <a:r>
              <a:rPr lang="en-US" altLang="zh-CN"/>
              <a:t>6.1 意图：为子系统中的一组接口提供一个一致的界面，facade模式定义了一个高层接口，这个接口使得这一子系统更加容易使用。</a:t>
            </a:r>
            <a:endParaRPr lang="en-US" altLang="zh-CN"/>
          </a:p>
          <a:p>
            <a:r>
              <a:rPr lang="en-US" altLang="zh-CN"/>
              <a:t>6.2 适用性：</a:t>
            </a:r>
            <a:endParaRPr lang="en-US" altLang="zh-CN"/>
          </a:p>
          <a:p>
            <a:r>
              <a:rPr lang="en-US" altLang="zh-CN"/>
              <a:t>　　1）当你要为一个复杂子系统提供一个简单接口时。子系统往往因为不断演化而变得越来越复杂。大多数模式使用时都会产生更多更小的类。</a:t>
            </a:r>
            <a:endParaRPr lang="en-US" altLang="zh-CN"/>
          </a:p>
          <a:p>
            <a:r>
              <a:rPr lang="en-US" altLang="zh-CN"/>
              <a:t>　　　　这使得子系统更具可重用性，也更容易对子系统进行定制，但这也给那些不需要定制子系统的用户带来一些使用上的困难。facade</a:t>
            </a:r>
            <a:endParaRPr lang="en-US" altLang="zh-CN"/>
          </a:p>
          <a:p>
            <a:r>
              <a:rPr lang="en-US" altLang="zh-CN"/>
              <a:t>　　　　可以提供一个简单的缺省视图，这一视图对大多数用户来说已经足够，而那些需要更多的可定制性的用户可以越过facade层。</a:t>
            </a:r>
            <a:endParaRPr lang="en-US" altLang="zh-CN"/>
          </a:p>
          <a:p>
            <a:r>
              <a:rPr lang="en-US" altLang="zh-CN"/>
              <a:t>　　2）客户程序与抽象类的实现部分之间存在很大的依赖性。引入facade将这个子系统与客户以及其他的子系统分离，可以提高子系统的独立性和可移植性。</a:t>
            </a:r>
            <a:endParaRPr lang="en-US" altLang="zh-CN"/>
          </a:p>
          <a:p>
            <a:r>
              <a:rPr lang="en-US" altLang="zh-CN"/>
              <a:t>　　3）当你需要构建一个层次结构的子系统时，使用facade模式定义子系统中每层的入口点。如果子系统是相互依赖的，你可以让它们仅通过facade进行通讯，从而简化了它们的依赖关系。</a:t>
            </a:r>
            <a:endParaRPr lang="en-US" altLang="zh-CN"/>
          </a:p>
          <a:p>
            <a:r>
              <a:rPr lang="en-US" altLang="zh-CN"/>
              <a:t>6.3 效果：</a:t>
            </a:r>
            <a:endParaRPr lang="en-US" altLang="zh-CN"/>
          </a:p>
          <a:p>
            <a:r>
              <a:rPr lang="en-US" altLang="zh-CN"/>
              <a:t>　　1）它对客户屏蔽子系统组件，因而减少了客户处理的对象的数目并使得子系统使用起来更加方便。</a:t>
            </a:r>
            <a:endParaRPr lang="en-US" altLang="zh-CN"/>
          </a:p>
          <a:p>
            <a:r>
              <a:rPr lang="en-US" altLang="zh-CN"/>
              <a:t>　　2）它实现了子系统与客户之间的松耦合关系，而子系统内部的功能组件往往是紧耦合的。</a:t>
            </a:r>
            <a:endParaRPr lang="en-US" altLang="zh-CN"/>
          </a:p>
          <a:p>
            <a:r>
              <a:rPr lang="en-US" altLang="zh-CN"/>
              <a:t>　　3）如果应用需要，它并不限制它们使用子系统类。因此你可以在系统易用性和通用性之间加以选择。</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Facade</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2306955"/>
          </a:xfrm>
          <a:prstGeom prst="rect">
            <a:avLst/>
          </a:prstGeom>
          <a:noFill/>
        </p:spPr>
        <p:txBody>
          <a:bodyPr wrap="square" rtlCol="0">
            <a:spAutoFit/>
          </a:bodyPr>
          <a:p>
            <a:r>
              <a:rPr lang="en-US" altLang="zh-CN"/>
              <a:t>7.1 意图：运用共享技术有效地支持大量细粒度的对象。</a:t>
            </a:r>
            <a:endParaRPr lang="en-US" altLang="zh-CN"/>
          </a:p>
          <a:p>
            <a:r>
              <a:rPr lang="en-US" altLang="zh-CN"/>
              <a:t>7.2 适用性：</a:t>
            </a:r>
            <a:endParaRPr lang="en-US" altLang="zh-CN"/>
          </a:p>
          <a:p>
            <a:r>
              <a:rPr lang="en-US" altLang="zh-CN"/>
              <a:t>　　1）一个应用程序使用了大量的对象。</a:t>
            </a:r>
            <a:endParaRPr lang="en-US" altLang="zh-CN"/>
          </a:p>
          <a:p>
            <a:r>
              <a:rPr lang="en-US" altLang="zh-CN"/>
              <a:t>　　2）完全由于使用大量的对象，造成很大的存储开销。</a:t>
            </a:r>
            <a:endParaRPr lang="en-US" altLang="zh-CN"/>
          </a:p>
          <a:p>
            <a:r>
              <a:rPr lang="en-US" altLang="zh-CN"/>
              <a:t>　　3）对象的大多数状态都可变为外部状态。</a:t>
            </a:r>
            <a:endParaRPr lang="en-US" altLang="zh-CN"/>
          </a:p>
          <a:p>
            <a:r>
              <a:rPr lang="en-US" altLang="zh-CN"/>
              <a:t>　　4）如果删除对象的外部状态，那么可以用想对较少的共享对象取代很多组对象。</a:t>
            </a:r>
            <a:endParaRPr lang="en-US" altLang="zh-CN"/>
          </a:p>
          <a:p>
            <a:r>
              <a:rPr lang="en-US" altLang="zh-CN"/>
              <a:t>　　5）应用程序不依赖于对象标识。由于flyweight对象可以被共享，对于概念上明显有别的对象，标识测试将返回真值。</a:t>
            </a:r>
            <a:endParaRPr lang="en-US" altLang="zh-CN"/>
          </a:p>
        </p:txBody>
      </p:sp>
      <p:sp>
        <p:nvSpPr>
          <p:cNvPr id="3" name="文本框 2"/>
          <p:cNvSpPr txBox="1"/>
          <p:nvPr/>
        </p:nvSpPr>
        <p:spPr>
          <a:xfrm>
            <a:off x="645160" y="16383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Flyweight 享元</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1753235"/>
          </a:xfrm>
          <a:prstGeom prst="rect">
            <a:avLst/>
          </a:prstGeom>
          <a:noFill/>
        </p:spPr>
        <p:txBody>
          <a:bodyPr wrap="square" rtlCol="0">
            <a:spAutoFit/>
          </a:bodyPr>
          <a:p>
            <a:r>
              <a:rPr lang="en-US" altLang="zh-CN"/>
              <a:t>8.1 意图：为其他对象提供一种代理以控制对这个对象的访问。</a:t>
            </a:r>
            <a:endParaRPr lang="en-US" altLang="zh-CN"/>
          </a:p>
          <a:p>
            <a:r>
              <a:rPr lang="en-US" altLang="zh-CN"/>
              <a:t>8.2 适用性：</a:t>
            </a:r>
            <a:endParaRPr lang="en-US" altLang="zh-CN"/>
          </a:p>
          <a:p>
            <a:r>
              <a:rPr lang="en-US" altLang="zh-CN"/>
              <a:t>　　1）远程代理（remote proxy）为一个对象在不同的地址空间提供局部代表。</a:t>
            </a:r>
            <a:endParaRPr lang="en-US" altLang="zh-CN"/>
          </a:p>
          <a:p>
            <a:r>
              <a:rPr lang="en-US" altLang="zh-CN"/>
              <a:t>　　2）虚代理（virtual proxy）更具需要创建开销很大的对象。</a:t>
            </a:r>
            <a:endParaRPr lang="en-US" altLang="zh-CN"/>
          </a:p>
          <a:p>
            <a:r>
              <a:rPr lang="en-US" altLang="zh-CN"/>
              <a:t>　　3）保护代理（protect proxy）控制对原始对象的访问。</a:t>
            </a:r>
            <a:endParaRPr lang="en-US" altLang="zh-CN"/>
          </a:p>
          <a:p>
            <a:r>
              <a:rPr lang="en-US" altLang="zh-CN"/>
              <a:t>　　4）智能引用（smart reference）取代了简单的指针，它在访问对象时执行一些附件操作。</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对象结构型模式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Proxy</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692525"/>
          </a:xfrm>
          <a:prstGeom prst="rect">
            <a:avLst/>
          </a:prstGeom>
          <a:noFill/>
        </p:spPr>
        <p:txBody>
          <a:bodyPr wrap="square" rtlCol="0">
            <a:spAutoFit/>
          </a:bodyPr>
          <a:p>
            <a:r>
              <a:rPr lang="en-US" altLang="zh-CN"/>
              <a:t>1、行为模式不仅模式对象或类的模式，还描述它们之间的通信模式。</a:t>
            </a:r>
            <a:endParaRPr lang="en-US" altLang="zh-CN"/>
          </a:p>
          <a:p>
            <a:r>
              <a:rPr lang="en-US" altLang="zh-CN"/>
              <a:t>2、行为类模式使用继承机制在类间分派行为。行为对象模式使用对象复合而不是继承。</a:t>
            </a:r>
            <a:endParaRPr lang="en-US" altLang="zh-CN"/>
          </a:p>
          <a:p>
            <a:r>
              <a:rPr lang="en-US" altLang="zh-CN"/>
              <a:t>3、chain of responsibility 职责链</a:t>
            </a:r>
            <a:endParaRPr lang="en-US" altLang="zh-CN"/>
          </a:p>
          <a:p>
            <a:r>
              <a:rPr lang="en-US" altLang="zh-CN"/>
              <a:t>3.1 意图：使多个对象都有机会处理请求，从而避免请求的发送者和接收者之间的耦合关系。将这些对象连城一条链，并沿着这条链传递该请求，直到有一个对象处理它为止。</a:t>
            </a:r>
            <a:endParaRPr lang="en-US" altLang="zh-CN"/>
          </a:p>
          <a:p>
            <a:r>
              <a:rPr lang="en-US" altLang="zh-CN"/>
              <a:t>3.2 适用性：</a:t>
            </a:r>
            <a:endParaRPr lang="en-US" altLang="zh-CN"/>
          </a:p>
          <a:p>
            <a:r>
              <a:rPr lang="en-US" altLang="zh-CN"/>
              <a:t>　　1）有多个的对象可以处理一个请求，哪个对象处理该请求运行时刻自动确定。</a:t>
            </a:r>
            <a:endParaRPr lang="en-US" altLang="zh-CN"/>
          </a:p>
          <a:p>
            <a:r>
              <a:rPr lang="en-US" altLang="zh-CN"/>
              <a:t>　　2）你想在不明确指定接收者的情况下，向多个对象中的一个提交一个请求。</a:t>
            </a:r>
            <a:endParaRPr lang="en-US" altLang="zh-CN"/>
          </a:p>
          <a:p>
            <a:r>
              <a:rPr lang="en-US" altLang="zh-CN"/>
              <a:t>　　3）可处理一个请求的对象集合应被动态指定。</a:t>
            </a:r>
            <a:endParaRPr lang="en-US" altLang="zh-CN"/>
          </a:p>
          <a:p>
            <a:r>
              <a:rPr lang="en-US" altLang="zh-CN"/>
              <a:t>3.3 效果：</a:t>
            </a:r>
            <a:endParaRPr lang="en-US" altLang="zh-CN"/>
          </a:p>
          <a:p>
            <a:r>
              <a:rPr lang="en-US" altLang="zh-CN"/>
              <a:t>　　1）降低耦合度，该模式使得一个对象无需知道是其他哪个对象处理其请求。</a:t>
            </a:r>
            <a:endParaRPr lang="en-US" altLang="zh-CN"/>
          </a:p>
          <a:p>
            <a:r>
              <a:rPr lang="en-US" altLang="zh-CN"/>
              <a:t>　　2）增强了给对象指派职责的灵活性。</a:t>
            </a:r>
            <a:endParaRPr lang="en-US" altLang="zh-CN"/>
          </a:p>
          <a:p>
            <a:r>
              <a:rPr lang="en-US" altLang="zh-CN"/>
              <a:t>　　3）不保证被接受。</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2" name="文本框 1"/>
          <p:cNvSpPr txBox="1"/>
          <p:nvPr/>
        </p:nvSpPr>
        <p:spPr>
          <a:xfrm>
            <a:off x="629285" y="514985"/>
            <a:ext cx="10053320" cy="2306955"/>
          </a:xfrm>
          <a:prstGeom prst="rect">
            <a:avLst/>
          </a:prstGeom>
          <a:noFill/>
        </p:spPr>
        <p:txBody>
          <a:bodyPr wrap="square" rtlCol="0">
            <a:spAutoFit/>
          </a:bodyPr>
          <a:p>
            <a:r>
              <a:rPr lang="zh-CN" altLang="en-US"/>
              <a:t>参考：</a:t>
            </a:r>
            <a:endParaRPr lang="zh-CN" altLang="en-US"/>
          </a:p>
          <a:p>
            <a:r>
              <a:rPr lang="en-US" altLang="zh-CN"/>
              <a:t>1https://github.com/DingZheng2017/DesignPatternsDemo</a:t>
            </a:r>
            <a:endParaRPr lang="en-US" altLang="zh-CN"/>
          </a:p>
          <a:p>
            <a:r>
              <a:rPr lang="en-US" altLang="zh-CN"/>
              <a:t>2https://www.cnblogs.com/zhou-yi/p/5314710.html </a:t>
            </a:r>
            <a:r>
              <a:rPr lang="zh-CN" altLang="en-US"/>
              <a:t>抽象工厂</a:t>
            </a:r>
            <a:endParaRPr lang="zh-CN" altLang="en-US"/>
          </a:p>
          <a:p>
            <a:r>
              <a:rPr lang="en-US" altLang="zh-CN"/>
              <a:t>3https://blog.csdn.net/lincaihongyaojianchi/article/details/79440413 </a:t>
            </a:r>
            <a:r>
              <a:rPr lang="zh-CN" altLang="en-US"/>
              <a:t>抽象工厂</a:t>
            </a:r>
            <a:endParaRPr lang="zh-CN" altLang="en-US"/>
          </a:p>
          <a:p>
            <a:r>
              <a:rPr lang="en-US" altLang="zh-CN"/>
              <a:t>4https://www.cnblogs.com/zfc2201/p/3423370.html </a:t>
            </a:r>
            <a:r>
              <a:rPr lang="zh-CN" altLang="en-US"/>
              <a:t>接口设计原则</a:t>
            </a:r>
            <a:endParaRPr lang="en-US" altLang="zh-CN"/>
          </a:p>
          <a:p>
            <a:r>
              <a:rPr lang="en-US" altLang="zh-CN"/>
              <a:t>5https://blog.csdn.net/yo746862873/article/details/51441865  -bridge</a:t>
            </a:r>
            <a:endParaRPr lang="en-US" altLang="zh-CN"/>
          </a:p>
          <a:p>
            <a:r>
              <a:rPr lang="en-US" altLang="zh-CN"/>
              <a:t>6https://www.cnblogs.com/wangxinblog/p/7658333.html   -briduge</a:t>
            </a:r>
            <a:endParaRPr lang="en-US" altLang="zh-CN"/>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6185535"/>
          </a:xfrm>
          <a:prstGeom prst="rect">
            <a:avLst/>
          </a:prstGeom>
          <a:noFill/>
        </p:spPr>
        <p:txBody>
          <a:bodyPr wrap="square" rtlCol="0">
            <a:spAutoFit/>
          </a:bodyPr>
          <a:p>
            <a:r>
              <a:rPr lang="en-US" altLang="zh-CN"/>
              <a:t>4.1 意图：将一个请求封装为一个对象，从而使你可用不同的请求对客户进行参数化；对请求排队或者记录请求日志，以及支持可撤销的操作。</a:t>
            </a:r>
            <a:endParaRPr lang="en-US" altLang="zh-CN"/>
          </a:p>
          <a:p>
            <a:r>
              <a:rPr lang="en-US" altLang="zh-CN"/>
              <a:t>4.2 适用性：</a:t>
            </a:r>
            <a:endParaRPr lang="en-US" altLang="zh-CN"/>
          </a:p>
          <a:p>
            <a:r>
              <a:rPr lang="en-US" altLang="zh-CN"/>
              <a:t>　　1）抽象出待执行的动作以参数化某对象。</a:t>
            </a:r>
            <a:endParaRPr lang="en-US" altLang="zh-CN"/>
          </a:p>
          <a:p>
            <a:r>
              <a:rPr lang="en-US" altLang="zh-CN"/>
              <a:t>　　2）在不同的时刻指定、排列和执行请求。</a:t>
            </a:r>
            <a:endParaRPr lang="en-US" altLang="zh-CN"/>
          </a:p>
          <a:p>
            <a:r>
              <a:rPr lang="en-US" altLang="zh-CN"/>
              <a:t>　　3）支持取消操作。</a:t>
            </a:r>
            <a:endParaRPr lang="en-US" altLang="zh-CN"/>
          </a:p>
          <a:p>
            <a:r>
              <a:rPr lang="en-US" altLang="zh-CN"/>
              <a:t>　　4）支持修改日志。</a:t>
            </a:r>
            <a:endParaRPr lang="en-US" altLang="zh-CN"/>
          </a:p>
          <a:p>
            <a:r>
              <a:rPr lang="en-US" altLang="zh-CN"/>
              <a:t>　　5）用构建在原语操作上的高层操作构造一个系统。</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4.3 效果：</a:t>
            </a:r>
            <a:endParaRPr lang="en-US" altLang="zh-CN"/>
          </a:p>
          <a:p>
            <a:r>
              <a:rPr lang="en-US" altLang="zh-CN"/>
              <a:t>　　1）将调用操作的对象与知道如何实现该操作的对象解耦。</a:t>
            </a:r>
            <a:endParaRPr lang="en-US" altLang="zh-CN"/>
          </a:p>
          <a:p>
            <a:r>
              <a:rPr lang="en-US" altLang="zh-CN"/>
              <a:t>　　2）command是头等的对象。它们可像其他的对象一样被操纵和扩展。</a:t>
            </a:r>
            <a:endParaRPr lang="en-US" altLang="zh-CN"/>
          </a:p>
          <a:p>
            <a:r>
              <a:rPr lang="en-US" altLang="zh-CN"/>
              <a:t>　　3）可将多个命令装配成一个复合命令。一般来说，复合命令是composite模式的一个实例。</a:t>
            </a:r>
            <a:endParaRPr lang="en-US" altLang="zh-CN"/>
          </a:p>
          <a:p>
            <a:r>
              <a:rPr lang="en-US" altLang="zh-CN"/>
              <a:t>　　4）增加新的command很容易，因为这无需改变已有的类。</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Command</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6624320" y="1012825"/>
            <a:ext cx="5019675" cy="4191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138170"/>
          </a:xfrm>
          <a:prstGeom prst="rect">
            <a:avLst/>
          </a:prstGeom>
          <a:noFill/>
        </p:spPr>
        <p:txBody>
          <a:bodyPr wrap="square" rtlCol="0">
            <a:spAutoFit/>
          </a:bodyPr>
          <a:p>
            <a:r>
              <a:rPr lang="en-US" altLang="zh-CN"/>
              <a:t>5.1 意图：给定一个语言，定义它的文法的一种表示，并定义一个解释器，这个解释器使用该表示来解释语言中的句子。</a:t>
            </a:r>
            <a:endParaRPr lang="en-US" altLang="zh-CN"/>
          </a:p>
          <a:p>
            <a:r>
              <a:rPr lang="en-US" altLang="zh-CN"/>
              <a:t>5.2 适用性：</a:t>
            </a:r>
            <a:endParaRPr lang="en-US" altLang="zh-CN"/>
          </a:p>
          <a:p>
            <a:r>
              <a:rPr lang="en-US" altLang="zh-CN"/>
              <a:t>　　1）该文法简单对于复杂的文法，文法的类层次变得庞大而无法管理。</a:t>
            </a:r>
            <a:endParaRPr lang="en-US" altLang="zh-CN"/>
          </a:p>
          <a:p>
            <a:r>
              <a:rPr lang="en-US" altLang="zh-CN"/>
              <a:t>　　2）效率不是一个关键问题最高效的解释器通常不是通过直接解释语法分析树实现的，而是首先将它们转换成另一种形式。</a:t>
            </a:r>
            <a:endParaRPr lang="en-US" altLang="zh-CN"/>
          </a:p>
          <a:p>
            <a:r>
              <a:rPr lang="en-US" altLang="zh-CN"/>
              <a:t>5.3 效果：</a:t>
            </a:r>
            <a:endParaRPr lang="en-US" altLang="zh-CN"/>
          </a:p>
          <a:p>
            <a:r>
              <a:rPr lang="en-US" altLang="zh-CN"/>
              <a:t>　　1）易于改变和扩展文法。</a:t>
            </a:r>
            <a:endParaRPr lang="en-US" altLang="zh-CN"/>
          </a:p>
          <a:p>
            <a:r>
              <a:rPr lang="en-US" altLang="zh-CN"/>
              <a:t>　　2）易于实现文法。</a:t>
            </a:r>
            <a:endParaRPr lang="en-US" altLang="zh-CN"/>
          </a:p>
          <a:p>
            <a:r>
              <a:rPr lang="en-US" altLang="zh-CN"/>
              <a:t>　　3）复杂的文法难以维护。</a:t>
            </a:r>
            <a:endParaRPr lang="en-US" altLang="zh-CN"/>
          </a:p>
          <a:p>
            <a:r>
              <a:rPr lang="en-US" altLang="zh-CN"/>
              <a:t>　　4）增加了新的解释表达式的方式。</a:t>
            </a:r>
            <a:endParaRPr lang="en-US" altLang="zh-CN"/>
          </a:p>
        </p:txBody>
      </p:sp>
      <p:sp>
        <p:nvSpPr>
          <p:cNvPr id="3" name="文本框 2"/>
          <p:cNvSpPr txBox="1"/>
          <p:nvPr/>
        </p:nvSpPr>
        <p:spPr>
          <a:xfrm>
            <a:off x="645160" y="191770"/>
            <a:ext cx="4956810" cy="706755"/>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Interpreter</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2584450"/>
          </a:xfrm>
          <a:prstGeom prst="rect">
            <a:avLst/>
          </a:prstGeom>
          <a:noFill/>
        </p:spPr>
        <p:txBody>
          <a:bodyPr wrap="square" rtlCol="0">
            <a:spAutoFit/>
          </a:bodyPr>
          <a:p>
            <a:r>
              <a:rPr lang="en-US" altLang="zh-CN"/>
              <a:t>6.1 意图：提供一种方法顺序访问一个聚合对象中各个元素，而又不需暴露该对象的内部表示。</a:t>
            </a:r>
            <a:endParaRPr lang="en-US" altLang="zh-CN"/>
          </a:p>
          <a:p>
            <a:r>
              <a:rPr lang="en-US" altLang="zh-CN"/>
              <a:t>6.2 适用性：</a:t>
            </a:r>
            <a:endParaRPr lang="en-US" altLang="zh-CN"/>
          </a:p>
          <a:p>
            <a:r>
              <a:rPr lang="en-US" altLang="zh-CN"/>
              <a:t>　　1）访问一个聚合对象的内容而无需暴露它的内部表示</a:t>
            </a:r>
            <a:endParaRPr lang="en-US" altLang="zh-CN"/>
          </a:p>
          <a:p>
            <a:r>
              <a:rPr lang="en-US" altLang="zh-CN"/>
              <a:t>　　2）支持对聚合对象的多种遍历</a:t>
            </a:r>
            <a:endParaRPr lang="en-US" altLang="zh-CN"/>
          </a:p>
          <a:p>
            <a:r>
              <a:rPr lang="en-US" altLang="zh-CN"/>
              <a:t>　　3）为遍历不同的聚合结构提供一个同一的接口（即支持多态迭代）</a:t>
            </a:r>
            <a:endParaRPr lang="en-US" altLang="zh-CN"/>
          </a:p>
          <a:p>
            <a:r>
              <a:rPr lang="en-US" altLang="zh-CN"/>
              <a:t>6.3 效果：</a:t>
            </a:r>
            <a:endParaRPr lang="en-US" altLang="zh-CN"/>
          </a:p>
          <a:p>
            <a:r>
              <a:rPr lang="en-US" altLang="zh-CN"/>
              <a:t>　　1）它支持以不同的方式遍历一个聚合。</a:t>
            </a:r>
            <a:endParaRPr lang="en-US" altLang="zh-CN"/>
          </a:p>
          <a:p>
            <a:r>
              <a:rPr lang="en-US" altLang="zh-CN"/>
              <a:t>　　2）迭代器简化了聚合的接口。</a:t>
            </a:r>
            <a:endParaRPr lang="en-US" altLang="zh-CN"/>
          </a:p>
          <a:p>
            <a:r>
              <a:rPr lang="en-US" altLang="zh-CN"/>
              <a:t>　　3）在同一个聚合上可以有多个遍历。</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Itreator</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415030"/>
          </a:xfrm>
          <a:prstGeom prst="rect">
            <a:avLst/>
          </a:prstGeom>
          <a:noFill/>
        </p:spPr>
        <p:txBody>
          <a:bodyPr wrap="square" rtlCol="0">
            <a:spAutoFit/>
          </a:bodyPr>
          <a:p>
            <a:r>
              <a:rPr lang="en-US" altLang="zh-CN"/>
              <a:t>7.1 意图：用一个中介对象来封装一系列的对象交互。中介者使个对象不需要显示地相互引用，从而使其耦合度松散，而且可以独立地改变它们之间的交互。</a:t>
            </a:r>
            <a:endParaRPr lang="en-US" altLang="zh-CN"/>
          </a:p>
          <a:p>
            <a:r>
              <a:rPr lang="en-US" altLang="zh-CN"/>
              <a:t>7.2 适用性：</a:t>
            </a:r>
            <a:endParaRPr lang="en-US" altLang="zh-CN"/>
          </a:p>
          <a:p>
            <a:r>
              <a:rPr lang="en-US" altLang="zh-CN"/>
              <a:t>　　1）一组对象以定义良好但复杂的方式进行通信，产生的相互依赖关系结构混乱且难以理解。</a:t>
            </a:r>
            <a:endParaRPr lang="en-US" altLang="zh-CN"/>
          </a:p>
          <a:p>
            <a:r>
              <a:rPr lang="en-US" altLang="zh-CN"/>
              <a:t>　　2）一个对象引用其他很多对象并且直接与这些对象通信，导致难以复用该对象。</a:t>
            </a:r>
            <a:endParaRPr lang="en-US" altLang="zh-CN"/>
          </a:p>
          <a:p>
            <a:r>
              <a:rPr lang="en-US" altLang="zh-CN"/>
              <a:t>　　3）想定制一个分布在多个类中的行为，而又不想生成太多的子类。</a:t>
            </a:r>
            <a:endParaRPr lang="en-US" altLang="zh-CN"/>
          </a:p>
          <a:p>
            <a:r>
              <a:rPr lang="en-US" altLang="zh-CN"/>
              <a:t>7.3 效果：</a:t>
            </a:r>
            <a:endParaRPr lang="en-US" altLang="zh-CN"/>
          </a:p>
          <a:p>
            <a:r>
              <a:rPr lang="en-US" altLang="zh-CN"/>
              <a:t>　　1）减少了子类的生成。</a:t>
            </a:r>
            <a:endParaRPr lang="en-US" altLang="zh-CN"/>
          </a:p>
          <a:p>
            <a:r>
              <a:rPr lang="en-US" altLang="zh-CN"/>
              <a:t>　　2）将各个对象解耦合。</a:t>
            </a:r>
            <a:endParaRPr lang="en-US" altLang="zh-CN"/>
          </a:p>
          <a:p>
            <a:r>
              <a:rPr lang="en-US" altLang="zh-CN"/>
              <a:t>　　3）简化了对象协议。</a:t>
            </a:r>
            <a:endParaRPr lang="en-US" altLang="zh-CN"/>
          </a:p>
          <a:p>
            <a:r>
              <a:rPr lang="en-US" altLang="zh-CN"/>
              <a:t>　　4）对对象如何协作进行了抽象。</a:t>
            </a:r>
            <a:endParaRPr lang="en-US" altLang="zh-CN"/>
          </a:p>
          <a:p>
            <a:r>
              <a:rPr lang="en-US" altLang="zh-CN"/>
              <a:t>　　5）使控制集中化，可能使得中介者自身成为一个难于维护的庞然大物。</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Mediator</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12445" y="670560"/>
            <a:ext cx="11005185" cy="3138170"/>
          </a:xfrm>
          <a:prstGeom prst="rect">
            <a:avLst/>
          </a:prstGeom>
          <a:noFill/>
        </p:spPr>
        <p:txBody>
          <a:bodyPr wrap="square" rtlCol="0">
            <a:spAutoFit/>
          </a:bodyPr>
          <a:p>
            <a:r>
              <a:rPr lang="en-US" altLang="zh-CN"/>
              <a:t>8.1 意图：在不破坏封装性的前提下，抓获一个对象的内部状态，并在该对象之外保存这个状态。这样以后就可将该对象恢复到原先保存的状态。</a:t>
            </a:r>
            <a:endParaRPr lang="en-US" altLang="zh-CN"/>
          </a:p>
          <a:p>
            <a:r>
              <a:rPr lang="en-US" altLang="zh-CN"/>
              <a:t>8.2 适用性：</a:t>
            </a:r>
            <a:endParaRPr lang="en-US" altLang="zh-CN"/>
          </a:p>
          <a:p>
            <a:r>
              <a:rPr lang="en-US" altLang="zh-CN"/>
              <a:t>　　1）必须保存一个对象在某个时刻的（部分）状态，这样以后需要时它才能恢复到先前的状态。</a:t>
            </a:r>
            <a:endParaRPr lang="en-US" altLang="zh-CN"/>
          </a:p>
          <a:p>
            <a:r>
              <a:rPr lang="en-US" altLang="zh-CN"/>
              <a:t>　　2）如果一个用接口来让其它对象直接得到这些状态，将会暴露对象的实现细节并破坏对象的封装性。</a:t>
            </a:r>
            <a:endParaRPr lang="en-US" altLang="zh-CN"/>
          </a:p>
          <a:p>
            <a:r>
              <a:rPr lang="en-US" altLang="zh-CN"/>
              <a:t>8.3 效果</a:t>
            </a:r>
            <a:endParaRPr lang="en-US" altLang="zh-CN"/>
          </a:p>
          <a:p>
            <a:r>
              <a:rPr lang="en-US" altLang="zh-CN"/>
              <a:t>　　1）保持封装边界。</a:t>
            </a:r>
            <a:endParaRPr lang="en-US" altLang="zh-CN"/>
          </a:p>
          <a:p>
            <a:r>
              <a:rPr lang="en-US" altLang="zh-CN"/>
              <a:t>　　2）简化了原发器。</a:t>
            </a:r>
            <a:endParaRPr lang="en-US" altLang="zh-CN"/>
          </a:p>
          <a:p>
            <a:r>
              <a:rPr lang="en-US" altLang="zh-CN"/>
              <a:t>　　3）使用备忘录可能代价很高。</a:t>
            </a:r>
            <a:endParaRPr lang="en-US" altLang="zh-CN"/>
          </a:p>
          <a:p>
            <a:r>
              <a:rPr lang="en-US" altLang="zh-CN"/>
              <a:t>　　4）定义窄接口和宽接口。</a:t>
            </a:r>
            <a:endParaRPr lang="en-US" altLang="zh-CN"/>
          </a:p>
          <a:p>
            <a:r>
              <a:rPr lang="en-US" altLang="zh-CN"/>
              <a:t>　　5）维护备忘录的潜在代价。</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Memento</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5077460"/>
          </a:xfrm>
          <a:prstGeom prst="rect">
            <a:avLst/>
          </a:prstGeom>
          <a:noFill/>
        </p:spPr>
        <p:txBody>
          <a:bodyPr wrap="square" rtlCol="0">
            <a:spAutoFit/>
          </a:bodyPr>
          <a:p>
            <a:r>
              <a:rPr lang="en-US" altLang="zh-CN"/>
              <a:t>9.1 意图：定义对象间的一种一对多的依赖关系，当一个对象的状态发生改变时，所有依赖于它的对象都得到通知并被自动更新。</a:t>
            </a:r>
            <a:endParaRPr lang="en-US" altLang="zh-CN"/>
          </a:p>
          <a:p>
            <a:r>
              <a:rPr lang="en-US" altLang="zh-CN"/>
              <a:t>9.2 适用性：</a:t>
            </a:r>
            <a:endParaRPr lang="en-US" altLang="zh-CN"/>
          </a:p>
          <a:p>
            <a:r>
              <a:rPr lang="en-US" altLang="zh-CN"/>
              <a:t>　　1）当一个抽象模型有两个方面，其中一个方面依赖与另一方面。将这二者封装在独立的对象中以使它们可以各自独立地改变和复用。</a:t>
            </a:r>
            <a:endParaRPr lang="en-US" altLang="zh-CN"/>
          </a:p>
          <a:p>
            <a:r>
              <a:rPr lang="en-US" altLang="zh-CN"/>
              <a:t>　　2）当对一个对象的改变需要同时改变其它对象，而不知道具体有多少对象有待改变。</a:t>
            </a:r>
            <a:endParaRPr lang="en-US" altLang="zh-CN"/>
          </a:p>
          <a:p>
            <a:r>
              <a:rPr lang="en-US" altLang="zh-CN"/>
              <a:t>　　3）当一个对象必须通知其它对象，而它又不能假定其它对象是谁。换言之，你不希望这些对象是紧密耦合的。</a:t>
            </a:r>
            <a:endParaRPr lang="en-US" altLang="zh-CN"/>
          </a:p>
          <a:p>
            <a:r>
              <a:rPr lang="en-US" altLang="zh-CN"/>
              <a:t>9.3 效果：</a:t>
            </a:r>
            <a:endParaRPr lang="en-US" altLang="zh-CN"/>
          </a:p>
          <a:p>
            <a:r>
              <a:rPr lang="en-US" altLang="zh-CN"/>
              <a:t>　　1）目标和观察者间的抽象耦合。</a:t>
            </a:r>
            <a:endParaRPr lang="en-US" altLang="zh-CN"/>
          </a:p>
          <a:p>
            <a:r>
              <a:rPr lang="en-US" altLang="zh-CN"/>
              <a:t>　　2）支持广播通信。</a:t>
            </a:r>
            <a:endParaRPr lang="en-US" altLang="zh-CN"/>
          </a:p>
          <a:p>
            <a:r>
              <a:rPr lang="en-US" altLang="zh-CN"/>
              <a:t>　　3）意外的更新。</a:t>
            </a:r>
            <a:endParaRPr lang="en-US" altLang="zh-CN"/>
          </a:p>
          <a:p>
            <a:r>
              <a:rPr lang="en-US" altLang="zh-CN"/>
              <a:t>　　4）对已删除目标的悬挂引用。</a:t>
            </a:r>
            <a:endParaRPr lang="en-US" altLang="zh-CN"/>
          </a:p>
          <a:p>
            <a:r>
              <a:rPr lang="en-US" altLang="zh-CN"/>
              <a:t>　　5）在发出通知前确保目标的状态自身是一致的。</a:t>
            </a:r>
            <a:endParaRPr lang="en-US" altLang="zh-CN"/>
          </a:p>
          <a:p>
            <a:r>
              <a:rPr lang="en-US" altLang="zh-CN"/>
              <a:t>　　6）避免特定于观察者的更新协议——推/拉模型。</a:t>
            </a:r>
            <a:endParaRPr lang="en-US" altLang="zh-CN"/>
          </a:p>
          <a:p>
            <a:r>
              <a:rPr lang="en-US" altLang="zh-CN"/>
              <a:t>　　7）显示地指定感兴趣的改变。</a:t>
            </a:r>
            <a:endParaRPr lang="en-US" altLang="zh-CN"/>
          </a:p>
          <a:p>
            <a:r>
              <a:rPr lang="en-US" altLang="zh-CN"/>
              <a:t>　　8）封装复杂的更新语义。</a:t>
            </a:r>
            <a:endParaRPr lang="en-US" altLang="zh-CN"/>
          </a:p>
          <a:p>
            <a:r>
              <a:rPr lang="en-US" altLang="zh-CN"/>
              <a:t>　　9）结合目标类和观察者类。</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Observer</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415030"/>
          </a:xfrm>
          <a:prstGeom prst="rect">
            <a:avLst/>
          </a:prstGeom>
          <a:noFill/>
        </p:spPr>
        <p:txBody>
          <a:bodyPr wrap="square" rtlCol="0">
            <a:spAutoFit/>
          </a:bodyPr>
          <a:p>
            <a:r>
              <a:rPr lang="en-US" altLang="zh-CN"/>
              <a:t>10.1 意图：允许一个对象在其内部状态改变时改变它的行为。对象看起来似乎修改了它的类。</a:t>
            </a:r>
            <a:endParaRPr lang="en-US" altLang="zh-CN"/>
          </a:p>
          <a:p>
            <a:r>
              <a:rPr lang="en-US" altLang="zh-CN"/>
              <a:t>10.2 适用性：</a:t>
            </a:r>
            <a:endParaRPr lang="en-US" altLang="zh-CN"/>
          </a:p>
          <a:p>
            <a:r>
              <a:rPr lang="en-US" altLang="zh-CN"/>
              <a:t>　　1）一个对象的行为取决于它的状态，并且它必须在允许时刻根据状态改变它的行为。</a:t>
            </a:r>
            <a:endParaRPr lang="en-US" altLang="zh-CN"/>
          </a:p>
          <a:p>
            <a:r>
              <a:rPr lang="en-US" altLang="zh-CN"/>
              <a:t>　　2）一个操作中含有庞大的多分支的条件语句，且这些分支依赖于该对象的状态。这个状态通常用一个或个枚举常量表示。</a:t>
            </a:r>
            <a:endParaRPr lang="en-US" altLang="zh-CN"/>
          </a:p>
          <a:p>
            <a:r>
              <a:rPr lang="en-US" altLang="zh-CN"/>
              <a:t>　　　　通常，多个操作包含这一相同的条件结构。state模式将每一个条件分支放入一个独立的类中。这使得你可以根据对象自身的</a:t>
            </a:r>
            <a:endParaRPr lang="en-US" altLang="zh-CN"/>
          </a:p>
          <a:p>
            <a:r>
              <a:rPr lang="en-US" altLang="zh-CN"/>
              <a:t>　　　　情况将对象的状态作为一个对象，这一对象可以不依赖于其他对象而独立变化。</a:t>
            </a:r>
            <a:endParaRPr lang="en-US" altLang="zh-CN"/>
          </a:p>
          <a:p>
            <a:r>
              <a:rPr lang="en-US" altLang="zh-CN"/>
              <a:t>10.3 效果：</a:t>
            </a:r>
            <a:endParaRPr lang="en-US" altLang="zh-CN"/>
          </a:p>
          <a:p>
            <a:r>
              <a:rPr lang="en-US" altLang="zh-CN"/>
              <a:t>　　1）它将与特定状态相关的行为局部化，并且将不同状态的行为分割开来。</a:t>
            </a:r>
            <a:endParaRPr lang="en-US" altLang="zh-CN"/>
          </a:p>
          <a:p>
            <a:r>
              <a:rPr lang="en-US" altLang="zh-CN"/>
              <a:t>　　2）它使得状态转换显式化。</a:t>
            </a:r>
            <a:endParaRPr lang="en-US" altLang="zh-CN"/>
          </a:p>
          <a:p>
            <a:r>
              <a:rPr lang="en-US" altLang="zh-CN"/>
              <a:t>　　3）state对象可被共享。</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S</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tate </a:t>
            </a:r>
            <a:endPar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4799965"/>
          </a:xfrm>
          <a:prstGeom prst="rect">
            <a:avLst/>
          </a:prstGeom>
          <a:noFill/>
        </p:spPr>
        <p:txBody>
          <a:bodyPr wrap="square" rtlCol="0">
            <a:spAutoFit/>
          </a:bodyPr>
          <a:p>
            <a:r>
              <a:rPr lang="en-US" altLang="zh-CN"/>
              <a:t>11.1 意图：定义一系列的算法，把它们一个个封装起来，并且使它们可相互替换。本模式使得算法可独立与使用它的客户而变化。</a:t>
            </a:r>
            <a:endParaRPr lang="en-US" altLang="zh-CN"/>
          </a:p>
          <a:p>
            <a:r>
              <a:rPr lang="en-US" altLang="zh-CN"/>
              <a:t>11.2 适用性：</a:t>
            </a:r>
            <a:endParaRPr lang="en-US" altLang="zh-CN"/>
          </a:p>
          <a:p>
            <a:r>
              <a:rPr lang="en-US" altLang="zh-CN"/>
              <a:t>　　1）许多相关的类仅仅是行为有异。策略提供了一种用多个行为中的一个行为来配置一个类的方法。</a:t>
            </a:r>
            <a:endParaRPr lang="en-US" altLang="zh-CN"/>
          </a:p>
          <a:p>
            <a:r>
              <a:rPr lang="en-US" altLang="zh-CN"/>
              <a:t>　　2）需要使用一个算法的不同变体。如，可能会定义一些反映不同的空间/时间权衡的算法。当这些变体实现为一个算法的类层次时，可以使用策略模式。</a:t>
            </a:r>
            <a:endParaRPr lang="en-US" altLang="zh-CN"/>
          </a:p>
          <a:p>
            <a:r>
              <a:rPr lang="en-US" altLang="zh-CN"/>
              <a:t>　　3）算法使用客户不应该知道的数据。可以使用策略模式避免暴露复杂的、与算法相关的数据结构。</a:t>
            </a:r>
            <a:endParaRPr lang="en-US" altLang="zh-CN"/>
          </a:p>
          <a:p>
            <a:r>
              <a:rPr lang="en-US" altLang="zh-CN"/>
              <a:t>　　4）一个类定义了多种行为，并且这些行为在这个类的操作中以多个条件语句的形式出现。将相关的条件分支移入它们各自的strategy类中以替代这些条件语句。</a:t>
            </a:r>
            <a:endParaRPr lang="en-US" altLang="zh-CN"/>
          </a:p>
          <a:p>
            <a:r>
              <a:rPr lang="en-US" altLang="zh-CN"/>
              <a:t>11.3 效果：</a:t>
            </a:r>
            <a:endParaRPr lang="en-US" altLang="zh-CN"/>
          </a:p>
          <a:p>
            <a:r>
              <a:rPr lang="en-US" altLang="zh-CN"/>
              <a:t>　　1）相关算法系列。</a:t>
            </a:r>
            <a:endParaRPr lang="en-US" altLang="zh-CN"/>
          </a:p>
          <a:p>
            <a:r>
              <a:rPr lang="en-US" altLang="zh-CN"/>
              <a:t>　　2）一个替代继承的方法。</a:t>
            </a:r>
            <a:endParaRPr lang="en-US" altLang="zh-CN"/>
          </a:p>
          <a:p>
            <a:r>
              <a:rPr lang="en-US" altLang="zh-CN"/>
              <a:t>　　3）消除了一些条件语句。</a:t>
            </a:r>
            <a:endParaRPr lang="en-US" altLang="zh-CN"/>
          </a:p>
          <a:p>
            <a:r>
              <a:rPr lang="en-US" altLang="zh-CN"/>
              <a:t>　　4）实现的选择。</a:t>
            </a:r>
            <a:endParaRPr lang="en-US" altLang="zh-CN"/>
          </a:p>
          <a:p>
            <a:r>
              <a:rPr lang="en-US" altLang="zh-CN"/>
              <a:t>　　5）客户必须了解不同的strategy。</a:t>
            </a:r>
            <a:endParaRPr lang="en-US" altLang="zh-CN"/>
          </a:p>
          <a:p>
            <a:r>
              <a:rPr lang="en-US" altLang="zh-CN"/>
              <a:t>　　6）strategy和context之间的通信开销。</a:t>
            </a:r>
            <a:endParaRPr lang="en-US" altLang="zh-CN"/>
          </a:p>
          <a:p>
            <a:r>
              <a:rPr lang="en-US" altLang="zh-CN"/>
              <a:t>　　7）增加了对象的数目。</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Strategy</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2584450"/>
          </a:xfrm>
          <a:prstGeom prst="rect">
            <a:avLst/>
          </a:prstGeom>
          <a:noFill/>
        </p:spPr>
        <p:txBody>
          <a:bodyPr wrap="square" rtlCol="0">
            <a:spAutoFit/>
          </a:bodyPr>
          <a:p>
            <a:r>
              <a:rPr lang="en-US" altLang="zh-CN"/>
              <a:t>12.1 意图：定义一个操作中的算法的骨架，而将一些步骤延迟到子类中。模板方法使得子类可以不改变一个算法的结构即可重定义该算法的某些特定步骤。</a:t>
            </a:r>
            <a:endParaRPr lang="en-US" altLang="zh-CN"/>
          </a:p>
          <a:p>
            <a:r>
              <a:rPr lang="en-US" altLang="zh-CN"/>
              <a:t>12.2 适用性：</a:t>
            </a:r>
            <a:endParaRPr lang="en-US" altLang="zh-CN"/>
          </a:p>
          <a:p>
            <a:r>
              <a:rPr lang="en-US" altLang="zh-CN"/>
              <a:t>　　1）一次性实现一个算法的不变部分，并将可变的行为留给子类来实现。</a:t>
            </a:r>
            <a:endParaRPr lang="en-US" altLang="zh-CN"/>
          </a:p>
          <a:p>
            <a:r>
              <a:rPr lang="en-US" altLang="zh-CN"/>
              <a:t>　　2）各子类中公共的行为应被抽取出来并集中到一个公共父类中以避免代码重复。</a:t>
            </a:r>
            <a:endParaRPr lang="en-US" altLang="zh-CN"/>
          </a:p>
          <a:p>
            <a:r>
              <a:rPr lang="en-US" altLang="zh-CN"/>
              <a:t>　　3）控制子类的扩展。</a:t>
            </a:r>
            <a:endParaRPr lang="en-US" altLang="zh-CN"/>
          </a:p>
          <a:p>
            <a:r>
              <a:rPr lang="en-US" altLang="zh-CN"/>
              <a:t>12.3 效果：</a:t>
            </a:r>
            <a:endParaRPr lang="en-US" altLang="zh-CN"/>
          </a:p>
          <a:p>
            <a:r>
              <a:rPr lang="en-US" altLang="zh-CN"/>
              <a:t>　　1）模板方法导致一种反向结构。即父类调用子类的一个操作。</a:t>
            </a:r>
            <a:endParaRPr lang="en-US" altLang="zh-CN"/>
          </a:p>
          <a:p>
            <a:r>
              <a:rPr lang="en-US" altLang="zh-CN"/>
              <a:t>　　2）模板方法应该指明哪些操作是钩子操作（可以被重定义）以及哪些是抽象操作（必须被重定义）。</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Template Method</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4246245"/>
          </a:xfrm>
          <a:prstGeom prst="rect">
            <a:avLst/>
          </a:prstGeom>
          <a:noFill/>
        </p:spPr>
        <p:txBody>
          <a:bodyPr wrap="square" rtlCol="0">
            <a:spAutoFit/>
          </a:bodyPr>
          <a:p>
            <a:r>
              <a:rPr lang="en-US" altLang="zh-CN"/>
              <a:t>13.1 意图：表示一个作用于某对象结构中的各元素的操作。它使你可以在不改变各元素的类的前提下定义作用与这些元素的新操作。</a:t>
            </a:r>
            <a:endParaRPr lang="en-US" altLang="zh-CN"/>
          </a:p>
          <a:p>
            <a:r>
              <a:rPr lang="en-US" altLang="zh-CN"/>
              <a:t>13.2 适用性：</a:t>
            </a:r>
            <a:endParaRPr lang="en-US" altLang="zh-CN"/>
          </a:p>
          <a:p>
            <a:r>
              <a:rPr lang="en-US" altLang="zh-CN"/>
              <a:t>　　1）一个对象结构包含很对类对象，它们有不同的接口，而你想对这些对象实施一些依赖于其具体类的操作。</a:t>
            </a:r>
            <a:endParaRPr lang="en-US" altLang="zh-CN"/>
          </a:p>
          <a:p>
            <a:r>
              <a:rPr lang="en-US" altLang="zh-CN"/>
              <a:t>　　2）需要对一个对象结构中的对象进行很多不同的并且不相关的操作，而你想避免让这些操作污染这些对象的类。</a:t>
            </a:r>
            <a:endParaRPr lang="en-US" altLang="zh-CN"/>
          </a:p>
          <a:p>
            <a:r>
              <a:rPr lang="en-US" altLang="zh-CN"/>
              <a:t>　　3）定义对象结构的类很少改变，但经常需要在次结构上定义新的操作。</a:t>
            </a:r>
            <a:endParaRPr lang="en-US" altLang="zh-CN"/>
          </a:p>
          <a:p>
            <a:r>
              <a:rPr lang="en-US" altLang="zh-CN"/>
              <a:t>13.3 效果：</a:t>
            </a:r>
            <a:endParaRPr lang="en-US" altLang="zh-CN"/>
          </a:p>
          <a:p>
            <a:r>
              <a:rPr lang="en-US" altLang="zh-CN"/>
              <a:t>　　1）访问者模式使得易于增加新的操作。</a:t>
            </a:r>
            <a:endParaRPr lang="en-US" altLang="zh-CN"/>
          </a:p>
          <a:p>
            <a:r>
              <a:rPr lang="en-US" altLang="zh-CN"/>
              <a:t>　　2）访问者集中相关的操作而分离无关的操作。</a:t>
            </a:r>
            <a:endParaRPr lang="en-US" altLang="zh-CN"/>
          </a:p>
          <a:p>
            <a:r>
              <a:rPr lang="en-US" altLang="zh-CN"/>
              <a:t>　　3）增加新的具体元素类很困难。</a:t>
            </a:r>
            <a:endParaRPr lang="en-US" altLang="zh-CN"/>
          </a:p>
          <a:p>
            <a:r>
              <a:rPr lang="en-US" altLang="zh-CN"/>
              <a:t>　　4）通过类层次进行访问。</a:t>
            </a:r>
            <a:endParaRPr lang="en-US" altLang="zh-CN"/>
          </a:p>
          <a:p>
            <a:r>
              <a:rPr lang="en-US" altLang="zh-CN"/>
              <a:t>　　5）累积状态。</a:t>
            </a:r>
            <a:endParaRPr lang="en-US" altLang="zh-CN"/>
          </a:p>
          <a:p>
            <a:r>
              <a:rPr lang="en-US" altLang="zh-CN"/>
              <a:t>　　6）破坏封装。</a:t>
            </a:r>
            <a:endParaRPr lang="en-US" altLang="zh-CN"/>
          </a:p>
        </p:txBody>
      </p:sp>
      <p:sp>
        <p:nvSpPr>
          <p:cNvPr id="3" name="文本框 2"/>
          <p:cNvSpPr txBox="1"/>
          <p:nvPr/>
        </p:nvSpPr>
        <p:spPr>
          <a:xfrm>
            <a:off x="645160" y="1917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行为模式 </a:t>
            </a: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r>
              <a:rPr 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Vistor</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2" name="文本框 1"/>
          <p:cNvSpPr txBox="1"/>
          <p:nvPr/>
        </p:nvSpPr>
        <p:spPr>
          <a:xfrm>
            <a:off x="629285" y="514985"/>
            <a:ext cx="10053320" cy="34717355"/>
          </a:xfrm>
          <a:prstGeom prst="rect">
            <a:avLst/>
          </a:prstGeom>
          <a:noFill/>
        </p:spPr>
        <p:txBody>
          <a:bodyPr wrap="square" rtlCol="0">
            <a:spAutoFit/>
          </a:bodyPr>
          <a:p>
            <a:r>
              <a:t>接口设计六大原则</a:t>
            </a:r>
            <a:r>
              <a:rPr lang="zh-CN"/>
              <a:t>：</a:t>
            </a:r>
            <a:endParaRPr lang="zh-CN"/>
          </a:p>
          <a:p>
            <a:r>
              <a:t>一.单一职责原则</a:t>
            </a:r>
          </a:p>
          <a:p>
            <a:r>
              <a:t>Single Responsibility Principle, 简称SRP。</a:t>
            </a:r>
          </a:p>
          <a:p>
            <a:r>
              <a:t>定义：There should never be more than one reason for a class to change.</a:t>
            </a:r>
          </a:p>
          <a:p>
            <a:r>
              <a:t>应该有且仅有一个原因引起类的变更。</a:t>
            </a:r>
          </a:p>
          <a:p>
            <a:r>
              <a:t>实际使用时，类很难做到职责单一，但是接口的职责应该尽量单一。</a:t>
            </a:r>
          </a:p>
          <a:p/>
          <a:p>
            <a:r>
              <a:t>二.里氏替换原则</a:t>
            </a:r>
          </a:p>
          <a:p/>
          <a:p>
            <a:r>
              <a:t>Liskov Substitution Principle, 简称LSP。</a:t>
            </a:r>
          </a:p>
          <a:p>
            <a:r>
              <a:t>定义：Functions that use pointers or references to base classes must be able to use objects of derived classes without knowing it.</a:t>
            </a:r>
          </a:p>
          <a:p>
            <a:r>
              <a:t>(所有引用基类的地方必须能透明地使用其子类的对象)</a:t>
            </a:r>
          </a:p>
          <a:p/>
          <a:p>
            <a:r>
              <a:t>里氏替换原则为良好的继承定义了一个规范：</a:t>
            </a:r>
          </a:p>
          <a:p>
            <a:r>
              <a:t>1.子类必须完全实现父类的方法</a:t>
            </a:r>
          </a:p>
          <a:p>
            <a:r>
              <a:t>2.子类可以有自己的个性（属性和方法）。</a:t>
            </a:r>
          </a:p>
          <a:p>
            <a:r>
              <a:t>3.覆盖或实现父类的方法时输入参数可以被放大。</a:t>
            </a:r>
          </a:p>
          <a:p>
            <a:r>
              <a:t>4.覆写或实现父类的方法时输出结果可以被缩小。</a:t>
            </a:r>
          </a:p>
          <a:p>
            <a:r>
              <a:t>注：在类中调用其他类时务必要使用父类或接口，如果不能使用父类或接口，则说明类的设计已经违背了ＬＳＰ原则。</a:t>
            </a:r>
          </a:p>
          <a:p/>
          <a:p>
            <a:r>
              <a:t>三.依赖倒置原则</a:t>
            </a:r>
          </a:p>
          <a:p>
            <a:r>
              <a:t>Dependence Inversion Principle, 简称DIP</a:t>
            </a:r>
          </a:p>
          <a:p>
            <a:r>
              <a:t>定义：High level modules should not depend upon low level modules.Both should depend upon abstractions.Abstractions should not depend upon details.Details should depend upon abstractions.</a:t>
            </a:r>
          </a:p>
          <a:p>
            <a:r>
              <a:t>翻译过来，包含三层含义：</a:t>
            </a:r>
          </a:p>
          <a:p>
            <a:r>
              <a:t>1.高层模块不应该依赖低层模块，两者都应该依赖其抽象。</a:t>
            </a:r>
          </a:p>
          <a:p>
            <a:r>
              <a:t>2.抽象不应该依赖细节。</a:t>
            </a:r>
          </a:p>
          <a:p>
            <a:r>
              <a:t>3.细节应该依赖抽象。</a:t>
            </a:r>
          </a:p>
          <a:p>
            <a:r>
              <a:t>精简的定义： 面向接口编程。</a:t>
            </a:r>
          </a:p>
          <a:p/>
          <a:p>
            <a:r>
              <a:t>Test-Driven Development 测试驱动开发是依赖倒置原则的最好体现。</a:t>
            </a:r>
          </a:p>
          <a:p/>
          <a:p>
            <a:r>
              <a:t>测试驱动开发要求先写测试类，测试通过才写实现类，这就要求你要先想接口定义。</a:t>
            </a:r>
          </a:p>
          <a:p/>
          <a:p>
            <a:r>
              <a:t> </a:t>
            </a:r>
          </a:p>
          <a:p/>
          <a:p>
            <a:r>
              <a:t>依赖的三种写法：</a:t>
            </a:r>
          </a:p>
          <a:p/>
          <a:p>
            <a:r>
              <a:t>1.构造函数传递依赖对象。</a:t>
            </a:r>
          </a:p>
          <a:p/>
          <a:p>
            <a:r>
              <a:t>2.Setter方法传递依赖对象。</a:t>
            </a:r>
          </a:p>
          <a:p/>
          <a:p>
            <a:r>
              <a:t>3.接口声明依赖对象。</a:t>
            </a:r>
          </a:p>
          <a:p/>
          <a:p>
            <a:r>
              <a:t> </a:t>
            </a:r>
          </a:p>
          <a:p/>
          <a:p>
            <a:r>
              <a:t>最佳实践：</a:t>
            </a:r>
          </a:p>
          <a:p>
            <a:r>
              <a:t>1.每个类尽量都有接口或抽象类，或者抽象类和接口两者都具备。</a:t>
            </a:r>
          </a:p>
          <a:p>
            <a:r>
              <a:t>2.变量的表面类型尽量是接口或抽象类。</a:t>
            </a:r>
          </a:p>
          <a:p>
            <a:r>
              <a:t>3.任何类都不应该从具体类派生。</a:t>
            </a:r>
          </a:p>
          <a:p>
            <a:r>
              <a:t>4.尽量不要覆写基类的方法。</a:t>
            </a:r>
          </a:p>
          <a:p>
            <a:r>
              <a:t>5.结合里氏替换原则使用。</a:t>
            </a:r>
          </a:p>
          <a:p/>
          <a:p>
            <a:r>
              <a:t> </a:t>
            </a:r>
          </a:p>
          <a:p/>
          <a:p>
            <a:r>
              <a:t>四.接口隔离原则：</a:t>
            </a:r>
          </a:p>
          <a:p>
            <a:r>
              <a:t>接口--这里指用interface关键字定义的接口。</a:t>
            </a:r>
          </a:p>
          <a:p>
            <a:r>
              <a:t>定义：</a:t>
            </a:r>
          </a:p>
          <a:p>
            <a:r>
              <a:t>1.Clients should not be forced to depend upon interfaces that they don't use.(客户端不应该依赖它不需要的接口)</a:t>
            </a:r>
          </a:p>
          <a:p>
            <a:r>
              <a:t>2.The dependency of one class to anther one should depend on the smallest possible interface.(类间的依赖关系应该建立在最小的接口上)</a:t>
            </a:r>
          </a:p>
          <a:p/>
          <a:p>
            <a:r>
              <a:t>概括：建立单一接口，不要建立臃肿庞大的接口。</a:t>
            </a:r>
          </a:p>
          <a:p/>
          <a:p>
            <a:r>
              <a:t>通俗来讲：接口尽量细化，同时接口中的方法尽量少。</a:t>
            </a:r>
          </a:p>
          <a:p/>
          <a:p>
            <a:r>
              <a:t>如何细化？细化到什么程序？</a:t>
            </a:r>
          </a:p>
          <a:p/>
          <a:p>
            <a:r>
              <a:t>没有统一的标准，应根据业务合理细分，适合业务才是重点。</a:t>
            </a:r>
          </a:p>
          <a:p/>
          <a:p>
            <a:r>
              <a:t> </a:t>
            </a:r>
          </a:p>
          <a:p/>
          <a:p>
            <a:r>
              <a:t>保证接口的纯结性：</a:t>
            </a:r>
          </a:p>
          <a:p>
            <a:r>
              <a:t>1.接口要尽量小。</a:t>
            </a:r>
          </a:p>
          <a:p>
            <a:r>
              <a:t>2.接口要高内聚。</a:t>
            </a:r>
          </a:p>
          <a:p>
            <a:r>
              <a:t>3.定制服务。</a:t>
            </a:r>
          </a:p>
          <a:p>
            <a:r>
              <a:t>4.接口的设计是有限度的。</a:t>
            </a:r>
          </a:p>
          <a:p/>
          <a:p>
            <a:r>
              <a:t> </a:t>
            </a:r>
          </a:p>
          <a:p/>
          <a:p>
            <a:r>
              <a:t>最佳实践：</a:t>
            </a:r>
          </a:p>
          <a:p>
            <a:r>
              <a:t>1.一个接口只服务于一个子模块或业务逻辑。</a:t>
            </a:r>
          </a:p>
          <a:p>
            <a:r>
              <a:t>2.通过业务逻辑压缩接口中的public方法，接口时常去回顾，尽量让接口达到“满身筋骨肉”，而不是“肥嘟嘟”的一大堆方法。</a:t>
            </a:r>
          </a:p>
          <a:p>
            <a:r>
              <a:t>3.已经被污染了的接口，尽量去修改，若变更的风险较大，则采用适配器模式进行转化处理。</a:t>
            </a:r>
          </a:p>
          <a:p>
            <a:r>
              <a:t>4.了解环境，拒绝盲从。每个项目或产品都有特定的环境因素，不要盲从大师的设计，要根据业务逻辑进行最好的接口设计。</a:t>
            </a:r>
          </a:p>
          <a:p/>
          <a:p>
            <a:r>
              <a:t> </a:t>
            </a:r>
          </a:p>
          <a:p/>
          <a:p>
            <a:r>
              <a:t>五.迪米特法则</a:t>
            </a:r>
          </a:p>
          <a:p>
            <a:r>
              <a:t>Law of Demeter, LOD。又称最少知识原则（Least Knowledge Principle, LKP）。</a:t>
            </a:r>
          </a:p>
          <a:p>
            <a:r>
              <a:t>通俗来讲：一个类应该对自己需要耦合或调用的类知道得最少，你（被耦合或调用的类）的内部是如何复杂都和我没有关系，那是你的事情，我就调用你提供的public方法，其他一概不关心。</a:t>
            </a:r>
          </a:p>
          <a:p/>
          <a:p>
            <a:r>
              <a:t>低耦合要求：</a:t>
            </a:r>
          </a:p>
          <a:p>
            <a:r>
              <a:t>1.只和朋友交流</a:t>
            </a:r>
          </a:p>
          <a:p>
            <a:r>
              <a:t>朋友类：出现在成员变量、方法的输入输出参数中的类。方法体内部的类不属于朋友类。</a:t>
            </a:r>
          </a:p>
          <a:p>
            <a:r>
              <a:t>2.朋友间也是有距离的</a:t>
            </a:r>
          </a:p>
          <a:p>
            <a:r>
              <a:t>迪米特法则要求类“羞涩”一点，尽量不要对外公布太多的public方法和非静态的public变量，尽量内敛，多使用private、package-private、protected等访问权限。</a:t>
            </a:r>
          </a:p>
          <a:p>
            <a:r>
              <a:t>3.是自己的就是自己的</a:t>
            </a:r>
          </a:p>
          <a:p>
            <a:r>
              <a:t>如果一个方法放在本类中，既不增加类间关系，也对本类不产生负面影响，就放置在本类中。</a:t>
            </a:r>
          </a:p>
          <a:p>
            <a:r>
              <a:t>4.谨慎使用Serializable</a:t>
            </a:r>
          </a:p>
          <a:p/>
          <a:p>
            <a:r>
              <a:t> </a:t>
            </a:r>
          </a:p>
          <a:p/>
          <a:p>
            <a:r>
              <a:t>六.开闭原则</a:t>
            </a:r>
          </a:p>
          <a:p>
            <a:r>
              <a:t>Software entities like classes, modules and functions should be open for extension but closed for modifications.（一个软件实体如类、模块和函数应该对扩展开放，对修改关闭）</a:t>
            </a:r>
          </a:p>
          <a:p/>
          <a:p>
            <a:r>
              <a:t>软件实体包括以下几个部分：</a:t>
            </a:r>
          </a:p>
          <a:p>
            <a:r>
              <a:t>1.项目和软件产品中按照一定的逻辑规则划分的模块。</a:t>
            </a:r>
          </a:p>
          <a:p>
            <a:r>
              <a:t>2.抽象和类。</a:t>
            </a:r>
          </a:p>
          <a:p>
            <a:r>
              <a:t>3.方法。</a:t>
            </a:r>
          </a:p>
          <a:p/>
          <a:p>
            <a:r>
              <a:t>变化的三种类型：</a:t>
            </a:r>
          </a:p>
          <a:p>
            <a:r>
              <a:t>1.逻辑变化</a:t>
            </a:r>
          </a:p>
          <a:p>
            <a:r>
              <a:t>2.子模块变化</a:t>
            </a:r>
          </a:p>
          <a:p>
            <a:r>
              <a:t>3.可见视图变化</a:t>
            </a:r>
          </a:p>
          <a:p>
            <a:endParaRPr lang="en-US" altLang="zh-CN"/>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530860" y="651510"/>
            <a:ext cx="11005185" cy="368300"/>
          </a:xfrm>
          <a:prstGeom prst="rect">
            <a:avLst/>
          </a:prstGeom>
          <a:noFill/>
        </p:spPr>
        <p:txBody>
          <a:bodyPr wrap="square" rtlCol="0">
            <a:spAutoFit/>
          </a:bodyPr>
          <a:p>
            <a:r>
              <a:rPr lang="en-US" altLang="zh-CN"/>
              <a:t>1</a:t>
            </a:r>
            <a:endParaRPr lang="en-US" altLang="zh-CN"/>
          </a:p>
        </p:txBody>
      </p:sp>
      <p:sp>
        <p:nvSpPr>
          <p:cNvPr id="3" name="文本框 2"/>
          <p:cNvSpPr txBox="1"/>
          <p:nvPr/>
        </p:nvSpPr>
        <p:spPr>
          <a:xfrm>
            <a:off x="635635" y="153670"/>
            <a:ext cx="4956810" cy="398780"/>
          </a:xfrm>
          <a:prstGeom prst="rect">
            <a:avLst/>
          </a:prstGeom>
          <a:noFill/>
        </p:spPr>
        <p:txBody>
          <a:bodyPr wrap="square" rtlCol="0">
            <a:spAutoFit/>
          </a:bodyPr>
          <a:p>
            <a:pPr defTabSz="913765">
              <a:defRPr/>
            </a:pPr>
            <a:r>
              <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rPr>
              <a:t>结论</a:t>
            </a:r>
            <a:endParaRPr lang="zh-CN" altLang="en-US"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2" name="文本框 1"/>
          <p:cNvSpPr txBox="1"/>
          <p:nvPr/>
        </p:nvSpPr>
        <p:spPr>
          <a:xfrm>
            <a:off x="629285" y="514985"/>
            <a:ext cx="10053320" cy="28623260"/>
          </a:xfrm>
          <a:prstGeom prst="rect">
            <a:avLst/>
          </a:prstGeom>
          <a:noFill/>
        </p:spPr>
        <p:txBody>
          <a:bodyPr wrap="square" rtlCol="0">
            <a:spAutoFit/>
          </a:bodyPr>
          <a:p>
            <a:r>
              <a:t>接口设计六大原则</a:t>
            </a:r>
            <a:r>
              <a:rPr lang="zh-CN"/>
              <a:t>：</a:t>
            </a:r>
            <a:endParaRPr lang="zh-CN"/>
          </a:p>
          <a:p>
            <a:endParaRPr lang="zh-CN"/>
          </a:p>
          <a:p>
            <a:r>
              <a:t>三.依赖倒置原则</a:t>
            </a:r>
          </a:p>
          <a:p>
            <a:r>
              <a:t>Dependence Inversion Principle, 简称DIP</a:t>
            </a:r>
          </a:p>
          <a:p>
            <a:r>
              <a:t>定义：High level modules should not depend upon low level modules.Both should depend upon abstractions.Abstractions should not depend upon details.Details should depend upon abstractions.</a:t>
            </a:r>
          </a:p>
          <a:p>
            <a:r>
              <a:t>翻译过来，包含三层含义：</a:t>
            </a:r>
          </a:p>
          <a:p>
            <a:r>
              <a:t>1.高层模块不应该依赖低层模块，两者都应该依赖其抽象。</a:t>
            </a:r>
          </a:p>
          <a:p>
            <a:r>
              <a:t>2.抽象不应该依赖细节。</a:t>
            </a:r>
          </a:p>
          <a:p>
            <a:r>
              <a:t>3.细节应该依赖抽象。</a:t>
            </a:r>
          </a:p>
          <a:p>
            <a:r>
              <a:t>精简的定义： 面向接口编程。</a:t>
            </a:r>
          </a:p>
          <a:p/>
          <a:p>
            <a:r>
              <a:t>Test-Driven Development 测试驱动开发是依赖倒置原则的最好体现。</a:t>
            </a:r>
          </a:p>
          <a:p/>
          <a:p>
            <a:r>
              <a:t>测试驱动开发要求先写测试类，测试通过才写实现类，这就要求你要先想接口定义。</a:t>
            </a:r>
          </a:p>
          <a:p/>
          <a:p>
            <a:r>
              <a:t>依赖的三种写法：</a:t>
            </a:r>
          </a:p>
          <a:p/>
          <a:p>
            <a:r>
              <a:t>1.构造函数传递依赖对象。</a:t>
            </a:r>
          </a:p>
          <a:p/>
          <a:p>
            <a:r>
              <a:t>2.Setter方法传递依赖对象。</a:t>
            </a:r>
          </a:p>
          <a:p/>
          <a:p>
            <a:r>
              <a:t>3.接口声明依赖对象。</a:t>
            </a:r>
          </a:p>
          <a:p/>
          <a:p>
            <a:r>
              <a:t> </a:t>
            </a:r>
          </a:p>
          <a:p/>
          <a:p>
            <a:r>
              <a:t>最佳实践：</a:t>
            </a:r>
          </a:p>
          <a:p>
            <a:r>
              <a:t>1.每个类尽量都有接口或抽象类，或者抽象类和接口两者都具备。</a:t>
            </a:r>
          </a:p>
          <a:p>
            <a:r>
              <a:t>2.变量的表面类型尽量是接口或抽象类。</a:t>
            </a:r>
          </a:p>
          <a:p>
            <a:r>
              <a:t>3.任何类都不应该从具体类派生。</a:t>
            </a:r>
          </a:p>
          <a:p>
            <a:r>
              <a:t>4.尽量不要覆写基类的方法。</a:t>
            </a:r>
          </a:p>
          <a:p>
            <a:r>
              <a:t>5.结合里氏替换原则使用。</a:t>
            </a:r>
          </a:p>
          <a:p/>
          <a:p>
            <a:r>
              <a:t> </a:t>
            </a:r>
          </a:p>
          <a:p/>
          <a:p>
            <a:r>
              <a:t>四.接口隔离原则：</a:t>
            </a:r>
          </a:p>
          <a:p>
            <a:r>
              <a:t>接口--这里指用interface关键字定义的接口。</a:t>
            </a:r>
          </a:p>
          <a:p>
            <a:r>
              <a:t>定义：</a:t>
            </a:r>
          </a:p>
          <a:p>
            <a:r>
              <a:t>1.Clients should not be forced to depend upon interfaces that they don't use.(客户端不应该依赖它不需要的接口)</a:t>
            </a:r>
          </a:p>
          <a:p>
            <a:r>
              <a:t>2.The dependency of one class to anther one should depend on the smallest possible interface.(类间的依赖关系应该建立在最小的接口上)</a:t>
            </a:r>
          </a:p>
          <a:p/>
          <a:p>
            <a:r>
              <a:t>概括：建立单一接口，不要建立臃肿庞大的接口。</a:t>
            </a:r>
          </a:p>
          <a:p/>
          <a:p>
            <a:r>
              <a:t>通俗来讲：接口尽量细化，同时接口中的方法尽量少。</a:t>
            </a:r>
          </a:p>
          <a:p/>
          <a:p>
            <a:r>
              <a:t>如何细化？细化到什么程序？</a:t>
            </a:r>
          </a:p>
          <a:p/>
          <a:p>
            <a:r>
              <a:t>没有统一的标准，应根据业务合理细分，适合业务才是重点。</a:t>
            </a:r>
          </a:p>
          <a:p/>
          <a:p>
            <a:r>
              <a:t> </a:t>
            </a:r>
          </a:p>
          <a:p/>
          <a:p>
            <a:r>
              <a:t>保证接口的纯结性：</a:t>
            </a:r>
          </a:p>
          <a:p>
            <a:r>
              <a:t>1.接口要尽量小。</a:t>
            </a:r>
          </a:p>
          <a:p>
            <a:r>
              <a:t>2.接口要高内聚。</a:t>
            </a:r>
          </a:p>
          <a:p>
            <a:r>
              <a:t>3.定制服务。</a:t>
            </a:r>
          </a:p>
          <a:p>
            <a:r>
              <a:t>4.接口的设计是有限度的。</a:t>
            </a:r>
          </a:p>
          <a:p/>
          <a:p>
            <a:r>
              <a:t> </a:t>
            </a:r>
          </a:p>
          <a:p/>
          <a:p>
            <a:r>
              <a:t>最佳实践：</a:t>
            </a:r>
          </a:p>
          <a:p>
            <a:r>
              <a:t>1.一个接口只服务于一个子模块或业务逻辑。</a:t>
            </a:r>
          </a:p>
          <a:p>
            <a:r>
              <a:t>2.通过业务逻辑压缩接口中的public方法，接口时常去回顾，尽量让接口达到“满身筋骨肉”，而不是“肥嘟嘟”的一大堆方法。</a:t>
            </a:r>
          </a:p>
          <a:p>
            <a:r>
              <a:t>3.已经被污染了的接口，尽量去修改，若变更的风险较大，则采用适配器模式进行转化处理。</a:t>
            </a:r>
          </a:p>
          <a:p>
            <a:r>
              <a:t>4.了解环境，拒绝盲从。每个项目或产品都有特定的环境因素，不要盲从大师的设计，要根据业务逻辑进行最好的接口设计。</a:t>
            </a:r>
          </a:p>
          <a:p/>
          <a:p>
            <a:r>
              <a:t> </a:t>
            </a:r>
          </a:p>
          <a:p/>
          <a:p>
            <a:r>
              <a:t>五.迪米特法则</a:t>
            </a:r>
          </a:p>
          <a:p>
            <a:r>
              <a:t>Law of Demeter, LOD。又称最少知识原则（Least Knowledge Principle, LKP）。</a:t>
            </a:r>
          </a:p>
          <a:p>
            <a:r>
              <a:t>通俗来讲：一个类应该对自己需要耦合或调用的类知道得最少，你（被耦合或调用的类）的内部是如何复杂都和我没有关系，那是你的事情，我就调用你提供的public方法，其他一概不关心。</a:t>
            </a:r>
          </a:p>
          <a:p/>
          <a:p>
            <a:r>
              <a:t>低耦合要求：</a:t>
            </a:r>
          </a:p>
          <a:p>
            <a:r>
              <a:t>1.只和朋友交流</a:t>
            </a:r>
          </a:p>
          <a:p>
            <a:r>
              <a:t>朋友类：出现在成员变量、方法的输入输出参数中的类。方法体内部的类不属于朋友类。</a:t>
            </a:r>
          </a:p>
          <a:p>
            <a:r>
              <a:t>2.朋友间也是有距离的</a:t>
            </a:r>
          </a:p>
          <a:p>
            <a:r>
              <a:t>迪米特法则要求类“羞涩”一点，尽量不要对外公布太多的public方法和非静态的public变量，尽量内敛，多使用private、package-private、protected等访问权限。</a:t>
            </a:r>
          </a:p>
          <a:p>
            <a:r>
              <a:t>3.是自己的就是自己的</a:t>
            </a:r>
          </a:p>
          <a:p>
            <a:r>
              <a:t>如果一个方法放在本类中，既不增加类间关系，也对本类不产生负面影响，就放置在本类中。</a:t>
            </a:r>
          </a:p>
          <a:p>
            <a:r>
              <a:t>4.谨慎使用Serializable</a:t>
            </a:r>
          </a:p>
          <a:p/>
          <a:p>
            <a:r>
              <a:t> </a:t>
            </a:r>
          </a:p>
          <a:p/>
          <a:p>
            <a:r>
              <a:t>六.开闭原则</a:t>
            </a:r>
          </a:p>
          <a:p>
            <a:r>
              <a:t>Software entities like classes, modules and functions should be open for extension but closed for modifications.（一个软件实体如类、模块和函数应该对扩展开放，对修改关闭）</a:t>
            </a:r>
          </a:p>
          <a:p/>
          <a:p>
            <a:r>
              <a:t>软件实体包括以下几个部分：</a:t>
            </a:r>
          </a:p>
          <a:p>
            <a:r>
              <a:t>1.项目和软件产品中按照一定的逻辑规则划分的模块。</a:t>
            </a:r>
          </a:p>
          <a:p>
            <a:r>
              <a:t>2.抽象和类。</a:t>
            </a:r>
          </a:p>
          <a:p>
            <a:r>
              <a:t>3.方法。</a:t>
            </a:r>
          </a:p>
          <a:p/>
          <a:p>
            <a:r>
              <a:t>变化的三种类型：</a:t>
            </a:r>
          </a:p>
          <a:p>
            <a:r>
              <a:t>1.逻辑变化</a:t>
            </a:r>
          </a:p>
          <a:p>
            <a:r>
              <a:t>2.子模块变化</a:t>
            </a:r>
          </a:p>
          <a:p>
            <a:r>
              <a:t>3.可见视图变化</a:t>
            </a:r>
          </a:p>
          <a:p>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2" name="文本框 1"/>
          <p:cNvSpPr txBox="1"/>
          <p:nvPr/>
        </p:nvSpPr>
        <p:spPr>
          <a:xfrm>
            <a:off x="629285" y="514985"/>
            <a:ext cx="10053320" cy="7847330"/>
          </a:xfrm>
          <a:prstGeom prst="rect">
            <a:avLst/>
          </a:prstGeom>
          <a:noFill/>
        </p:spPr>
        <p:txBody>
          <a:bodyPr wrap="square" rtlCol="0">
            <a:spAutoFit/>
          </a:bodyPr>
          <a:p>
            <a:r>
              <a:t>接口设计六大原则</a:t>
            </a:r>
            <a:r>
              <a:rPr lang="zh-CN"/>
              <a:t>：</a:t>
            </a:r>
          </a:p>
          <a:p>
            <a:r>
              <a:t>四.接口隔离原则：</a:t>
            </a:r>
          </a:p>
          <a:p>
            <a:r>
              <a:t>接口--这里指用interface关键字定义的接口。</a:t>
            </a:r>
          </a:p>
          <a:p>
            <a:r>
              <a:t>定义：</a:t>
            </a:r>
          </a:p>
          <a:p>
            <a:r>
              <a:t>1.Clients should not be forced to depend upon interfaces that they don't use.(客户端不应该依赖它不需要的接口)</a:t>
            </a:r>
          </a:p>
          <a:p>
            <a:r>
              <a:t>2.The dependency of one class to anther one should depend on the smallest possible interface.(类间的依赖关系应该建立在最小的接口上)</a:t>
            </a:r>
          </a:p>
          <a:p/>
          <a:p>
            <a:r>
              <a:t>概括：建立单一接口，不要建立臃肿庞大的接口。</a:t>
            </a:r>
          </a:p>
          <a:p>
            <a:r>
              <a:t>通俗来讲：接口尽量细化，同时接口中的方法尽量少。</a:t>
            </a:r>
          </a:p>
          <a:p/>
          <a:p>
            <a:r>
              <a:t>保证接口的纯结性：</a:t>
            </a:r>
          </a:p>
          <a:p>
            <a:r>
              <a:t>1.接口要尽量小。</a:t>
            </a:r>
          </a:p>
          <a:p>
            <a:r>
              <a:t>2.接口要高内聚。</a:t>
            </a:r>
          </a:p>
          <a:p>
            <a:r>
              <a:t>3.定制服务。</a:t>
            </a:r>
          </a:p>
          <a:p>
            <a:r>
              <a:t>4.接口的设计是有限度的。</a:t>
            </a:r>
          </a:p>
          <a:p/>
          <a:p>
            <a:r>
              <a:t>最佳实践：</a:t>
            </a:r>
          </a:p>
          <a:p>
            <a:r>
              <a:t>1.一个接口只服务于一个子模块或业务逻辑。</a:t>
            </a:r>
          </a:p>
          <a:p>
            <a:r>
              <a:t>2.通过业务逻辑压缩接口中的public方法，接口时常去回顾，尽量让接口达到“满身筋骨肉”，而不是“肥嘟嘟”的一大堆方法。</a:t>
            </a:r>
          </a:p>
          <a:p>
            <a:r>
              <a:t>3.已经被污染了的接口，尽量去修改，若变更的风险较大，则采用适配器模式进行转化处理。</a:t>
            </a:r>
          </a:p>
          <a:p>
            <a:r>
              <a:t>4.了解环境，拒绝盲从。每个项目或产品都有特定的环境因素，不要盲从大师的设计，要根据业务逻辑进行最好的接口设计。</a:t>
            </a:r>
          </a:p>
          <a:p/>
          <a:p>
            <a:endParaRPr lang="en-US" altLang="zh-CN"/>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2" name="文本框 1"/>
          <p:cNvSpPr txBox="1"/>
          <p:nvPr/>
        </p:nvSpPr>
        <p:spPr>
          <a:xfrm>
            <a:off x="581660" y="41910"/>
            <a:ext cx="10053320" cy="5077460"/>
          </a:xfrm>
          <a:prstGeom prst="rect">
            <a:avLst/>
          </a:prstGeom>
          <a:noFill/>
        </p:spPr>
        <p:txBody>
          <a:bodyPr wrap="square" rtlCol="0">
            <a:spAutoFit/>
          </a:bodyPr>
          <a:p>
            <a:r>
              <a:t>接口设计六大原则</a:t>
            </a:r>
            <a:r>
              <a:rPr lang="zh-CN"/>
              <a:t>：</a:t>
            </a:r>
          </a:p>
          <a:p>
            <a:r>
              <a:t>五.迪米特法则</a:t>
            </a:r>
          </a:p>
          <a:p>
            <a:r>
              <a:t>Law of Demeter, LOD。又称最少知识原则（Least Knowledge Principle, LKP）。</a:t>
            </a:r>
          </a:p>
          <a:p>
            <a:r>
              <a:t>通俗来讲：一个类应该对自己需要耦合或调用的类知道得最少，你（被耦合或调用的类）的内部是如何复杂都和我没有关系，那是你的事情，我就调用你提供的public方法，其他一概不关心。</a:t>
            </a:r>
          </a:p>
          <a:p/>
          <a:p>
            <a:r>
              <a:t>低耦合要求：</a:t>
            </a:r>
          </a:p>
          <a:p>
            <a:r>
              <a:t>1.只和朋友交流</a:t>
            </a:r>
          </a:p>
          <a:p>
            <a:r>
              <a:t>朋友类：出现在成员变量、方法的输入输出参数中的类。方法体内部的类不属于朋友类。</a:t>
            </a:r>
          </a:p>
          <a:p>
            <a:r>
              <a:t>2.朋友间也是有距离的</a:t>
            </a:r>
          </a:p>
          <a:p>
            <a:r>
              <a:t>迪米特法则要求类“羞涩”一点，尽量不要对外公布太多的public方法和非静态的public变量，尽量内敛，多使用private、package-private、protected等访问权限。</a:t>
            </a:r>
          </a:p>
          <a:p>
            <a:r>
              <a:t>3.是自己的就是自己的</a:t>
            </a:r>
          </a:p>
          <a:p>
            <a:r>
              <a:t>如果一个方法放在本类中，既不增加类间关系，也对本类不产生负面影响，就放置在本类中。</a:t>
            </a:r>
          </a:p>
          <a:p>
            <a:r>
              <a:t>4.谨慎使用Serializable</a:t>
            </a:r>
          </a:p>
          <a:p/>
          <a:p>
            <a:endParaRPr lang="en-US" altLang="zh-CN"/>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8890" y="-123825"/>
            <a:ext cx="12632055" cy="7105650"/>
          </a:xfrm>
          <a:prstGeom prst="rect">
            <a:avLst/>
          </a:prstGeom>
        </p:spPr>
      </p:pic>
      <p:sp>
        <p:nvSpPr>
          <p:cNvPr id="2" name="文本框 1"/>
          <p:cNvSpPr txBox="1"/>
          <p:nvPr/>
        </p:nvSpPr>
        <p:spPr>
          <a:xfrm>
            <a:off x="629285" y="514985"/>
            <a:ext cx="10053320" cy="4799965"/>
          </a:xfrm>
          <a:prstGeom prst="rect">
            <a:avLst/>
          </a:prstGeom>
          <a:noFill/>
        </p:spPr>
        <p:txBody>
          <a:bodyPr wrap="square" rtlCol="0">
            <a:spAutoFit/>
          </a:bodyPr>
          <a:p>
            <a:r>
              <a:t>接口设计六大原则</a:t>
            </a:r>
            <a:r>
              <a:rPr lang="zh-CN"/>
              <a:t>：</a:t>
            </a:r>
            <a:endParaRPr lang="zh-CN"/>
          </a:p>
          <a:p/>
          <a:p>
            <a:r>
              <a:t>六.开闭原则</a:t>
            </a:r>
          </a:p>
          <a:p>
            <a:r>
              <a:t>Software entities like classes, modules and functions should be open for extension but closed for modifications.（一个软件实体如类、模块和函数应该对扩展开放，对修改关闭）</a:t>
            </a:r>
          </a:p>
          <a:p/>
          <a:p>
            <a:r>
              <a:t>软件实体包括以下几个部分：</a:t>
            </a:r>
          </a:p>
          <a:p>
            <a:r>
              <a:t>1.项目和软件产品中按照一定的逻辑规则划分的模块。</a:t>
            </a:r>
          </a:p>
          <a:p>
            <a:r>
              <a:t>2.抽象和类。</a:t>
            </a:r>
          </a:p>
          <a:p>
            <a:r>
              <a:t>3.方法。</a:t>
            </a:r>
          </a:p>
          <a:p/>
          <a:p>
            <a:r>
              <a:t>变化的三种类型：</a:t>
            </a:r>
          </a:p>
          <a:p>
            <a:r>
              <a:t>1.逻辑变化</a:t>
            </a:r>
          </a:p>
          <a:p>
            <a:r>
              <a:t>2.子模块变化</a:t>
            </a:r>
          </a:p>
          <a:p>
            <a:r>
              <a:t>3.可见视图变化</a:t>
            </a:r>
          </a:p>
          <a:p>
            <a:endParaRPr lang="en-US" altLang="zh-CN"/>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
            <a:ext cx="12192000" cy="6857999"/>
          </a:xfrm>
          <a:prstGeom prst="rect">
            <a:avLst/>
          </a:prstGeom>
        </p:spPr>
      </p:pic>
      <p:sp>
        <p:nvSpPr>
          <p:cNvPr id="2" name="文本框 1"/>
          <p:cNvSpPr txBox="1"/>
          <p:nvPr/>
        </p:nvSpPr>
        <p:spPr>
          <a:xfrm>
            <a:off x="645160" y="689610"/>
            <a:ext cx="10985500" cy="4523105"/>
          </a:xfrm>
          <a:prstGeom prst="rect">
            <a:avLst/>
          </a:prstGeom>
          <a:noFill/>
        </p:spPr>
        <p:txBody>
          <a:bodyPr wrap="square" rtlCol="0">
            <a:spAutoFit/>
          </a:bodyPr>
          <a:p>
            <a:r>
              <a:rPr lang="zh-CN" altLang="en-US"/>
              <a:t>1、什么是设计模式？</a:t>
            </a:r>
            <a:endParaRPr lang="zh-CN" altLang="en-US"/>
          </a:p>
          <a:p>
            <a:r>
              <a:rPr lang="zh-CN" altLang="en-US"/>
              <a:t>        针对面向对象系统中重复出现的设计问题，提出一个通用的建设计方案，并予以系统化的命名和动机解释。它描述了问题、解决方案、在什么条件下使用该解决方案及其效果。它还给出了实现要点和实例。改解决方案是解决该问题的一组精心安排的通用的类和对象</a:t>
            </a:r>
            <a:endParaRPr lang="zh-CN" altLang="en-US"/>
          </a:p>
          <a:p>
            <a:endParaRPr lang="zh-CN" altLang="en-US"/>
          </a:p>
          <a:p>
            <a:endParaRPr lang="zh-CN" altLang="en-US"/>
          </a:p>
          <a:p>
            <a:r>
              <a:rPr lang="zh-CN" altLang="en-US"/>
              <a:t>2、设计模式的四要素</a:t>
            </a:r>
            <a:endParaRPr lang="zh-CN" altLang="en-US"/>
          </a:p>
          <a:p>
            <a:r>
              <a:rPr lang="zh-CN" altLang="en-US"/>
              <a:t>名称：描述模式的问题、解决方案和效果。名称有助于人们之间交流设计思想和设计结果。</a:t>
            </a:r>
            <a:endParaRPr lang="zh-CN" altLang="en-US"/>
          </a:p>
          <a:p>
            <a:r>
              <a:rPr lang="zh-CN" altLang="en-US"/>
              <a:t>问题：描述了何时使用模式。它描述了设计问题以及问题存在的前因后果。</a:t>
            </a:r>
            <a:endParaRPr lang="zh-CN" altLang="en-US"/>
          </a:p>
          <a:p>
            <a:r>
              <a:rPr lang="zh-CN" altLang="en-US"/>
              <a:t>解决方案：描述了设计的组成部分，以及它们之间的相互关系、各自的职责和协作方式。</a:t>
            </a:r>
            <a:endParaRPr lang="zh-CN" altLang="en-US"/>
          </a:p>
          <a:p>
            <a:r>
              <a:rPr lang="zh-CN" altLang="en-US"/>
              <a:t>效果：描述了模式应用的效果及使用模式应权衡的问题。</a:t>
            </a:r>
            <a:endParaRPr lang="zh-CN" altLang="en-US"/>
          </a:p>
          <a:p>
            <a:endParaRPr lang="zh-CN" altLang="en-US"/>
          </a:p>
          <a:p>
            <a:r>
              <a:rPr lang="zh-CN" altLang="en-US"/>
              <a:t>3、本书如何描述一种设计模式？</a:t>
            </a:r>
            <a:endParaRPr lang="zh-CN" altLang="en-US"/>
          </a:p>
          <a:p>
            <a:r>
              <a:rPr lang="zh-CN" altLang="en-US"/>
              <a:t>　　模式名称和分类、意图、别名、动机、适用性、结构、参与者、协作、效果、实现、代码示例、已知应用、相关模式。</a:t>
            </a:r>
            <a:endParaRPr lang="zh-CN" altLang="en-US"/>
          </a:p>
          <a:p>
            <a:endParaRPr lang="zh-CN" altLang="en-US"/>
          </a:p>
        </p:txBody>
      </p:sp>
      <p:sp>
        <p:nvSpPr>
          <p:cNvPr id="3" name="文本框 2"/>
          <p:cNvSpPr txBox="1"/>
          <p:nvPr/>
        </p:nvSpPr>
        <p:spPr>
          <a:xfrm>
            <a:off x="645160" y="220345"/>
            <a:ext cx="4956810" cy="706755"/>
          </a:xfrm>
          <a:prstGeom prst="rect">
            <a:avLst/>
          </a:prstGeom>
          <a:noFill/>
        </p:spPr>
        <p:txBody>
          <a:bodyPr wrap="square" rtlCol="0">
            <a:spAutoFit/>
          </a:bodyPr>
          <a:p>
            <a:pPr defTabSz="913765">
              <a:defRPr/>
            </a:pPr>
            <a:r>
              <a:rPr 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引言</a:t>
            </a:r>
            <a:endParaRPr lang="zh-CN" altLang="en-US" sz="2000"/>
          </a:p>
          <a:p>
            <a:pPr defTabSz="913765">
              <a:defRPr/>
            </a:pPr>
            <a:r>
              <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rPr>
              <a:t> </a:t>
            </a:r>
            <a:endParaRPr lang="en-US" altLang="zh-CN" sz="2000" dirty="0">
              <a:solidFill>
                <a:prstClr val="black">
                  <a:lumMod val="65000"/>
                  <a:lumOff val="35000"/>
                </a:prstClr>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tags/tag1.xml><?xml version="1.0" encoding="utf-8"?>
<p:tagLst xmlns:p="http://schemas.openxmlformats.org/presentationml/2006/main">
  <p:tag name="KSO_WM_DOC_GUID" val="{8134f9f3-b73b-4ec0-81ab-94ec1357b06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14104</Words>
  <Application>WPS 演示</Application>
  <PresentationFormat>宽屏</PresentationFormat>
  <Paragraphs>712</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等线</vt:lpstr>
      <vt:lpstr>微软雅黑 Light</vt:lpstr>
      <vt:lpstr>华文新魏</vt:lpstr>
      <vt:lpstr>思源宋体 CN Heavy</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DingZ</cp:lastModifiedBy>
  <cp:revision>25</cp:revision>
  <dcterms:created xsi:type="dcterms:W3CDTF">2018-04-18T08:11:00Z</dcterms:created>
  <dcterms:modified xsi:type="dcterms:W3CDTF">2019-04-08T09:50:20Z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