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E8228-7954-4EF3-86B1-654929628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5F1DC3-6973-4F10-8BFA-5151A036F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64106-87AC-4B6F-8253-D001CF0B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34BE-5409-4CD7-BE63-59FF0E3A7174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3E519-4877-42A4-A6CF-DEBFAFFB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092CE-32F6-49C6-A900-47BB75C3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D42E-FF90-4B24-A0E2-78659327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5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DA5B9-6E5F-4EF6-8F43-767BE037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9EF327-449D-4FA2-944D-6206F2CEA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3D03B-0578-4D96-8BFC-742B760E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34BE-5409-4CD7-BE63-59FF0E3A7174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08ADE-0FA2-4D7C-B540-8D84B400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C5643-C50F-4A13-9C59-3B541733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D42E-FF90-4B24-A0E2-78659327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31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22C3EA-958C-4D8E-9D7C-CA0A3150F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D23239-8C00-404E-A307-0F6F3B53C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5250F1-870B-49F2-A273-9B8D869A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34BE-5409-4CD7-BE63-59FF0E3A7174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147C5-0F18-4184-BC0A-5285CBFC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CEEC7-E219-45B9-91A2-8619B970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D42E-FF90-4B24-A0E2-78659327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29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3EE0F-795A-40E5-B045-1E49662A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13934-DA42-47FD-B097-4EBDF36F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52703-B75F-46D1-AFE2-F39A2C00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34BE-5409-4CD7-BE63-59FF0E3A7174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252C6D-41EA-428F-B6D3-7A1CA770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2D8D6-68D6-40FB-B5B0-F83E15F3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D42E-FF90-4B24-A0E2-78659327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03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EE1A7-22BC-4AD1-BBAE-018E3CA7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FFE790-A4FE-48C0-A5DA-EA98E5220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1DF56-14A3-44F8-B68F-D7539ED4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34BE-5409-4CD7-BE63-59FF0E3A7174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4B8C0-00B4-486D-B391-13B4A28B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A1CD1-37D1-4BC4-8F16-5E862FAF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D42E-FF90-4B24-A0E2-78659327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9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DD33D-BB24-43D1-9B47-F817C216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6185D-8DA3-4B58-855C-C1AE9FCC1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B83926-1F44-4B25-8377-10095F103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66793-0FC0-44AD-895D-A10E963E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34BE-5409-4CD7-BE63-59FF0E3A7174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44CAC4-5BCF-4499-9E7E-BC6C21E0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D1E9C6-5582-4EEB-B682-CFD1BB07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D42E-FF90-4B24-A0E2-78659327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8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C1F89-054A-40DC-A026-456C826D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D66663-A5F0-4C50-9D10-BEDDF54C3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91C6B9-F7A7-4CAA-9C7C-64AE4EDD0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E28280-5237-4A1B-BC45-54ED6CD57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A6918B-E60C-465F-9228-3763BCAA9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980330-1A84-4354-82A1-D5B79A2A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34BE-5409-4CD7-BE63-59FF0E3A7174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435624-0600-44CB-8AC8-F220EEE0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CB9DF5-0E45-468C-93A3-5258527F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D42E-FF90-4B24-A0E2-78659327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50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20C8E-B4F4-4E94-BF8A-372BC444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F1E74B-5644-480E-8F76-12C28647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34BE-5409-4CD7-BE63-59FF0E3A7174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2F64F4-C30C-4C71-90CA-A8B7A837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A673E1-C095-4ABC-B289-97D38259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D42E-FF90-4B24-A0E2-78659327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59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103962-092E-4DC5-8C10-7DAB7441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34BE-5409-4CD7-BE63-59FF0E3A7174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A5E4C5-4F58-4F96-93B2-A74F3BE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ED4F45-3EE4-4A0B-841F-04F28F60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D42E-FF90-4B24-A0E2-78659327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A9E28-1B79-4E67-AB89-14803F33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A6F18-3E01-4859-A390-7C15D634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CFCCF9-6ABA-4495-B77F-2EDEEAE15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C0DBC6-A51E-45ED-A76D-3932D702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34BE-5409-4CD7-BE63-59FF0E3A7174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1E774-B0A4-49DA-9EE3-6C440C52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21D2E-3AD0-4ED0-BF2B-C1BDEE08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D42E-FF90-4B24-A0E2-78659327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0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7DB11-C1EB-4F1C-94B6-A959B125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1DD5A4-28DE-4B49-986D-92508E17E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A9AE0E-F265-4D74-A707-7B6E8F1F6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60CAE-3C38-4E62-A55F-7E4D4B47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34BE-5409-4CD7-BE63-59FF0E3A7174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B307A2-03F0-4F3A-B37B-DB4D8C12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A8003E-12F7-4D66-9EB3-95584E5C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D42E-FF90-4B24-A0E2-78659327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23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CC68F8-B490-4212-9FBC-28F6CEA0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344C9-15A4-43EE-9E35-84487C475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924E9-415F-4941-B9CB-DDC497B62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C34BE-5409-4CD7-BE63-59FF0E3A7174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AD86B-A2F3-473C-AA08-74125C115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12186-DEF0-4188-B44C-B762EDAC5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4D42E-FF90-4B24-A0E2-78659327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72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C8041-C0F7-4317-8742-61E268DE5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en-US" altLang="ko-KR" dirty="0"/>
              <a:t>2022-07-07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4015D5-BEA3-4E97-87F0-22025FF29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4755"/>
            <a:ext cx="9144000" cy="5503245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리터럴과</a:t>
            </a:r>
            <a:r>
              <a:rPr lang="ko-KR" altLang="en-US" dirty="0"/>
              <a:t> 메모리 크기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메모리 크기에 따라 정수 </a:t>
            </a:r>
            <a:r>
              <a:rPr lang="ko-KR" altLang="en-US" dirty="0" err="1"/>
              <a:t>리터럴</a:t>
            </a:r>
            <a:r>
              <a:rPr lang="ko-KR" altLang="en-US" dirty="0"/>
              <a:t> 표기하는 법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메모리 크기에 따라 부동소수점 </a:t>
            </a:r>
            <a:r>
              <a:rPr lang="ko-KR" altLang="en-US" dirty="0" err="1"/>
              <a:t>리터럴</a:t>
            </a:r>
            <a:r>
              <a:rPr lang="ko-KR" altLang="en-US" dirty="0"/>
              <a:t> 표기하는 법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메모리 크기와 값의 범위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부동소수점 </a:t>
            </a:r>
            <a:r>
              <a:rPr lang="ko-KR" altLang="en-US" dirty="0" err="1"/>
              <a:t>리터럴의</a:t>
            </a:r>
            <a:r>
              <a:rPr lang="ko-KR" altLang="en-US" dirty="0"/>
              <a:t> 유효한 값 범위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문자 </a:t>
            </a:r>
            <a:r>
              <a:rPr lang="ko-KR" altLang="en-US" dirty="0" err="1"/>
              <a:t>리터럴과</a:t>
            </a:r>
            <a:r>
              <a:rPr lang="ko-KR" altLang="en-US" dirty="0"/>
              <a:t> 코드 값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문자 </a:t>
            </a:r>
            <a:r>
              <a:rPr lang="ko-KR" altLang="en-US" dirty="0" err="1"/>
              <a:t>리터럴의</a:t>
            </a:r>
            <a:r>
              <a:rPr lang="ko-KR" altLang="en-US" dirty="0"/>
              <a:t> 또다른 표기법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문자 집합에 따른 문자 코드 값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 err="1"/>
              <a:t>줄바꿈</a:t>
            </a:r>
            <a:r>
              <a:rPr lang="ko-KR" altLang="en-US" dirty="0"/>
              <a:t> 코드</a:t>
            </a:r>
            <a:r>
              <a:rPr lang="en-US" altLang="ko-KR" dirty="0"/>
              <a:t>(</a:t>
            </a:r>
            <a:r>
              <a:rPr lang="ko-KR" altLang="en-US" dirty="0"/>
              <a:t>윈도우 </a:t>
            </a:r>
            <a:r>
              <a:rPr lang="en-US" altLang="ko-KR" dirty="0"/>
              <a:t>vs </a:t>
            </a:r>
            <a:r>
              <a:rPr lang="ko-KR" altLang="en-US" dirty="0"/>
              <a:t>유닉스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문자와 코드</a:t>
            </a:r>
            <a:r>
              <a:rPr lang="en-US" altLang="ko-KR" dirty="0"/>
              <a:t>, </a:t>
            </a:r>
            <a:r>
              <a:rPr lang="ko-KR" altLang="en-US" dirty="0"/>
              <a:t>폰트의 관계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 err="1"/>
              <a:t>래스터</a:t>
            </a:r>
            <a:r>
              <a:rPr lang="ko-KR" altLang="en-US" dirty="0"/>
              <a:t> 폰트와 벡터 폰트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비트맵 이미지와 벡터 이미지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이스케이프 문자</a:t>
            </a:r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변수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프로그램</a:t>
            </a:r>
            <a:r>
              <a:rPr lang="en-US" altLang="ko-KR" dirty="0"/>
              <a:t>=</a:t>
            </a:r>
            <a:r>
              <a:rPr lang="ko-KR" altLang="en-US" dirty="0"/>
              <a:t>애플리케이션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프로세스</a:t>
            </a:r>
            <a:r>
              <a:rPr lang="en-US" altLang="ko-KR" dirty="0"/>
              <a:t>=</a:t>
            </a:r>
            <a:r>
              <a:rPr lang="ko-KR" altLang="en-US" dirty="0"/>
              <a:t>실행중인 프로그램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프로세스와 </a:t>
            </a:r>
            <a:r>
              <a:rPr lang="en-US" altLang="ko-KR" dirty="0"/>
              <a:t>OS </a:t>
            </a:r>
            <a:r>
              <a:rPr lang="ko-KR" altLang="en-US" dirty="0"/>
              <a:t>그리고 메모리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변수 선언과 값 저장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 l-value </a:t>
            </a:r>
            <a:r>
              <a:rPr lang="ko-KR" altLang="en-US" dirty="0"/>
              <a:t>와 </a:t>
            </a:r>
            <a:r>
              <a:rPr lang="en-US" altLang="ko-KR" dirty="0" err="1"/>
              <a:t>r-value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3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0478750-CC76-41F7-B244-1F6E54482A2F}"/>
              </a:ext>
            </a:extLst>
          </p:cNvPr>
          <p:cNvSpPr/>
          <p:nvPr/>
        </p:nvSpPr>
        <p:spPr>
          <a:xfrm>
            <a:off x="577050" y="727969"/>
            <a:ext cx="1287262" cy="48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변수명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A1265F-D1E6-4EE6-BC32-E6354C5B7CE6}"/>
              </a:ext>
            </a:extLst>
          </p:cNvPr>
          <p:cNvSpPr/>
          <p:nvPr/>
        </p:nvSpPr>
        <p:spPr>
          <a:xfrm>
            <a:off x="2753559" y="727969"/>
            <a:ext cx="1287262" cy="48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리터럴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54F9A6-EE83-4E42-9CDD-CB1BC74CED8D}"/>
              </a:ext>
            </a:extLst>
          </p:cNvPr>
          <p:cNvSpPr/>
          <p:nvPr/>
        </p:nvSpPr>
        <p:spPr>
          <a:xfrm>
            <a:off x="577050" y="1732625"/>
            <a:ext cx="1287262" cy="48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변수명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226DB3-FBB6-41DC-9276-0774DB4F32F3}"/>
              </a:ext>
            </a:extLst>
          </p:cNvPr>
          <p:cNvSpPr/>
          <p:nvPr/>
        </p:nvSpPr>
        <p:spPr>
          <a:xfrm>
            <a:off x="2753559" y="1732625"/>
            <a:ext cx="1287262" cy="48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변수명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D63567-D91A-437E-878C-5530718947C9}"/>
              </a:ext>
            </a:extLst>
          </p:cNvPr>
          <p:cNvSpPr/>
          <p:nvPr/>
        </p:nvSpPr>
        <p:spPr>
          <a:xfrm>
            <a:off x="577050" y="2737281"/>
            <a:ext cx="1287262" cy="48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변수명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9F216D-EF57-4A0D-948A-41BD2F15E4A1}"/>
              </a:ext>
            </a:extLst>
          </p:cNvPr>
          <p:cNvSpPr/>
          <p:nvPr/>
        </p:nvSpPr>
        <p:spPr>
          <a:xfrm>
            <a:off x="2753559" y="2737281"/>
            <a:ext cx="1287262" cy="48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명령문</a:t>
            </a:r>
          </a:p>
        </p:txBody>
      </p:sp>
      <p:sp>
        <p:nvSpPr>
          <p:cNvPr id="22" name="같음 기호 21">
            <a:extLst>
              <a:ext uri="{FF2B5EF4-FFF2-40B4-BE49-F238E27FC236}">
                <a16:creationId xmlns:a16="http://schemas.microsoft.com/office/drawing/2014/main" id="{BA317EE3-E1B0-4085-9898-715EE00CDFDF}"/>
              </a:ext>
            </a:extLst>
          </p:cNvPr>
          <p:cNvSpPr/>
          <p:nvPr/>
        </p:nvSpPr>
        <p:spPr>
          <a:xfrm>
            <a:off x="2082555" y="798990"/>
            <a:ext cx="452761" cy="41725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같음 기호 22">
            <a:extLst>
              <a:ext uri="{FF2B5EF4-FFF2-40B4-BE49-F238E27FC236}">
                <a16:creationId xmlns:a16="http://schemas.microsoft.com/office/drawing/2014/main" id="{E7CEA790-530C-4EA0-B67E-90E44BB88FF4}"/>
              </a:ext>
            </a:extLst>
          </p:cNvPr>
          <p:cNvSpPr/>
          <p:nvPr/>
        </p:nvSpPr>
        <p:spPr>
          <a:xfrm>
            <a:off x="2082554" y="1768135"/>
            <a:ext cx="452761" cy="41725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같음 기호 23">
            <a:extLst>
              <a:ext uri="{FF2B5EF4-FFF2-40B4-BE49-F238E27FC236}">
                <a16:creationId xmlns:a16="http://schemas.microsoft.com/office/drawing/2014/main" id="{E75C014C-BBBF-4336-BB11-E943E4B3BED0}"/>
              </a:ext>
            </a:extLst>
          </p:cNvPr>
          <p:cNvSpPr/>
          <p:nvPr/>
        </p:nvSpPr>
        <p:spPr>
          <a:xfrm>
            <a:off x="2082553" y="2772791"/>
            <a:ext cx="452761" cy="41725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화살표: 왼쪽 24">
            <a:extLst>
              <a:ext uri="{FF2B5EF4-FFF2-40B4-BE49-F238E27FC236}">
                <a16:creationId xmlns:a16="http://schemas.microsoft.com/office/drawing/2014/main" id="{E49A3D09-3AE9-49ED-91B8-B19F00D5964A}"/>
              </a:ext>
            </a:extLst>
          </p:cNvPr>
          <p:cNvSpPr/>
          <p:nvPr/>
        </p:nvSpPr>
        <p:spPr>
          <a:xfrm>
            <a:off x="4259066" y="2823096"/>
            <a:ext cx="680621" cy="3166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26025D-AD97-463F-8461-44754ECB7BEF}"/>
              </a:ext>
            </a:extLst>
          </p:cNvPr>
          <p:cNvSpPr txBox="1"/>
          <p:nvPr/>
        </p:nvSpPr>
        <p:spPr>
          <a:xfrm>
            <a:off x="5193437" y="2772791"/>
            <a:ext cx="6161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명령문은 </a:t>
            </a:r>
            <a:r>
              <a:rPr lang="en-US" altLang="ko-KR" dirty="0"/>
              <a:t>Statement</a:t>
            </a:r>
            <a:r>
              <a:rPr lang="ko-KR" altLang="en-US" dirty="0"/>
              <a:t>라고도 말하는데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이중에서도 값을 </a:t>
            </a:r>
            <a:r>
              <a:rPr lang="en-US" altLang="ko-KR" dirty="0"/>
              <a:t>return</a:t>
            </a:r>
            <a:r>
              <a:rPr lang="ko-KR" altLang="en-US" dirty="0"/>
              <a:t>하는 명령문을 </a:t>
            </a:r>
            <a:r>
              <a:rPr lang="en-US" altLang="ko-KR" dirty="0"/>
              <a:t>statement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명령문 실행을 완료하면 값을 </a:t>
            </a:r>
            <a:r>
              <a:rPr lang="en-US" altLang="ko-KR" dirty="0">
                <a:sym typeface="Wingdings" panose="05000000000000000000" pitchFamily="2" charset="2"/>
              </a:rPr>
              <a:t>return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0FE3C2B-DD60-4B5D-B3AA-D7319873B234}"/>
              </a:ext>
            </a:extLst>
          </p:cNvPr>
          <p:cNvSpPr/>
          <p:nvPr/>
        </p:nvSpPr>
        <p:spPr>
          <a:xfrm>
            <a:off x="3770752" y="3907054"/>
            <a:ext cx="2684016" cy="268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statement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9FBFFAD-CE7E-46D8-B5F1-0D4208F24498}"/>
              </a:ext>
            </a:extLst>
          </p:cNvPr>
          <p:cNvSpPr/>
          <p:nvPr/>
        </p:nvSpPr>
        <p:spPr>
          <a:xfrm>
            <a:off x="4211676" y="4679411"/>
            <a:ext cx="1802167" cy="18021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expression</a:t>
            </a:r>
            <a:endParaRPr lang="ko-KR" altLang="en-US" dirty="0"/>
          </a:p>
        </p:txBody>
      </p:sp>
      <p:sp>
        <p:nvSpPr>
          <p:cNvPr id="29" name="화살표: 왼쪽 28">
            <a:extLst>
              <a:ext uri="{FF2B5EF4-FFF2-40B4-BE49-F238E27FC236}">
                <a16:creationId xmlns:a16="http://schemas.microsoft.com/office/drawing/2014/main" id="{1F9F0BDD-A9CE-4336-A230-31EC84AD0B30}"/>
              </a:ext>
            </a:extLst>
          </p:cNvPr>
          <p:cNvSpPr/>
          <p:nvPr/>
        </p:nvSpPr>
        <p:spPr>
          <a:xfrm>
            <a:off x="5774146" y="5422174"/>
            <a:ext cx="1257671" cy="316639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408B1F-062F-473E-BF66-99F908621D4E}"/>
              </a:ext>
            </a:extLst>
          </p:cNvPr>
          <p:cNvSpPr txBox="1"/>
          <p:nvPr/>
        </p:nvSpPr>
        <p:spPr>
          <a:xfrm>
            <a:off x="7105797" y="5396112"/>
            <a:ext cx="528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명령문 실행을 완료하면 값을 </a:t>
            </a:r>
            <a:r>
              <a:rPr lang="en-US" altLang="ko-KR" dirty="0">
                <a:sym typeface="Wingdings" panose="05000000000000000000" pitchFamily="2" charset="2"/>
              </a:rPr>
              <a:t>return</a:t>
            </a:r>
            <a:r>
              <a:rPr lang="ko-KR" altLang="en-US" dirty="0">
                <a:sym typeface="Wingdings" panose="05000000000000000000" pitchFamily="2" charset="2"/>
              </a:rPr>
              <a:t>하는 명령문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17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05BE38-2E6E-4093-B492-63B2A313D2A6}"/>
              </a:ext>
            </a:extLst>
          </p:cNvPr>
          <p:cNvSpPr/>
          <p:nvPr/>
        </p:nvSpPr>
        <p:spPr>
          <a:xfrm>
            <a:off x="823865" y="1892174"/>
            <a:ext cx="2308634" cy="941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java.exe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6375E4-11FA-45EB-B017-A86C4BEAAA6B}"/>
              </a:ext>
            </a:extLst>
          </p:cNvPr>
          <p:cNvSpPr/>
          <p:nvPr/>
        </p:nvSpPr>
        <p:spPr>
          <a:xfrm>
            <a:off x="5693120" y="1892173"/>
            <a:ext cx="2308634" cy="941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10DE9F86-F4D9-43CD-86D6-9DF7223A5960}"/>
              </a:ext>
            </a:extLst>
          </p:cNvPr>
          <p:cNvSpPr/>
          <p:nvPr/>
        </p:nvSpPr>
        <p:spPr>
          <a:xfrm>
            <a:off x="3675707" y="2227152"/>
            <a:ext cx="1548143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2B1A21-22F1-47B4-924B-2A1B7F7FCFEF}"/>
              </a:ext>
            </a:extLst>
          </p:cNvPr>
          <p:cNvSpPr txBox="1"/>
          <p:nvPr/>
        </p:nvSpPr>
        <p:spPr>
          <a:xfrm>
            <a:off x="4073304" y="1857820"/>
            <a:ext cx="67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4E5AB-E860-41EE-9279-6222237AB55D}"/>
              </a:ext>
            </a:extLst>
          </p:cNvPr>
          <p:cNvSpPr txBox="1"/>
          <p:nvPr/>
        </p:nvSpPr>
        <p:spPr>
          <a:xfrm>
            <a:off x="488131" y="3218911"/>
            <a:ext cx="39118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컴파일러 프로그램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프로그램</a:t>
            </a:r>
            <a:r>
              <a:rPr lang="en-US" altLang="ko-KR" sz="1600" dirty="0"/>
              <a:t>=application software(app s/w)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.exe</a:t>
            </a:r>
            <a:r>
              <a:rPr lang="ko-KR" altLang="en-US" sz="1600" dirty="0"/>
              <a:t>은 기계가 이해할 수 있는 언어로 되어있으며 실행되는 파일이다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44A90-7839-47FD-9B94-BB44ED908A45}"/>
              </a:ext>
            </a:extLst>
          </p:cNvPr>
          <p:cNvSpPr txBox="1"/>
          <p:nvPr/>
        </p:nvSpPr>
        <p:spPr>
          <a:xfrm>
            <a:off x="5574670" y="3362547"/>
            <a:ext cx="4447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실행중인 프로그램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프로그램</a:t>
            </a:r>
            <a:r>
              <a:rPr lang="en-US" altLang="ko-KR" sz="1600" dirty="0"/>
              <a:t>(app</a:t>
            </a:r>
            <a:r>
              <a:rPr lang="ko-KR" altLang="en-US" sz="1600" dirty="0"/>
              <a:t> </a:t>
            </a:r>
            <a:r>
              <a:rPr lang="en-US" altLang="ko-KR" sz="1600" dirty="0"/>
              <a:t>s/w)</a:t>
            </a:r>
            <a:r>
              <a:rPr lang="ko-KR" altLang="en-US" sz="1600" dirty="0"/>
              <a:t>을 실행하면 프로세스가 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1F0300F-6F22-4906-9FAA-25BF32A4E46E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16200000" flipH="1">
            <a:off x="2018532" y="2793385"/>
            <a:ext cx="385176" cy="46587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C5437D7E-9FDF-424C-9466-75CB4E662524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7058526" y="2622644"/>
            <a:ext cx="528813" cy="9509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01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A5A5F1-16EA-4AB6-BD04-A3B4A7BAEF84}"/>
              </a:ext>
            </a:extLst>
          </p:cNvPr>
          <p:cNvSpPr/>
          <p:nvPr/>
        </p:nvSpPr>
        <p:spPr>
          <a:xfrm>
            <a:off x="1086416" y="2317687"/>
            <a:ext cx="2227152" cy="1111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process</a:t>
            </a:r>
            <a:endParaRPr lang="ko-KR" altLang="en-US" sz="2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DA2448-6E82-4B04-AEA5-9823FBF1896A}"/>
              </a:ext>
            </a:extLst>
          </p:cNvPr>
          <p:cNvSpPr/>
          <p:nvPr/>
        </p:nvSpPr>
        <p:spPr>
          <a:xfrm>
            <a:off x="5359652" y="516048"/>
            <a:ext cx="1204111" cy="977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os</a:t>
            </a:r>
            <a:endParaRPr lang="en-US" altLang="ko-KR" sz="2000" b="1" dirty="0"/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운영체제</a:t>
            </a:r>
            <a:r>
              <a:rPr lang="en-US" altLang="ko-KR" b="1" dirty="0"/>
              <a:t>)</a:t>
            </a:r>
            <a:endParaRPr lang="ko-KR" altLang="en-US" sz="2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272ABA-BFAB-4656-B3A8-862153D46DCC}"/>
              </a:ext>
            </a:extLst>
          </p:cNvPr>
          <p:cNvSpPr/>
          <p:nvPr/>
        </p:nvSpPr>
        <p:spPr>
          <a:xfrm>
            <a:off x="8781861" y="1140737"/>
            <a:ext cx="2227152" cy="45086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/>
              <a:t>H/W</a:t>
            </a:r>
          </a:p>
          <a:p>
            <a:pPr algn="ctr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B11039-5927-4278-B1E4-BBDA9EE48454}"/>
              </a:ext>
            </a:extLst>
          </p:cNvPr>
          <p:cNvSpPr/>
          <p:nvPr/>
        </p:nvSpPr>
        <p:spPr>
          <a:xfrm>
            <a:off x="9094205" y="1729212"/>
            <a:ext cx="1602463" cy="37662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/>
              <a:t>Ram</a:t>
            </a:r>
            <a:endParaRPr lang="ko-KR" altLang="en-US" b="1" dirty="0"/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64436E52-892A-4E85-B8E5-9A5CC5307702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3123446" y="81481"/>
            <a:ext cx="1312752" cy="315966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3FA0DAE4-7F4A-40AD-9373-44ACF849430C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>
            <a:off x="6563763" y="1004935"/>
            <a:ext cx="3331674" cy="13580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EB593775-517A-4138-BD74-3C0A62ADCF70}"/>
              </a:ext>
            </a:extLst>
          </p:cNvPr>
          <p:cNvCxnSpPr>
            <a:cxnSpLocks/>
            <a:stCxn id="3" idx="2"/>
            <a:endCxn id="5" idx="1"/>
          </p:cNvCxnSpPr>
          <p:nvPr/>
        </p:nvCxnSpPr>
        <p:spPr>
          <a:xfrm rot="16200000" flipH="1">
            <a:off x="6468701" y="986828"/>
            <a:ext cx="2118511" cy="313249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C7334AFC-160A-4AF8-982C-94463447193C}"/>
              </a:ext>
            </a:extLst>
          </p:cNvPr>
          <p:cNvCxnSpPr>
            <a:cxnSpLocks/>
            <a:stCxn id="2" idx="2"/>
            <a:endCxn id="5" idx="1"/>
          </p:cNvCxnSpPr>
          <p:nvPr/>
        </p:nvCxnSpPr>
        <p:spPr>
          <a:xfrm rot="16200000" flipH="1">
            <a:off x="5555432" y="73559"/>
            <a:ext cx="183333" cy="6894213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0FF410-31B2-43A5-871D-63BC3177D308}"/>
              </a:ext>
            </a:extLst>
          </p:cNvPr>
          <p:cNvSpPr txBox="1"/>
          <p:nvPr/>
        </p:nvSpPr>
        <p:spPr>
          <a:xfrm>
            <a:off x="386092" y="584093"/>
            <a:ext cx="3420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요청</a:t>
            </a:r>
            <a:r>
              <a:rPr lang="en-US" altLang="ko-KR" sz="1600" dirty="0"/>
              <a:t>:</a:t>
            </a:r>
          </a:p>
          <a:p>
            <a:r>
              <a:rPr lang="ko-KR" altLang="en-US" sz="1600" dirty="0"/>
              <a:t>실행하는 동안 데이터를 보관할 때 사용할 메모리를 운영체제에게 </a:t>
            </a:r>
            <a:endParaRPr lang="en-US" altLang="ko-KR" sz="1600" dirty="0"/>
          </a:p>
          <a:p>
            <a:r>
              <a:rPr lang="ko-KR" altLang="en-US" sz="1600" dirty="0"/>
              <a:t>달라고 요청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E112B-5272-485D-BC72-00138300037A}"/>
              </a:ext>
            </a:extLst>
          </p:cNvPr>
          <p:cNvSpPr txBox="1"/>
          <p:nvPr/>
        </p:nvSpPr>
        <p:spPr>
          <a:xfrm>
            <a:off x="6580736" y="1729212"/>
            <a:ext cx="1994027" cy="111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2.</a:t>
            </a:r>
            <a:r>
              <a:rPr lang="ko-KR" altLang="en-US" sz="1600" dirty="0">
                <a:solidFill>
                  <a:srgbClr val="FF0000"/>
                </a:solidFill>
              </a:rPr>
              <a:t> 허락</a:t>
            </a:r>
            <a:r>
              <a:rPr lang="en-US" altLang="ko-KR" sz="1600" dirty="0">
                <a:solidFill>
                  <a:srgbClr val="FF0000"/>
                </a:solidFill>
              </a:rPr>
              <a:t>:</a:t>
            </a:r>
          </a:p>
          <a:p>
            <a:r>
              <a:rPr lang="ko-KR" altLang="en-US" sz="1600" dirty="0">
                <a:solidFill>
                  <a:srgbClr val="FF0000"/>
                </a:solidFill>
              </a:rPr>
              <a:t>프로세스에게 </a:t>
            </a:r>
            <a:r>
              <a:rPr lang="en-US" altLang="ko-KR" sz="1600" dirty="0">
                <a:solidFill>
                  <a:srgbClr val="FF0000"/>
                </a:solidFill>
              </a:rPr>
              <a:t>ram</a:t>
            </a:r>
            <a:r>
              <a:rPr lang="ko-KR" altLang="en-US" sz="1600" dirty="0">
                <a:solidFill>
                  <a:srgbClr val="FF0000"/>
                </a:solidFill>
              </a:rPr>
              <a:t>의 일부 메모리를 쓰라고 허락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B9558D-39E0-4C2D-A450-13CC031EB4BA}"/>
              </a:ext>
            </a:extLst>
          </p:cNvPr>
          <p:cNvSpPr txBox="1"/>
          <p:nvPr/>
        </p:nvSpPr>
        <p:spPr>
          <a:xfrm>
            <a:off x="4681772" y="3714182"/>
            <a:ext cx="1994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3.</a:t>
            </a:r>
            <a:r>
              <a:rPr lang="ko-KR" altLang="en-US" sz="1600" dirty="0">
                <a:solidFill>
                  <a:schemeClr val="accent1"/>
                </a:solidFill>
              </a:rPr>
              <a:t> 이 메모리를 사용해서 데이터 보관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61E7FD-03F0-489E-9513-2FE11ACE2BEA}"/>
              </a:ext>
            </a:extLst>
          </p:cNvPr>
          <p:cNvSpPr/>
          <p:nvPr/>
        </p:nvSpPr>
        <p:spPr>
          <a:xfrm>
            <a:off x="9094205" y="2966860"/>
            <a:ext cx="1602463" cy="998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7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A5A5F1-16EA-4AB6-BD04-A3B4A7BAEF84}"/>
              </a:ext>
            </a:extLst>
          </p:cNvPr>
          <p:cNvSpPr/>
          <p:nvPr/>
        </p:nvSpPr>
        <p:spPr>
          <a:xfrm>
            <a:off x="1803090" y="4073558"/>
            <a:ext cx="2227152" cy="1111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JVM</a:t>
            </a:r>
            <a:endParaRPr lang="ko-KR" altLang="en-US" sz="2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DA2448-6E82-4B04-AEA5-9823FBF1896A}"/>
              </a:ext>
            </a:extLst>
          </p:cNvPr>
          <p:cNvSpPr/>
          <p:nvPr/>
        </p:nvSpPr>
        <p:spPr>
          <a:xfrm>
            <a:off x="2314611" y="406099"/>
            <a:ext cx="1204111" cy="977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os</a:t>
            </a:r>
            <a:endParaRPr lang="en-US" altLang="ko-KR" sz="2000" b="1" dirty="0"/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운영체제</a:t>
            </a:r>
            <a:r>
              <a:rPr lang="en-US" altLang="ko-KR" b="1" dirty="0"/>
              <a:t>)</a:t>
            </a:r>
            <a:endParaRPr lang="ko-KR" altLang="en-US" sz="2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B11039-5927-4278-B1E4-BBDA9EE48454}"/>
              </a:ext>
            </a:extLst>
          </p:cNvPr>
          <p:cNvSpPr/>
          <p:nvPr/>
        </p:nvSpPr>
        <p:spPr>
          <a:xfrm>
            <a:off x="7147574" y="1110915"/>
            <a:ext cx="3636373" cy="37662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/>
              <a:t>Ram</a:t>
            </a:r>
            <a:endParaRPr lang="ko-KR" altLang="en-US" b="1" dirty="0"/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64436E52-892A-4E85-B8E5-9A5CC5307702}"/>
              </a:ext>
            </a:extLst>
          </p:cNvPr>
          <p:cNvCxnSpPr>
            <a:cxnSpLocks/>
            <a:stCxn id="3" idx="1"/>
            <a:endCxn id="2" idx="0"/>
          </p:cNvCxnSpPr>
          <p:nvPr/>
        </p:nvCxnSpPr>
        <p:spPr>
          <a:xfrm rot="10800000" flipH="1" flipV="1">
            <a:off x="2314610" y="894986"/>
            <a:ext cx="602055" cy="3178572"/>
          </a:xfrm>
          <a:prstGeom prst="curvedConnector4">
            <a:avLst>
              <a:gd name="adj1" fmla="val -37970"/>
              <a:gd name="adj2" fmla="val 733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EB593775-517A-4138-BD74-3C0A62ADCF70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518722" y="894986"/>
            <a:ext cx="3628852" cy="209905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C7334AFC-160A-4AF8-982C-94463447193C}"/>
              </a:ext>
            </a:extLst>
          </p:cNvPr>
          <p:cNvCxnSpPr>
            <a:cxnSpLocks/>
            <a:stCxn id="2" idx="2"/>
            <a:endCxn id="5" idx="1"/>
          </p:cNvCxnSpPr>
          <p:nvPr/>
        </p:nvCxnSpPr>
        <p:spPr>
          <a:xfrm rot="5400000" flipH="1" flipV="1">
            <a:off x="3936702" y="1974000"/>
            <a:ext cx="2190835" cy="4230908"/>
          </a:xfrm>
          <a:prstGeom prst="curvedConnector4">
            <a:avLst>
              <a:gd name="adj1" fmla="val -10434"/>
              <a:gd name="adj2" fmla="val 5644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0FF410-31B2-43A5-871D-63BC3177D308}"/>
              </a:ext>
            </a:extLst>
          </p:cNvPr>
          <p:cNvSpPr txBox="1"/>
          <p:nvPr/>
        </p:nvSpPr>
        <p:spPr>
          <a:xfrm>
            <a:off x="2291396" y="2445888"/>
            <a:ext cx="1031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실행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E112B-5272-485D-BC72-00138300037A}"/>
              </a:ext>
            </a:extLst>
          </p:cNvPr>
          <p:cNvSpPr txBox="1"/>
          <p:nvPr/>
        </p:nvSpPr>
        <p:spPr>
          <a:xfrm>
            <a:off x="4100186" y="649248"/>
            <a:ext cx="3420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2.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JVM</a:t>
            </a:r>
            <a:r>
              <a:rPr lang="ko-KR" altLang="en-US" sz="1600" dirty="0">
                <a:solidFill>
                  <a:srgbClr val="FF0000"/>
                </a:solidFill>
              </a:rPr>
              <a:t>이 사용할 메모리 확보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B9558D-39E0-4C2D-A450-13CC031EB4BA}"/>
              </a:ext>
            </a:extLst>
          </p:cNvPr>
          <p:cNvSpPr txBox="1"/>
          <p:nvPr/>
        </p:nvSpPr>
        <p:spPr>
          <a:xfrm>
            <a:off x="5054415" y="4879299"/>
            <a:ext cx="1994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3.</a:t>
            </a:r>
            <a:r>
              <a:rPr lang="ko-KR" altLang="en-US" sz="1600" dirty="0">
                <a:solidFill>
                  <a:schemeClr val="accent1"/>
                </a:solidFill>
              </a:rPr>
              <a:t> 메모리 사용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1"/>
                </a:solidFill>
              </a:rPr>
              <a:t>변수 생성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1"/>
                </a:solidFill>
              </a:rPr>
              <a:t>값 저장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1"/>
                </a:solidFill>
              </a:rPr>
              <a:t>객체 생성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1"/>
                </a:solidFill>
              </a:rPr>
              <a:t>바이트 코드로딩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1"/>
                </a:solidFill>
              </a:rPr>
              <a:t>….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61E7FD-03F0-489E-9513-2FE11ACE2BEA}"/>
              </a:ext>
            </a:extLst>
          </p:cNvPr>
          <p:cNvSpPr/>
          <p:nvPr/>
        </p:nvSpPr>
        <p:spPr>
          <a:xfrm>
            <a:off x="7147574" y="2348563"/>
            <a:ext cx="1113575" cy="998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Method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CA26A0-5F5C-437C-B84F-19CCD301A023}"/>
              </a:ext>
            </a:extLst>
          </p:cNvPr>
          <p:cNvSpPr/>
          <p:nvPr/>
        </p:nvSpPr>
        <p:spPr>
          <a:xfrm>
            <a:off x="8416603" y="2348563"/>
            <a:ext cx="1113575" cy="998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JVM</a:t>
            </a:r>
          </a:p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DB90B6-8030-4F61-945E-1971F7BC1DBB}"/>
              </a:ext>
            </a:extLst>
          </p:cNvPr>
          <p:cNvSpPr/>
          <p:nvPr/>
        </p:nvSpPr>
        <p:spPr>
          <a:xfrm>
            <a:off x="9670372" y="2348563"/>
            <a:ext cx="1113575" cy="998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객체저장용도</a:t>
            </a:r>
            <a:r>
              <a:rPr lang="en-US" altLang="ko-KR" sz="1400" dirty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593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CACF78-23A4-442B-9B27-F4CD82F8CF12}"/>
              </a:ext>
            </a:extLst>
          </p:cNvPr>
          <p:cNvSpPr/>
          <p:nvPr/>
        </p:nvSpPr>
        <p:spPr>
          <a:xfrm>
            <a:off x="1793289" y="2494625"/>
            <a:ext cx="1882066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C72B7-DAA9-4A9F-AF9B-C019C357C55B}"/>
              </a:ext>
            </a:extLst>
          </p:cNvPr>
          <p:cNvSpPr txBox="1"/>
          <p:nvPr/>
        </p:nvSpPr>
        <p:spPr>
          <a:xfrm>
            <a:off x="1793289" y="1944210"/>
            <a:ext cx="198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i;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05A3D-44D9-4C20-8E70-51B71736D786}"/>
              </a:ext>
            </a:extLst>
          </p:cNvPr>
          <p:cNvSpPr txBox="1"/>
          <p:nvPr/>
        </p:nvSpPr>
        <p:spPr>
          <a:xfrm>
            <a:off x="4600112" y="1944210"/>
            <a:ext cx="198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= 100;</a:t>
            </a:r>
            <a:endParaRPr lang="ko-KR" altLang="en-US" dirty="0"/>
          </a:p>
        </p:txBody>
      </p:sp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E83430C8-5878-4085-B4A2-A651AECC060B}"/>
              </a:ext>
            </a:extLst>
          </p:cNvPr>
          <p:cNvSpPr/>
          <p:nvPr/>
        </p:nvSpPr>
        <p:spPr>
          <a:xfrm>
            <a:off x="2583401" y="3429000"/>
            <a:ext cx="204187" cy="3551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7C237-B3AC-4BA5-9D2E-FB3CE7B54BD7}"/>
              </a:ext>
            </a:extLst>
          </p:cNvPr>
          <p:cNvSpPr txBox="1"/>
          <p:nvPr/>
        </p:nvSpPr>
        <p:spPr>
          <a:xfrm>
            <a:off x="2432483" y="3937246"/>
            <a:ext cx="630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4byte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F258B2-5C7B-4507-9A7C-62E8E61CB8D7}"/>
              </a:ext>
            </a:extLst>
          </p:cNvPr>
          <p:cNvSpPr/>
          <p:nvPr/>
        </p:nvSpPr>
        <p:spPr>
          <a:xfrm>
            <a:off x="4706644" y="2494625"/>
            <a:ext cx="1882066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1279AA2A-89A4-4846-AF27-6617F6B2CD87}"/>
              </a:ext>
            </a:extLst>
          </p:cNvPr>
          <p:cNvSpPr/>
          <p:nvPr/>
        </p:nvSpPr>
        <p:spPr>
          <a:xfrm>
            <a:off x="5496756" y="3429000"/>
            <a:ext cx="204187" cy="3551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350F7-4BC5-4458-90FE-F3D467574045}"/>
              </a:ext>
            </a:extLst>
          </p:cNvPr>
          <p:cNvSpPr txBox="1"/>
          <p:nvPr/>
        </p:nvSpPr>
        <p:spPr>
          <a:xfrm>
            <a:off x="5345838" y="3937246"/>
            <a:ext cx="630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4byte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151D0-F381-4FD3-8FFC-8C4715C27528}"/>
              </a:ext>
            </a:extLst>
          </p:cNvPr>
          <p:cNvSpPr txBox="1"/>
          <p:nvPr/>
        </p:nvSpPr>
        <p:spPr>
          <a:xfrm>
            <a:off x="3932807" y="1625747"/>
            <a:ext cx="773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변수명</a:t>
            </a:r>
            <a:endParaRPr lang="ko-KR" alt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9CCA0-B23D-4D7E-92A1-DC9007E1AE32}"/>
              </a:ext>
            </a:extLst>
          </p:cNvPr>
          <p:cNvSpPr txBox="1"/>
          <p:nvPr/>
        </p:nvSpPr>
        <p:spPr>
          <a:xfrm>
            <a:off x="6720024" y="2710764"/>
            <a:ext cx="773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값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E80630-13F3-4762-9698-0F95F2D508A1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096000" y="2864653"/>
            <a:ext cx="624024" cy="11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AB8E2BD-EEF2-4F99-9312-5AE382320802}"/>
              </a:ext>
            </a:extLst>
          </p:cNvPr>
          <p:cNvCxnSpPr>
            <a:cxnSpLocks/>
            <a:stCxn id="14" idx="2"/>
            <a:endCxn id="4" idx="1"/>
          </p:cNvCxnSpPr>
          <p:nvPr/>
        </p:nvCxnSpPr>
        <p:spPr>
          <a:xfrm>
            <a:off x="4319726" y="1933524"/>
            <a:ext cx="280386" cy="195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7A64841-43BA-4D0E-B4BF-88912F262273}"/>
              </a:ext>
            </a:extLst>
          </p:cNvPr>
          <p:cNvSpPr txBox="1"/>
          <p:nvPr/>
        </p:nvSpPr>
        <p:spPr>
          <a:xfrm>
            <a:off x="7020016" y="1779635"/>
            <a:ext cx="773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주소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FEC7B3C-5B5B-4D8F-B9F8-26483764FBAF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6579278" y="1933524"/>
            <a:ext cx="440738" cy="400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F17BF99-F51E-4F87-B09E-15524FE84220}"/>
              </a:ext>
            </a:extLst>
          </p:cNvPr>
          <p:cNvSpPr txBox="1"/>
          <p:nvPr/>
        </p:nvSpPr>
        <p:spPr>
          <a:xfrm>
            <a:off x="6112276" y="2296970"/>
            <a:ext cx="2064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sdsdkll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795B7A-F2E6-49E0-AACE-81422882C9D6}"/>
              </a:ext>
            </a:extLst>
          </p:cNvPr>
          <p:cNvSpPr txBox="1"/>
          <p:nvPr/>
        </p:nvSpPr>
        <p:spPr>
          <a:xfrm>
            <a:off x="6720024" y="3000919"/>
            <a:ext cx="2329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실제 값은</a:t>
            </a:r>
            <a:r>
              <a:rPr lang="en-US" altLang="ko-KR" sz="1400" dirty="0"/>
              <a:t> </a:t>
            </a:r>
            <a:r>
              <a:rPr lang="ko-KR" altLang="en-US" sz="1400" dirty="0"/>
              <a:t>컴퓨터가 이해할 수 있는 값인 </a:t>
            </a:r>
            <a:r>
              <a:rPr lang="en-US" altLang="ko-KR" sz="1400" dirty="0"/>
              <a:t>2</a:t>
            </a:r>
            <a:r>
              <a:rPr lang="ko-KR" altLang="en-US" sz="1400" dirty="0"/>
              <a:t>진수로</a:t>
            </a:r>
            <a:endParaRPr lang="en-US" altLang="ko-KR" sz="1400" dirty="0"/>
          </a:p>
          <a:p>
            <a:r>
              <a:rPr lang="ko-KR" altLang="en-US" sz="1400" dirty="0"/>
              <a:t>바뀌어서 메모리에 들어 가게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87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CACF78-23A4-442B-9B27-F4CD82F8CF12}"/>
              </a:ext>
            </a:extLst>
          </p:cNvPr>
          <p:cNvSpPr/>
          <p:nvPr/>
        </p:nvSpPr>
        <p:spPr>
          <a:xfrm>
            <a:off x="1491450" y="1696794"/>
            <a:ext cx="1207362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C72B7-DAA9-4A9F-AF9B-C019C357C55B}"/>
              </a:ext>
            </a:extLst>
          </p:cNvPr>
          <p:cNvSpPr txBox="1"/>
          <p:nvPr/>
        </p:nvSpPr>
        <p:spPr>
          <a:xfrm>
            <a:off x="1429303" y="741056"/>
            <a:ext cx="370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[] </a:t>
            </a:r>
            <a:r>
              <a:rPr lang="en-US" altLang="ko-KR" dirty="0" err="1"/>
              <a:t>arr</a:t>
            </a:r>
            <a:r>
              <a:rPr lang="en-US" altLang="ko-KR" dirty="0"/>
              <a:t> = new int[5];</a:t>
            </a:r>
            <a:endParaRPr lang="ko-KR" altLang="en-US" dirty="0"/>
          </a:p>
        </p:txBody>
      </p:sp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E83430C8-5878-4085-B4A2-A651AECC060B}"/>
              </a:ext>
            </a:extLst>
          </p:cNvPr>
          <p:cNvSpPr/>
          <p:nvPr/>
        </p:nvSpPr>
        <p:spPr>
          <a:xfrm>
            <a:off x="5422960" y="2519806"/>
            <a:ext cx="204187" cy="3551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7C237-B3AC-4BA5-9D2E-FB3CE7B54BD7}"/>
              </a:ext>
            </a:extLst>
          </p:cNvPr>
          <p:cNvSpPr txBox="1"/>
          <p:nvPr/>
        </p:nvSpPr>
        <p:spPr>
          <a:xfrm>
            <a:off x="5272042" y="3028052"/>
            <a:ext cx="630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4byte</a:t>
            </a:r>
          </a:p>
          <a:p>
            <a:r>
              <a:rPr lang="en-US" altLang="ko-KR" sz="1200" dirty="0"/>
              <a:t>(int)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F258B2-5C7B-4507-9A7C-62E8E61CB8D7}"/>
              </a:ext>
            </a:extLst>
          </p:cNvPr>
          <p:cNvSpPr/>
          <p:nvPr/>
        </p:nvSpPr>
        <p:spPr>
          <a:xfrm>
            <a:off x="4218372" y="1709380"/>
            <a:ext cx="790112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1279AA2A-89A4-4846-AF27-6617F6B2CD87}"/>
              </a:ext>
            </a:extLst>
          </p:cNvPr>
          <p:cNvSpPr/>
          <p:nvPr/>
        </p:nvSpPr>
        <p:spPr>
          <a:xfrm>
            <a:off x="4529088" y="2519806"/>
            <a:ext cx="204187" cy="3551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350F7-4BC5-4458-90FE-F3D467574045}"/>
              </a:ext>
            </a:extLst>
          </p:cNvPr>
          <p:cNvSpPr txBox="1"/>
          <p:nvPr/>
        </p:nvSpPr>
        <p:spPr>
          <a:xfrm>
            <a:off x="4378170" y="3028052"/>
            <a:ext cx="630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4byte</a:t>
            </a:r>
          </a:p>
          <a:p>
            <a:r>
              <a:rPr lang="en-US" altLang="ko-KR" sz="1200" dirty="0"/>
              <a:t>(int)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151D0-F381-4FD3-8FFC-8C4715C27528}"/>
              </a:ext>
            </a:extLst>
          </p:cNvPr>
          <p:cNvSpPr txBox="1"/>
          <p:nvPr/>
        </p:nvSpPr>
        <p:spPr>
          <a:xfrm>
            <a:off x="245618" y="1752348"/>
            <a:ext cx="1462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배열 레퍼런스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AB8E2BD-EEF2-4F99-9312-5AE382320802}"/>
              </a:ext>
            </a:extLst>
          </p:cNvPr>
          <p:cNvCxnSpPr>
            <a:cxnSpLocks/>
            <a:stCxn id="14" idx="0"/>
            <a:endCxn id="10" idx="1"/>
          </p:cNvCxnSpPr>
          <p:nvPr/>
        </p:nvCxnSpPr>
        <p:spPr>
          <a:xfrm flipV="1">
            <a:off x="976916" y="1585257"/>
            <a:ext cx="514534" cy="167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7A64841-43BA-4D0E-B4BF-88912F262273}"/>
              </a:ext>
            </a:extLst>
          </p:cNvPr>
          <p:cNvSpPr txBox="1"/>
          <p:nvPr/>
        </p:nvSpPr>
        <p:spPr>
          <a:xfrm>
            <a:off x="3671752" y="1194859"/>
            <a:ext cx="2029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accent4"/>
                </a:solidFill>
              </a:rPr>
              <a:t>배열의 메모리 주소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FEC7B3C-5B5B-4D8F-B9F8-26483764FBAF}"/>
              </a:ext>
            </a:extLst>
          </p:cNvPr>
          <p:cNvCxnSpPr>
            <a:cxnSpLocks/>
            <a:stCxn id="30" idx="1"/>
            <a:endCxn id="33" idx="0"/>
          </p:cNvCxnSpPr>
          <p:nvPr/>
        </p:nvCxnSpPr>
        <p:spPr>
          <a:xfrm flipH="1">
            <a:off x="2682721" y="1348748"/>
            <a:ext cx="989031" cy="287685"/>
          </a:xfrm>
          <a:prstGeom prst="straightConnector1">
            <a:avLst/>
          </a:prstGeom>
          <a:ln>
            <a:solidFill>
              <a:srgbClr val="FFD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F17BF99-F51E-4F87-B09E-15524FE84220}"/>
              </a:ext>
            </a:extLst>
          </p:cNvPr>
          <p:cNvSpPr txBox="1"/>
          <p:nvPr/>
        </p:nvSpPr>
        <p:spPr>
          <a:xfrm>
            <a:off x="2222747" y="1636433"/>
            <a:ext cx="91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4"/>
                </a:solidFill>
              </a:rPr>
              <a:t>sdsdkll</a:t>
            </a:r>
            <a:r>
              <a:rPr lang="en-US" altLang="ko-KR" sz="1400" dirty="0">
                <a:solidFill>
                  <a:schemeClr val="accent4"/>
                </a:solidFill>
              </a:rPr>
              <a:t>…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C85017-158E-4C62-B27D-89C16AFA2C30}"/>
              </a:ext>
            </a:extLst>
          </p:cNvPr>
          <p:cNvSpPr/>
          <p:nvPr/>
        </p:nvSpPr>
        <p:spPr>
          <a:xfrm>
            <a:off x="1491450" y="1473719"/>
            <a:ext cx="573349" cy="223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F8CDA8-08CF-4366-AB12-FB691B12E675}"/>
              </a:ext>
            </a:extLst>
          </p:cNvPr>
          <p:cNvSpPr/>
          <p:nvPr/>
        </p:nvSpPr>
        <p:spPr>
          <a:xfrm>
            <a:off x="5092824" y="1709380"/>
            <a:ext cx="790112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088FD4C-2794-40EB-90E9-6F425E8A8F1D}"/>
              </a:ext>
            </a:extLst>
          </p:cNvPr>
          <p:cNvSpPr/>
          <p:nvPr/>
        </p:nvSpPr>
        <p:spPr>
          <a:xfrm>
            <a:off x="5967276" y="1709380"/>
            <a:ext cx="790112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5C9B50-C699-4770-BD89-B7BB5BF4F5D4}"/>
              </a:ext>
            </a:extLst>
          </p:cNvPr>
          <p:cNvSpPr/>
          <p:nvPr/>
        </p:nvSpPr>
        <p:spPr>
          <a:xfrm>
            <a:off x="6841728" y="1709380"/>
            <a:ext cx="790112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229AA5-5D9C-4235-B342-661C00E44A8E}"/>
              </a:ext>
            </a:extLst>
          </p:cNvPr>
          <p:cNvSpPr/>
          <p:nvPr/>
        </p:nvSpPr>
        <p:spPr>
          <a:xfrm>
            <a:off x="7716180" y="1692784"/>
            <a:ext cx="790112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같음 기호 25">
            <a:extLst>
              <a:ext uri="{FF2B5EF4-FFF2-40B4-BE49-F238E27FC236}">
                <a16:creationId xmlns:a16="http://schemas.microsoft.com/office/drawing/2014/main" id="{85D6C001-2EEA-43B1-B7C1-1A33C34A9091}"/>
              </a:ext>
            </a:extLst>
          </p:cNvPr>
          <p:cNvSpPr/>
          <p:nvPr/>
        </p:nvSpPr>
        <p:spPr>
          <a:xfrm>
            <a:off x="3073153" y="1924118"/>
            <a:ext cx="781234" cy="41790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74E99A-C9D8-4F19-A50F-0CCE61A89313}"/>
              </a:ext>
            </a:extLst>
          </p:cNvPr>
          <p:cNvSpPr txBox="1"/>
          <p:nvPr/>
        </p:nvSpPr>
        <p:spPr>
          <a:xfrm>
            <a:off x="9114428" y="1821792"/>
            <a:ext cx="306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배열 인스턴스</a:t>
            </a:r>
            <a:endParaRPr lang="en-US" altLang="ko-KR" sz="1400" b="1" dirty="0"/>
          </a:p>
          <a:p>
            <a:r>
              <a:rPr lang="en-US" altLang="ko-KR" sz="1400" b="1" dirty="0"/>
              <a:t>: new </a:t>
            </a:r>
            <a:r>
              <a:rPr lang="ko-KR" altLang="en-US" sz="1400" b="1" dirty="0"/>
              <a:t>명령을 통해 준비한 메모리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C1709CE-F6D0-4F83-A26F-D73956386970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8506292" y="2083402"/>
            <a:ext cx="608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06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338</Words>
  <Application>Microsoft Office PowerPoint</Application>
  <PresentationFormat>와이드스크린</PresentationFormat>
  <Paragraphs>92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2022-07-07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2022-07-07 내용정리</dc:title>
  <dc:creator>bitcamp</dc:creator>
  <cp:lastModifiedBy>bitcamp</cp:lastModifiedBy>
  <cp:revision>10</cp:revision>
  <dcterms:created xsi:type="dcterms:W3CDTF">2022-07-07T07:56:31Z</dcterms:created>
  <dcterms:modified xsi:type="dcterms:W3CDTF">2022-07-07T09:31:21Z</dcterms:modified>
</cp:coreProperties>
</file>