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410" r:id="rId3"/>
    <p:sldId id="411" r:id="rId4"/>
    <p:sldId id="412" r:id="rId5"/>
    <p:sldId id="413" r:id="rId6"/>
    <p:sldId id="416" r:id="rId7"/>
    <p:sldId id="417" r:id="rId8"/>
    <p:sldId id="418" r:id="rId9"/>
    <p:sldId id="414" r:id="rId10"/>
    <p:sldId id="419" r:id="rId11"/>
    <p:sldId id="420" r:id="rId12"/>
    <p:sldId id="415" r:id="rId13"/>
    <p:sldId id="421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A8"/>
    <a:srgbClr val="FDA9F7"/>
    <a:srgbClr val="4F94FF"/>
    <a:srgbClr val="C5E1B4"/>
    <a:srgbClr val="50FCFF"/>
    <a:srgbClr val="45FF7C"/>
    <a:srgbClr val="8FFFDF"/>
    <a:srgbClr val="20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1"/>
    <p:restoredTop sz="94189"/>
  </p:normalViewPr>
  <p:slideViewPr>
    <p:cSldViewPr snapToGrid="0">
      <p:cViewPr varScale="1">
        <p:scale>
          <a:sx n="136" d="100"/>
          <a:sy n="136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23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6C2EA-361D-406E-8534-6CB21787882E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0BF0-7019-4D60-BACA-B8D14935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2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9DD61-7CCC-07A5-F7EC-6C17416C8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F925B6-0662-0EA8-3E01-7E5091874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9626-8B95-2D91-B60F-B3F9221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8E63E-8976-8448-F459-7C8CE436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DBF7A-57F4-5103-1437-2C3F6A4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EC004-740F-619C-E6EB-B8A500B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57969A-008B-2CD5-CF34-FFCC23D85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F29510-FF20-2941-9ACD-FB6FAA5E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5D6007-E5D2-6DBE-5C30-494B404F4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9C831-6C40-9DBA-261D-305BD5C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0BD503-A579-A846-7053-D38EDBFFA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40F-03CF-DEDA-CA0D-D50054A0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1F2DE-4C7A-CF91-563D-63C00357F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103B-8A5E-20B8-B8A0-0FA8E37F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6750-3553-80E1-D85E-3170C03F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6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0885E-24BC-32BB-8684-4E308A99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8A7E5-F132-8FC8-C0BF-4D00EA7BD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0EDCB-A664-1A75-2910-40196D84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21654-6EE6-6A73-037C-89EA9E138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5ACE-E761-8950-4D37-1AEE1670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2F79-22E4-C6C9-7C7A-94DA2DFA3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3ED21-B0BB-EE3B-ED65-F9F509DD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47A92-7CF5-3BAF-FDAF-53CA6636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5131A-6AA9-2BB0-5E35-98F00191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95E4-0C70-B53F-26D4-578E8368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F1AA5-4442-9688-F6BE-DD2B670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D82A-077D-CE20-671A-BBC69CBCE7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CC5C7E-6B80-D0DC-52C7-4D2AB9B1F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BD02BD-27CF-BE5F-62BE-0EEB4FDEE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A00E4-6CA5-6144-BF04-A5A56D49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4DC38-0296-04FE-AD52-4BB92D69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2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B94C-A295-75C1-C368-2443FD7E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308E65-8F57-D712-3BE2-F59F7AA3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0F4FAB-B9A4-60D9-480C-02CAEE6D1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4469D-17E5-F2EE-6D62-BC10ADD49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3BFDD2-CF97-17F2-4148-EBD3F23CA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6857CE-13EA-09F0-C2F9-3180AF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E1572-FC7C-4623-3C1B-B15C4357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94EE28-CF76-BADD-350D-AAE60A7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26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BC09-5248-1B1C-53B4-1E367E03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B5D75-A232-B247-5788-A3CD4E47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17642B-F394-1921-BB8B-DC81AF6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F8D2F-177B-973E-A9FF-A8194733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A8529-6307-56EB-D541-303DA944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E9345D-C92D-1F13-948A-A1959931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E0DD6-FB77-D9A2-6B88-ECA5A843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8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F69CB-5731-4925-2BAE-A70CB780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B5D6B-12FF-2022-4EFD-CBBAC5E6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09EF3-F200-4FF3-FF9E-9001C90F8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D9292-DC33-186C-D11C-42892316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AFED0-92EC-53A7-3C88-9C16F041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ED2F8-72BC-1955-EAB9-E0F2D15F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6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3E67B-D013-616C-5CB0-7AF638A9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635D49-1BBF-FF0A-9587-8C2A696EE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ABE76B-61B0-8E83-7CFF-1A25B57B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EF894-B2B9-64FF-C20F-2F5A1A6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6F8AA4-6826-5B30-D275-F7E62A56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856D0C-B4BE-1326-16E9-0C6AC381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6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E6FD2A-6ACE-A080-C27F-CF444847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F50C7-EB77-555C-67C2-94B68C6D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BD7A3-A5BE-9920-234D-BDCE4010E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DD96-549C-4464-A555-B392FBD40474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9CC05D-BE2B-681A-ED2C-E8E6B24B0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A9409-B226-E0AF-0691-CDAA432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1EAF-4AD9-4F18-A21E-18F03C9B4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214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40A3-6982-09DF-EF7E-CDA526B5B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2022-09-02 </a:t>
            </a:r>
            <a:r>
              <a:rPr lang="ko-KR" altLang="en-US" dirty="0"/>
              <a:t>내용정리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4E7AE9-D45D-7E6F-61BD-9E28184C9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27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776503"/>
              </p:ext>
            </p:extLst>
          </p:nvPr>
        </p:nvGraphicFramePr>
        <p:xfrm>
          <a:off x="351692" y="643712"/>
          <a:ext cx="2965821" cy="21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매니저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매니저 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매니저 이름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26560"/>
              </p:ext>
            </p:extLst>
          </p:nvPr>
        </p:nvGraphicFramePr>
        <p:xfrm>
          <a:off x="5618872" y="643714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강의명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매니저번호</a:t>
                      </a:r>
                      <a:r>
                        <a:rPr lang="en-US" altLang="ko-K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317513" y="817181"/>
            <a:ext cx="2301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406118" y="696680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323818" y="722001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171893" y="2418940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94189"/>
              </p:ext>
            </p:extLst>
          </p:nvPr>
        </p:nvGraphicFramePr>
        <p:xfrm>
          <a:off x="274143" y="4141200"/>
          <a:ext cx="3897747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hong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leem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80890"/>
              </p:ext>
            </p:extLst>
          </p:nvPr>
        </p:nvGraphicFramePr>
        <p:xfrm>
          <a:off x="4686942" y="4141200"/>
          <a:ext cx="4302909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4303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434303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434303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강의명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FK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2001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자바기초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2002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파이썬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2003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안드로이드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171887" y="4691012"/>
            <a:ext cx="515055" cy="781320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171887" y="5081672"/>
            <a:ext cx="592603" cy="6448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3980364" y="3777071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0…</a:t>
            </a:r>
            <a:r>
              <a:rPr kumimoji="1" lang="ko-KR" altLang="en-US" sz="1200" dirty="0"/>
              <a:t>*</a:t>
            </a:r>
            <a:endParaRPr kumimoji="1" lang="ko-Kore-KR" altLang="en-US" sz="12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3775F48-87D7-D272-07EA-3CDADF42B7EF}"/>
              </a:ext>
            </a:extLst>
          </p:cNvPr>
          <p:cNvCxnSpPr>
            <a:cxnSpLocks/>
          </p:cNvCxnSpPr>
          <p:nvPr/>
        </p:nvCxnSpPr>
        <p:spPr>
          <a:xfrm>
            <a:off x="5483306" y="680288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081E9E-B268-7961-6495-CF6E5C1DBFC2}"/>
              </a:ext>
            </a:extLst>
          </p:cNvPr>
          <p:cNvCxnSpPr>
            <a:cxnSpLocks/>
          </p:cNvCxnSpPr>
          <p:nvPr/>
        </p:nvCxnSpPr>
        <p:spPr>
          <a:xfrm flipH="1">
            <a:off x="5475332" y="643712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C50E42-CD2C-3F5F-94AF-ADDA6CF7216A}"/>
              </a:ext>
            </a:extLst>
          </p:cNvPr>
          <p:cNvCxnSpPr>
            <a:cxnSpLocks/>
          </p:cNvCxnSpPr>
          <p:nvPr/>
        </p:nvCxnSpPr>
        <p:spPr>
          <a:xfrm>
            <a:off x="5487524" y="82754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67B197-DB27-67B9-7E04-2DE2C787C1DF}"/>
              </a:ext>
            </a:extLst>
          </p:cNvPr>
          <p:cNvSpPr txBox="1"/>
          <p:nvPr/>
        </p:nvSpPr>
        <p:spPr>
          <a:xfrm>
            <a:off x="5080354" y="180624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0..*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2187B-C6E4-86D6-223D-62CBF43DFAF9}"/>
              </a:ext>
            </a:extLst>
          </p:cNvPr>
          <p:cNvSpPr txBox="1"/>
          <p:nvPr/>
        </p:nvSpPr>
        <p:spPr>
          <a:xfrm>
            <a:off x="3172720" y="183939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en-US" altLang="ko-Kore-KR" sz="1200" dirty="0"/>
              <a:t>..*</a:t>
            </a:r>
            <a:endParaRPr kumimoji="1" lang="ko-Kore-KR" altLang="en-US" sz="12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C19354E-20B2-76CA-B862-41785DAA9329}"/>
              </a:ext>
            </a:extLst>
          </p:cNvPr>
          <p:cNvCxnSpPr>
            <a:cxnSpLocks/>
          </p:cNvCxnSpPr>
          <p:nvPr/>
        </p:nvCxnSpPr>
        <p:spPr>
          <a:xfrm flipV="1">
            <a:off x="4171887" y="4697460"/>
            <a:ext cx="515055" cy="384212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6D3F9F3A-4718-4981-25D7-E9BE706CC014}"/>
              </a:ext>
            </a:extLst>
          </p:cNvPr>
          <p:cNvSpPr/>
          <p:nvPr/>
        </p:nvSpPr>
        <p:spPr>
          <a:xfrm>
            <a:off x="3227897" y="607359"/>
            <a:ext cx="314796" cy="440378"/>
          </a:xfrm>
          <a:prstGeom prst="ellipse">
            <a:avLst/>
          </a:prstGeom>
          <a:noFill/>
          <a:ln w="38100"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4112FDC-3044-F350-1439-1CBA43CE6C5F}"/>
              </a:ext>
            </a:extLst>
          </p:cNvPr>
          <p:cNvCxnSpPr>
            <a:cxnSpLocks/>
            <a:stCxn id="31" idx="0"/>
            <a:endCxn id="25" idx="5"/>
          </p:cNvCxnSpPr>
          <p:nvPr/>
        </p:nvCxnSpPr>
        <p:spPr>
          <a:xfrm flipH="1" flipV="1">
            <a:off x="3496592" y="983245"/>
            <a:ext cx="2361375" cy="2033883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83A8C-DF8B-72F8-B211-0B8F6E34F7CF}"/>
              </a:ext>
            </a:extLst>
          </p:cNvPr>
          <p:cNvSpPr/>
          <p:nvPr/>
        </p:nvSpPr>
        <p:spPr>
          <a:xfrm>
            <a:off x="5183141" y="3017128"/>
            <a:ext cx="1349651" cy="322105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Not null</a:t>
            </a:r>
            <a:r>
              <a:rPr kumimoji="1" lang="ko-KR" altLang="en-US" sz="1200" dirty="0"/>
              <a:t>을 의미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A8623A-FDCA-BE6B-791A-F6FDB12163F0}"/>
              </a:ext>
            </a:extLst>
          </p:cNvPr>
          <p:cNvSpPr/>
          <p:nvPr/>
        </p:nvSpPr>
        <p:spPr>
          <a:xfrm>
            <a:off x="7505060" y="4141200"/>
            <a:ext cx="1484791" cy="1458936"/>
          </a:xfrm>
          <a:prstGeom prst="rect">
            <a:avLst/>
          </a:prstGeom>
          <a:noFill/>
          <a:ln w="50800"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8649BC-8E20-8162-22B8-980C8844C2B6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5857967" y="3339233"/>
            <a:ext cx="2389489" cy="801967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4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76176"/>
              </p:ext>
            </p:extLst>
          </p:nvPr>
        </p:nvGraphicFramePr>
        <p:xfrm>
          <a:off x="351692" y="643712"/>
          <a:ext cx="2965821" cy="19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강의실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강의실번호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910893"/>
              </p:ext>
            </p:extLst>
          </p:nvPr>
        </p:nvGraphicFramePr>
        <p:xfrm>
          <a:off x="5618872" y="643714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강의명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온라인여부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강의실번호</a:t>
                      </a:r>
                      <a:r>
                        <a:rPr lang="en-US" altLang="ko-KR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317513" y="817181"/>
            <a:ext cx="2301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406118" y="696680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323818" y="722001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171893" y="2418940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516971"/>
              </p:ext>
            </p:extLst>
          </p:nvPr>
        </p:nvGraphicFramePr>
        <p:xfrm>
          <a:off x="274143" y="4141200"/>
          <a:ext cx="3897747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지역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강의실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종로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종로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강남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62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강남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03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강남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01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19115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88420"/>
              </p:ext>
            </p:extLst>
          </p:nvPr>
        </p:nvGraphicFramePr>
        <p:xfrm>
          <a:off x="4686941" y="4141200"/>
          <a:ext cx="6131112" cy="22199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32778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532778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532778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  <a:gridCol w="1532778">
                  <a:extLst>
                    <a:ext uri="{9D8B030D-6E8A-4147-A177-3AD203B41FA5}">
                      <a16:colId xmlns:a16="http://schemas.microsoft.com/office/drawing/2014/main" val="2702149220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강의명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온라인여부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FK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자바기초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파이썬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null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안드로이드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null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파이썬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19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IOS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104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02963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171887" y="5758431"/>
            <a:ext cx="515053" cy="417286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171887" y="5081672"/>
            <a:ext cx="515053" cy="831850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3980364" y="3777071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0…</a:t>
            </a:r>
            <a:r>
              <a:rPr kumimoji="1" lang="ko-KR" altLang="en-US" sz="1200" dirty="0"/>
              <a:t>*</a:t>
            </a:r>
            <a:endParaRPr kumimoji="1" lang="ko-Kore-KR" altLang="en-US" sz="1200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3775F48-87D7-D272-07EA-3CDADF42B7EF}"/>
              </a:ext>
            </a:extLst>
          </p:cNvPr>
          <p:cNvCxnSpPr>
            <a:cxnSpLocks/>
          </p:cNvCxnSpPr>
          <p:nvPr/>
        </p:nvCxnSpPr>
        <p:spPr>
          <a:xfrm>
            <a:off x="5483306" y="680288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081E9E-B268-7961-6495-CF6E5C1DBFC2}"/>
              </a:ext>
            </a:extLst>
          </p:cNvPr>
          <p:cNvCxnSpPr>
            <a:cxnSpLocks/>
          </p:cNvCxnSpPr>
          <p:nvPr/>
        </p:nvCxnSpPr>
        <p:spPr>
          <a:xfrm flipH="1">
            <a:off x="5475332" y="643712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C50E42-CD2C-3F5F-94AF-ADDA6CF7216A}"/>
              </a:ext>
            </a:extLst>
          </p:cNvPr>
          <p:cNvCxnSpPr>
            <a:cxnSpLocks/>
          </p:cNvCxnSpPr>
          <p:nvPr/>
        </p:nvCxnSpPr>
        <p:spPr>
          <a:xfrm>
            <a:off x="5487524" y="82754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67B197-DB27-67B9-7E04-2DE2C787C1DF}"/>
              </a:ext>
            </a:extLst>
          </p:cNvPr>
          <p:cNvSpPr txBox="1"/>
          <p:nvPr/>
        </p:nvSpPr>
        <p:spPr>
          <a:xfrm>
            <a:off x="5080354" y="180624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0…*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2187B-C6E4-86D6-223D-62CBF43DFAF9}"/>
              </a:ext>
            </a:extLst>
          </p:cNvPr>
          <p:cNvSpPr txBox="1"/>
          <p:nvPr/>
        </p:nvSpPr>
        <p:spPr>
          <a:xfrm>
            <a:off x="3172720" y="183939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0,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C19354E-20B2-76CA-B862-41785DAA9329}"/>
              </a:ext>
            </a:extLst>
          </p:cNvPr>
          <p:cNvCxnSpPr>
            <a:cxnSpLocks/>
          </p:cNvCxnSpPr>
          <p:nvPr/>
        </p:nvCxnSpPr>
        <p:spPr>
          <a:xfrm flipV="1">
            <a:off x="4171887" y="4697460"/>
            <a:ext cx="515055" cy="384212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6983A8C-DF8B-72F8-B211-0B8F6E34F7CF}"/>
              </a:ext>
            </a:extLst>
          </p:cNvPr>
          <p:cNvSpPr/>
          <p:nvPr/>
        </p:nvSpPr>
        <p:spPr>
          <a:xfrm>
            <a:off x="8246888" y="3017128"/>
            <a:ext cx="3594887" cy="102391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/>
              <a:t>FK </a:t>
            </a:r>
            <a:r>
              <a:rPr kumimoji="1" lang="ko-KR" altLang="en-US" sz="1600" dirty="0"/>
              <a:t>컬럼 값이 </a:t>
            </a:r>
            <a:r>
              <a:rPr kumimoji="1" lang="en-US" altLang="ko-KR" sz="1600" dirty="0"/>
              <a:t>null</a:t>
            </a:r>
            <a:r>
              <a:rPr kumimoji="1" lang="ko-KR" altLang="en-US" sz="1600" dirty="0"/>
              <a:t>인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/>
              <a:t>강의실 데이터와 관계를 맺지 않는다</a:t>
            </a:r>
            <a:r>
              <a:rPr kumimoji="1" lang="en-US" altLang="ko-KR" sz="1600" dirty="0"/>
              <a:t>.</a:t>
            </a:r>
            <a:endParaRPr kumimoji="1" lang="ko-Kore-KR" altLang="en-US" sz="16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7A8623A-FDCA-BE6B-791A-F6FDB12163F0}"/>
              </a:ext>
            </a:extLst>
          </p:cNvPr>
          <p:cNvSpPr/>
          <p:nvPr/>
        </p:nvSpPr>
        <p:spPr>
          <a:xfrm>
            <a:off x="9270610" y="4889566"/>
            <a:ext cx="1547444" cy="742632"/>
          </a:xfrm>
          <a:prstGeom prst="rect">
            <a:avLst/>
          </a:prstGeom>
          <a:noFill/>
          <a:ln w="50800"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8649BC-8E20-8162-22B8-980C8844C2B6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>
            <a:off x="10044332" y="4041040"/>
            <a:ext cx="0" cy="848526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곱하기 39">
            <a:extLst>
              <a:ext uri="{FF2B5EF4-FFF2-40B4-BE49-F238E27FC236}">
                <a16:creationId xmlns:a16="http://schemas.microsoft.com/office/drawing/2014/main" id="{D3262632-CC21-3653-20A7-AE1C296F566F}"/>
              </a:ext>
            </a:extLst>
          </p:cNvPr>
          <p:cNvSpPr/>
          <p:nvPr/>
        </p:nvSpPr>
        <p:spPr>
          <a:xfrm>
            <a:off x="4401273" y="4949464"/>
            <a:ext cx="363217" cy="290883"/>
          </a:xfrm>
          <a:prstGeom prst="mathMultiply">
            <a:avLst/>
          </a:prstGeom>
          <a:solidFill>
            <a:srgbClr val="FF0000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41" name="곱하기 40">
            <a:extLst>
              <a:ext uri="{FF2B5EF4-FFF2-40B4-BE49-F238E27FC236}">
                <a16:creationId xmlns:a16="http://schemas.microsoft.com/office/drawing/2014/main" id="{FB9F9FB6-CFBC-0E2B-84FF-18B3B710E3F6}"/>
              </a:ext>
            </a:extLst>
          </p:cNvPr>
          <p:cNvSpPr/>
          <p:nvPr/>
        </p:nvSpPr>
        <p:spPr>
          <a:xfrm>
            <a:off x="4401272" y="5256003"/>
            <a:ext cx="363217" cy="290883"/>
          </a:xfrm>
          <a:prstGeom prst="mathMultiply">
            <a:avLst/>
          </a:prstGeom>
          <a:solidFill>
            <a:srgbClr val="FF0000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66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78F490-4C42-FC35-873E-4052324F5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323994"/>
              </p:ext>
            </p:extLst>
          </p:nvPr>
        </p:nvGraphicFramePr>
        <p:xfrm>
          <a:off x="3812345" y="798457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회원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9301A7-3E01-115A-0B3F-4FEC2A0D8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11358"/>
              </p:ext>
            </p:extLst>
          </p:nvPr>
        </p:nvGraphicFramePr>
        <p:xfrm>
          <a:off x="799514" y="3429000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매니저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 </a:t>
                      </a:r>
                      <a:r>
                        <a:rPr lang="en-US" altLang="ko-KR" dirty="0"/>
                        <a:t>(FK)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77F913C2-0DA1-6271-24B4-4108DE1AE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80770"/>
              </p:ext>
            </p:extLst>
          </p:nvPr>
        </p:nvGraphicFramePr>
        <p:xfrm>
          <a:off x="3812345" y="3429000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 </a:t>
                      </a:r>
                      <a:r>
                        <a:rPr lang="en-US" altLang="ko-KR" dirty="0"/>
                        <a:t>(FK)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1DDEF6FD-E181-83D0-4C81-5CE22F709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96569"/>
              </p:ext>
            </p:extLst>
          </p:nvPr>
        </p:nvGraphicFramePr>
        <p:xfrm>
          <a:off x="6825176" y="3429000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학생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 </a:t>
                      </a:r>
                      <a:r>
                        <a:rPr lang="en-US" altLang="ko-KR" dirty="0"/>
                        <a:t>(FK)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AC9B753A-A414-0B02-D862-D847EB28803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rot="5400000" flipH="1" flipV="1">
            <a:off x="2546839" y="1249095"/>
            <a:ext cx="1346981" cy="30128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557510D-A7E7-989B-9AAC-33348E3DBA33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16200000" flipV="1">
            <a:off x="5559671" y="1249094"/>
            <a:ext cx="1346981" cy="30128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A54BD22-EECA-EB5A-184A-BA0AEFB033B1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4726745" y="2082019"/>
            <a:ext cx="0" cy="1346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지연 15">
            <a:extLst>
              <a:ext uri="{FF2B5EF4-FFF2-40B4-BE49-F238E27FC236}">
                <a16:creationId xmlns:a16="http://schemas.microsoft.com/office/drawing/2014/main" id="{6E544C54-3030-C02F-857D-1E456C0E1389}"/>
              </a:ext>
            </a:extLst>
          </p:cNvPr>
          <p:cNvSpPr/>
          <p:nvPr/>
        </p:nvSpPr>
        <p:spPr>
          <a:xfrm rot="16200000">
            <a:off x="4508695" y="2157747"/>
            <a:ext cx="436099" cy="49236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25AA06-22F3-FF7D-50D1-331FE828B3BF}"/>
              </a:ext>
            </a:extLst>
          </p:cNvPr>
          <p:cNvSpPr/>
          <p:nvPr/>
        </p:nvSpPr>
        <p:spPr>
          <a:xfrm>
            <a:off x="3875649" y="1627513"/>
            <a:ext cx="1294228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회원정보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96348-1F20-152A-3260-D0AE5D164B29}"/>
              </a:ext>
            </a:extLst>
          </p:cNvPr>
          <p:cNvSpPr/>
          <p:nvPr/>
        </p:nvSpPr>
        <p:spPr>
          <a:xfrm>
            <a:off x="970670" y="4269895"/>
            <a:ext cx="1486487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매니저기본정보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340C9E-F810-340B-DC86-6AAB9BC73D49}"/>
              </a:ext>
            </a:extLst>
          </p:cNvPr>
          <p:cNvSpPr/>
          <p:nvPr/>
        </p:nvSpPr>
        <p:spPr>
          <a:xfrm>
            <a:off x="3875649" y="4269895"/>
            <a:ext cx="1294228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강사정보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ED9C7C-B62A-DE41-A353-BD23B454CAF1}"/>
              </a:ext>
            </a:extLst>
          </p:cNvPr>
          <p:cNvSpPr/>
          <p:nvPr/>
        </p:nvSpPr>
        <p:spPr>
          <a:xfrm>
            <a:off x="6889653" y="4269895"/>
            <a:ext cx="1294228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학생정보</a:t>
            </a:r>
          </a:p>
        </p:txBody>
      </p:sp>
    </p:spTree>
    <p:extLst>
      <p:ext uri="{BB962C8B-B14F-4D97-AF65-F5344CB8AC3E}">
        <p14:creationId xmlns:p14="http://schemas.microsoft.com/office/powerpoint/2010/main" val="404807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478F490-4C42-FC35-873E-4052324F5E54}"/>
              </a:ext>
            </a:extLst>
          </p:cNvPr>
          <p:cNvGraphicFramePr>
            <a:graphicFrameLocks noGrp="1"/>
          </p:cNvGraphicFramePr>
          <p:nvPr/>
        </p:nvGraphicFramePr>
        <p:xfrm>
          <a:off x="3812345" y="798457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회원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49301A7-3E01-115A-0B3F-4FEC2A0D89AE}"/>
              </a:ext>
            </a:extLst>
          </p:cNvPr>
          <p:cNvGraphicFramePr>
            <a:graphicFrameLocks noGrp="1"/>
          </p:cNvGraphicFramePr>
          <p:nvPr/>
        </p:nvGraphicFramePr>
        <p:xfrm>
          <a:off x="799514" y="3429000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매니저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 </a:t>
                      </a:r>
                      <a:r>
                        <a:rPr lang="en-US" altLang="ko-KR" dirty="0"/>
                        <a:t>(FK)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77F913C2-0DA1-6271-24B4-4108DE1AE374}"/>
              </a:ext>
            </a:extLst>
          </p:cNvPr>
          <p:cNvGraphicFramePr>
            <a:graphicFrameLocks noGrp="1"/>
          </p:cNvGraphicFramePr>
          <p:nvPr/>
        </p:nvGraphicFramePr>
        <p:xfrm>
          <a:off x="3812345" y="3429000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 </a:t>
                      </a:r>
                      <a:r>
                        <a:rPr lang="en-US" altLang="ko-KR" dirty="0"/>
                        <a:t>(FK)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1DDEF6FD-E181-83D0-4C81-5CE22F709945}"/>
              </a:ext>
            </a:extLst>
          </p:cNvPr>
          <p:cNvGraphicFramePr>
            <a:graphicFrameLocks noGrp="1"/>
          </p:cNvGraphicFramePr>
          <p:nvPr/>
        </p:nvGraphicFramePr>
        <p:xfrm>
          <a:off x="6825176" y="3429000"/>
          <a:ext cx="1828800" cy="1283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42257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학생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860987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 </a:t>
                      </a:r>
                      <a:r>
                        <a:rPr lang="en-US" altLang="ko-KR" dirty="0"/>
                        <a:t>(FK)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AC9B753A-A414-0B02-D862-D847EB288032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rot="5400000" flipH="1" flipV="1">
            <a:off x="2546839" y="1249095"/>
            <a:ext cx="1346981" cy="30128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557510D-A7E7-989B-9AAC-33348E3DBA33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rot="16200000" flipV="1">
            <a:off x="5559671" y="1249094"/>
            <a:ext cx="1346981" cy="301283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BA54BD22-EECA-EB5A-184A-BA0AEFB033B1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V="1">
            <a:off x="4726745" y="2082019"/>
            <a:ext cx="0" cy="13469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지연 15">
            <a:extLst>
              <a:ext uri="{FF2B5EF4-FFF2-40B4-BE49-F238E27FC236}">
                <a16:creationId xmlns:a16="http://schemas.microsoft.com/office/drawing/2014/main" id="{6E544C54-3030-C02F-857D-1E456C0E1389}"/>
              </a:ext>
            </a:extLst>
          </p:cNvPr>
          <p:cNvSpPr/>
          <p:nvPr/>
        </p:nvSpPr>
        <p:spPr>
          <a:xfrm rot="16200000">
            <a:off x="4508695" y="2157747"/>
            <a:ext cx="436099" cy="492369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25AA06-22F3-FF7D-50D1-331FE828B3BF}"/>
              </a:ext>
            </a:extLst>
          </p:cNvPr>
          <p:cNvSpPr/>
          <p:nvPr/>
        </p:nvSpPr>
        <p:spPr>
          <a:xfrm>
            <a:off x="3875649" y="1627513"/>
            <a:ext cx="1294228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회원정보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F96348-1F20-152A-3260-D0AE5D164B29}"/>
              </a:ext>
            </a:extLst>
          </p:cNvPr>
          <p:cNvSpPr/>
          <p:nvPr/>
        </p:nvSpPr>
        <p:spPr>
          <a:xfrm>
            <a:off x="970670" y="4269895"/>
            <a:ext cx="1486487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매니저기본정보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340C9E-F810-340B-DC86-6AAB9BC73D49}"/>
              </a:ext>
            </a:extLst>
          </p:cNvPr>
          <p:cNvSpPr/>
          <p:nvPr/>
        </p:nvSpPr>
        <p:spPr>
          <a:xfrm>
            <a:off x="3875649" y="4269895"/>
            <a:ext cx="1294228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강사정보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ED9C7C-B62A-DE41-A353-BD23B454CAF1}"/>
              </a:ext>
            </a:extLst>
          </p:cNvPr>
          <p:cNvSpPr/>
          <p:nvPr/>
        </p:nvSpPr>
        <p:spPr>
          <a:xfrm>
            <a:off x="6889653" y="4269895"/>
            <a:ext cx="1294228" cy="337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600" dirty="0"/>
              <a:t>학생정보</a:t>
            </a:r>
          </a:p>
        </p:txBody>
      </p:sp>
    </p:spTree>
    <p:extLst>
      <p:ext uri="{BB962C8B-B14F-4D97-AF65-F5344CB8AC3E}">
        <p14:creationId xmlns:p14="http://schemas.microsoft.com/office/powerpoint/2010/main" val="418352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AF630F2-2202-BE7B-31B1-F34EC022B2A4}"/>
              </a:ext>
            </a:extLst>
          </p:cNvPr>
          <p:cNvSpPr/>
          <p:nvPr/>
        </p:nvSpPr>
        <p:spPr>
          <a:xfrm>
            <a:off x="5317588" y="1252025"/>
            <a:ext cx="11676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옥션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3DAA39-A895-A777-1781-1E663F29178F}"/>
              </a:ext>
            </a:extLst>
          </p:cNvPr>
          <p:cNvSpPr/>
          <p:nvPr/>
        </p:nvSpPr>
        <p:spPr>
          <a:xfrm>
            <a:off x="3317631" y="2971800"/>
            <a:ext cx="11676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구매자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CF0BCC-24AD-EAD3-775D-A10AD37AEE2A}"/>
              </a:ext>
            </a:extLst>
          </p:cNvPr>
          <p:cNvSpPr/>
          <p:nvPr/>
        </p:nvSpPr>
        <p:spPr>
          <a:xfrm>
            <a:off x="7122944" y="2971800"/>
            <a:ext cx="116761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판매자</a:t>
            </a:r>
            <a:endParaRPr kumimoji="1" lang="ko-Kore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CEFD2E2-C691-BCF0-ACB5-D59284DA380E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3901440" y="2166425"/>
            <a:ext cx="1999957" cy="805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AA0326C-AB86-0BB3-A256-13B1D0A6F04C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5901397" y="2166425"/>
            <a:ext cx="1805356" cy="8053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03BBDE3-7FD5-8E88-9892-C31DAB2FEF02}"/>
              </a:ext>
            </a:extLst>
          </p:cNvPr>
          <p:cNvCxnSpPr>
            <a:stCxn id="3" idx="2"/>
            <a:endCxn id="4" idx="2"/>
          </p:cNvCxnSpPr>
          <p:nvPr/>
        </p:nvCxnSpPr>
        <p:spPr>
          <a:xfrm rot="16200000" flipH="1">
            <a:off x="5804096" y="1983543"/>
            <a:ext cx="12700" cy="3805313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13F9209-1A09-07A4-6743-CE7CE8A51737}"/>
              </a:ext>
            </a:extLst>
          </p:cNvPr>
          <p:cNvSpPr/>
          <p:nvPr/>
        </p:nvSpPr>
        <p:spPr>
          <a:xfrm>
            <a:off x="4656895" y="4322298"/>
            <a:ext cx="2307102" cy="4783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같은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ID</a:t>
            </a:r>
            <a:r>
              <a:rPr kumimoji="1" lang="ko-KR" altLang="en-US" dirty="0"/>
              <a:t> 가능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059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74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71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7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57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1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345EBB81-C6D9-5475-36C9-B88FE2BBEF02}"/>
              </a:ext>
            </a:extLst>
          </p:cNvPr>
          <p:cNvSpPr/>
          <p:nvPr/>
        </p:nvSpPr>
        <p:spPr>
          <a:xfrm>
            <a:off x="1137684" y="1722474"/>
            <a:ext cx="3763926" cy="376392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B00EF1-D15C-999A-8092-578F3842D7EC}"/>
              </a:ext>
            </a:extLst>
          </p:cNvPr>
          <p:cNvSpPr/>
          <p:nvPr/>
        </p:nvSpPr>
        <p:spPr>
          <a:xfrm>
            <a:off x="2275367" y="1594883"/>
            <a:ext cx="1488558" cy="25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(super)</a:t>
            </a:r>
            <a:r>
              <a:rPr kumimoji="1" lang="en-US" altLang="ko-Kore-KR" sz="1400" b="1" dirty="0"/>
              <a:t>KEY</a:t>
            </a:r>
            <a:endParaRPr kumimoji="1" lang="ko-Kore-KR" altLang="en-US" sz="14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647B27E-22C8-EC61-5008-3FF67E7218BC}"/>
              </a:ext>
            </a:extLst>
          </p:cNvPr>
          <p:cNvSpPr/>
          <p:nvPr/>
        </p:nvSpPr>
        <p:spPr>
          <a:xfrm>
            <a:off x="1710070" y="2294860"/>
            <a:ext cx="2619153" cy="261915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0FA064-F8A5-53B9-3978-6F8711ECC8AA}"/>
              </a:ext>
            </a:extLst>
          </p:cNvPr>
          <p:cNvSpPr/>
          <p:nvPr/>
        </p:nvSpPr>
        <p:spPr>
          <a:xfrm>
            <a:off x="2275367" y="2200051"/>
            <a:ext cx="1488558" cy="44479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Candidate KEY</a:t>
            </a:r>
            <a:r>
              <a:rPr kumimoji="1" lang="en-US" altLang="ko-Kore-KR" sz="1400" dirty="0"/>
              <a:t>(</a:t>
            </a:r>
            <a:r>
              <a:rPr kumimoji="1" lang="ko-KR" altLang="en-US" sz="1400" dirty="0" err="1"/>
              <a:t>최소키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후보키</a:t>
            </a:r>
            <a:r>
              <a:rPr kumimoji="1" lang="en-US" altLang="ko-KR" sz="1400" dirty="0"/>
              <a:t>)</a:t>
            </a:r>
            <a:endParaRPr kumimoji="1" lang="ko-Kore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FABC875-05CD-6E91-C8B2-333429106BDB}"/>
              </a:ext>
            </a:extLst>
          </p:cNvPr>
          <p:cNvSpPr/>
          <p:nvPr/>
        </p:nvSpPr>
        <p:spPr>
          <a:xfrm>
            <a:off x="2170814" y="2873442"/>
            <a:ext cx="717697" cy="7176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PK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485D5E-0FF6-BFBE-60E0-906F446028BC}"/>
              </a:ext>
            </a:extLst>
          </p:cNvPr>
          <p:cNvSpPr/>
          <p:nvPr/>
        </p:nvSpPr>
        <p:spPr>
          <a:xfrm>
            <a:off x="2732567" y="3726709"/>
            <a:ext cx="1339703" cy="3721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Alternative key</a:t>
            </a:r>
            <a:endParaRPr kumimoji="1" lang="ko-Kore-KR" altLang="en-US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CAC1A9A-239E-BE0B-2DF1-401F8B96B66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3402418" y="4098849"/>
            <a:ext cx="1233956" cy="815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1EFCE-511A-71DE-249B-452DDFC08BF4}"/>
              </a:ext>
            </a:extLst>
          </p:cNvPr>
          <p:cNvSpPr/>
          <p:nvPr/>
        </p:nvSpPr>
        <p:spPr>
          <a:xfrm>
            <a:off x="4636374" y="4711994"/>
            <a:ext cx="3226405" cy="4040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Unique column</a:t>
            </a:r>
            <a:r>
              <a:rPr kumimoji="1" lang="ko-KR" altLang="en-US" sz="1400" dirty="0" err="1"/>
              <a:t>으로</a:t>
            </a:r>
            <a:r>
              <a:rPr kumimoji="1" lang="ko-KR" altLang="en-US" sz="1400" dirty="0"/>
              <a:t> 만든다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73C33B-6585-D2CB-62CE-F9BB0DA26F0E}"/>
              </a:ext>
            </a:extLst>
          </p:cNvPr>
          <p:cNvSpPr/>
          <p:nvPr/>
        </p:nvSpPr>
        <p:spPr>
          <a:xfrm>
            <a:off x="8530854" y="2210682"/>
            <a:ext cx="3226405" cy="85858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b="1" dirty="0"/>
              <a:t>대리키</a:t>
            </a:r>
            <a:r>
              <a:rPr kumimoji="1" lang="en-US" altLang="ko-Kore-KR" sz="1400" b="1" dirty="0"/>
              <a:t> (= </a:t>
            </a:r>
            <a:r>
              <a:rPr kumimoji="1" lang="ko-KR" altLang="en-US" sz="1400" b="1" dirty="0" err="1"/>
              <a:t>인공키</a:t>
            </a:r>
            <a:r>
              <a:rPr kumimoji="1" lang="en-US" altLang="ko-KR" sz="1400" b="1" dirty="0"/>
              <a:t>)</a:t>
            </a:r>
            <a:endParaRPr kumimoji="1" lang="en-US" altLang="ko-Kore-KR" sz="1400" b="1" dirty="0"/>
          </a:p>
          <a:p>
            <a:pPr algn="ctr"/>
            <a:r>
              <a:rPr kumimoji="1" lang="en-US" altLang="ko-Kore-KR" sz="1400" b="1" dirty="0"/>
              <a:t>Surrogate KEY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(=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Artificial KEY)</a:t>
            </a:r>
            <a:endParaRPr kumimoji="1" lang="en-US" altLang="ko-Kore-KR" sz="1400" b="1" dirty="0"/>
          </a:p>
          <a:p>
            <a:pPr algn="ctr"/>
            <a:endParaRPr kumimoji="1" lang="ko-Kore-KR" altLang="en-US" sz="1400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C06CEB1-4FF0-7C2F-7CBA-18A8552FA70C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10144057" y="3069263"/>
            <a:ext cx="0" cy="4775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B855C8-55D1-56CA-B692-047B754FF908}"/>
              </a:ext>
            </a:extLst>
          </p:cNvPr>
          <p:cNvSpPr/>
          <p:nvPr/>
        </p:nvSpPr>
        <p:spPr>
          <a:xfrm>
            <a:off x="8530854" y="3546840"/>
            <a:ext cx="3226405" cy="40403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400" dirty="0"/>
              <a:t>대리키는</a:t>
            </a:r>
            <a:r>
              <a:rPr kumimoji="1" lang="ko-KR" altLang="en-US" sz="1400" dirty="0"/>
              <a:t> 보통 </a:t>
            </a:r>
            <a:r>
              <a:rPr kumimoji="1" lang="ko-KR" altLang="en-US" sz="1400" b="1" dirty="0"/>
              <a:t>일련번호</a:t>
            </a:r>
            <a:r>
              <a:rPr kumimoji="1" lang="ko-KR" altLang="en-US" sz="1400" dirty="0"/>
              <a:t>로 만든다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88AF49-C13E-E741-255F-953DEF040736}"/>
              </a:ext>
            </a:extLst>
          </p:cNvPr>
          <p:cNvSpPr/>
          <p:nvPr/>
        </p:nvSpPr>
        <p:spPr>
          <a:xfrm>
            <a:off x="8530853" y="4214033"/>
            <a:ext cx="2271825" cy="6999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Foreign KEY</a:t>
            </a:r>
          </a:p>
          <a:p>
            <a:pPr algn="ctr"/>
            <a:r>
              <a:rPr kumimoji="1" lang="en-US" altLang="ko-KR" sz="1400" b="1" dirty="0"/>
              <a:t>(</a:t>
            </a:r>
            <a:r>
              <a:rPr kumimoji="1" lang="ko-KR" altLang="en-US" sz="1400" b="1" dirty="0" err="1"/>
              <a:t>외부키</a:t>
            </a:r>
            <a:r>
              <a:rPr kumimoji="1" lang="en-US" altLang="ko-KR" sz="1400" b="1" dirty="0"/>
              <a:t>)</a:t>
            </a:r>
            <a:endParaRPr kumimoji="1" lang="en-US" altLang="ko-Kore-KR" sz="1400" b="1" dirty="0"/>
          </a:p>
          <a:p>
            <a:pPr algn="ctr"/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31123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269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9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15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39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60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78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19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6365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135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27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C16323-01B2-AF59-53FF-FA4EEC16A24A}"/>
              </a:ext>
            </a:extLst>
          </p:cNvPr>
          <p:cNvSpPr/>
          <p:nvPr/>
        </p:nvSpPr>
        <p:spPr>
          <a:xfrm>
            <a:off x="1137684" y="1860698"/>
            <a:ext cx="2020186" cy="126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부모</a:t>
            </a:r>
            <a:r>
              <a:rPr kumimoji="1" lang="ko-KR" altLang="en-US" dirty="0"/>
              <a:t> 테이블</a:t>
            </a:r>
            <a:endParaRPr kumimoji="1"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F57B39-0DFB-E9B3-48FE-2713479C4BDB}"/>
              </a:ext>
            </a:extLst>
          </p:cNvPr>
          <p:cNvSpPr/>
          <p:nvPr/>
        </p:nvSpPr>
        <p:spPr>
          <a:xfrm>
            <a:off x="5723861" y="1860698"/>
            <a:ext cx="2020186" cy="1265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자식</a:t>
            </a:r>
            <a:r>
              <a:rPr kumimoji="1" lang="ko-KR" altLang="en-US" dirty="0"/>
              <a:t> 테이블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EA194B-0BB4-A4BD-B3F6-B0E8DFE91C37}"/>
              </a:ext>
            </a:extLst>
          </p:cNvPr>
          <p:cNvSpPr/>
          <p:nvPr/>
        </p:nvSpPr>
        <p:spPr>
          <a:xfrm>
            <a:off x="1137684" y="1467293"/>
            <a:ext cx="1488558" cy="25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PK</a:t>
            </a:r>
            <a:endParaRPr kumimoji="1" lang="ko-Kore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7E6B8A-73E5-5DC1-954F-9514FEC5D979}"/>
              </a:ext>
            </a:extLst>
          </p:cNvPr>
          <p:cNvSpPr/>
          <p:nvPr/>
        </p:nvSpPr>
        <p:spPr>
          <a:xfrm>
            <a:off x="5723861" y="1467293"/>
            <a:ext cx="1488558" cy="2551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b="1" dirty="0"/>
              <a:t>FK</a:t>
            </a:r>
            <a:endParaRPr kumimoji="1" lang="ko-Kore-KR" altLang="en-US" sz="1400" b="1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ED228248-DCD6-7969-CEA2-EE52D7341D5F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157870" y="2493335"/>
            <a:ext cx="256599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5FE5F895-AFDF-F6CE-B476-078E177171CC}"/>
              </a:ext>
            </a:extLst>
          </p:cNvPr>
          <p:cNvCxnSpPr/>
          <p:nvPr/>
        </p:nvCxnSpPr>
        <p:spPr>
          <a:xfrm>
            <a:off x="3306725" y="2312581"/>
            <a:ext cx="0" cy="36150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46B8F0D-0CA7-34F0-40B0-BDDF7A2C8AC0}"/>
              </a:ext>
            </a:extLst>
          </p:cNvPr>
          <p:cNvSpPr/>
          <p:nvPr/>
        </p:nvSpPr>
        <p:spPr>
          <a:xfrm>
            <a:off x="5434395" y="2392326"/>
            <a:ext cx="202018" cy="202018"/>
          </a:xfrm>
          <a:prstGeom prst="ellipse">
            <a:avLst/>
          </a:prstGeom>
          <a:ln w="222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B93B81BB-B022-709C-0CB0-AAB727516C82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606828" y="2297790"/>
            <a:ext cx="117033" cy="1241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31373B80-E935-00CB-4D95-80D012B9006D}"/>
              </a:ext>
            </a:extLst>
          </p:cNvPr>
          <p:cNvCxnSpPr>
            <a:cxnSpLocks/>
            <a:stCxn id="3" idx="1"/>
            <a:endCxn id="12" idx="6"/>
          </p:cNvCxnSpPr>
          <p:nvPr/>
        </p:nvCxnSpPr>
        <p:spPr>
          <a:xfrm flipH="1">
            <a:off x="5636413" y="2493335"/>
            <a:ext cx="8744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8E76916-398E-B7F5-989B-07E265BAD4EE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5606828" y="2564759"/>
            <a:ext cx="146618" cy="1305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268BBE8-3242-5706-9ABF-CA4F895B9181}"/>
              </a:ext>
            </a:extLst>
          </p:cNvPr>
          <p:cNvSpPr txBox="1"/>
          <p:nvPr/>
        </p:nvSpPr>
        <p:spPr>
          <a:xfrm>
            <a:off x="3274903" y="1920611"/>
            <a:ext cx="375257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1</a:t>
            </a:r>
            <a:endParaRPr kumimoji="1" lang="ko-Kore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AAD5EB-CBD5-3F99-564D-18DC21127A17}"/>
              </a:ext>
            </a:extLst>
          </p:cNvPr>
          <p:cNvSpPr txBox="1"/>
          <p:nvPr/>
        </p:nvSpPr>
        <p:spPr>
          <a:xfrm>
            <a:off x="5010921" y="1920611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0..*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3091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10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877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81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90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F4D0FA-0DA0-FAE1-446B-2C5F6818D2D7}"/>
              </a:ext>
            </a:extLst>
          </p:cNvPr>
          <p:cNvSpPr/>
          <p:nvPr/>
        </p:nvSpPr>
        <p:spPr>
          <a:xfrm>
            <a:off x="2048256" y="2316480"/>
            <a:ext cx="1304544" cy="1304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논리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모델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D81C4C-950E-A981-5ADE-88E56BB02A90}"/>
              </a:ext>
            </a:extLst>
          </p:cNvPr>
          <p:cNvSpPr/>
          <p:nvPr/>
        </p:nvSpPr>
        <p:spPr>
          <a:xfrm>
            <a:off x="5462016" y="1225296"/>
            <a:ext cx="2926080" cy="109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Oracle</a:t>
            </a:r>
          </a:p>
          <a:p>
            <a:pPr algn="ctr"/>
            <a:r>
              <a:rPr kumimoji="1" lang="ko-KR" altLang="en-US" dirty="0"/>
              <a:t>물리모델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FA3D7-F73F-2677-FB3A-A4826A5129D9}"/>
              </a:ext>
            </a:extLst>
          </p:cNvPr>
          <p:cNvSpPr/>
          <p:nvPr/>
        </p:nvSpPr>
        <p:spPr>
          <a:xfrm>
            <a:off x="5462016" y="2423160"/>
            <a:ext cx="2926080" cy="109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MS-SQL</a:t>
            </a:r>
          </a:p>
          <a:p>
            <a:pPr algn="ctr"/>
            <a:r>
              <a:rPr kumimoji="1" lang="ko-KR" altLang="en-US" dirty="0"/>
              <a:t>물리모델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87A078-70FF-A98E-33E6-CCA97D9C9A04}"/>
              </a:ext>
            </a:extLst>
          </p:cNvPr>
          <p:cNvSpPr/>
          <p:nvPr/>
        </p:nvSpPr>
        <p:spPr>
          <a:xfrm>
            <a:off x="5462016" y="3621024"/>
            <a:ext cx="2926080" cy="1091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My-SQL</a:t>
            </a:r>
          </a:p>
          <a:p>
            <a:pPr algn="ctr"/>
            <a:r>
              <a:rPr kumimoji="1" lang="ko-KR" altLang="en-US" dirty="0"/>
              <a:t>물리모델</a:t>
            </a:r>
            <a:endParaRPr kumimoji="1" lang="ko-Kore-KR" altLang="en-US" dirty="0"/>
          </a:p>
        </p:txBody>
      </p:sp>
      <p:cxnSp>
        <p:nvCxnSpPr>
          <p:cNvPr id="10" name="구부러진 연결선[U] 9">
            <a:extLst>
              <a:ext uri="{FF2B5EF4-FFF2-40B4-BE49-F238E27FC236}">
                <a16:creationId xmlns:a16="http://schemas.microsoft.com/office/drawing/2014/main" id="{D681EF2F-F618-C17E-809A-54843032CFB0}"/>
              </a:ext>
            </a:extLst>
          </p:cNvPr>
          <p:cNvCxnSpPr>
            <a:stCxn id="2" idx="0"/>
            <a:endCxn id="6" idx="1"/>
          </p:cNvCxnSpPr>
          <p:nvPr/>
        </p:nvCxnSpPr>
        <p:spPr>
          <a:xfrm rot="5400000" flipH="1" flipV="1">
            <a:off x="3808476" y="662940"/>
            <a:ext cx="545592" cy="27614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02A1217-3659-66A7-FD00-329C2A77081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352800" y="2968752"/>
            <a:ext cx="2109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C8A031C1-EAD2-F4ED-D49A-2CCA6E5FCA9A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16200000" flipH="1">
            <a:off x="3808476" y="2513076"/>
            <a:ext cx="545592" cy="27614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35B81E-1340-CA4F-AD40-B0691C66D208}"/>
              </a:ext>
            </a:extLst>
          </p:cNvPr>
          <p:cNvSpPr txBox="1"/>
          <p:nvPr/>
        </p:nvSpPr>
        <p:spPr>
          <a:xfrm>
            <a:off x="3997279" y="2797412"/>
            <a:ext cx="730169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ko-Kore-KR" altLang="en-US" sz="1600" dirty="0"/>
              <a:t>변환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29BFC5-2273-34FA-7B3C-23194CF212DC}"/>
              </a:ext>
            </a:extLst>
          </p:cNvPr>
          <p:cNvSpPr/>
          <p:nvPr/>
        </p:nvSpPr>
        <p:spPr>
          <a:xfrm>
            <a:off x="317701" y="5805590"/>
            <a:ext cx="2382827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모델의 기본 개념을 정의</a:t>
            </a:r>
            <a:endParaRPr kumimoji="1" lang="ko-Kore-KR" altLang="en-US" sz="1400" dirty="0"/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74A71FA4-921F-E36A-856D-BBC92D6DC713}"/>
              </a:ext>
            </a:extLst>
          </p:cNvPr>
          <p:cNvCxnSpPr>
            <a:cxnSpLocks/>
            <a:stCxn id="19" idx="0"/>
            <a:endCxn id="2" idx="1"/>
          </p:cNvCxnSpPr>
          <p:nvPr/>
        </p:nvCxnSpPr>
        <p:spPr>
          <a:xfrm rot="5400000" flipH="1" flipV="1">
            <a:off x="360266" y="4117601"/>
            <a:ext cx="2836838" cy="539141"/>
          </a:xfrm>
          <a:prstGeom prst="curvedConnector2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34DC7B6-A8C2-F37D-322F-4A02C7C58E0A}"/>
              </a:ext>
            </a:extLst>
          </p:cNvPr>
          <p:cNvSpPr/>
          <p:nvPr/>
        </p:nvSpPr>
        <p:spPr>
          <a:xfrm>
            <a:off x="5462016" y="5805589"/>
            <a:ext cx="2382827" cy="404037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/>
              <a:t>DBMS</a:t>
            </a:r>
            <a:r>
              <a:rPr kumimoji="1" lang="ko-KR" altLang="en-US" sz="1400" dirty="0"/>
              <a:t>에 맞춰 재활용</a:t>
            </a:r>
            <a:endParaRPr kumimoji="1" lang="ko-Kore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7710BD6-B530-C5B6-B0AA-92486A940181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2700528" y="6007608"/>
            <a:ext cx="2761488" cy="1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9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25605"/>
              </p:ext>
            </p:extLst>
          </p:nvPr>
        </p:nvGraphicFramePr>
        <p:xfrm>
          <a:off x="548640" y="995404"/>
          <a:ext cx="2965821" cy="21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강의명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54686"/>
              </p:ext>
            </p:extLst>
          </p:nvPr>
        </p:nvGraphicFramePr>
        <p:xfrm>
          <a:off x="5815820" y="995406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수강신청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수강신청번호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강의번호</a:t>
                      </a:r>
                      <a:r>
                        <a:rPr lang="en-US" altLang="ko-KR" dirty="0"/>
                        <a:t> (FK)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수강자명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514461" y="1168873"/>
            <a:ext cx="2301358" cy="0"/>
          </a:xfrm>
          <a:prstGeom prst="line">
            <a:avLst/>
          </a:prstGeom>
          <a:ln w="254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603066" y="104837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221BFD9-762C-686B-341D-FBE2CCA1D4E9}"/>
              </a:ext>
            </a:extLst>
          </p:cNvPr>
          <p:cNvCxnSpPr>
            <a:cxnSpLocks/>
          </p:cNvCxnSpPr>
          <p:nvPr/>
        </p:nvCxnSpPr>
        <p:spPr>
          <a:xfrm flipH="1">
            <a:off x="5672280" y="99540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C6D803D-24CC-5EAE-E3F2-42FB49A3A6F2}"/>
              </a:ext>
            </a:extLst>
          </p:cNvPr>
          <p:cNvCxnSpPr>
            <a:cxnSpLocks/>
          </p:cNvCxnSpPr>
          <p:nvPr/>
        </p:nvCxnSpPr>
        <p:spPr>
          <a:xfrm>
            <a:off x="5672280" y="116704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520766" y="107369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368841" y="2770632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84256"/>
              </p:ext>
            </p:extLst>
          </p:nvPr>
        </p:nvGraphicFramePr>
        <p:xfrm>
          <a:off x="471091" y="4492892"/>
          <a:ext cx="389774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강의명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자바기초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파이썬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인공지능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…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92228"/>
              </p:ext>
            </p:extLst>
          </p:nvPr>
        </p:nvGraphicFramePr>
        <p:xfrm>
          <a:off x="4883893" y="4492892"/>
          <a:ext cx="3897747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수강자명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홍길동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임꺽정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유관순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3901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5B03DDE-19E7-F1E5-94A5-04102A2605F2}"/>
              </a:ext>
            </a:extLst>
          </p:cNvPr>
          <p:cNvCxnSpPr>
            <a:cxnSpLocks/>
          </p:cNvCxnSpPr>
          <p:nvPr/>
        </p:nvCxnSpPr>
        <p:spPr>
          <a:xfrm>
            <a:off x="4368838" y="5425440"/>
            <a:ext cx="515055" cy="3657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B99E44A-3C8A-5E1A-B552-9EF021D23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355319" y="5769827"/>
            <a:ext cx="528574" cy="390745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44DBDE-44BC-FB7A-59A5-EF99C8BB4F86}"/>
              </a:ext>
            </a:extLst>
          </p:cNvPr>
          <p:cNvSpPr/>
          <p:nvPr/>
        </p:nvSpPr>
        <p:spPr>
          <a:xfrm>
            <a:off x="4883893" y="6024477"/>
            <a:ext cx="356013" cy="27218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4177312" y="4128763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다</a:t>
            </a:r>
            <a:endParaRPr kumimoji="1" lang="ko-Kore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915690A-603B-DF04-DCFF-176B20F8BD79}"/>
              </a:ext>
            </a:extLst>
          </p:cNvPr>
          <p:cNvSpPr/>
          <p:nvPr/>
        </p:nvSpPr>
        <p:spPr>
          <a:xfrm>
            <a:off x="1689647" y="182831"/>
            <a:ext cx="1731927" cy="40897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강의는 </a:t>
            </a:r>
            <a:r>
              <a:rPr kumimoji="1" lang="en-US" altLang="ko-KR" sz="1200" dirty="0"/>
              <a:t>FK</a:t>
            </a:r>
            <a:r>
              <a:rPr kumimoji="1" lang="ko-KR" altLang="en-US" sz="1200" dirty="0"/>
              <a:t>에 한 값만 들어갈 수 있다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</a:t>
            </a:r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</a:t>
            </a:r>
            <a:r>
              <a:rPr kumimoji="1" lang="en-US" altLang="ko-KR" sz="1200" dirty="0">
                <a:sym typeface="Wingdings" pitchFamily="2" charset="2"/>
              </a:rPr>
              <a:t>1</a:t>
            </a:r>
            <a:endParaRPr kumimoji="1" lang="ko-Kore-KR" altLang="en-US" sz="12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0010CD5-2686-140E-6F47-EC7DC87DB23D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421574" y="387317"/>
            <a:ext cx="181492" cy="552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75C99E-4DEF-2CEB-70D0-56B10695A8CE}"/>
              </a:ext>
            </a:extLst>
          </p:cNvPr>
          <p:cNvSpPr/>
          <p:nvPr/>
        </p:nvSpPr>
        <p:spPr>
          <a:xfrm>
            <a:off x="6096000" y="177818"/>
            <a:ext cx="3075258" cy="40897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한 </a:t>
            </a:r>
            <a:r>
              <a:rPr kumimoji="1" lang="en-US" altLang="ko-KR" sz="1200" dirty="0"/>
              <a:t>row</a:t>
            </a:r>
            <a:r>
              <a:rPr kumimoji="1" lang="ko-KR" altLang="en-US" sz="1200" dirty="0"/>
              <a:t>당 중복 </a:t>
            </a:r>
            <a:r>
              <a:rPr kumimoji="1" lang="en-US" altLang="ko-KR" sz="1200" dirty="0"/>
              <a:t>FK </a:t>
            </a:r>
            <a:r>
              <a:rPr kumimoji="1" lang="ko-KR" altLang="en-US" sz="1200" dirty="0"/>
              <a:t>가능 </a:t>
            </a:r>
            <a:r>
              <a:rPr kumimoji="1" lang="en-US" altLang="ko-KR" sz="1200" dirty="0">
                <a:sym typeface="Wingdings" pitchFamily="2" charset="2"/>
              </a:rPr>
              <a:t></a:t>
            </a:r>
            <a:r>
              <a:rPr kumimoji="1" lang="ko-KR" altLang="en-US" sz="1200" dirty="0">
                <a:sym typeface="Wingdings" pitchFamily="2" charset="2"/>
              </a:rPr>
              <a:t> 다</a:t>
            </a:r>
            <a:endParaRPr kumimoji="1" lang="ko-Kore-KR" altLang="en-US" sz="12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220B1F7-BB6D-B7AD-22BC-A9EE4674E939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656332" y="382304"/>
            <a:ext cx="439668" cy="576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0B17D6-CD1E-4AB4-68CE-F7FE01006A0F}"/>
              </a:ext>
            </a:extLst>
          </p:cNvPr>
          <p:cNvSpPr/>
          <p:nvPr/>
        </p:nvSpPr>
        <p:spPr>
          <a:xfrm>
            <a:off x="7614491" y="3928851"/>
            <a:ext cx="2965820" cy="408972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다른 테이블의 데이터를 가리키기 위해 </a:t>
            </a:r>
            <a:r>
              <a:rPr kumimoji="1" lang="en-US" altLang="ko-KR" sz="1200" dirty="0"/>
              <a:t>PK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저장하는 컬럼</a:t>
            </a:r>
            <a:endParaRPr kumimoji="1" lang="ko-Kore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1586478-CA21-977A-A1B9-8B5206394745}"/>
              </a:ext>
            </a:extLst>
          </p:cNvPr>
          <p:cNvCxnSpPr>
            <a:cxnSpLocks/>
            <a:stCxn id="50" idx="1"/>
            <a:endCxn id="17" idx="0"/>
          </p:cNvCxnSpPr>
          <p:nvPr/>
        </p:nvCxnSpPr>
        <p:spPr>
          <a:xfrm flipH="1">
            <a:off x="6832766" y="4133337"/>
            <a:ext cx="781725" cy="359555"/>
          </a:xfrm>
          <a:prstGeom prst="straightConnector1">
            <a:avLst/>
          </a:prstGeom>
          <a:ln>
            <a:solidFill>
              <a:srgbClr val="FF00A8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91D6D-0738-2D50-72C0-3FAF24E92B3D}"/>
              </a:ext>
            </a:extLst>
          </p:cNvPr>
          <p:cNvSpPr/>
          <p:nvPr/>
        </p:nvSpPr>
        <p:spPr>
          <a:xfrm>
            <a:off x="6307029" y="6224654"/>
            <a:ext cx="183319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/>
              <a:t>FK </a:t>
            </a:r>
            <a:r>
              <a:rPr lang="ko-Kore-KR" altLang="en-US" b="1" dirty="0"/>
              <a:t>≠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PK</a:t>
            </a:r>
            <a:endParaRPr lang="ko-Kore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DB272A-FE02-847B-A17A-70F1A4DC5A63}"/>
              </a:ext>
            </a:extLst>
          </p:cNvPr>
          <p:cNvSpPr/>
          <p:nvPr/>
        </p:nvSpPr>
        <p:spPr>
          <a:xfrm>
            <a:off x="8410149" y="6224653"/>
            <a:ext cx="333074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 테이블에서 </a:t>
            </a:r>
            <a:r>
              <a:rPr kumimoji="1" lang="en-US" altLang="ko-KR" sz="1200" dirty="0" err="1"/>
              <a:t>fk</a:t>
            </a:r>
            <a:r>
              <a:rPr kumimoji="1" lang="ko-KR" altLang="en-US" sz="1200" dirty="0"/>
              <a:t>로 행 구별이 불가능하다</a:t>
            </a:r>
            <a:r>
              <a:rPr kumimoji="1" lang="en-US" altLang="ko-KR" sz="1200" dirty="0"/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D0E217-CB75-C0EB-5540-BD78DB58F2F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8140226" y="6404431"/>
            <a:ext cx="2699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8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685253"/>
              </p:ext>
            </p:extLst>
          </p:nvPr>
        </p:nvGraphicFramePr>
        <p:xfrm>
          <a:off x="548640" y="995404"/>
          <a:ext cx="2965821" cy="21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회원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51436"/>
              </p:ext>
            </p:extLst>
          </p:nvPr>
        </p:nvGraphicFramePr>
        <p:xfrm>
          <a:off x="5815820" y="995406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</a:t>
                      </a:r>
                      <a:r>
                        <a:rPr lang="en-US" altLang="ko-KR" dirty="0"/>
                        <a:t>(FK)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계좌번호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은행명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시강료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514461" y="1168873"/>
            <a:ext cx="2301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603066" y="104837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520766" y="107369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368841" y="2770632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42442"/>
              </p:ext>
            </p:extLst>
          </p:nvPr>
        </p:nvGraphicFramePr>
        <p:xfrm>
          <a:off x="471091" y="4492892"/>
          <a:ext cx="389774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hong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leem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유관순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you@---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45127"/>
              </p:ext>
            </p:extLst>
          </p:nvPr>
        </p:nvGraphicFramePr>
        <p:xfrm>
          <a:off x="4883893" y="4492892"/>
          <a:ext cx="3897747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PK(FK)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은행명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111-1111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국민은행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111-223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국민은행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3901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5B03DDE-19E7-F1E5-94A5-04102A2605F2}"/>
              </a:ext>
            </a:extLst>
          </p:cNvPr>
          <p:cNvCxnSpPr>
            <a:cxnSpLocks/>
          </p:cNvCxnSpPr>
          <p:nvPr/>
        </p:nvCxnSpPr>
        <p:spPr>
          <a:xfrm>
            <a:off x="4368838" y="5425440"/>
            <a:ext cx="515055" cy="3657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B99E44A-3C8A-5E1A-B552-9EF021D23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355319" y="5769827"/>
            <a:ext cx="528574" cy="390745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44DBDE-44BC-FB7A-59A5-EF99C8BB4F86}"/>
              </a:ext>
            </a:extLst>
          </p:cNvPr>
          <p:cNvSpPr/>
          <p:nvPr/>
        </p:nvSpPr>
        <p:spPr>
          <a:xfrm>
            <a:off x="4883893" y="6024477"/>
            <a:ext cx="356013" cy="27218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4177312" y="4128763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다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/>
              <a:t>:</a:t>
            </a:r>
            <a:r>
              <a:rPr kumimoji="1" lang="ko-KR" altLang="en-US" sz="1200" dirty="0"/>
              <a:t> 다</a:t>
            </a:r>
            <a:endParaRPr kumimoji="1" lang="ko-Kore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91D6D-0738-2D50-72C0-3FAF24E92B3D}"/>
              </a:ext>
            </a:extLst>
          </p:cNvPr>
          <p:cNvSpPr/>
          <p:nvPr/>
        </p:nvSpPr>
        <p:spPr>
          <a:xfrm>
            <a:off x="6307029" y="6224654"/>
            <a:ext cx="183319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/>
              <a:t>FK </a:t>
            </a:r>
            <a:r>
              <a:rPr kumimoji="1" lang="en-US" altLang="ko-Kore-KR" sz="1200" b="1" dirty="0"/>
              <a:t>=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PK</a:t>
            </a:r>
            <a:endParaRPr lang="ko-Kore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DB272A-FE02-847B-A17A-70F1A4DC5A63}"/>
              </a:ext>
            </a:extLst>
          </p:cNvPr>
          <p:cNvSpPr/>
          <p:nvPr/>
        </p:nvSpPr>
        <p:spPr>
          <a:xfrm>
            <a:off x="8410149" y="6224653"/>
            <a:ext cx="333074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 테이블에서 </a:t>
            </a:r>
            <a:r>
              <a:rPr kumimoji="1" lang="en-US" altLang="ko-KR" sz="1200" dirty="0" err="1"/>
              <a:t>fk</a:t>
            </a:r>
            <a:r>
              <a:rPr kumimoji="1" lang="ko-KR" altLang="en-US" sz="1200" dirty="0"/>
              <a:t>로 행 구별이 가능하다</a:t>
            </a:r>
            <a:r>
              <a:rPr kumimoji="1" lang="en-US" altLang="ko-KR" sz="1200" dirty="0"/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D0E217-CB75-C0EB-5540-BD78DB58F2F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8140226" y="6404431"/>
            <a:ext cx="2699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3775F48-87D7-D272-07EA-3CDADF42B7EF}"/>
              </a:ext>
            </a:extLst>
          </p:cNvPr>
          <p:cNvCxnSpPr>
            <a:cxnSpLocks/>
          </p:cNvCxnSpPr>
          <p:nvPr/>
        </p:nvCxnSpPr>
        <p:spPr>
          <a:xfrm>
            <a:off x="5680254" y="1031980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9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/>
        </p:nvGraphicFramePr>
        <p:xfrm>
          <a:off x="548640" y="995404"/>
          <a:ext cx="2965821" cy="21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회원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이름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/>
        </p:nvGraphicFramePr>
        <p:xfrm>
          <a:off x="5815820" y="995406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회원번호</a:t>
                      </a:r>
                      <a:r>
                        <a:rPr lang="en-US" altLang="ko-KR" dirty="0"/>
                        <a:t>(FK)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계좌번호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은행명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시강료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514461" y="1168873"/>
            <a:ext cx="2301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603066" y="1048372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520766" y="1073693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368841" y="2770632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/>
        </p:nvGraphicFramePr>
        <p:xfrm>
          <a:off x="471091" y="4492892"/>
          <a:ext cx="3897747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hong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leem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유관순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you@---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/>
        </p:nvGraphicFramePr>
        <p:xfrm>
          <a:off x="4883893" y="4492892"/>
          <a:ext cx="3897747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PK(FK)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계좌번호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은행명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111-1111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국민은행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111-223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국민은행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368838" y="5035296"/>
            <a:ext cx="515055" cy="3901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5B03DDE-19E7-F1E5-94A5-04102A2605F2}"/>
              </a:ext>
            </a:extLst>
          </p:cNvPr>
          <p:cNvCxnSpPr>
            <a:cxnSpLocks/>
          </p:cNvCxnSpPr>
          <p:nvPr/>
        </p:nvCxnSpPr>
        <p:spPr>
          <a:xfrm>
            <a:off x="4368838" y="5425440"/>
            <a:ext cx="515055" cy="36576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8B99E44A-3C8A-5E1A-B552-9EF021D23A1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355319" y="5769827"/>
            <a:ext cx="528574" cy="390745"/>
          </a:xfrm>
          <a:prstGeom prst="line">
            <a:avLst/>
          </a:prstGeom>
          <a:ln>
            <a:solidFill>
              <a:srgbClr val="FF00A8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44DBDE-44BC-FB7A-59A5-EF99C8BB4F86}"/>
              </a:ext>
            </a:extLst>
          </p:cNvPr>
          <p:cNvSpPr/>
          <p:nvPr/>
        </p:nvSpPr>
        <p:spPr>
          <a:xfrm>
            <a:off x="4883893" y="6024477"/>
            <a:ext cx="356013" cy="272189"/>
          </a:xfrm>
          <a:prstGeom prst="rect">
            <a:avLst/>
          </a:prstGeom>
          <a:ln>
            <a:solidFill>
              <a:srgbClr val="FF00A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?</a:t>
            </a:r>
            <a:endParaRPr kumimoji="1" lang="ko-Kore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4177312" y="4128763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1</a:t>
            </a:r>
            <a:endParaRPr kumimoji="1" lang="ko-Kore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91D6D-0738-2D50-72C0-3FAF24E92B3D}"/>
              </a:ext>
            </a:extLst>
          </p:cNvPr>
          <p:cNvSpPr/>
          <p:nvPr/>
        </p:nvSpPr>
        <p:spPr>
          <a:xfrm>
            <a:off x="6307029" y="6224654"/>
            <a:ext cx="183319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/>
              <a:t>FK </a:t>
            </a:r>
            <a:r>
              <a:rPr kumimoji="1" lang="en-US" altLang="ko-Kore-KR" sz="1200" b="1" dirty="0"/>
              <a:t>=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PK</a:t>
            </a:r>
            <a:endParaRPr lang="ko-Kore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DB272A-FE02-847B-A17A-70F1A4DC5A63}"/>
              </a:ext>
            </a:extLst>
          </p:cNvPr>
          <p:cNvSpPr/>
          <p:nvPr/>
        </p:nvSpPr>
        <p:spPr>
          <a:xfrm>
            <a:off x="8410149" y="6224653"/>
            <a:ext cx="3330747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이 테이블에서 </a:t>
            </a:r>
            <a:r>
              <a:rPr kumimoji="1" lang="en-US" altLang="ko-KR" sz="1200" dirty="0" err="1"/>
              <a:t>fk</a:t>
            </a:r>
            <a:r>
              <a:rPr kumimoji="1" lang="ko-KR" altLang="en-US" sz="1200" dirty="0"/>
              <a:t>로 행 구별이 가능하다</a:t>
            </a:r>
            <a:r>
              <a:rPr kumimoji="1" lang="en-US" altLang="ko-KR" sz="1200" dirty="0"/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D0E217-CB75-C0EB-5540-BD78DB58F2F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8140226" y="6404431"/>
            <a:ext cx="2699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3775F48-87D7-D272-07EA-3CDADF42B7EF}"/>
              </a:ext>
            </a:extLst>
          </p:cNvPr>
          <p:cNvCxnSpPr>
            <a:cxnSpLocks/>
          </p:cNvCxnSpPr>
          <p:nvPr/>
        </p:nvCxnSpPr>
        <p:spPr>
          <a:xfrm>
            <a:off x="5680254" y="1031980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081E9E-B268-7961-6495-CF6E5C1DBFC2}"/>
              </a:ext>
            </a:extLst>
          </p:cNvPr>
          <p:cNvCxnSpPr>
            <a:cxnSpLocks/>
          </p:cNvCxnSpPr>
          <p:nvPr/>
        </p:nvCxnSpPr>
        <p:spPr>
          <a:xfrm flipH="1">
            <a:off x="5672280" y="995404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C50E42-CD2C-3F5F-94AF-ADDA6CF7216A}"/>
              </a:ext>
            </a:extLst>
          </p:cNvPr>
          <p:cNvCxnSpPr>
            <a:cxnSpLocks/>
          </p:cNvCxnSpPr>
          <p:nvPr/>
        </p:nvCxnSpPr>
        <p:spPr>
          <a:xfrm>
            <a:off x="5684472" y="1179240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FC3CCC9-CB67-248C-EA85-1E49E9969141}"/>
              </a:ext>
            </a:extLst>
          </p:cNvPr>
          <p:cNvCxnSpPr>
            <a:cxnSpLocks/>
          </p:cNvCxnSpPr>
          <p:nvPr/>
        </p:nvCxnSpPr>
        <p:spPr>
          <a:xfrm flipH="1" flipV="1">
            <a:off x="3510474" y="1031980"/>
            <a:ext cx="92592" cy="1368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9C43FDD-0BE3-5644-F0E8-04DF2E666FAA}"/>
              </a:ext>
            </a:extLst>
          </p:cNvPr>
          <p:cNvCxnSpPr>
            <a:cxnSpLocks/>
          </p:cNvCxnSpPr>
          <p:nvPr/>
        </p:nvCxnSpPr>
        <p:spPr>
          <a:xfrm flipV="1">
            <a:off x="3494303" y="1168873"/>
            <a:ext cx="108763" cy="1734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67B197-DB27-67B9-7E04-2DE2C787C1DF}"/>
              </a:ext>
            </a:extLst>
          </p:cNvPr>
          <p:cNvSpPr txBox="1"/>
          <p:nvPr/>
        </p:nvSpPr>
        <p:spPr>
          <a:xfrm>
            <a:off x="5277302" y="532316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0..*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2187B-C6E4-86D6-223D-62CBF43DFAF9}"/>
              </a:ext>
            </a:extLst>
          </p:cNvPr>
          <p:cNvSpPr txBox="1"/>
          <p:nvPr/>
        </p:nvSpPr>
        <p:spPr>
          <a:xfrm>
            <a:off x="3369668" y="535631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en-US" altLang="ko-Kore-KR" sz="1200" dirty="0"/>
              <a:t>..*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9527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F44E5FE-EAF7-8349-8022-625B02357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4913"/>
              </p:ext>
            </p:extLst>
          </p:nvPr>
        </p:nvGraphicFramePr>
        <p:xfrm>
          <a:off x="351692" y="643712"/>
          <a:ext cx="2965821" cy="238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강사번호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강사이름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이메일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.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8B541C-B154-42A2-69E4-9EEC066D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56999"/>
              </p:ext>
            </p:extLst>
          </p:nvPr>
        </p:nvGraphicFramePr>
        <p:xfrm>
          <a:off x="5618872" y="643714"/>
          <a:ext cx="2965820" cy="197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0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36477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42875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 err="1"/>
                        <a:t>강의명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시작일</a:t>
                      </a:r>
                      <a:endParaRPr lang="en-US" altLang="ko-KR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dirty="0"/>
                        <a:t>종료일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AB0E267C-D832-FE46-DCCB-0FD7AFB7F21F}"/>
              </a:ext>
            </a:extLst>
          </p:cNvPr>
          <p:cNvCxnSpPr>
            <a:cxnSpLocks/>
          </p:cNvCxnSpPr>
          <p:nvPr/>
        </p:nvCxnSpPr>
        <p:spPr>
          <a:xfrm>
            <a:off x="3317513" y="817181"/>
            <a:ext cx="230135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6CEB741-E420-F21E-3EDF-67BCA664DCD6}"/>
              </a:ext>
            </a:extLst>
          </p:cNvPr>
          <p:cNvCxnSpPr>
            <a:cxnSpLocks/>
          </p:cNvCxnSpPr>
          <p:nvPr/>
        </p:nvCxnSpPr>
        <p:spPr>
          <a:xfrm>
            <a:off x="3406118" y="696680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7BC1E8D4-E12D-D623-83DD-CCA4807BC4A1}"/>
              </a:ext>
            </a:extLst>
          </p:cNvPr>
          <p:cNvSpPr/>
          <p:nvPr/>
        </p:nvSpPr>
        <p:spPr>
          <a:xfrm>
            <a:off x="5323818" y="722001"/>
            <a:ext cx="159488" cy="159488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448120DF-6966-3382-4903-BF5F51852D55}"/>
              </a:ext>
            </a:extLst>
          </p:cNvPr>
          <p:cNvSpPr/>
          <p:nvPr/>
        </p:nvSpPr>
        <p:spPr>
          <a:xfrm>
            <a:off x="4171893" y="2418940"/>
            <a:ext cx="592597" cy="1196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2EA8E23C-C712-7500-19E1-6CC5FC11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95878"/>
              </p:ext>
            </p:extLst>
          </p:nvPr>
        </p:nvGraphicFramePr>
        <p:xfrm>
          <a:off x="274143" y="4141200"/>
          <a:ext cx="3897747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9249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299249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이름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이메일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hong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임꺽정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leem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10</a:t>
                      </a: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유관순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you@---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안중근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ann</a:t>
                      </a:r>
                      <a:r>
                        <a:rPr lang="en-US" altLang="ko-Kore-KR" dirty="0"/>
                        <a:t>@---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96264"/>
                  </a:ext>
                </a:extLst>
              </a:tr>
            </a:tbl>
          </a:graphicData>
        </a:graphic>
      </p:graphicFrame>
      <p:graphicFrame>
        <p:nvGraphicFramePr>
          <p:cNvPr id="17" name="표 15">
            <a:extLst>
              <a:ext uri="{FF2B5EF4-FFF2-40B4-BE49-F238E27FC236}">
                <a16:creationId xmlns:a16="http://schemas.microsoft.com/office/drawing/2014/main" id="{0D87CDCB-E22A-2331-43A7-BB3735D8D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9584"/>
              </p:ext>
            </p:extLst>
          </p:nvPr>
        </p:nvGraphicFramePr>
        <p:xfrm>
          <a:off x="4686942" y="4141200"/>
          <a:ext cx="5737212" cy="1478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4303">
                  <a:extLst>
                    <a:ext uri="{9D8B030D-6E8A-4147-A177-3AD203B41FA5}">
                      <a16:colId xmlns:a16="http://schemas.microsoft.com/office/drawing/2014/main" val="1234671681"/>
                    </a:ext>
                  </a:extLst>
                </a:gridCol>
                <a:gridCol w="1434303">
                  <a:extLst>
                    <a:ext uri="{9D8B030D-6E8A-4147-A177-3AD203B41FA5}">
                      <a16:colId xmlns:a16="http://schemas.microsoft.com/office/drawing/2014/main" val="4186409752"/>
                    </a:ext>
                  </a:extLst>
                </a:gridCol>
                <a:gridCol w="1434303">
                  <a:extLst>
                    <a:ext uri="{9D8B030D-6E8A-4147-A177-3AD203B41FA5}">
                      <a16:colId xmlns:a16="http://schemas.microsoft.com/office/drawing/2014/main" val="2959266702"/>
                    </a:ext>
                  </a:extLst>
                </a:gridCol>
                <a:gridCol w="1434303">
                  <a:extLst>
                    <a:ext uri="{9D8B030D-6E8A-4147-A177-3AD203B41FA5}">
                      <a16:colId xmlns:a16="http://schemas.microsoft.com/office/drawing/2014/main" val="990478555"/>
                    </a:ext>
                  </a:extLst>
                </a:gridCol>
              </a:tblGrid>
              <a:tr h="346596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PK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강의명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시작일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종료일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67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2001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자바기초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국민은행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3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2002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파이썬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국민은행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54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2003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안드로이드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824398"/>
                  </a:ext>
                </a:extLst>
              </a:tr>
            </a:tbl>
          </a:graphicData>
        </a:graphic>
      </p:graphicFrame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A652720-D385-C19C-7679-772ADE656EE1}"/>
              </a:ext>
            </a:extLst>
          </p:cNvPr>
          <p:cNvCxnSpPr>
            <a:cxnSpLocks/>
          </p:cNvCxnSpPr>
          <p:nvPr/>
        </p:nvCxnSpPr>
        <p:spPr>
          <a:xfrm>
            <a:off x="4171890" y="4683604"/>
            <a:ext cx="515055" cy="0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BA5EC65-8B10-80FE-D3E0-773AD803E212}"/>
              </a:ext>
            </a:extLst>
          </p:cNvPr>
          <p:cNvCxnSpPr>
            <a:cxnSpLocks/>
          </p:cNvCxnSpPr>
          <p:nvPr/>
        </p:nvCxnSpPr>
        <p:spPr>
          <a:xfrm>
            <a:off x="4171890" y="4683604"/>
            <a:ext cx="515055" cy="390144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15B03DDE-19E7-F1E5-94A5-04102A2605F2}"/>
              </a:ext>
            </a:extLst>
          </p:cNvPr>
          <p:cNvCxnSpPr>
            <a:cxnSpLocks/>
          </p:cNvCxnSpPr>
          <p:nvPr/>
        </p:nvCxnSpPr>
        <p:spPr>
          <a:xfrm flipV="1">
            <a:off x="4171886" y="5439508"/>
            <a:ext cx="515059" cy="6469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5A54D5-EA54-84E4-BDBC-7E2E48F67759}"/>
              </a:ext>
            </a:extLst>
          </p:cNvPr>
          <p:cNvSpPr/>
          <p:nvPr/>
        </p:nvSpPr>
        <p:spPr>
          <a:xfrm>
            <a:off x="3980364" y="3777071"/>
            <a:ext cx="882368" cy="2436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다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다</a:t>
            </a:r>
            <a:endParaRPr kumimoji="1" lang="ko-Kore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E91D6D-0738-2D50-72C0-3FAF24E92B3D}"/>
              </a:ext>
            </a:extLst>
          </p:cNvPr>
          <p:cNvSpPr/>
          <p:nvPr/>
        </p:nvSpPr>
        <p:spPr>
          <a:xfrm>
            <a:off x="4862733" y="5872962"/>
            <a:ext cx="3080546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다대다 관계는 테이블에 저장할 수 없다</a:t>
            </a:r>
            <a:r>
              <a:rPr kumimoji="1" lang="en-US" altLang="ko-KR" sz="1200" b="1" dirty="0"/>
              <a:t>.</a:t>
            </a:r>
            <a:endParaRPr lang="ko-Kore-KR" altLang="en-US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CDB272A-FE02-847B-A17A-70F1A4DC5A63}"/>
              </a:ext>
            </a:extLst>
          </p:cNvPr>
          <p:cNvSpPr/>
          <p:nvPr/>
        </p:nvSpPr>
        <p:spPr>
          <a:xfrm>
            <a:off x="8213201" y="5872961"/>
            <a:ext cx="3704656" cy="359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다대다 관계는 테이블에 저장하기에 적합하지 않다</a:t>
            </a:r>
            <a:r>
              <a:rPr kumimoji="1" lang="en-US" altLang="ko-KR" sz="1200" dirty="0"/>
              <a:t>.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D0E217-CB75-C0EB-5540-BD78DB58F2F3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7943279" y="6052739"/>
            <a:ext cx="269922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3775F48-87D7-D272-07EA-3CDADF42B7EF}"/>
              </a:ext>
            </a:extLst>
          </p:cNvPr>
          <p:cNvCxnSpPr>
            <a:cxnSpLocks/>
          </p:cNvCxnSpPr>
          <p:nvPr/>
        </p:nvCxnSpPr>
        <p:spPr>
          <a:xfrm>
            <a:off x="5483306" y="680288"/>
            <a:ext cx="0" cy="24100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D081E9E-B268-7961-6495-CF6E5C1DBFC2}"/>
              </a:ext>
            </a:extLst>
          </p:cNvPr>
          <p:cNvCxnSpPr>
            <a:cxnSpLocks/>
          </p:cNvCxnSpPr>
          <p:nvPr/>
        </p:nvCxnSpPr>
        <p:spPr>
          <a:xfrm flipH="1">
            <a:off x="5475332" y="643712"/>
            <a:ext cx="143539" cy="17346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6CC50E42-CD2C-3F5F-94AF-ADDA6CF7216A}"/>
              </a:ext>
            </a:extLst>
          </p:cNvPr>
          <p:cNvCxnSpPr>
            <a:cxnSpLocks/>
          </p:cNvCxnSpPr>
          <p:nvPr/>
        </p:nvCxnSpPr>
        <p:spPr>
          <a:xfrm>
            <a:off x="5487524" y="827548"/>
            <a:ext cx="152400" cy="1542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3FC3CCC9-CB67-248C-EA85-1E49E9969141}"/>
              </a:ext>
            </a:extLst>
          </p:cNvPr>
          <p:cNvCxnSpPr>
            <a:cxnSpLocks/>
          </p:cNvCxnSpPr>
          <p:nvPr/>
        </p:nvCxnSpPr>
        <p:spPr>
          <a:xfrm flipH="1" flipV="1">
            <a:off x="3313526" y="680288"/>
            <a:ext cx="92592" cy="13689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D9C43FDD-0BE3-5644-F0E8-04DF2E666FAA}"/>
              </a:ext>
            </a:extLst>
          </p:cNvPr>
          <p:cNvCxnSpPr>
            <a:cxnSpLocks/>
          </p:cNvCxnSpPr>
          <p:nvPr/>
        </p:nvCxnSpPr>
        <p:spPr>
          <a:xfrm flipV="1">
            <a:off x="3297355" y="817181"/>
            <a:ext cx="108763" cy="17346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67B197-DB27-67B9-7E04-2DE2C787C1DF}"/>
              </a:ext>
            </a:extLst>
          </p:cNvPr>
          <p:cNvSpPr txBox="1"/>
          <p:nvPr/>
        </p:nvSpPr>
        <p:spPr>
          <a:xfrm>
            <a:off x="5080354" y="180624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0..*</a:t>
            </a:r>
            <a:endParaRPr kumimoji="1" lang="ko-Kore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22187B-C6E4-86D6-223D-62CBF43DFAF9}"/>
              </a:ext>
            </a:extLst>
          </p:cNvPr>
          <p:cNvSpPr txBox="1"/>
          <p:nvPr/>
        </p:nvSpPr>
        <p:spPr>
          <a:xfrm>
            <a:off x="3172720" y="183939"/>
            <a:ext cx="46679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1</a:t>
            </a:r>
            <a:r>
              <a:rPr kumimoji="1" lang="en-US" altLang="ko-Kore-KR" sz="1200" dirty="0"/>
              <a:t>..*</a:t>
            </a:r>
            <a:endParaRPr kumimoji="1" lang="ko-Kore-KR" altLang="en-US" sz="1200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BC19354E-20B2-76CA-B862-41785DAA9329}"/>
              </a:ext>
            </a:extLst>
          </p:cNvPr>
          <p:cNvCxnSpPr>
            <a:cxnSpLocks/>
          </p:cNvCxnSpPr>
          <p:nvPr/>
        </p:nvCxnSpPr>
        <p:spPr>
          <a:xfrm flipV="1">
            <a:off x="4171889" y="4680440"/>
            <a:ext cx="515053" cy="765537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EEFADDAA-E25E-1164-E869-D30FEE4A1453}"/>
              </a:ext>
            </a:extLst>
          </p:cNvPr>
          <p:cNvCxnSpPr>
            <a:cxnSpLocks/>
          </p:cNvCxnSpPr>
          <p:nvPr/>
        </p:nvCxnSpPr>
        <p:spPr>
          <a:xfrm flipV="1">
            <a:off x="4171886" y="5445977"/>
            <a:ext cx="515056" cy="426984"/>
          </a:xfrm>
          <a:prstGeom prst="line">
            <a:avLst/>
          </a:prstGeom>
          <a:ln w="222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B7C938-5E7B-552C-55B6-952AFAF6EE04}"/>
              </a:ext>
            </a:extLst>
          </p:cNvPr>
          <p:cNvSpPr/>
          <p:nvPr/>
        </p:nvSpPr>
        <p:spPr>
          <a:xfrm>
            <a:off x="1659988" y="1012874"/>
            <a:ext cx="1519310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강사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53B70E6-6D46-ABCE-C170-329897AE8F5C}"/>
              </a:ext>
            </a:extLst>
          </p:cNvPr>
          <p:cNvSpPr/>
          <p:nvPr/>
        </p:nvSpPr>
        <p:spPr>
          <a:xfrm>
            <a:off x="7777089" y="1012874"/>
            <a:ext cx="1519310" cy="872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dirty="0"/>
              <a:t>강의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90754288-559C-C46E-537F-9D60595B3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475619"/>
              </p:ext>
            </p:extLst>
          </p:nvPr>
        </p:nvGraphicFramePr>
        <p:xfrm>
          <a:off x="3910818" y="2430309"/>
          <a:ext cx="2965821" cy="1979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821">
                  <a:extLst>
                    <a:ext uri="{9D8B030D-6E8A-4147-A177-3AD203B41FA5}">
                      <a16:colId xmlns:a16="http://schemas.microsoft.com/office/drawing/2014/main" val="1965095789"/>
                    </a:ext>
                  </a:extLst>
                </a:gridCol>
              </a:tblGrid>
              <a:tr h="651672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강의강사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88625"/>
                  </a:ext>
                </a:extLst>
              </a:tr>
              <a:tr h="132777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강사번호 </a:t>
                      </a:r>
                      <a:r>
                        <a:rPr lang="en-US" altLang="ko-KR" dirty="0"/>
                        <a:t>(FK)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#</a:t>
                      </a:r>
                      <a:r>
                        <a:rPr lang="ko-KR" altLang="en-US" dirty="0"/>
                        <a:t> 강의번호</a:t>
                      </a:r>
                      <a:r>
                        <a:rPr lang="en-US" altLang="ko-KR" dirty="0"/>
                        <a:t> (FK)</a:t>
                      </a:r>
                      <a:endParaRPr lang="en-US" altLang="ko-Kore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167247"/>
                  </a:ext>
                </a:extLst>
              </a:tr>
            </a:tbl>
          </a:graphicData>
        </a:graphic>
      </p:graphicFrame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289C1D2E-A45C-4409-AF9C-357C444C610C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2397751" y="1906962"/>
            <a:ext cx="1534959" cy="1491175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ABDEA470-1EC8-7DAD-75A9-8429A6D3D00B}"/>
              </a:ext>
            </a:extLst>
          </p:cNvPr>
          <p:cNvCxnSpPr>
            <a:cxnSpLocks/>
            <a:stCxn id="4" idx="3"/>
            <a:endCxn id="3" idx="2"/>
          </p:cNvCxnSpPr>
          <p:nvPr/>
        </p:nvCxnSpPr>
        <p:spPr>
          <a:xfrm flipV="1">
            <a:off x="6876639" y="1885071"/>
            <a:ext cx="1660105" cy="153495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81FE2BB-89AA-B708-190C-A8B56DA25C3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179298" y="1448973"/>
            <a:ext cx="4597791" cy="0"/>
          </a:xfrm>
          <a:prstGeom prst="line">
            <a:avLst/>
          </a:prstGeom>
          <a:ln>
            <a:solidFill>
              <a:srgbClr val="FDA9F7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1ADF570B-8804-EFBA-28BA-2F0DA3651335}"/>
              </a:ext>
            </a:extLst>
          </p:cNvPr>
          <p:cNvSpPr/>
          <p:nvPr/>
        </p:nvSpPr>
        <p:spPr>
          <a:xfrm>
            <a:off x="3406118" y="3282659"/>
            <a:ext cx="274739" cy="274739"/>
          </a:xfrm>
          <a:prstGeom prst="ellipse">
            <a:avLst/>
          </a:prstGeom>
          <a:ln w="222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DEB6ED75-D1C4-75A7-3126-67D412145DE9}"/>
              </a:ext>
            </a:extLst>
          </p:cNvPr>
          <p:cNvCxnSpPr>
            <a:cxnSpLocks/>
          </p:cNvCxnSpPr>
          <p:nvPr/>
        </p:nvCxnSpPr>
        <p:spPr>
          <a:xfrm>
            <a:off x="2170375" y="2074992"/>
            <a:ext cx="49853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0A8C4FB5-55EC-CDDC-DC2E-3772A5F0E67B}"/>
              </a:ext>
            </a:extLst>
          </p:cNvPr>
          <p:cNvCxnSpPr>
            <a:cxnSpLocks/>
            <a:endCxn id="12" idx="6"/>
          </p:cNvCxnSpPr>
          <p:nvPr/>
        </p:nvCxnSpPr>
        <p:spPr>
          <a:xfrm flipH="1">
            <a:off x="3680857" y="3123028"/>
            <a:ext cx="229961" cy="2970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F34BBBD8-4152-1D37-298A-14E31FD18809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680857" y="3420029"/>
            <a:ext cx="229961" cy="2970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51D50C3-3E17-4DC6-7856-700B2D22F892}"/>
              </a:ext>
            </a:extLst>
          </p:cNvPr>
          <p:cNvCxnSpPr>
            <a:cxnSpLocks/>
          </p:cNvCxnSpPr>
          <p:nvPr/>
        </p:nvCxnSpPr>
        <p:spPr>
          <a:xfrm>
            <a:off x="8287476" y="2079689"/>
            <a:ext cx="498535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04841607-5962-BEDD-A26A-734ACBF3F342}"/>
              </a:ext>
            </a:extLst>
          </p:cNvPr>
          <p:cNvCxnSpPr>
            <a:cxnSpLocks/>
          </p:cNvCxnSpPr>
          <p:nvPr/>
        </p:nvCxnSpPr>
        <p:spPr>
          <a:xfrm>
            <a:off x="7131581" y="3153531"/>
            <a:ext cx="0" cy="53299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D99204D2-3B54-F41E-640F-94F536B2B28D}"/>
              </a:ext>
            </a:extLst>
          </p:cNvPr>
          <p:cNvCxnSpPr>
            <a:cxnSpLocks/>
          </p:cNvCxnSpPr>
          <p:nvPr/>
        </p:nvCxnSpPr>
        <p:spPr>
          <a:xfrm>
            <a:off x="6864916" y="3153531"/>
            <a:ext cx="284436" cy="26649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B1E50D63-3E7A-30F4-6C86-2B81B415EC6F}"/>
              </a:ext>
            </a:extLst>
          </p:cNvPr>
          <p:cNvCxnSpPr>
            <a:cxnSpLocks/>
          </p:cNvCxnSpPr>
          <p:nvPr/>
        </p:nvCxnSpPr>
        <p:spPr>
          <a:xfrm flipV="1">
            <a:off x="6864916" y="3429000"/>
            <a:ext cx="284436" cy="2880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377A2F22-A66C-D098-606B-6575946A4042}"/>
              </a:ext>
            </a:extLst>
          </p:cNvPr>
          <p:cNvCxnSpPr>
            <a:cxnSpLocks/>
          </p:cNvCxnSpPr>
          <p:nvPr/>
        </p:nvCxnSpPr>
        <p:spPr>
          <a:xfrm>
            <a:off x="3448927" y="1182476"/>
            <a:ext cx="0" cy="532994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2EE21B3-3820-059C-4C8D-7C1C59C88852}"/>
              </a:ext>
            </a:extLst>
          </p:cNvPr>
          <p:cNvCxnSpPr>
            <a:cxnSpLocks/>
          </p:cNvCxnSpPr>
          <p:nvPr/>
        </p:nvCxnSpPr>
        <p:spPr>
          <a:xfrm>
            <a:off x="3182262" y="1182476"/>
            <a:ext cx="284436" cy="266497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14BBF202-2D3A-BA07-5AB2-9803C1D8FF6E}"/>
              </a:ext>
            </a:extLst>
          </p:cNvPr>
          <p:cNvCxnSpPr>
            <a:cxnSpLocks/>
          </p:cNvCxnSpPr>
          <p:nvPr/>
        </p:nvCxnSpPr>
        <p:spPr>
          <a:xfrm flipV="1">
            <a:off x="3182262" y="1457945"/>
            <a:ext cx="284436" cy="288029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F6B2B32-7C2E-A96D-8CB2-CEA1470A4B4D}"/>
              </a:ext>
            </a:extLst>
          </p:cNvPr>
          <p:cNvSpPr/>
          <p:nvPr/>
        </p:nvSpPr>
        <p:spPr>
          <a:xfrm>
            <a:off x="7293908" y="1311603"/>
            <a:ext cx="274739" cy="274739"/>
          </a:xfrm>
          <a:prstGeom prst="ellipse">
            <a:avLst/>
          </a:prstGeom>
          <a:ln w="22225">
            <a:solidFill>
              <a:srgbClr val="FDA9F7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B1B10E55-27F7-4834-E1E2-F68A094E59B4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7568647" y="1151972"/>
            <a:ext cx="229961" cy="297001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38007DC2-0367-433A-AB76-17A458E85CB9}"/>
              </a:ext>
            </a:extLst>
          </p:cNvPr>
          <p:cNvCxnSpPr>
            <a:cxnSpLocks/>
            <a:stCxn id="48" idx="6"/>
          </p:cNvCxnSpPr>
          <p:nvPr/>
        </p:nvCxnSpPr>
        <p:spPr>
          <a:xfrm>
            <a:off x="7568647" y="1448973"/>
            <a:ext cx="229961" cy="297000"/>
          </a:xfrm>
          <a:prstGeom prst="line">
            <a:avLst/>
          </a:prstGeom>
          <a:ln>
            <a:solidFill>
              <a:srgbClr val="FDA9F7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1" name="곱하기 50">
            <a:extLst>
              <a:ext uri="{FF2B5EF4-FFF2-40B4-BE49-F238E27FC236}">
                <a16:creationId xmlns:a16="http://schemas.microsoft.com/office/drawing/2014/main" id="{1F1446C1-DFD3-1B8C-A9B5-73DDA3904CEB}"/>
              </a:ext>
            </a:extLst>
          </p:cNvPr>
          <p:cNvSpPr/>
          <p:nvPr/>
        </p:nvSpPr>
        <p:spPr>
          <a:xfrm>
            <a:off x="4912988" y="1032038"/>
            <a:ext cx="969170" cy="776162"/>
          </a:xfrm>
          <a:prstGeom prst="mathMultiply">
            <a:avLst/>
          </a:prstGeom>
          <a:solidFill>
            <a:srgbClr val="FF0000">
              <a:alpha val="51634"/>
            </a:srgbClr>
          </a:solidFill>
          <a:ln>
            <a:solidFill>
              <a:srgbClr val="FF00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E6C3431-2F8B-F33B-F670-14675D4548EB}"/>
              </a:ext>
            </a:extLst>
          </p:cNvPr>
          <p:cNvCxnSpPr>
            <a:stCxn id="51" idx="3"/>
          </p:cNvCxnSpPr>
          <p:nvPr/>
        </p:nvCxnSpPr>
        <p:spPr>
          <a:xfrm flipH="1">
            <a:off x="2770630" y="1621785"/>
            <a:ext cx="2375128" cy="766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3C4253E-3986-B62E-8E9C-3AF541B9FC0C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649388" y="1621785"/>
            <a:ext cx="2459382" cy="74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25730A6-957C-6867-CF33-F310B0EA7FE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374878" y="1586342"/>
            <a:ext cx="18850" cy="843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49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15906</TotalTime>
  <Words>540</Words>
  <Application>Microsoft Macintosh PowerPoint</Application>
  <PresentationFormat>와이드스크린</PresentationFormat>
  <Paragraphs>314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2022-09-02 내용정리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2022-07-12 내용정리</dc:title>
  <dc:creator>박 지민</dc:creator>
  <cp:lastModifiedBy>박지민</cp:lastModifiedBy>
  <cp:revision>745</cp:revision>
  <dcterms:created xsi:type="dcterms:W3CDTF">2022-07-12T09:40:21Z</dcterms:created>
  <dcterms:modified xsi:type="dcterms:W3CDTF">2022-09-05T13:08:55Z</dcterms:modified>
</cp:coreProperties>
</file>