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410" r:id="rId3"/>
    <p:sldId id="416" r:id="rId4"/>
    <p:sldId id="411" r:id="rId5"/>
    <p:sldId id="412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13" r:id="rId14"/>
    <p:sldId id="414" r:id="rId15"/>
    <p:sldId id="415" r:id="rId16"/>
    <p:sldId id="424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01" r:id="rId36"/>
    <p:sldId id="40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FDA9F7"/>
    <a:srgbClr val="4F94FF"/>
    <a:srgbClr val="C5E1B4"/>
    <a:srgbClr val="50FCFF"/>
    <a:srgbClr val="45FF7C"/>
    <a:srgbClr val="8FFFDF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8"/>
    <p:restoredTop sz="94203"/>
  </p:normalViewPr>
  <p:slideViewPr>
    <p:cSldViewPr snapToGrid="0">
      <p:cViewPr varScale="1">
        <p:scale>
          <a:sx n="112" d="100"/>
          <a:sy n="112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2022-09-05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JDBC</a:t>
            </a:r>
          </a:p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Driver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JDBC API</a:t>
            </a:r>
            <a:r>
              <a:rPr kumimoji="1" lang="ko-KR" altLang="en-US" sz="1100" dirty="0"/>
              <a:t>의 </a:t>
            </a:r>
            <a:r>
              <a:rPr kumimoji="1" lang="ko-KR" altLang="en-US" sz="1100" b="1" dirty="0"/>
              <a:t>규격에 따라 </a:t>
            </a:r>
            <a:endParaRPr kumimoji="1" lang="en-US" altLang="ko-KR" sz="1100" b="1" dirty="0"/>
          </a:p>
          <a:p>
            <a:pPr algn="ctr"/>
            <a:r>
              <a:rPr kumimoji="1" lang="ko-KR" altLang="en-US" sz="1100" dirty="0"/>
              <a:t>클래스와 메서드를 정의한 것</a:t>
            </a:r>
            <a:r>
              <a:rPr kumimoji="1" lang="en-US" altLang="ko-KR" sz="1100" dirty="0"/>
              <a:t>.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Type1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 API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호출하는 </a:t>
            </a:r>
            <a:r>
              <a:rPr kumimoji="1" lang="en-US" altLang="ko-KR" sz="1400" dirty="0"/>
              <a:t>JDBC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ODBC-JDBC Bridge </a:t>
            </a:r>
            <a:r>
              <a:rPr kumimoji="1" lang="en-US" altLang="ko-Kore-KR" sz="1400" dirty="0" err="1"/>
              <a:t>Dirver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3906781" y="2158389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4095852" y="320632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3906781" y="4085501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/>
          <p:nvPr/>
        </p:nvCxnSpPr>
        <p:spPr>
          <a:xfrm>
            <a:off x="7128203" y="0"/>
            <a:ext cx="0" cy="6858000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3362171" y="6375212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Local</a:t>
            </a:r>
            <a:endParaRPr kumimoji="1" lang="ko-Kore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9275060" y="6340865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Remote</a:t>
            </a:r>
            <a:endParaRPr kumimoji="1" lang="ko-Kore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DFBAF5-33FD-F1A1-B211-1CEDE1E16C2D}"/>
              </a:ext>
            </a:extLst>
          </p:cNvPr>
          <p:cNvSpPr txBox="1"/>
          <p:nvPr/>
        </p:nvSpPr>
        <p:spPr>
          <a:xfrm>
            <a:off x="566462" y="6336178"/>
            <a:ext cx="1763502" cy="43088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Local</a:t>
            </a:r>
            <a:r>
              <a:rPr kumimoji="1" lang="ko-KR" altLang="en-US" sz="1100" dirty="0"/>
              <a:t>에 </a:t>
            </a:r>
            <a:r>
              <a:rPr kumimoji="1" lang="en-US" altLang="ko-KR" sz="1100" dirty="0"/>
              <a:t>ODBC Driver</a:t>
            </a:r>
            <a:r>
              <a:rPr kumimoji="1" lang="ko-KR" altLang="en-US" sz="1100" dirty="0"/>
              <a:t>가 설치되어 있어야 한다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088D25A-1AA5-B40B-49DD-2AAEB9073D7C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H="1">
            <a:off x="2692202" y="5092189"/>
            <a:ext cx="39034" cy="2527013"/>
          </a:xfrm>
          <a:prstGeom prst="curvedConnector3">
            <a:avLst>
              <a:gd name="adj1" fmla="val -585643"/>
            </a:avLst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737595-191F-6DDD-E509-53334BBD6A0C}"/>
              </a:ext>
            </a:extLst>
          </p:cNvPr>
          <p:cNvSpPr txBox="1"/>
          <p:nvPr/>
        </p:nvSpPr>
        <p:spPr>
          <a:xfrm>
            <a:off x="5212876" y="6202367"/>
            <a:ext cx="1923151" cy="58477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Native API: </a:t>
            </a:r>
          </a:p>
          <a:p>
            <a:pPr algn="ctr"/>
            <a:r>
              <a:rPr kumimoji="1" lang="en-US" altLang="ko-Kore-KR" sz="1600" dirty="0"/>
              <a:t>DBMS</a:t>
            </a:r>
            <a:r>
              <a:rPr kumimoji="1" lang="ko-KR" altLang="en-US" sz="1600" dirty="0"/>
              <a:t> 전용 </a:t>
            </a:r>
            <a:r>
              <a:rPr kumimoji="1" lang="en-US" altLang="ko-KR" sz="1600" dirty="0"/>
              <a:t>API</a:t>
            </a:r>
            <a:endParaRPr kumimoji="1" lang="ko-Kore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22BBC0-9A10-8B56-DFB1-8F2B9FFDE759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H="1" flipV="1">
            <a:off x="5669503" y="5914357"/>
            <a:ext cx="504949" cy="2880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2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7557211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10474614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 rot="16200000" flipH="1">
            <a:off x="7009144" y="-667200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23" idx="0"/>
            <a:endCxn id="57" idx="0"/>
          </p:cNvCxnSpPr>
          <p:nvPr/>
        </p:nvCxnSpPr>
        <p:spPr>
          <a:xfrm rot="16200000" flipH="1">
            <a:off x="7009144" y="3569184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7557211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10474614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7557211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10474614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2996566" y="2613177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918914" y="1008314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8918914" y="3116876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8918914" y="5244698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6728161" y="11064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6728161" y="436599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>
            <a:cxnSpLocks/>
          </p:cNvCxnSpPr>
          <p:nvPr/>
        </p:nvCxnSpPr>
        <p:spPr>
          <a:xfrm>
            <a:off x="9711147" y="27688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568027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10591496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Remote2</a:t>
            </a:r>
            <a:endParaRPr kumimoji="1" lang="ko-Kore-KR" altLang="en-US" sz="11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276495-3968-DD1C-9DED-5E12B6252379}"/>
              </a:ext>
            </a:extLst>
          </p:cNvPr>
          <p:cNvSpPr/>
          <p:nvPr/>
        </p:nvSpPr>
        <p:spPr>
          <a:xfrm>
            <a:off x="5164235" y="496858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BC002DCC-0625-E085-D652-5AA987F968FD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3506371" y="955313"/>
            <a:ext cx="1669724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64C75BE-999C-A263-7982-FD7800AC9F00}"/>
              </a:ext>
            </a:extLst>
          </p:cNvPr>
          <p:cNvCxnSpPr>
            <a:cxnSpLocks/>
            <a:stCxn id="7" idx="2"/>
            <a:endCxn id="23" idx="1"/>
          </p:cNvCxnSpPr>
          <p:nvPr/>
        </p:nvCxnSpPr>
        <p:spPr>
          <a:xfrm rot="16200000" flipH="1">
            <a:off x="3504498" y="3520100"/>
            <a:ext cx="1673470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7EF4CB-A20A-3BA3-F532-407A43889EC8}"/>
              </a:ext>
            </a:extLst>
          </p:cNvPr>
          <p:cNvSpPr/>
          <p:nvPr/>
        </p:nvSpPr>
        <p:spPr>
          <a:xfrm>
            <a:off x="5164235" y="2605420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E39642-CB3A-0D1A-AAED-ECDA66573FB9}"/>
              </a:ext>
            </a:extLst>
          </p:cNvPr>
          <p:cNvSpPr/>
          <p:nvPr/>
        </p:nvSpPr>
        <p:spPr>
          <a:xfrm>
            <a:off x="5164235" y="4733242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0BF0A61-7080-2223-8EDD-4971CA7BEB2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39895" y="3052015"/>
            <a:ext cx="1124340" cy="7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DD9B4-AA37-1715-31B7-BCD13F011290}"/>
              </a:ext>
            </a:extLst>
          </p:cNvPr>
          <p:cNvSpPr txBox="1"/>
          <p:nvPr/>
        </p:nvSpPr>
        <p:spPr>
          <a:xfrm>
            <a:off x="4168605" y="105506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D80229-052F-7F80-C0A0-2ADD88D81C68}"/>
              </a:ext>
            </a:extLst>
          </p:cNvPr>
          <p:cNvSpPr txBox="1"/>
          <p:nvPr/>
        </p:nvSpPr>
        <p:spPr>
          <a:xfrm>
            <a:off x="3906411" y="4674992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EB3E6DF3-4339-2834-D7BA-24893980C4D1}"/>
              </a:ext>
            </a:extLst>
          </p:cNvPr>
          <p:cNvCxnSpPr>
            <a:cxnSpLocks/>
            <a:stCxn id="22" idx="0"/>
            <a:endCxn id="41" idx="0"/>
          </p:cNvCxnSpPr>
          <p:nvPr/>
        </p:nvCxnSpPr>
        <p:spPr>
          <a:xfrm rot="16200000" flipH="1">
            <a:off x="7009144" y="1441362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98830A8C-F098-AB9C-DDB4-CF30C2FC243F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 flipH="1">
            <a:off x="7009144" y="225991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E16D5452-30B8-490B-0E50-AB65F46A9BC6}"/>
              </a:ext>
            </a:extLst>
          </p:cNvPr>
          <p:cNvCxnSpPr>
            <a:cxnSpLocks/>
            <a:stCxn id="41" idx="2"/>
            <a:endCxn id="22" idx="2"/>
          </p:cNvCxnSpPr>
          <p:nvPr/>
        </p:nvCxnSpPr>
        <p:spPr>
          <a:xfrm rot="5400000" flipH="1">
            <a:off x="7009144" y="2334553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BD7EB60F-3863-062B-CEFA-42FF714DC847}"/>
              </a:ext>
            </a:extLst>
          </p:cNvPr>
          <p:cNvCxnSpPr>
            <a:cxnSpLocks/>
            <a:stCxn id="57" idx="2"/>
            <a:endCxn id="23" idx="2"/>
          </p:cNvCxnSpPr>
          <p:nvPr/>
        </p:nvCxnSpPr>
        <p:spPr>
          <a:xfrm rot="5400000" flipH="1">
            <a:off x="7009144" y="4462375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6728161" y="2253336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12B2C2-177E-0466-3887-4128AFA06BDE}"/>
              </a:ext>
            </a:extLst>
          </p:cNvPr>
          <p:cNvSpPr txBox="1"/>
          <p:nvPr/>
        </p:nvSpPr>
        <p:spPr>
          <a:xfrm>
            <a:off x="6714727" y="161135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6BCDCF-1867-2342-A72B-B5B2F6B7136D}"/>
              </a:ext>
            </a:extLst>
          </p:cNvPr>
          <p:cNvSpPr txBox="1"/>
          <p:nvPr/>
        </p:nvSpPr>
        <p:spPr>
          <a:xfrm>
            <a:off x="6728161" y="3639690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6C0A93-0D76-EE22-0944-019F9D4EB730}"/>
              </a:ext>
            </a:extLst>
          </p:cNvPr>
          <p:cNvSpPr txBox="1"/>
          <p:nvPr/>
        </p:nvSpPr>
        <p:spPr>
          <a:xfrm>
            <a:off x="6728161" y="5813613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C51ED-2C10-375A-3B18-B91101C4890E}"/>
              </a:ext>
            </a:extLst>
          </p:cNvPr>
          <p:cNvSpPr txBox="1"/>
          <p:nvPr/>
        </p:nvSpPr>
        <p:spPr>
          <a:xfrm>
            <a:off x="8287583" y="110647"/>
            <a:ext cx="99258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C/C++</a:t>
            </a:r>
            <a:endParaRPr kumimoji="1" lang="ko-Kore-KR" altLang="en-US" sz="10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63C1738F-0C77-ACDB-0785-B99304F5B9AD}"/>
              </a:ext>
            </a:extLst>
          </p:cNvPr>
          <p:cNvCxnSpPr>
            <a:cxnSpLocks/>
            <a:stCxn id="4" idx="0"/>
            <a:endCxn id="69" idx="2"/>
          </p:cNvCxnSpPr>
          <p:nvPr/>
        </p:nvCxnSpPr>
        <p:spPr>
          <a:xfrm rot="5400000" flipH="1" flipV="1">
            <a:off x="8408544" y="186388"/>
            <a:ext cx="204851" cy="5458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6F9EB48-4A67-0121-A418-4EDF38A517A4}"/>
              </a:ext>
            </a:extLst>
          </p:cNvPr>
          <p:cNvSpPr txBox="1"/>
          <p:nvPr/>
        </p:nvSpPr>
        <p:spPr>
          <a:xfrm>
            <a:off x="219847" y="5125906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DBMS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바꾸더라도</a:t>
            </a:r>
            <a:r>
              <a:rPr kumimoji="1" lang="en-US" altLang="ko-KR" sz="1000" dirty="0"/>
              <a:t>,</a:t>
            </a:r>
          </a:p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쪽은 변경할 필요가 없다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F78E00B-C959-A041-10A8-0537385315BF}"/>
              </a:ext>
            </a:extLst>
          </p:cNvPr>
          <p:cNvSpPr/>
          <p:nvPr/>
        </p:nvSpPr>
        <p:spPr>
          <a:xfrm>
            <a:off x="111003" y="2605420"/>
            <a:ext cx="876714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Java</a:t>
            </a:r>
          </a:p>
          <a:p>
            <a:pPr algn="ctr"/>
            <a:r>
              <a:rPr kumimoji="1" lang="en-US" altLang="ko-Kore-KR" sz="1400" dirty="0"/>
              <a:t>APP</a:t>
            </a:r>
            <a:endParaRPr kumimoji="1" lang="ko-Kore-KR" altLang="en-US" sz="14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B431E12-4121-CA43-2A5B-ECE927034524}"/>
              </a:ext>
            </a:extLst>
          </p:cNvPr>
          <p:cNvSpPr/>
          <p:nvPr/>
        </p:nvSpPr>
        <p:spPr>
          <a:xfrm>
            <a:off x="1306091" y="2620934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999DEA79-0889-BE02-C67C-32C645CCE6E5}"/>
              </a:ext>
            </a:extLst>
          </p:cNvPr>
          <p:cNvCxnSpPr>
            <a:cxnSpLocks/>
            <a:stCxn id="106" idx="0"/>
            <a:endCxn id="110" idx="0"/>
          </p:cNvCxnSpPr>
          <p:nvPr/>
        </p:nvCxnSpPr>
        <p:spPr>
          <a:xfrm rot="16200000" flipH="1">
            <a:off x="1180801" y="197397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E930CFB5-6F1C-82B9-186E-74D45648A75F}"/>
              </a:ext>
            </a:extLst>
          </p:cNvPr>
          <p:cNvCxnSpPr>
            <a:cxnSpLocks/>
            <a:stCxn id="110" idx="2"/>
            <a:endCxn id="106" idx="2"/>
          </p:cNvCxnSpPr>
          <p:nvPr/>
        </p:nvCxnSpPr>
        <p:spPr>
          <a:xfrm rot="5400000" flipH="1">
            <a:off x="1180801" y="286716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C9F6158-98F9-FC39-E030-AB9B93CE4ED1}"/>
              </a:ext>
            </a:extLst>
          </p:cNvPr>
          <p:cNvSpPr txBox="1"/>
          <p:nvPr/>
        </p:nvSpPr>
        <p:spPr>
          <a:xfrm>
            <a:off x="906565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498016-241F-A2E4-593A-AB82CEB86A3B}"/>
              </a:ext>
            </a:extLst>
          </p:cNvPr>
          <p:cNvSpPr txBox="1"/>
          <p:nvPr/>
        </p:nvSpPr>
        <p:spPr>
          <a:xfrm>
            <a:off x="906565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9C15700-D371-3728-050F-DFAE4C2F29CE}"/>
              </a:ext>
            </a:extLst>
          </p:cNvPr>
          <p:cNvCxnSpPr>
            <a:cxnSpLocks/>
            <a:stCxn id="110" idx="0"/>
            <a:endCxn id="7" idx="0"/>
          </p:cNvCxnSpPr>
          <p:nvPr/>
        </p:nvCxnSpPr>
        <p:spPr>
          <a:xfrm rot="5400000" flipH="1" flipV="1">
            <a:off x="2669115" y="1771819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DFFA3A03-C9A2-FB01-E371-562CACE305AF}"/>
              </a:ext>
            </a:extLst>
          </p:cNvPr>
          <p:cNvCxnSpPr>
            <a:cxnSpLocks/>
            <a:stCxn id="7" idx="2"/>
            <a:endCxn id="110" idx="2"/>
          </p:cNvCxnSpPr>
          <p:nvPr/>
        </p:nvCxnSpPr>
        <p:spPr>
          <a:xfrm rot="5400000">
            <a:off x="2669116" y="2665008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직선 연결선[R] 126">
            <a:extLst>
              <a:ext uri="{FF2B5EF4-FFF2-40B4-BE49-F238E27FC236}">
                <a16:creationId xmlns:a16="http://schemas.microsoft.com/office/drawing/2014/main" id="{F80CCF3B-6E6D-B137-4EE0-75873D9EA001}"/>
              </a:ext>
            </a:extLst>
          </p:cNvPr>
          <p:cNvCxnSpPr>
            <a:cxnSpLocks/>
          </p:cNvCxnSpPr>
          <p:nvPr/>
        </p:nvCxnSpPr>
        <p:spPr>
          <a:xfrm>
            <a:off x="2661469" y="0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E4B345F0-1045-9D40-3E2F-0EE8D8329881}"/>
              </a:ext>
            </a:extLst>
          </p:cNvPr>
          <p:cNvSpPr/>
          <p:nvPr/>
        </p:nvSpPr>
        <p:spPr>
          <a:xfrm>
            <a:off x="2411092" y="2898238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9449700" y="458210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9198491" y="4887966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9443415" y="2378023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9443415" y="4505712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9198491" y="840332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9198491" y="2760145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5BF7563-73B5-F3E5-19AD-E14B9F86D65A}"/>
              </a:ext>
            </a:extLst>
          </p:cNvPr>
          <p:cNvSpPr txBox="1"/>
          <p:nvPr/>
        </p:nvSpPr>
        <p:spPr>
          <a:xfrm>
            <a:off x="2350818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14B78FCF-E922-6FE4-F1D9-F333DEF1BA06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16200000" flipV="1">
            <a:off x="4068222" y="2956377"/>
            <a:ext cx="1226875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2A5574CB-EFBA-7ADB-395B-B148B87F219B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4070095" y="838184"/>
            <a:ext cx="1223129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E01F54F3-D7D7-E92B-7AF6-4CE76F818D97}"/>
              </a:ext>
            </a:extLst>
          </p:cNvPr>
          <p:cNvCxnSpPr>
            <a:cxnSpLocks/>
            <a:stCxn id="22" idx="2"/>
            <a:endCxn id="7" idx="3"/>
          </p:cNvCxnSpPr>
          <p:nvPr/>
        </p:nvCxnSpPr>
        <p:spPr>
          <a:xfrm rot="5400000" flipH="1">
            <a:off x="4723072" y="2376595"/>
            <a:ext cx="438838" cy="1805192"/>
          </a:xfrm>
          <a:prstGeom prst="curvedConnector4">
            <a:avLst>
              <a:gd name="adj1" fmla="val -52092"/>
              <a:gd name="adj2" fmla="val 68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EA22E7-EAAC-8061-68A8-D4113EC4E5B7}"/>
              </a:ext>
            </a:extLst>
          </p:cNvPr>
          <p:cNvSpPr txBox="1"/>
          <p:nvPr/>
        </p:nvSpPr>
        <p:spPr>
          <a:xfrm>
            <a:off x="4278353" y="292149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ABE7EBC-0CA2-48FF-A8D0-C9A4CA02145F}"/>
              </a:ext>
            </a:extLst>
          </p:cNvPr>
          <p:cNvSpPr txBox="1"/>
          <p:nvPr/>
        </p:nvSpPr>
        <p:spPr>
          <a:xfrm>
            <a:off x="4565176" y="1857578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A94FA72-6052-D52E-84F8-2375F861B855}"/>
              </a:ext>
            </a:extLst>
          </p:cNvPr>
          <p:cNvSpPr txBox="1"/>
          <p:nvPr/>
        </p:nvSpPr>
        <p:spPr>
          <a:xfrm>
            <a:off x="4497751" y="355720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F83D71C-7A97-38D4-A653-FF843A7E5819}"/>
              </a:ext>
            </a:extLst>
          </p:cNvPr>
          <p:cNvSpPr txBox="1"/>
          <p:nvPr/>
        </p:nvSpPr>
        <p:spPr>
          <a:xfrm>
            <a:off x="3963576" y="391637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6FC114-BD84-B837-6E06-FC917AF2FA5E}"/>
              </a:ext>
            </a:extLst>
          </p:cNvPr>
          <p:cNvSpPr txBox="1"/>
          <p:nvPr/>
        </p:nvSpPr>
        <p:spPr>
          <a:xfrm>
            <a:off x="5816410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Remote1</a:t>
            </a:r>
            <a:endParaRPr kumimoji="1" lang="ko-Kore-KR" altLang="en-US" sz="11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83C1499-D8B8-0A85-F60F-D28E2CA64D3E}"/>
              </a:ext>
            </a:extLst>
          </p:cNvPr>
          <p:cNvSpPr txBox="1"/>
          <p:nvPr/>
        </p:nvSpPr>
        <p:spPr>
          <a:xfrm>
            <a:off x="1653731" y="1740129"/>
            <a:ext cx="2038524" cy="27699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/>
              <a:t>MiddleWare</a:t>
            </a:r>
            <a:r>
              <a:rPr kumimoji="1" lang="en-US" altLang="ko-Kore-KR" sz="1200" b="1" dirty="0"/>
              <a:t>(</a:t>
            </a:r>
            <a:r>
              <a:rPr kumimoji="1" lang="ko-KR" altLang="en-US" sz="1200" b="1" dirty="0"/>
              <a:t>미들웨어</a:t>
            </a:r>
            <a:r>
              <a:rPr kumimoji="1" lang="en-US" altLang="ko-KR" sz="1200" b="1" dirty="0"/>
              <a:t>)</a:t>
            </a:r>
            <a:endParaRPr kumimoji="1" lang="ko-Kore-KR" altLang="en-US" sz="1100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F6E2239-F280-E95A-AD51-D94FFDF8B55D}"/>
              </a:ext>
            </a:extLst>
          </p:cNvPr>
          <p:cNvCxnSpPr>
            <a:cxnSpLocks/>
            <a:stCxn id="154" idx="2"/>
            <a:endCxn id="7" idx="0"/>
          </p:cNvCxnSpPr>
          <p:nvPr/>
        </p:nvCxnSpPr>
        <p:spPr>
          <a:xfrm>
            <a:off x="2672993" y="2017128"/>
            <a:ext cx="845238" cy="5960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7DEA115-09CF-5A57-8A33-C270E4AE94C3}"/>
              </a:ext>
            </a:extLst>
          </p:cNvPr>
          <p:cNvSpPr txBox="1"/>
          <p:nvPr/>
        </p:nvSpPr>
        <p:spPr>
          <a:xfrm>
            <a:off x="2350818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endParaRPr kumimoji="1" lang="ko-Kore-KR" altLang="en-US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B70C1E-56D2-941A-F11A-4D8DD44F6150}"/>
              </a:ext>
            </a:extLst>
          </p:cNvPr>
          <p:cNvSpPr txBox="1"/>
          <p:nvPr/>
        </p:nvSpPr>
        <p:spPr>
          <a:xfrm>
            <a:off x="3560876" y="6497906"/>
            <a:ext cx="2121668" cy="24622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여기서 변경하기 때문이다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43C9574-AA85-65F4-138A-F6200D6F537C}"/>
              </a:ext>
            </a:extLst>
          </p:cNvPr>
          <p:cNvSpPr txBox="1"/>
          <p:nvPr/>
        </p:nvSpPr>
        <p:spPr>
          <a:xfrm>
            <a:off x="216227" y="5736668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에는 </a:t>
            </a:r>
            <a:r>
              <a:rPr kumimoji="1" lang="en-US" altLang="ko-KR" sz="1000" dirty="0"/>
              <a:t>DBMS</a:t>
            </a:r>
            <a:r>
              <a:rPr kumimoji="1" lang="ko-KR" altLang="en-US" sz="1000" dirty="0"/>
              <a:t>와 관련된 파일을 설치할 필요가 없다</a:t>
            </a:r>
            <a:r>
              <a:rPr kumimoji="1" lang="en-US" altLang="ko-KR" sz="1000" dirty="0"/>
              <a:t>.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01D622E3-9BE3-C784-8269-FD4A8374C488}"/>
              </a:ext>
            </a:extLst>
          </p:cNvPr>
          <p:cNvCxnSpPr>
            <a:cxnSpLocks/>
            <a:stCxn id="76" idx="3"/>
            <a:endCxn id="165" idx="1"/>
          </p:cNvCxnSpPr>
          <p:nvPr/>
        </p:nvCxnSpPr>
        <p:spPr>
          <a:xfrm>
            <a:off x="2341515" y="5325961"/>
            <a:ext cx="1219361" cy="129505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EFABBB04-7B0D-DD5F-8447-72AC38262A93}"/>
              </a:ext>
            </a:extLst>
          </p:cNvPr>
          <p:cNvCxnSpPr>
            <a:cxnSpLocks/>
            <a:stCxn id="166" idx="3"/>
            <a:endCxn id="165" idx="1"/>
          </p:cNvCxnSpPr>
          <p:nvPr/>
        </p:nvCxnSpPr>
        <p:spPr>
          <a:xfrm>
            <a:off x="2337895" y="5936723"/>
            <a:ext cx="1222981" cy="684294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5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3621765" y="6113811"/>
            <a:ext cx="2379547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100% Java</a:t>
            </a:r>
            <a:r>
              <a:rPr kumimoji="1" lang="ko-KR" altLang="en-US" sz="1100" dirty="0"/>
              <a:t>로 구성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  <a:endCxn id="57" idx="2"/>
          </p:cNvCxnSpPr>
          <p:nvPr/>
        </p:nvCxnSpPr>
        <p:spPr>
          <a:xfrm flipV="1">
            <a:off x="4811539" y="5914357"/>
            <a:ext cx="857964" cy="199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E1522476-A5D1-FAE1-5B98-1289F3F597C1}"/>
              </a:ext>
            </a:extLst>
          </p:cNvPr>
          <p:cNvCxnSpPr>
            <a:cxnSpLocks/>
          </p:cNvCxnSpPr>
          <p:nvPr/>
        </p:nvCxnSpPr>
        <p:spPr>
          <a:xfrm>
            <a:off x="693966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7DF8D0-F849-0F0D-4DC6-D5764BB284C0}"/>
              </a:ext>
            </a:extLst>
          </p:cNvPr>
          <p:cNvSpPr txBox="1"/>
          <p:nvPr/>
        </p:nvSpPr>
        <p:spPr>
          <a:xfrm>
            <a:off x="1935459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82A52-FE27-9699-674F-B3F3D3BDAE07}"/>
              </a:ext>
            </a:extLst>
          </p:cNvPr>
          <p:cNvSpPr txBox="1"/>
          <p:nvPr/>
        </p:nvSpPr>
        <p:spPr>
          <a:xfrm>
            <a:off x="7442503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A15A690E-1E6A-C083-F153-8A465C06563A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464710" y="1729590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5C701FC-C695-12B7-98B7-28EC75D4F161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74F71AAA-30C4-49BF-377D-34390BAB674C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942FB1-202D-8245-7D41-26C1876CA4E7}"/>
              </a:ext>
            </a:extLst>
          </p:cNvPr>
          <p:cNvSpPr txBox="1"/>
          <p:nvPr/>
        </p:nvSpPr>
        <p:spPr>
          <a:xfrm>
            <a:off x="3918833" y="3219651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861C6-6779-B80B-A449-A948408F6A6D}"/>
              </a:ext>
            </a:extLst>
          </p:cNvPr>
          <p:cNvSpPr txBox="1"/>
          <p:nvPr/>
        </p:nvSpPr>
        <p:spPr>
          <a:xfrm>
            <a:off x="3464710" y="4715689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55811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590102-0149-7B11-7AC0-33729FEF1677}"/>
              </a:ext>
            </a:extLst>
          </p:cNvPr>
          <p:cNvSpPr/>
          <p:nvPr/>
        </p:nvSpPr>
        <p:spPr>
          <a:xfrm>
            <a:off x="5090474" y="99924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 API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2245DA-FFD2-BC0B-84B2-220622BBE522}"/>
              </a:ext>
            </a:extLst>
          </p:cNvPr>
          <p:cNvSpPr/>
          <p:nvPr/>
        </p:nvSpPr>
        <p:spPr>
          <a:xfrm>
            <a:off x="9437802" y="366231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C579AD-32E1-04A3-5321-7132254A18F7}"/>
              </a:ext>
            </a:extLst>
          </p:cNvPr>
          <p:cNvSpPr/>
          <p:nvPr/>
        </p:nvSpPr>
        <p:spPr>
          <a:xfrm>
            <a:off x="5090474" y="3096703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</a:t>
            </a:r>
          </a:p>
          <a:p>
            <a:pPr algn="ctr"/>
            <a:r>
              <a:rPr kumimoji="1" lang="en-US" altLang="ko-Kore-KR" dirty="0"/>
              <a:t>Type 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79662E-5B46-261B-4BF2-2BB36E28EEEF}"/>
              </a:ext>
            </a:extLst>
          </p:cNvPr>
          <p:cNvSpPr/>
          <p:nvPr/>
        </p:nvSpPr>
        <p:spPr>
          <a:xfrm>
            <a:off x="1362173" y="3096705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0B1C3C4-4099-F8C1-9738-7AC1FECBD8E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96466" y="1941922"/>
            <a:ext cx="0" cy="1154781"/>
          </a:xfrm>
          <a:prstGeom prst="line">
            <a:avLst/>
          </a:prstGeom>
          <a:ln w="158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76F15E-63B8-66AD-58DC-CDDEE153519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2974157" y="3568044"/>
            <a:ext cx="211631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E565D9-B2EC-AD86-D866-CF38D677D371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702458" y="3568044"/>
            <a:ext cx="2735344" cy="56560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삼각형 13">
            <a:extLst>
              <a:ext uri="{FF2B5EF4-FFF2-40B4-BE49-F238E27FC236}">
                <a16:creationId xmlns:a16="http://schemas.microsoft.com/office/drawing/2014/main" id="{A660A36A-49B5-EFB0-6A17-EB79718E300A}"/>
              </a:ext>
            </a:extLst>
          </p:cNvPr>
          <p:cNvSpPr/>
          <p:nvPr/>
        </p:nvSpPr>
        <p:spPr>
          <a:xfrm>
            <a:off x="5797484" y="1937206"/>
            <a:ext cx="197963" cy="1706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FBF5E-04A2-C688-731C-B1342FE4B721}"/>
              </a:ext>
            </a:extLst>
          </p:cNvPr>
          <p:cNvSpPr txBox="1"/>
          <p:nvPr/>
        </p:nvSpPr>
        <p:spPr>
          <a:xfrm>
            <a:off x="3773438" y="3168573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45220-0576-A91B-C325-6DA8CB210497}"/>
              </a:ext>
            </a:extLst>
          </p:cNvPr>
          <p:cNvSpPr txBox="1"/>
          <p:nvPr/>
        </p:nvSpPr>
        <p:spPr>
          <a:xfrm>
            <a:off x="7276641" y="32015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99968-2988-C619-E369-AB6EDF1EECF8}"/>
              </a:ext>
            </a:extLst>
          </p:cNvPr>
          <p:cNvSpPr txBox="1"/>
          <p:nvPr/>
        </p:nvSpPr>
        <p:spPr>
          <a:xfrm>
            <a:off x="8447135" y="4157216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77CB90-016C-B286-6B11-E5BA74A6C182}"/>
              </a:ext>
            </a:extLst>
          </p:cNvPr>
          <p:cNvSpPr txBox="1"/>
          <p:nvPr/>
        </p:nvSpPr>
        <p:spPr>
          <a:xfrm>
            <a:off x="5090473" y="4212602"/>
            <a:ext cx="1611983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* .jar</a:t>
            </a:r>
            <a:endParaRPr kumimoji="1" lang="ko-Kore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6B1A3-9901-4DE9-AF10-CEBF4AA08786}"/>
              </a:ext>
            </a:extLst>
          </p:cNvPr>
          <p:cNvSpPr txBox="1"/>
          <p:nvPr/>
        </p:nvSpPr>
        <p:spPr>
          <a:xfrm>
            <a:off x="6988404" y="1208971"/>
            <a:ext cx="161198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java.sql</a:t>
            </a:r>
            <a:r>
              <a:rPr kumimoji="1" lang="en-US" altLang="ko-Kore-KR" sz="1100" dirty="0"/>
              <a:t>.* </a:t>
            </a:r>
          </a:p>
          <a:p>
            <a:pPr algn="ctr"/>
            <a:r>
              <a:rPr kumimoji="1" lang="en-US" altLang="ko-Kore-KR" sz="1100" dirty="0" err="1"/>
              <a:t>javax.sql</a:t>
            </a:r>
            <a:r>
              <a:rPr kumimoji="1" lang="en-US" altLang="ko-Kore-KR" sz="1100" dirty="0"/>
              <a:t>.*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27B29D-6E98-F755-F4F0-B1E809B4F7D6}"/>
              </a:ext>
            </a:extLst>
          </p:cNvPr>
          <p:cNvSpPr txBox="1"/>
          <p:nvPr/>
        </p:nvSpPr>
        <p:spPr>
          <a:xfrm>
            <a:off x="6988403" y="935579"/>
            <a:ext cx="1611983" cy="261610"/>
          </a:xfrm>
          <a:prstGeom prst="rect">
            <a:avLst/>
          </a:prstGeom>
          <a:gradFill>
            <a:gsLst>
              <a:gs pos="50000">
                <a:schemeClr val="accent2">
                  <a:lumMod val="105000"/>
                  <a:satMod val="103000"/>
                  <a:tint val="73000"/>
                  <a:alpha val="6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extension</a:t>
            </a:r>
            <a:endParaRPr kumimoji="1" lang="ko-Kore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2B563-E184-10A2-8347-FFA4DCD9A2DC}"/>
              </a:ext>
            </a:extLst>
          </p:cNvPr>
          <p:cNvSpPr txBox="1"/>
          <p:nvPr/>
        </p:nvSpPr>
        <p:spPr>
          <a:xfrm>
            <a:off x="3773438" y="26571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FECE0C-AF98-4E80-FBFD-34D4362A7B2A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4032316" y="2918779"/>
            <a:ext cx="0" cy="249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8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196446" y="52790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196445" y="3855566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196445" y="2746344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196446" y="5613200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00335" y="2746344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00335" y="3855565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766767" y="1074656"/>
            <a:ext cx="0" cy="56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0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66767" y="3293099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66767" y="4402321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37088" y="3019722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35950" y="4128943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75846" y="3019722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75846" y="4128943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75846" y="5885640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882604" y="1225083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BB308F-ABEB-F916-A644-A9F6B055A5EE}"/>
              </a:ext>
            </a:extLst>
          </p:cNvPr>
          <p:cNvSpPr txBox="1"/>
          <p:nvPr/>
        </p:nvSpPr>
        <p:spPr>
          <a:xfrm>
            <a:off x="2313246" y="781806"/>
            <a:ext cx="898584" cy="292848"/>
          </a:xfrm>
          <a:prstGeom prst="rect">
            <a:avLst/>
          </a:prstGeom>
          <a:noFill/>
          <a:ln w="25400"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D001E9-46F4-CF39-6A1F-B63C85FA1231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 flipV="1">
            <a:off x="3211830" y="527899"/>
            <a:ext cx="582027" cy="400331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3D84D7-7F5B-EC20-F387-314F8191056F}"/>
              </a:ext>
            </a:extLst>
          </p:cNvPr>
          <p:cNvSpPr/>
          <p:nvPr/>
        </p:nvSpPr>
        <p:spPr>
          <a:xfrm>
            <a:off x="3793857" y="327741"/>
            <a:ext cx="4126230" cy="40031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java.sql.Driver</a:t>
            </a:r>
            <a:r>
              <a:rPr kumimoji="1" lang="en-US" altLang="ko-Kore-KR" sz="1200" dirty="0"/>
              <a:t> </a:t>
            </a:r>
            <a:r>
              <a:rPr kumimoji="1" lang="ko-KR" altLang="en-US" sz="1200" dirty="0"/>
              <a:t>인터페이스를 구현한 클래스의 인스턴스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62695" y="2647428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62695" y="310059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03150" y="2714047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791809" y="3443527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62941" y="378050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69079" y="4363123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11480" y="4465145"/>
            <a:ext cx="1610641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75782" y="4752743"/>
            <a:ext cx="3920336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43909" y="376697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43909" y="422014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62941" y="548781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82592" y="6394509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66767" y="6159955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0651F08-C126-9E18-D443-CE8D3FF59089}"/>
              </a:ext>
            </a:extLst>
          </p:cNvPr>
          <p:cNvSpPr/>
          <p:nvPr/>
        </p:nvSpPr>
        <p:spPr>
          <a:xfrm>
            <a:off x="8930326" y="5066445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849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48CB3A7-58E2-4663-390D-FB9EF47E8EA5}"/>
              </a:ext>
            </a:extLst>
          </p:cNvPr>
          <p:cNvSpPr/>
          <p:nvPr/>
        </p:nvSpPr>
        <p:spPr>
          <a:xfrm>
            <a:off x="172593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2EB08F5-973F-6833-A319-950EA7D21C44}"/>
              </a:ext>
            </a:extLst>
          </p:cNvPr>
          <p:cNvSpPr/>
          <p:nvPr/>
        </p:nvSpPr>
        <p:spPr>
          <a:xfrm>
            <a:off x="464439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162DC8-509D-6679-CCD2-8B61FD857759}"/>
              </a:ext>
            </a:extLst>
          </p:cNvPr>
          <p:cNvSpPr/>
          <p:nvPr/>
        </p:nvSpPr>
        <p:spPr>
          <a:xfrm>
            <a:off x="172593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AA339C-20DE-0827-E99B-33F792F0C90E}"/>
              </a:ext>
            </a:extLst>
          </p:cNvPr>
          <p:cNvSpPr/>
          <p:nvPr/>
        </p:nvSpPr>
        <p:spPr>
          <a:xfrm>
            <a:off x="464439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78E2D7-BD8D-6B69-1E41-6FAB573A2B1B}"/>
              </a:ext>
            </a:extLst>
          </p:cNvPr>
          <p:cNvSpPr/>
          <p:nvPr/>
        </p:nvSpPr>
        <p:spPr>
          <a:xfrm>
            <a:off x="177165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F11AD7-6D75-64B8-730E-E569A5F394C9}"/>
              </a:ext>
            </a:extLst>
          </p:cNvPr>
          <p:cNvSpPr/>
          <p:nvPr/>
        </p:nvSpPr>
        <p:spPr>
          <a:xfrm>
            <a:off x="469011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9017C9-3674-0348-77F4-829FFC93533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503170" y="2343150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409C80F-CE83-DA6A-3456-4C9B2D8A8FA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503170" y="3737611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95B55F-1162-B8FB-1B92-69E761BD984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548890" y="5132072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AB8DBCD-5395-3A4D-CC28-E7477FD63F69}"/>
              </a:ext>
            </a:extLst>
          </p:cNvPr>
          <p:cNvSpPr/>
          <p:nvPr/>
        </p:nvSpPr>
        <p:spPr>
          <a:xfrm>
            <a:off x="6770372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3F49F8E-4774-3A92-FDC8-93154D7486CC}"/>
              </a:ext>
            </a:extLst>
          </p:cNvPr>
          <p:cNvCxnSpPr>
            <a:stCxn id="3" idx="6"/>
            <a:endCxn id="16" idx="1"/>
          </p:cNvCxnSpPr>
          <p:nvPr/>
        </p:nvCxnSpPr>
        <p:spPr>
          <a:xfrm>
            <a:off x="5421630" y="2343150"/>
            <a:ext cx="146256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A012E3A-00A6-0574-9956-2615E9F0E559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5421630" y="3737611"/>
            <a:ext cx="13487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E0487C63-5B4E-33C6-85E5-E4835616D355}"/>
              </a:ext>
            </a:extLst>
          </p:cNvPr>
          <p:cNvCxnSpPr>
            <a:cxnSpLocks/>
            <a:stCxn id="7" idx="6"/>
            <a:endCxn id="16" idx="3"/>
          </p:cNvCxnSpPr>
          <p:nvPr/>
        </p:nvCxnSpPr>
        <p:spPr>
          <a:xfrm flipV="1">
            <a:off x="5467350" y="4012407"/>
            <a:ext cx="141684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곱하기 25">
            <a:extLst>
              <a:ext uri="{FF2B5EF4-FFF2-40B4-BE49-F238E27FC236}">
                <a16:creationId xmlns:a16="http://schemas.microsoft.com/office/drawing/2014/main" id="{5C6E2249-C362-8B96-4904-9979F482A7EA}"/>
              </a:ext>
            </a:extLst>
          </p:cNvPr>
          <p:cNvSpPr/>
          <p:nvPr/>
        </p:nvSpPr>
        <p:spPr>
          <a:xfrm>
            <a:off x="1536838" y="1954540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F367A8-2082-DC50-01C9-C466080CB99D}"/>
              </a:ext>
            </a:extLst>
          </p:cNvPr>
          <p:cNvSpPr txBox="1"/>
          <p:nvPr/>
        </p:nvSpPr>
        <p:spPr>
          <a:xfrm>
            <a:off x="1087258" y="2842275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Client</a:t>
            </a:r>
            <a:r>
              <a:rPr kumimoji="1" lang="ko-KR" altLang="en-US" sz="1100" dirty="0"/>
              <a:t>가 연결을 끝냄</a:t>
            </a:r>
            <a:endParaRPr kumimoji="1" lang="ko-Kore-KR" altLang="en-US" sz="1100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185E762-E870-F80B-5A67-9FBB9E5FBBC6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2948939" y="2600965"/>
            <a:ext cx="2250274" cy="372115"/>
          </a:xfrm>
          <a:prstGeom prst="curvedConnector3">
            <a:avLst>
              <a:gd name="adj1" fmla="val 50000"/>
            </a:avLst>
          </a:prstGeom>
          <a:ln w="15875" cap="flat" cmpd="sng" algn="ctr">
            <a:solidFill>
              <a:srgbClr val="FF00A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D7EF68-76E9-08EA-B725-011821F5B244}"/>
              </a:ext>
            </a:extLst>
          </p:cNvPr>
          <p:cNvSpPr txBox="1"/>
          <p:nvPr/>
        </p:nvSpPr>
        <p:spPr>
          <a:xfrm>
            <a:off x="5199213" y="2470160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여전히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가 남아있다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sp>
        <p:nvSpPr>
          <p:cNvPr id="32" name="곱하기 31">
            <a:extLst>
              <a:ext uri="{FF2B5EF4-FFF2-40B4-BE49-F238E27FC236}">
                <a16:creationId xmlns:a16="http://schemas.microsoft.com/office/drawing/2014/main" id="{DE032A68-2F6F-F8FD-324F-BEAF787E83A7}"/>
              </a:ext>
            </a:extLst>
          </p:cNvPr>
          <p:cNvSpPr/>
          <p:nvPr/>
        </p:nvSpPr>
        <p:spPr>
          <a:xfrm>
            <a:off x="1543020" y="4743462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곱하기 32">
            <a:extLst>
              <a:ext uri="{FF2B5EF4-FFF2-40B4-BE49-F238E27FC236}">
                <a16:creationId xmlns:a16="http://schemas.microsoft.com/office/drawing/2014/main" id="{0B49547F-B7F7-EC24-B778-D404430E7C9E}"/>
              </a:ext>
            </a:extLst>
          </p:cNvPr>
          <p:cNvSpPr/>
          <p:nvPr/>
        </p:nvSpPr>
        <p:spPr>
          <a:xfrm>
            <a:off x="4507200" y="4759957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91AAB9-D412-E4AF-445A-CB2D43F71B07}"/>
              </a:ext>
            </a:extLst>
          </p:cNvPr>
          <p:cNvSpPr txBox="1"/>
          <p:nvPr/>
        </p:nvSpPr>
        <p:spPr>
          <a:xfrm>
            <a:off x="2932157" y="5283858"/>
            <a:ext cx="1070343" cy="26158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close()</a:t>
            </a:r>
            <a:endParaRPr kumimoji="1" lang="ko-Kore-KR" altLang="en-US" sz="11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D1FB4DA-3AE0-8A8F-C9F1-DD16F370895B}"/>
              </a:ext>
            </a:extLst>
          </p:cNvPr>
          <p:cNvCxnSpPr>
            <a:stCxn id="34" idx="2"/>
            <a:endCxn id="33" idx="3"/>
          </p:cNvCxnSpPr>
          <p:nvPr/>
        </p:nvCxnSpPr>
        <p:spPr>
          <a:xfrm rot="5400000" flipH="1" flipV="1">
            <a:off x="4028554" y="4789290"/>
            <a:ext cx="194924" cy="1317375"/>
          </a:xfrm>
          <a:prstGeom prst="curvedConnector3">
            <a:avLst>
              <a:gd name="adj1" fmla="val -117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03C659-4C3E-DAD2-336B-DCE1A195556A}"/>
              </a:ext>
            </a:extLst>
          </p:cNvPr>
          <p:cNvSpPr txBox="1"/>
          <p:nvPr/>
        </p:nvSpPr>
        <p:spPr>
          <a:xfrm>
            <a:off x="4328858" y="5648169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해야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도 사라진다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4807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222449" y="7051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196445" y="3855566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196445" y="2746344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196446" y="5613200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00335" y="2746344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00335" y="3855565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766767" y="617267"/>
            <a:ext cx="26003" cy="1019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0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66767" y="3293099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66767" y="4402321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37088" y="3019722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35950" y="4128943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75846" y="3019722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75846" y="4128943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75846" y="5885640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908607" y="767694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62695" y="2647428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62695" y="310059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03150" y="2714047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791809" y="3443527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62941" y="378050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69079" y="4363123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11480" y="4465145"/>
            <a:ext cx="1610641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75782" y="4752743"/>
            <a:ext cx="3920336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43909" y="376697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43909" y="422014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62941" y="548781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82592" y="6394509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66767" y="6159955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6888DE-8C6E-E3B6-6CD6-87671C53DF47}"/>
              </a:ext>
            </a:extLst>
          </p:cNvPr>
          <p:cNvSpPr txBox="1"/>
          <p:nvPr/>
        </p:nvSpPr>
        <p:spPr>
          <a:xfrm>
            <a:off x="1129152" y="-6606"/>
            <a:ext cx="918972" cy="26032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96DD5-B0FE-4E75-CE54-17CEC1A13407}"/>
              </a:ext>
            </a:extLst>
          </p:cNvPr>
          <p:cNvSpPr txBox="1"/>
          <p:nvPr/>
        </p:nvSpPr>
        <p:spPr>
          <a:xfrm>
            <a:off x="3893568" y="737630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registerDriver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5CD8939-D22C-470E-E4D0-5CB760456AB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88638" y="343889"/>
            <a:ext cx="6338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1A54A8C6-889C-72BC-FE64-FD54125338E7}"/>
              </a:ext>
            </a:extLst>
          </p:cNvPr>
          <p:cNvCxnSpPr>
            <a:cxnSpLocks/>
            <a:stCxn id="2" idx="3"/>
            <a:endCxn id="17" idx="0"/>
          </p:cNvCxnSpPr>
          <p:nvPr/>
        </p:nvCxnSpPr>
        <p:spPr>
          <a:xfrm>
            <a:off x="3363091" y="343890"/>
            <a:ext cx="1445944" cy="393740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620B5F-0774-9D12-2FF6-083A286304A1}"/>
              </a:ext>
            </a:extLst>
          </p:cNvPr>
          <p:cNvSpPr txBox="1"/>
          <p:nvPr/>
        </p:nvSpPr>
        <p:spPr>
          <a:xfrm>
            <a:off x="3888310" y="189545"/>
            <a:ext cx="918972" cy="26032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>
                <a:solidFill>
                  <a:srgbClr val="FF00A8"/>
                </a:solidFill>
              </a:rPr>
              <a:t>등록</a:t>
            </a:r>
            <a:endParaRPr kumimoji="1" lang="ko-Kore-KR" altLang="en-US" sz="1100" dirty="0">
              <a:solidFill>
                <a:srgbClr val="FF00A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E8959A-5C65-076D-A910-EE71C63687A7}"/>
              </a:ext>
            </a:extLst>
          </p:cNvPr>
          <p:cNvSpPr txBox="1"/>
          <p:nvPr/>
        </p:nvSpPr>
        <p:spPr>
          <a:xfrm>
            <a:off x="5206536" y="133312"/>
            <a:ext cx="338053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 후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getDriver</a:t>
            </a:r>
            <a:r>
              <a:rPr kumimoji="1" lang="en-US" altLang="ko-KR" sz="1100" dirty="0"/>
              <a:t>()</a:t>
            </a:r>
            <a:r>
              <a:rPr kumimoji="1" lang="ko-KR" altLang="en-US" sz="1100" dirty="0"/>
              <a:t>로 등록됐는지 확인 가능하다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780B03-8004-4C3B-621B-8DC3784494B8}"/>
              </a:ext>
            </a:extLst>
          </p:cNvPr>
          <p:cNvSpPr txBox="1"/>
          <p:nvPr/>
        </p:nvSpPr>
        <p:spPr>
          <a:xfrm>
            <a:off x="218452" y="1268412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</a:t>
            </a:r>
            <a:r>
              <a:rPr kumimoji="1" lang="en-US" altLang="ko-KR" sz="1100" dirty="0" err="1"/>
              <a:t>getConnection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E07FF-1107-2E83-CE1F-DD8C8FE6D28D}"/>
              </a:ext>
            </a:extLst>
          </p:cNvPr>
          <p:cNvSpPr txBox="1"/>
          <p:nvPr/>
        </p:nvSpPr>
        <p:spPr>
          <a:xfrm>
            <a:off x="3867566" y="1202141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 connect()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6C8C8-2EF0-DEA3-ADCB-982303FDEFB3}"/>
              </a:ext>
            </a:extLst>
          </p:cNvPr>
          <p:cNvSpPr txBox="1"/>
          <p:nvPr/>
        </p:nvSpPr>
        <p:spPr>
          <a:xfrm>
            <a:off x="8659442" y="1434379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52855F-8535-42AC-EC8F-850D906EA65F}"/>
              </a:ext>
            </a:extLst>
          </p:cNvPr>
          <p:cNvSpPr/>
          <p:nvPr/>
        </p:nvSpPr>
        <p:spPr>
          <a:xfrm>
            <a:off x="7619330" y="467270"/>
            <a:ext cx="4043198" cy="534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”</a:t>
            </a:r>
            <a:r>
              <a:rPr kumimoji="1" lang="en-US" altLang="ko-Kore-KR" sz="1400" b="1" dirty="0"/>
              <a:t>service-provider loading</a:t>
            </a:r>
            <a:r>
              <a:rPr kumimoji="1" lang="en-US" altLang="ko-Kore-KR" sz="1400" dirty="0"/>
              <a:t>”</a:t>
            </a:r>
          </a:p>
          <a:p>
            <a:pPr algn="ctr"/>
            <a:r>
              <a:rPr kumimoji="1" lang="ko-KR" altLang="en-US" sz="1400" dirty="0"/>
              <a:t>규칙에 따라 </a:t>
            </a:r>
            <a:r>
              <a:rPr kumimoji="1" lang="ko-KR" altLang="en-US" sz="1400" b="1" dirty="0"/>
              <a:t>자동</a:t>
            </a:r>
            <a:r>
              <a:rPr kumimoji="1" lang="ko-KR" altLang="en-US" sz="1400" dirty="0"/>
              <a:t>으로 드라이버를 </a:t>
            </a:r>
            <a:r>
              <a:rPr kumimoji="1" lang="ko-KR" altLang="en-US" sz="1400" dirty="0" err="1"/>
              <a:t>로딩한다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7A8BD8-D322-1366-2512-288E8DEB10E6}"/>
              </a:ext>
            </a:extLst>
          </p:cNvPr>
          <p:cNvSpPr/>
          <p:nvPr/>
        </p:nvSpPr>
        <p:spPr>
          <a:xfrm>
            <a:off x="868679" y="-8738"/>
            <a:ext cx="10946249" cy="1108858"/>
          </a:xfrm>
          <a:prstGeom prst="rect">
            <a:avLst/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724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618712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8870623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7318341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733826" y="1371601"/>
            <a:ext cx="145329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33826" y="1371601"/>
            <a:ext cx="145329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6144844" y="1835897"/>
            <a:ext cx="121577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순서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동시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보안</a:t>
            </a:r>
            <a:endParaRPr kumimoji="1" lang="ko-Kore-KR" altLang="en-US" dirty="0"/>
          </a:p>
        </p:txBody>
      </p:sp>
      <p:sp>
        <p:nvSpPr>
          <p:cNvPr id="29" name="곱하기 28">
            <a:extLst>
              <a:ext uri="{FF2B5EF4-FFF2-40B4-BE49-F238E27FC236}">
                <a16:creationId xmlns:a16="http://schemas.microsoft.com/office/drawing/2014/main" id="{E441D3DC-32A0-7FC7-EBCB-810E7F01F1B5}"/>
              </a:ext>
            </a:extLst>
          </p:cNvPr>
          <p:cNvSpPr/>
          <p:nvPr/>
        </p:nvSpPr>
        <p:spPr>
          <a:xfrm>
            <a:off x="6325682" y="264120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1123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7959364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10642862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3225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9090580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733826" y="1371601"/>
            <a:ext cx="104401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733826" y="1371601"/>
            <a:ext cx="104401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7917083" y="1761625"/>
            <a:ext cx="117349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파일입출력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API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347BE5-D74B-4FC4-9A89-EE2B04FBF45D}"/>
              </a:ext>
            </a:extLst>
          </p:cNvPr>
          <p:cNvSpPr/>
          <p:nvPr/>
        </p:nvSpPr>
        <p:spPr>
          <a:xfrm>
            <a:off x="5777845" y="1046376"/>
            <a:ext cx="1131216" cy="650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0062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113868E-8170-926C-9E53-16BDFF5AD769}"/>
              </a:ext>
            </a:extLst>
          </p:cNvPr>
          <p:cNvSpPr/>
          <p:nvPr/>
        </p:nvSpPr>
        <p:spPr>
          <a:xfrm>
            <a:off x="641023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18CE02E-0F60-E298-943A-6E82C738B12C}"/>
              </a:ext>
            </a:extLst>
          </p:cNvPr>
          <p:cNvSpPr/>
          <p:nvPr/>
        </p:nvSpPr>
        <p:spPr>
          <a:xfrm>
            <a:off x="3951402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5A98811-013C-EDE7-D666-E773B2A7523C}"/>
              </a:ext>
            </a:extLst>
          </p:cNvPr>
          <p:cNvSpPr/>
          <p:nvPr/>
        </p:nvSpPr>
        <p:spPr>
          <a:xfrm>
            <a:off x="3951402" y="2627721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C85B3B-860F-D9A9-F156-9F086EE46C84}"/>
              </a:ext>
            </a:extLst>
          </p:cNvPr>
          <p:cNvSpPr/>
          <p:nvPr/>
        </p:nvSpPr>
        <p:spPr>
          <a:xfrm>
            <a:off x="3951402" y="4576713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A1185E-4EB3-419F-2498-A9D3FFAA0A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3097491" y="-976459"/>
            <a:ext cx="12700" cy="331037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F4B1A4-5213-3285-196C-5AA884A61631}"/>
              </a:ext>
            </a:extLst>
          </p:cNvPr>
          <p:cNvSpPr txBox="1"/>
          <p:nvPr/>
        </p:nvSpPr>
        <p:spPr>
          <a:xfrm>
            <a:off x="3538401" y="315486"/>
            <a:ext cx="65652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중복</a:t>
            </a:r>
            <a:endParaRPr kumimoji="1" lang="ko-Kore-KR" altLang="en-US" sz="1100" dirty="0"/>
          </a:p>
        </p:txBody>
      </p:sp>
      <p:sp>
        <p:nvSpPr>
          <p:cNvPr id="9" name="곱하기 8">
            <a:extLst>
              <a:ext uri="{FF2B5EF4-FFF2-40B4-BE49-F238E27FC236}">
                <a16:creationId xmlns:a16="http://schemas.microsoft.com/office/drawing/2014/main" id="{63EECFAA-FF7A-21F0-3CFA-B39CBD0B6DE1}"/>
              </a:ext>
            </a:extLst>
          </p:cNvPr>
          <p:cNvSpPr/>
          <p:nvPr/>
        </p:nvSpPr>
        <p:spPr>
          <a:xfrm>
            <a:off x="3400529" y="229719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D86702-C550-616A-E65E-9ECA7CDB32D7}"/>
              </a:ext>
            </a:extLst>
          </p:cNvPr>
          <p:cNvCxnSpPr>
            <a:stCxn id="2" idx="5"/>
            <a:endCxn id="4" idx="2"/>
          </p:cNvCxnSpPr>
          <p:nvPr/>
        </p:nvCxnSpPr>
        <p:spPr>
          <a:xfrm>
            <a:off x="2008891" y="2046598"/>
            <a:ext cx="1942511" cy="138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7303456F-6CA4-30EC-67A9-BCE65B9F13B0}"/>
              </a:ext>
            </a:extLst>
          </p:cNvPr>
          <p:cNvCxnSpPr>
            <a:cxnSpLocks/>
            <a:stCxn id="2" idx="4"/>
            <a:endCxn id="5" idx="2"/>
          </p:cNvCxnSpPr>
          <p:nvPr/>
        </p:nvCxnSpPr>
        <p:spPr>
          <a:xfrm rot="16200000" flipH="1">
            <a:off x="1148500" y="2575089"/>
            <a:ext cx="3096705" cy="25091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FF6DE55-8742-157F-C96A-9E33E2B9F7E3}"/>
              </a:ext>
            </a:extLst>
          </p:cNvPr>
          <p:cNvCxnSpPr>
            <a:cxnSpLocks/>
            <a:stCxn id="3" idx="6"/>
            <a:endCxn id="4" idx="6"/>
          </p:cNvCxnSpPr>
          <p:nvPr/>
        </p:nvCxnSpPr>
        <p:spPr>
          <a:xfrm>
            <a:off x="5553959" y="1480009"/>
            <a:ext cx="12700" cy="194899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4C6727A6-AC54-CB47-FFC1-B57BB6D386D3}"/>
              </a:ext>
            </a:extLst>
          </p:cNvPr>
          <p:cNvCxnSpPr>
            <a:cxnSpLocks/>
            <a:stCxn id="3" idx="6"/>
            <a:endCxn id="5" idx="6"/>
          </p:cNvCxnSpPr>
          <p:nvPr/>
        </p:nvCxnSpPr>
        <p:spPr>
          <a:xfrm>
            <a:off x="5553959" y="1480009"/>
            <a:ext cx="12700" cy="389798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3200DF-A1CF-CE41-9821-EE809A70640A}"/>
              </a:ext>
            </a:extLst>
          </p:cNvPr>
          <p:cNvSpPr txBox="1"/>
          <p:nvPr/>
        </p:nvSpPr>
        <p:spPr>
          <a:xfrm>
            <a:off x="5439472" y="2150481"/>
            <a:ext cx="656528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분리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8309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4128809" y="209379"/>
            <a:ext cx="3061354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사용자가 바로 서버에 접근할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Client</a:t>
            </a:r>
            <a:r>
              <a:rPr kumimoji="1" lang="ko-KR" altLang="en-US" sz="1100" dirty="0">
                <a:sym typeface="Wingdings" pitchFamily="2" charset="2"/>
              </a:rPr>
              <a:t>의 도움을 받는다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" idx="0"/>
            <a:endCxn id="33" idx="1"/>
          </p:cNvCxnSpPr>
          <p:nvPr/>
        </p:nvCxnSpPr>
        <p:spPr>
          <a:xfrm rot="5400000" flipH="1" flipV="1">
            <a:off x="3129941" y="547130"/>
            <a:ext cx="1121174" cy="8765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93C81D3-77DD-73D4-FD4F-93430920CAC2}"/>
              </a:ext>
            </a:extLst>
          </p:cNvPr>
          <p:cNvCxnSpPr>
            <a:cxnSpLocks/>
            <a:stCxn id="33" idx="2"/>
            <a:endCxn id="4" idx="0"/>
          </p:cNvCxnSpPr>
          <p:nvPr/>
        </p:nvCxnSpPr>
        <p:spPr>
          <a:xfrm rot="5400000">
            <a:off x="5011670" y="888754"/>
            <a:ext cx="896304" cy="3993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6609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  <p:sp>
        <p:nvSpPr>
          <p:cNvPr id="47" name="웃는 얼굴[S] 46">
            <a:extLst>
              <a:ext uri="{FF2B5EF4-FFF2-40B4-BE49-F238E27FC236}">
                <a16:creationId xmlns:a16="http://schemas.microsoft.com/office/drawing/2014/main" id="{D0EFB413-5776-D8E2-F9BB-CDF120104DCA}"/>
              </a:ext>
            </a:extLst>
          </p:cNvPr>
          <p:cNvSpPr/>
          <p:nvPr/>
        </p:nvSpPr>
        <p:spPr>
          <a:xfrm>
            <a:off x="989815" y="4594200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A2AAC6-E4BF-9340-D26C-9600C55DF439}"/>
              </a:ext>
            </a:extLst>
          </p:cNvPr>
          <p:cNvSpPr/>
          <p:nvPr/>
        </p:nvSpPr>
        <p:spPr>
          <a:xfrm>
            <a:off x="2809188" y="4622480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E904FF-DD5A-3C8A-B5BF-D59FE23BE186}"/>
              </a:ext>
            </a:extLst>
          </p:cNvPr>
          <p:cNvSpPr/>
          <p:nvPr/>
        </p:nvSpPr>
        <p:spPr>
          <a:xfrm>
            <a:off x="4572001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B52813-4042-CFC9-BED5-FA33ACDE6DAB}"/>
              </a:ext>
            </a:extLst>
          </p:cNvPr>
          <p:cNvSpPr/>
          <p:nvPr/>
        </p:nvSpPr>
        <p:spPr>
          <a:xfrm>
            <a:off x="6825006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1" name="다중 문서 50">
            <a:extLst>
              <a:ext uri="{FF2B5EF4-FFF2-40B4-BE49-F238E27FC236}">
                <a16:creationId xmlns:a16="http://schemas.microsoft.com/office/drawing/2014/main" id="{7D70282C-DE4F-57B7-71ED-AEF4301C6406}"/>
              </a:ext>
            </a:extLst>
          </p:cNvPr>
          <p:cNvSpPr/>
          <p:nvPr/>
        </p:nvSpPr>
        <p:spPr>
          <a:xfrm>
            <a:off x="9090711" y="4556493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58A49141-5EA0-5FB6-E93B-F8B5AAA6CF8C}"/>
              </a:ext>
            </a:extLst>
          </p:cNvPr>
          <p:cNvCxnSpPr>
            <a:cxnSpLocks/>
            <a:stCxn id="47" idx="0"/>
            <a:endCxn id="48" idx="0"/>
          </p:cNvCxnSpPr>
          <p:nvPr/>
        </p:nvCxnSpPr>
        <p:spPr>
          <a:xfrm rot="16200000" flipH="1">
            <a:off x="2342561" y="3712794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DA54F67-42C5-6293-91FF-266F9A010DDA}"/>
              </a:ext>
            </a:extLst>
          </p:cNvPr>
          <p:cNvCxnSpPr>
            <a:cxnSpLocks/>
            <a:stCxn id="49" idx="0"/>
            <a:endCxn id="50" idx="0"/>
          </p:cNvCxnSpPr>
          <p:nvPr/>
        </p:nvCxnSpPr>
        <p:spPr>
          <a:xfrm rot="5400000" flipH="1" flipV="1">
            <a:off x="6386659" y="348655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CCD2066A-8D6E-B80F-C861-8767E52CDDF1}"/>
              </a:ext>
            </a:extLst>
          </p:cNvPr>
          <p:cNvCxnSpPr>
            <a:cxnSpLocks/>
            <a:stCxn id="50" idx="2"/>
            <a:endCxn id="49" idx="2"/>
          </p:cNvCxnSpPr>
          <p:nvPr/>
        </p:nvCxnSpPr>
        <p:spPr>
          <a:xfrm rot="5400000">
            <a:off x="6386660" y="437267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6BD6D4BC-2225-AB6E-F0E0-8B126191F87E}"/>
              </a:ext>
            </a:extLst>
          </p:cNvPr>
          <p:cNvCxnSpPr>
            <a:cxnSpLocks/>
            <a:stCxn id="48" idx="2"/>
            <a:endCxn id="47" idx="4"/>
          </p:cNvCxnSpPr>
          <p:nvPr/>
        </p:nvCxnSpPr>
        <p:spPr>
          <a:xfrm rot="5400000">
            <a:off x="2342562" y="4627194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DBD6AD3-7F18-41E2-ACE9-EE381EBDD820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8201318" y="5056113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63F294E-F1A2-4CB0-5E28-1E171EBD58EE}"/>
              </a:ext>
            </a:extLst>
          </p:cNvPr>
          <p:cNvSpPr/>
          <p:nvPr/>
        </p:nvSpPr>
        <p:spPr>
          <a:xfrm>
            <a:off x="6135278" y="49209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1DFAB2-339B-F5A8-472E-B8A7025635EA}"/>
              </a:ext>
            </a:extLst>
          </p:cNvPr>
          <p:cNvSpPr txBox="1"/>
          <p:nvPr/>
        </p:nvSpPr>
        <p:spPr>
          <a:xfrm>
            <a:off x="2038547" y="421575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E73AD8-203E-2E1B-E844-57849184E6F9}"/>
              </a:ext>
            </a:extLst>
          </p:cNvPr>
          <p:cNvSpPr txBox="1"/>
          <p:nvPr/>
        </p:nvSpPr>
        <p:spPr>
          <a:xfrm>
            <a:off x="2038547" y="562879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646721-0937-E736-F239-9CC76D982DE8}"/>
              </a:ext>
            </a:extLst>
          </p:cNvPr>
          <p:cNvSpPr txBox="1"/>
          <p:nvPr/>
        </p:nvSpPr>
        <p:spPr>
          <a:xfrm>
            <a:off x="6074855" y="426075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A3C0D0-8E99-20C3-C346-C4C1FED1C96E}"/>
              </a:ext>
            </a:extLst>
          </p:cNvPr>
          <p:cNvSpPr txBox="1"/>
          <p:nvPr/>
        </p:nvSpPr>
        <p:spPr>
          <a:xfrm>
            <a:off x="6074855" y="56260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737BBA-479B-2940-1506-43CC5EA4025D}"/>
              </a:ext>
            </a:extLst>
          </p:cNvPr>
          <p:cNvSpPr txBox="1"/>
          <p:nvPr/>
        </p:nvSpPr>
        <p:spPr>
          <a:xfrm>
            <a:off x="8327860" y="470377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4D9204E7-130A-FE75-94D8-173162C91E13}"/>
              </a:ext>
            </a:extLst>
          </p:cNvPr>
          <p:cNvCxnSpPr>
            <a:cxnSpLocks/>
            <a:stCxn id="48" idx="0"/>
            <a:endCxn id="4" idx="1"/>
          </p:cNvCxnSpPr>
          <p:nvPr/>
        </p:nvCxnSpPr>
        <p:spPr>
          <a:xfrm rot="5400000" flipH="1" flipV="1">
            <a:off x="2590699" y="2641179"/>
            <a:ext cx="2642850" cy="13197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곱하기 68">
            <a:extLst>
              <a:ext uri="{FF2B5EF4-FFF2-40B4-BE49-F238E27FC236}">
                <a16:creationId xmlns:a16="http://schemas.microsoft.com/office/drawing/2014/main" id="{76A1AD7E-B1E3-372F-8929-D85962753042}"/>
              </a:ext>
            </a:extLst>
          </p:cNvPr>
          <p:cNvSpPr/>
          <p:nvPr/>
        </p:nvSpPr>
        <p:spPr>
          <a:xfrm>
            <a:off x="3085222" y="301369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5AD6D1-1A16-DE2F-FE14-5D684E56FB9E}"/>
              </a:ext>
            </a:extLst>
          </p:cNvPr>
          <p:cNvSpPr txBox="1"/>
          <p:nvPr/>
        </p:nvSpPr>
        <p:spPr>
          <a:xfrm>
            <a:off x="3034540" y="3409636"/>
            <a:ext cx="636308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불가</a:t>
            </a:r>
            <a:endParaRPr kumimoji="1" lang="ko-Kore-KR" altLang="en-US" sz="11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20C721-E7EA-826A-7773-783B9B462C6F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4251489" y="3613813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CF4234F-0CDD-3573-5D2C-E3A008C41C83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>
            <a:off x="4251490" y="4499932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7F80A5-1651-4805-4CCF-67B2101AC9C2}"/>
              </a:ext>
            </a:extLst>
          </p:cNvPr>
          <p:cNvSpPr txBox="1"/>
          <p:nvPr/>
        </p:nvSpPr>
        <p:spPr>
          <a:xfrm>
            <a:off x="3859555" y="4138620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</a:p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CC3900-464D-4B22-65DF-D9FB40D67139}"/>
              </a:ext>
            </a:extLst>
          </p:cNvPr>
          <p:cNvSpPr txBox="1"/>
          <p:nvPr/>
        </p:nvSpPr>
        <p:spPr>
          <a:xfrm>
            <a:off x="3935693" y="562500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4B9B38-8933-3198-3388-7C9006F5DD70}"/>
              </a:ext>
            </a:extLst>
          </p:cNvPr>
          <p:cNvSpPr txBox="1"/>
          <p:nvPr/>
        </p:nvSpPr>
        <p:spPr>
          <a:xfrm>
            <a:off x="2725970" y="6062029"/>
            <a:ext cx="105255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board-app</a:t>
            </a:r>
          </a:p>
          <a:p>
            <a:pPr algn="ctr"/>
            <a:r>
              <a:rPr kumimoji="1" lang="en-US" altLang="ko-Kore-KR" sz="1100" dirty="0"/>
              <a:t>client</a:t>
            </a:r>
            <a:endParaRPr kumimoji="1" lang="ko-Kore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E7A60-86B3-F28A-A1A6-85B220B0ADE5}"/>
              </a:ext>
            </a:extLst>
          </p:cNvPr>
          <p:cNvSpPr txBox="1"/>
          <p:nvPr/>
        </p:nvSpPr>
        <p:spPr>
          <a:xfrm>
            <a:off x="4786462" y="6157148"/>
            <a:ext cx="2733050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Native API</a:t>
            </a:r>
            <a:r>
              <a:rPr kumimoji="1" lang="en-US" altLang="ko-Kore-KR" sz="1100" dirty="0"/>
              <a:t>:</a:t>
            </a:r>
          </a:p>
          <a:p>
            <a:pPr algn="ctr"/>
            <a:r>
              <a:rPr kumimoji="1" lang="en-US" altLang="ko-Kore-KR" sz="1100" dirty="0"/>
              <a:t>APP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DBMS Server</a:t>
            </a:r>
            <a:r>
              <a:rPr kumimoji="1" lang="ko-KR" altLang="en-US" sz="1100" dirty="0"/>
              <a:t>에게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SQL</a:t>
            </a:r>
            <a:r>
              <a:rPr kumimoji="1" lang="ko-KR" altLang="en-US" sz="1100" dirty="0"/>
              <a:t>을 보낼 때 사용하는 메서드</a:t>
            </a:r>
            <a:r>
              <a:rPr kumimoji="1" lang="en-US" altLang="ko-KR" sz="1100" dirty="0"/>
              <a:t>(</a:t>
            </a:r>
            <a:r>
              <a:rPr kumimoji="1" lang="ko-KR" altLang="en-US" sz="1100" dirty="0"/>
              <a:t>함수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01B76F-06CE-D234-6762-AB42DBD819B0}"/>
              </a:ext>
            </a:extLst>
          </p:cNvPr>
          <p:cNvCxnSpPr>
            <a:stCxn id="20" idx="0"/>
            <a:endCxn id="48" idx="2"/>
          </p:cNvCxnSpPr>
          <p:nvPr/>
        </p:nvCxnSpPr>
        <p:spPr>
          <a:xfrm flipV="1">
            <a:off x="3252247" y="5508600"/>
            <a:ext cx="1" cy="553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1F5A5A9-3AA5-CEB4-D7BD-11DEF51972D3}"/>
              </a:ext>
            </a:extLst>
          </p:cNvPr>
          <p:cNvCxnSpPr>
            <a:cxnSpLocks/>
            <a:stCxn id="22" idx="0"/>
            <a:endCxn id="49" idx="2"/>
          </p:cNvCxnSpPr>
          <p:nvPr/>
        </p:nvCxnSpPr>
        <p:spPr>
          <a:xfrm rot="16200000" flipV="1">
            <a:off x="5377585" y="5381746"/>
            <a:ext cx="657975" cy="892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49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3091992" y="791853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2816191" y="654697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3" idx="0"/>
            <a:endCxn id="15" idx="0"/>
          </p:cNvCxnSpPr>
          <p:nvPr/>
        </p:nvCxnSpPr>
        <p:spPr>
          <a:xfrm rot="5400000" flipH="1" flipV="1">
            <a:off x="3734769" y="-159883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4602277" y="-27537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602278" y="610748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4231195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8CFD3-AD72-8D9F-912A-724E566DB80C}"/>
              </a:ext>
            </a:extLst>
          </p:cNvPr>
          <p:cNvSpPr txBox="1"/>
          <p:nvPr/>
        </p:nvSpPr>
        <p:spPr>
          <a:xfrm>
            <a:off x="4218497" y="17811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185776-4590-8FE8-DBC3-99EEAD9C4875}"/>
              </a:ext>
            </a:extLst>
          </p:cNvPr>
          <p:cNvSpPr/>
          <p:nvPr/>
        </p:nvSpPr>
        <p:spPr>
          <a:xfrm>
            <a:off x="3091992" y="290041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C11A71-3C97-2C66-F066-8EC2EC4A3070}"/>
              </a:ext>
            </a:extLst>
          </p:cNvPr>
          <p:cNvSpPr txBox="1"/>
          <p:nvPr/>
        </p:nvSpPr>
        <p:spPr>
          <a:xfrm>
            <a:off x="2816191" y="2763259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8738A6CB-5EB6-8A93-C359-97591330267E}"/>
              </a:ext>
            </a:extLst>
          </p:cNvPr>
          <p:cNvCxnSpPr>
            <a:cxnSpLocks/>
            <a:stCxn id="50" idx="0"/>
            <a:endCxn id="54" idx="0"/>
          </p:cNvCxnSpPr>
          <p:nvPr/>
        </p:nvCxnSpPr>
        <p:spPr>
          <a:xfrm rot="5400000" flipH="1" flipV="1">
            <a:off x="3734769" y="1948679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77DE5BE5-B924-5A4D-6235-96425B98D74C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4602277" y="183319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2A55491-9C93-F9B1-B4DC-22D2970136EB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>
            <a:off x="4602278" y="271931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BC5A5AC-7866-DF7D-391B-4A9BE8730314}"/>
              </a:ext>
            </a:extLst>
          </p:cNvPr>
          <p:cNvSpPr txBox="1"/>
          <p:nvPr/>
        </p:nvSpPr>
        <p:spPr>
          <a:xfrm>
            <a:off x="4231195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65C2E1-EC23-70AA-AFD3-491A7D889600}"/>
              </a:ext>
            </a:extLst>
          </p:cNvPr>
          <p:cNvSpPr txBox="1"/>
          <p:nvPr/>
        </p:nvSpPr>
        <p:spPr>
          <a:xfrm>
            <a:off x="4218497" y="38896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DB1A1B-5704-D0E0-DD5D-77D01CED9CB3}"/>
              </a:ext>
            </a:extLst>
          </p:cNvPr>
          <p:cNvSpPr/>
          <p:nvPr/>
        </p:nvSpPr>
        <p:spPr>
          <a:xfrm>
            <a:off x="3091992" y="502823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C73D97-4C1E-B2D8-417C-97FF99D28F3F}"/>
              </a:ext>
            </a:extLst>
          </p:cNvPr>
          <p:cNvSpPr txBox="1"/>
          <p:nvPr/>
        </p:nvSpPr>
        <p:spPr>
          <a:xfrm>
            <a:off x="2816191" y="4891081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3BD3E7A6-D897-6172-B732-5D952B596287}"/>
              </a:ext>
            </a:extLst>
          </p:cNvPr>
          <p:cNvCxnSpPr>
            <a:cxnSpLocks/>
            <a:stCxn id="64" idx="0"/>
            <a:endCxn id="68" idx="0"/>
          </p:cNvCxnSpPr>
          <p:nvPr/>
        </p:nvCxnSpPr>
        <p:spPr>
          <a:xfrm rot="5400000" flipH="1" flipV="1">
            <a:off x="3734769" y="4076501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8FCA3992-84AE-31B6-D55B-4A1FE61EE94B}"/>
              </a:ext>
            </a:extLst>
          </p:cNvPr>
          <p:cNvCxnSpPr>
            <a:cxnSpLocks/>
            <a:stCxn id="56" idx="0"/>
            <a:endCxn id="57" idx="0"/>
          </p:cNvCxnSpPr>
          <p:nvPr/>
        </p:nvCxnSpPr>
        <p:spPr>
          <a:xfrm rot="5400000" flipH="1" flipV="1">
            <a:off x="4602277" y="396101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49A6DD61-BFBB-B50A-49D0-CCF8F6D78D2E}"/>
              </a:ext>
            </a:extLst>
          </p:cNvPr>
          <p:cNvCxnSpPr>
            <a:cxnSpLocks/>
            <a:stCxn id="57" idx="2"/>
            <a:endCxn id="56" idx="2"/>
          </p:cNvCxnSpPr>
          <p:nvPr/>
        </p:nvCxnSpPr>
        <p:spPr>
          <a:xfrm rot="5400000">
            <a:off x="4602278" y="484713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A66A6DE-3B31-FF7A-6492-FDA45D3DD36F}"/>
              </a:ext>
            </a:extLst>
          </p:cNvPr>
          <p:cNvSpPr txBox="1"/>
          <p:nvPr/>
        </p:nvSpPr>
        <p:spPr>
          <a:xfrm>
            <a:off x="4231195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756BF2-62FE-9EB2-0E32-51C982825853}"/>
              </a:ext>
            </a:extLst>
          </p:cNvPr>
          <p:cNvSpPr txBox="1"/>
          <p:nvPr/>
        </p:nvSpPr>
        <p:spPr>
          <a:xfrm>
            <a:off x="4218497" y="60175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1715680" y="204274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Oracle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stCxn id="70" idx="0"/>
          </p:cNvCxnSpPr>
          <p:nvPr/>
        </p:nvCxnSpPr>
        <p:spPr>
          <a:xfrm flipV="1">
            <a:off x="2403836" y="180486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DB7D2D-98E4-75CC-06B0-875C07F51FE1}"/>
              </a:ext>
            </a:extLst>
          </p:cNvPr>
          <p:cNvSpPr txBox="1"/>
          <p:nvPr/>
        </p:nvSpPr>
        <p:spPr>
          <a:xfrm>
            <a:off x="1715680" y="414947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MS-SQL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4C954FA-421D-D6C2-5926-ACAC37658501}"/>
              </a:ext>
            </a:extLst>
          </p:cNvPr>
          <p:cNvCxnSpPr>
            <a:stCxn id="73" idx="0"/>
          </p:cNvCxnSpPr>
          <p:nvPr/>
        </p:nvCxnSpPr>
        <p:spPr>
          <a:xfrm flipV="1">
            <a:off x="2403836" y="391159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A646C-987C-0853-13FD-4E427F9CF8BB}"/>
              </a:ext>
            </a:extLst>
          </p:cNvPr>
          <p:cNvSpPr txBox="1"/>
          <p:nvPr/>
        </p:nvSpPr>
        <p:spPr>
          <a:xfrm>
            <a:off x="1715680" y="6279885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My-SQL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3AB106D-D71B-3EA3-7542-18592E49B803}"/>
              </a:ext>
            </a:extLst>
          </p:cNvPr>
          <p:cNvCxnSpPr>
            <a:stCxn id="75" idx="0"/>
          </p:cNvCxnSpPr>
          <p:nvPr/>
        </p:nvCxnSpPr>
        <p:spPr>
          <a:xfrm flipV="1">
            <a:off x="2403836" y="6042011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9375809" y="2951060"/>
            <a:ext cx="2449397" cy="7848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DBMS API(Native API)</a:t>
            </a:r>
            <a:endParaRPr kumimoji="1"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언어별 제공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DBMS</a:t>
            </a:r>
            <a:r>
              <a:rPr kumimoji="1" lang="ko-KR" altLang="en-US" sz="1100" dirty="0"/>
              <a:t>마다 </a:t>
            </a:r>
            <a:r>
              <a:rPr kumimoji="1" lang="en-US" altLang="ko-KR" sz="1100" dirty="0"/>
              <a:t>API</a:t>
            </a:r>
            <a:r>
              <a:rPr kumimoji="1" lang="ko-KR" altLang="en-US" sz="1100" dirty="0"/>
              <a:t> 규격이 다르다</a:t>
            </a:r>
            <a:r>
              <a:rPr kumimoji="1"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526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205833" y="1420276"/>
            <a:ext cx="1012663" cy="6001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API</a:t>
            </a:r>
          </a:p>
          <a:p>
            <a:r>
              <a:rPr kumimoji="1" lang="ko-KR" altLang="en-US" sz="1100" b="1" dirty="0"/>
              <a:t>규격</a:t>
            </a:r>
            <a:r>
              <a:rPr kumimoji="1" lang="ko-KR" altLang="en-US" sz="1100" dirty="0"/>
              <a:t>에 맞춰</a:t>
            </a:r>
            <a:endParaRPr kumimoji="1" lang="en-US" altLang="ko-KR" sz="1100" dirty="0"/>
          </a:p>
          <a:p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2017336" y="5437723"/>
            <a:ext cx="2379547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API </a:t>
            </a:r>
            <a:r>
              <a:rPr kumimoji="1" lang="ko-KR" altLang="en-US" sz="1100" dirty="0"/>
              <a:t>규격이 같기 때문에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메서드 호출 코드도 동일하다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DBMS</a:t>
            </a:r>
            <a:r>
              <a:rPr kumimoji="1" lang="ko-KR" altLang="en-US" sz="1100" b="1" dirty="0">
                <a:sym typeface="Wingdings" pitchFamily="2" charset="2"/>
              </a:rPr>
              <a:t>마다</a:t>
            </a:r>
            <a:r>
              <a:rPr kumimoji="1" lang="en-US" altLang="ko-KR" sz="1100" b="1" dirty="0">
                <a:sym typeface="Wingdings" pitchFamily="2" charset="2"/>
              </a:rPr>
              <a:t>,</a:t>
            </a:r>
            <a:r>
              <a:rPr kumimoji="1" lang="ko-KR" altLang="en-US" sz="1100" b="1" dirty="0">
                <a:sym typeface="Wingdings" pitchFamily="2" charset="2"/>
              </a:rPr>
              <a:t> 변경할 필요가 없다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207110" y="5034588"/>
            <a:ext cx="516478" cy="40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831227" y="182497"/>
            <a:ext cx="3748531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Driver</a:t>
            </a:r>
            <a:r>
              <a:rPr kumimoji="1" lang="en-US" altLang="ko-Kore-KR" sz="1100" dirty="0"/>
              <a:t>: ODBC API</a:t>
            </a:r>
            <a:r>
              <a:rPr kumimoji="1" lang="ko-KR" altLang="en-US" sz="1100" dirty="0"/>
              <a:t> </a:t>
            </a:r>
            <a:r>
              <a:rPr kumimoji="1" lang="ko-Kore-KR" altLang="en-US" sz="1100" dirty="0"/>
              <a:t>규격에</a:t>
            </a:r>
            <a:r>
              <a:rPr kumimoji="1" lang="ko-KR" altLang="en-US" sz="1100" dirty="0"/>
              <a:t> 따라 </a:t>
            </a:r>
            <a:r>
              <a:rPr kumimoji="1" lang="en-US" altLang="ko-KR" sz="1100" dirty="0"/>
              <a:t>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만들었다</a:t>
            </a:r>
            <a:r>
              <a:rPr kumimoji="1" lang="en-US" altLang="ko-KR" sz="1100" dirty="0"/>
              <a:t>.</a:t>
            </a:r>
            <a:r>
              <a:rPr kumimoji="1" lang="ko-KR" altLang="en-US" sz="1100" dirty="0"/>
              <a:t> </a:t>
            </a:r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DBMS </a:t>
            </a:r>
            <a:r>
              <a:rPr kumimoji="1" lang="ko-KR" altLang="en-US" sz="1100" dirty="0">
                <a:sym typeface="Wingdings" pitchFamily="2" charset="2"/>
              </a:rPr>
              <a:t>제조자 마음대로가 아니라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ODBC API </a:t>
            </a:r>
            <a:r>
              <a:rPr kumimoji="1" lang="ko-KR" altLang="en-US" sz="1100" dirty="0">
                <a:sym typeface="Wingdings" pitchFamily="2" charset="2"/>
              </a:rPr>
              <a:t>표준 규격에 따라 </a:t>
            </a:r>
            <a:r>
              <a:rPr kumimoji="1" lang="en-US" altLang="ko-KR" sz="1100" dirty="0">
                <a:sym typeface="Wingdings" pitchFamily="2" charset="2"/>
              </a:rPr>
              <a:t>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만들었다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5B3D4E6C-755D-A88D-1989-563594DB7B41}"/>
              </a:ext>
            </a:extLst>
          </p:cNvPr>
          <p:cNvCxnSpPr>
            <a:cxnSpLocks/>
            <a:stCxn id="77" idx="3"/>
            <a:endCxn id="4" idx="0"/>
          </p:cNvCxnSpPr>
          <p:nvPr/>
        </p:nvCxnSpPr>
        <p:spPr>
          <a:xfrm>
            <a:off x="4579758" y="482579"/>
            <a:ext cx="1089745" cy="30927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8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Java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C/C++ </a:t>
            </a:r>
            <a:r>
              <a:rPr kumimoji="1" lang="ko-KR" altLang="en-US" sz="1100" dirty="0"/>
              <a:t>코드를 직접 호출할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Java DBMS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이용한다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B3E982A-82E9-39A4-CC78-26952872AD99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rot="5400000" flipH="1" flipV="1">
            <a:off x="2177215" y="89933"/>
            <a:ext cx="1659152" cy="394911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곱하기 27">
            <a:extLst>
              <a:ext uri="{FF2B5EF4-FFF2-40B4-BE49-F238E27FC236}">
                <a16:creationId xmlns:a16="http://schemas.microsoft.com/office/drawing/2014/main" id="{4BD76F99-EE31-D6CF-402A-2BD781F369E4}"/>
              </a:ext>
            </a:extLst>
          </p:cNvPr>
          <p:cNvSpPr/>
          <p:nvPr/>
        </p:nvSpPr>
        <p:spPr>
          <a:xfrm>
            <a:off x="2524496" y="1288385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F84CDE-AC8E-8EA1-B28D-EB001FB87F5B}"/>
              </a:ext>
            </a:extLst>
          </p:cNvPr>
          <p:cNvSpPr txBox="1"/>
          <p:nvPr/>
        </p:nvSpPr>
        <p:spPr>
          <a:xfrm>
            <a:off x="2655825" y="1676195"/>
            <a:ext cx="636308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C/C++</a:t>
            </a:r>
            <a:r>
              <a:rPr kumimoji="1" lang="ko-KR" altLang="en-US" sz="1100" dirty="0"/>
              <a:t>로 작성된 </a:t>
            </a:r>
            <a:r>
              <a:rPr kumimoji="1" lang="en-US" altLang="ko-KR" sz="1100" dirty="0"/>
              <a:t>ODBC 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호출할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 </a:t>
            </a:r>
            <a:r>
              <a:rPr kumimoji="1" lang="en-US" altLang="ko-KR" sz="1100" dirty="0"/>
              <a:t>Java API</a:t>
            </a:r>
            <a:r>
              <a:rPr kumimoji="1" lang="ko-KR" altLang="en-US" sz="1100" dirty="0"/>
              <a:t>가 필요하다</a:t>
            </a:r>
            <a:r>
              <a:rPr kumimoji="1" lang="en-US" altLang="ko-KR" sz="1100" dirty="0"/>
              <a:t>.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400" dirty="0">
                <a:sym typeface="Wingdings" pitchFamily="2" charset="2"/>
              </a:rPr>
              <a:t>Java </a:t>
            </a:r>
            <a:r>
              <a:rPr kumimoji="1" lang="en-US" altLang="ko-KR" sz="1400" dirty="0" err="1">
                <a:sym typeface="Wingdings" pitchFamily="2" charset="2"/>
              </a:rPr>
              <a:t>DataBase</a:t>
            </a:r>
            <a:r>
              <a:rPr kumimoji="1" lang="en-US" altLang="ko-KR" sz="1400" dirty="0">
                <a:sym typeface="Wingdings" pitchFamily="2" charset="2"/>
              </a:rPr>
              <a:t> Connectivity API</a:t>
            </a:r>
            <a:r>
              <a:rPr kumimoji="1" lang="ko-KR" altLang="en-US" sz="1400" dirty="0">
                <a:sym typeface="Wingdings" pitchFamily="2" charset="2"/>
              </a:rPr>
              <a:t> 등장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ore-KR" sz="1400" dirty="0">
                <a:sym typeface="Wingdings" pitchFamily="2" charset="2"/>
              </a:rPr>
              <a:t>JDBC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6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16393</TotalTime>
  <Words>840</Words>
  <Application>Microsoft Macintosh PowerPoint</Application>
  <PresentationFormat>와이드스크린</PresentationFormat>
  <Paragraphs>431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Wingdings</vt:lpstr>
      <vt:lpstr>Office 테마</vt:lpstr>
      <vt:lpstr>2022-09-05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766</cp:revision>
  <dcterms:created xsi:type="dcterms:W3CDTF">2022-07-12T09:40:21Z</dcterms:created>
  <dcterms:modified xsi:type="dcterms:W3CDTF">2022-09-06T10:16:15Z</dcterms:modified>
</cp:coreProperties>
</file>