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34" r:id="rId3"/>
    <p:sldId id="351" r:id="rId4"/>
    <p:sldId id="352" r:id="rId5"/>
    <p:sldId id="353" r:id="rId6"/>
    <p:sldId id="365" r:id="rId7"/>
    <p:sldId id="366" r:id="rId8"/>
    <p:sldId id="367" r:id="rId9"/>
    <p:sldId id="368" r:id="rId10"/>
    <p:sldId id="403" r:id="rId11"/>
    <p:sldId id="404" r:id="rId12"/>
    <p:sldId id="405" r:id="rId13"/>
    <p:sldId id="369" r:id="rId14"/>
    <p:sldId id="370" r:id="rId15"/>
    <p:sldId id="406" r:id="rId16"/>
    <p:sldId id="371" r:id="rId17"/>
    <p:sldId id="407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4F94FF"/>
    <a:srgbClr val="50FCFF"/>
    <a:srgbClr val="45FF7C"/>
    <a:srgbClr val="8FFFDF"/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150"/>
  </p:normalViewPr>
  <p:slideViewPr>
    <p:cSldViewPr snapToGrid="0">
      <p:cViewPr varScale="1">
        <p:scale>
          <a:sx n="120" d="100"/>
          <a:sy n="120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2022-09-15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979039" y="2523459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3203941" cy="168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789275" y="3076352"/>
            <a:ext cx="318976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775098" y="3076352"/>
            <a:ext cx="3203941" cy="1683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04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8786026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75098" y="1392865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789275" y="3076354"/>
            <a:ext cx="3129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775098" y="3076354"/>
            <a:ext cx="3143689" cy="16834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20268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389451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F861B-0CAA-D652-CB0F-407834E37EFC}"/>
              </a:ext>
            </a:extLst>
          </p:cNvPr>
          <p:cNvSpPr/>
          <p:nvPr/>
        </p:nvSpPr>
        <p:spPr>
          <a:xfrm>
            <a:off x="5918787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파일관리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4232F0-E26F-6C80-86DA-2A7EC2B09B13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>
            <a:off x="7024573" y="3076354"/>
            <a:ext cx="1761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B0593B-B3E5-AD17-4B90-B41B450F6DE1}"/>
              </a:ext>
            </a:extLst>
          </p:cNvPr>
          <p:cNvSpPr txBox="1"/>
          <p:nvPr/>
        </p:nvSpPr>
        <p:spPr>
          <a:xfrm>
            <a:off x="7630630" y="2935666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4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A0F4DEE8-8A2D-56C6-0C25-D59725357AA3}"/>
              </a:ext>
            </a:extLst>
          </p:cNvPr>
          <p:cNvCxnSpPr>
            <a:cxnSpLocks/>
            <a:stCxn id="29" idx="2"/>
            <a:endCxn id="9" idx="2"/>
          </p:cNvCxnSpPr>
          <p:nvPr/>
        </p:nvCxnSpPr>
        <p:spPr>
          <a:xfrm rot="5400000" flipH="1" flipV="1">
            <a:off x="3884423" y="451669"/>
            <a:ext cx="270694" cy="6716429"/>
          </a:xfrm>
          <a:prstGeom prst="curvedConnector3">
            <a:avLst>
              <a:gd name="adj1" fmla="val -84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0218E56-8DAD-8813-2B38-EE41EA9C9BED}"/>
              </a:ext>
            </a:extLst>
          </p:cNvPr>
          <p:cNvSpPr txBox="1"/>
          <p:nvPr/>
        </p:nvSpPr>
        <p:spPr>
          <a:xfrm>
            <a:off x="2359824" y="3852644"/>
            <a:ext cx="34674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명령전달</a:t>
            </a:r>
            <a:r>
              <a:rPr kumimoji="1" lang="en-US" altLang="ko-KR" sz="1200" dirty="0"/>
              <a:t>?</a:t>
            </a:r>
          </a:p>
          <a:p>
            <a:pPr algn="ctr"/>
            <a:r>
              <a:rPr kumimoji="1" lang="ko-KR" altLang="en-US" sz="1200" dirty="0"/>
              <a:t>서버로 </a:t>
            </a:r>
            <a:r>
              <a:rPr kumimoji="1" lang="en-US" altLang="ko-KR" sz="1200" dirty="0"/>
              <a:t>SQL </a:t>
            </a:r>
            <a:r>
              <a:rPr kumimoji="1" lang="ko-KR" altLang="en-US" sz="1200" dirty="0"/>
              <a:t>명령을 입력 받는 </a:t>
            </a:r>
            <a:r>
              <a:rPr kumimoji="1" lang="en-US" altLang="ko-KR" sz="1200" dirty="0"/>
              <a:t>UI</a:t>
            </a:r>
            <a:r>
              <a:rPr kumimoji="1" lang="ko-KR" altLang="en-US" sz="1200" dirty="0"/>
              <a:t>가 없다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사용자가 입력한 </a:t>
            </a:r>
            <a:r>
              <a:rPr kumimoji="1" lang="en-US" altLang="ko-KR" sz="1200" dirty="0">
                <a:sym typeface="Wingdings" pitchFamily="2" charset="2"/>
              </a:rPr>
              <a:t>SQL</a:t>
            </a:r>
            <a:r>
              <a:rPr kumimoji="1" lang="ko-KR" altLang="en-US" sz="1200" dirty="0">
                <a:sym typeface="Wingdings" pitchFamily="2" charset="2"/>
              </a:rPr>
              <a:t>을 서버에게 전달해줄 </a:t>
            </a:r>
            <a:r>
              <a:rPr kumimoji="1" lang="en-US" altLang="ko-KR" sz="1200" dirty="0">
                <a:sym typeface="Wingdings" pitchFamily="2" charset="2"/>
              </a:rPr>
              <a:t>APP</a:t>
            </a:r>
            <a:r>
              <a:rPr kumimoji="1" lang="ko-KR" altLang="en-US" sz="1200" dirty="0">
                <a:sym typeface="Wingdings" pitchFamily="2" charset="2"/>
              </a:rPr>
              <a:t>을 사용한다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60BAC1-9193-D032-A276-47B6D88324A2}"/>
              </a:ext>
            </a:extLst>
          </p:cNvPr>
          <p:cNvCxnSpPr>
            <a:stCxn id="15" idx="0"/>
            <a:endCxn id="3" idx="2"/>
          </p:cNvCxnSpPr>
          <p:nvPr/>
        </p:nvCxnSpPr>
        <p:spPr>
          <a:xfrm flipV="1">
            <a:off x="4093535" y="3668233"/>
            <a:ext cx="0" cy="184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F753184-2F84-7A9E-E509-F2C5394F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5001"/>
              </p:ext>
            </p:extLst>
          </p:nvPr>
        </p:nvGraphicFramePr>
        <p:xfrm>
          <a:off x="2200940" y="2498927"/>
          <a:ext cx="58691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  <a:gridCol w="2934586">
                  <a:extLst>
                    <a:ext uri="{9D8B030D-6E8A-4147-A177-3AD203B41FA5}">
                      <a16:colId xmlns:a16="http://schemas.microsoft.com/office/drawing/2014/main" val="312925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Name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홍길동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‘</a:t>
                      </a:r>
                      <a:r>
                        <a:rPr lang="ko-KR" altLang="en-US" dirty="0"/>
                        <a:t>유관순</a:t>
                      </a:r>
                      <a:r>
                        <a:rPr lang="en-US" altLang="ko-KR" dirty="0"/>
                        <a:t>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94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FC3CB7-1608-0258-0D9F-040295D89070}"/>
              </a:ext>
            </a:extLst>
          </p:cNvPr>
          <p:cNvSpPr/>
          <p:nvPr/>
        </p:nvSpPr>
        <p:spPr>
          <a:xfrm>
            <a:off x="2062717" y="2449248"/>
            <a:ext cx="3211031" cy="125775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85097-F96C-C762-5E55-CFACFDE13625}"/>
              </a:ext>
            </a:extLst>
          </p:cNvPr>
          <p:cNvSpPr txBox="1"/>
          <p:nvPr/>
        </p:nvSpPr>
        <p:spPr>
          <a:xfrm>
            <a:off x="915284" y="1996971"/>
            <a:ext cx="2952000" cy="276999"/>
          </a:xfrm>
          <a:prstGeom prst="rect">
            <a:avLst/>
          </a:prstGeom>
          <a:ln w="34925"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Column = “</a:t>
            </a:r>
            <a:r>
              <a:rPr kumimoji="1" lang="en-US" altLang="ko-Kore-KR" sz="1200" dirty="0" err="1"/>
              <a:t>arrtibute</a:t>
            </a:r>
            <a:r>
              <a:rPr kumimoji="1" lang="en-US" altLang="ko-Kore-KR" sz="1200" dirty="0"/>
              <a:t>＂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6ADA21-03A9-CC4B-96CA-47E75447AFF6}"/>
              </a:ext>
            </a:extLst>
          </p:cNvPr>
          <p:cNvSpPr/>
          <p:nvPr/>
        </p:nvSpPr>
        <p:spPr>
          <a:xfrm>
            <a:off x="2200940" y="3246553"/>
            <a:ext cx="5869172" cy="364893"/>
          </a:xfrm>
          <a:prstGeom prst="rect">
            <a:avLst/>
          </a:prstGeom>
          <a:noFill/>
          <a:ln w="41275">
            <a:solidFill>
              <a:srgbClr val="4F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AF8E69-B002-866F-3766-9A87C0CF6BD5}"/>
              </a:ext>
            </a:extLst>
          </p:cNvPr>
          <p:cNvSpPr/>
          <p:nvPr/>
        </p:nvSpPr>
        <p:spPr>
          <a:xfrm>
            <a:off x="1919177" y="2369525"/>
            <a:ext cx="6432698" cy="1371324"/>
          </a:xfrm>
          <a:prstGeom prst="rect">
            <a:avLst/>
          </a:prstGeom>
          <a:noFill/>
          <a:ln w="412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609B8-EB80-590B-58CC-B0EF6FF9520F}"/>
              </a:ext>
            </a:extLst>
          </p:cNvPr>
          <p:cNvSpPr txBox="1"/>
          <p:nvPr/>
        </p:nvSpPr>
        <p:spPr>
          <a:xfrm>
            <a:off x="915283" y="3916126"/>
            <a:ext cx="2952000" cy="276999"/>
          </a:xfrm>
          <a:prstGeom prst="rect">
            <a:avLst/>
          </a:prstGeom>
          <a:ln w="349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Table = entity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F74D7-23BD-DF6E-EF71-CF8D4CEEDE44}"/>
              </a:ext>
            </a:extLst>
          </p:cNvPr>
          <p:cNvSpPr txBox="1"/>
          <p:nvPr/>
        </p:nvSpPr>
        <p:spPr>
          <a:xfrm>
            <a:off x="8208334" y="3290499"/>
            <a:ext cx="2952000" cy="276999"/>
          </a:xfrm>
          <a:prstGeom prst="rect">
            <a:avLst/>
          </a:prstGeom>
          <a:ln w="34925">
            <a:solidFill>
              <a:srgbClr val="4F94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Row = record = “tuple＂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539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02B1ED-8E27-2D76-7CB7-32C951133C7D}"/>
              </a:ext>
            </a:extLst>
          </p:cNvPr>
          <p:cNvSpPr/>
          <p:nvPr/>
        </p:nvSpPr>
        <p:spPr>
          <a:xfrm>
            <a:off x="1180214" y="1105786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E3434E6-4740-5D52-65FB-580CEFE22681}"/>
              </a:ext>
            </a:extLst>
          </p:cNvPr>
          <p:cNvSpPr/>
          <p:nvPr/>
        </p:nvSpPr>
        <p:spPr>
          <a:xfrm>
            <a:off x="4922875" y="1105786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8ACDB75-0C4D-CCE8-0866-1E1B8343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85500"/>
              </p:ext>
            </p:extLst>
          </p:nvPr>
        </p:nvGraphicFramePr>
        <p:xfrm>
          <a:off x="8077200" y="1229082"/>
          <a:ext cx="2934586" cy="384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586">
                  <a:extLst>
                    <a:ext uri="{9D8B030D-6E8A-4147-A177-3AD203B41FA5}">
                      <a16:colId xmlns:a16="http://schemas.microsoft.com/office/drawing/2014/main" val="3230867754"/>
                    </a:ext>
                  </a:extLst>
                </a:gridCol>
              </a:tblGrid>
              <a:tr h="31673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ServerApp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60982"/>
                  </a:ext>
                </a:extLst>
              </a:tr>
              <a:tr h="3478815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497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0DAADBA-499D-A78A-E430-5DC1AF3E4B6B}"/>
              </a:ext>
            </a:extLst>
          </p:cNvPr>
          <p:cNvSpPr/>
          <p:nvPr/>
        </p:nvSpPr>
        <p:spPr>
          <a:xfrm>
            <a:off x="8335925" y="2093589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11C5A0-6AA1-F9F5-1498-555C9C178F83}"/>
              </a:ext>
            </a:extLst>
          </p:cNvPr>
          <p:cNvSpPr/>
          <p:nvPr/>
        </p:nvSpPr>
        <p:spPr>
          <a:xfrm>
            <a:off x="8335925" y="3808701"/>
            <a:ext cx="2484474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MemberHandler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180EA2-11AD-D44F-B5F7-993F7C3535C1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2934586" y="1525772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2981C5-2A97-53AE-CAA6-DFB47472B447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5762847" y="1525772"/>
            <a:ext cx="2573078" cy="993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805F1D-765F-916E-6C06-91C0DE6FDED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5762847" y="1525772"/>
            <a:ext cx="2573078" cy="270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381D71-6B6A-8F42-E117-104952690751}"/>
              </a:ext>
            </a:extLst>
          </p:cNvPr>
          <p:cNvSpPr/>
          <p:nvPr/>
        </p:nvSpPr>
        <p:spPr>
          <a:xfrm>
            <a:off x="1180214" y="2726067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15B203B-165B-20DC-E25D-93100CC23693}"/>
              </a:ext>
            </a:extLst>
          </p:cNvPr>
          <p:cNvSpPr/>
          <p:nvPr/>
        </p:nvSpPr>
        <p:spPr>
          <a:xfrm>
            <a:off x="4922875" y="2731952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B9BAC1-410B-8A78-18C5-450B22D3FA7E}"/>
              </a:ext>
            </a:extLst>
          </p:cNvPr>
          <p:cNvCxnSpPr>
            <a:stCxn id="14" idx="3"/>
            <a:endCxn id="15" idx="2"/>
          </p:cNvCxnSpPr>
          <p:nvPr/>
        </p:nvCxnSpPr>
        <p:spPr>
          <a:xfrm>
            <a:off x="2934586" y="3151370"/>
            <a:ext cx="1988289" cy="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109DEE-ACB2-C9EA-D713-5D232EE366A8}"/>
              </a:ext>
            </a:extLst>
          </p:cNvPr>
          <p:cNvCxnSpPr>
            <a:cxnSpLocks/>
            <a:stCxn id="15" idx="6"/>
            <a:endCxn id="5" idx="1"/>
          </p:cNvCxnSpPr>
          <p:nvPr/>
        </p:nvCxnSpPr>
        <p:spPr>
          <a:xfrm flipV="1">
            <a:off x="5762847" y="2518892"/>
            <a:ext cx="2573078" cy="63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623967-2F49-5E5A-0D63-92398B6DD5C9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>
            <a:off x="5762847" y="3151938"/>
            <a:ext cx="2573078" cy="10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B4DE3F-D1DE-B798-174B-9C558875ACB1}"/>
              </a:ext>
            </a:extLst>
          </p:cNvPr>
          <p:cNvSpPr/>
          <p:nvPr/>
        </p:nvSpPr>
        <p:spPr>
          <a:xfrm>
            <a:off x="1180214" y="4358755"/>
            <a:ext cx="1754372" cy="850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8EC0E0-CE26-86A1-1162-F326E042C88F}"/>
              </a:ext>
            </a:extLst>
          </p:cNvPr>
          <p:cNvSpPr/>
          <p:nvPr/>
        </p:nvSpPr>
        <p:spPr>
          <a:xfrm>
            <a:off x="4922875" y="4358755"/>
            <a:ext cx="839972" cy="839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5F3F81E-61E2-C7CA-E1CB-48CBAA62C1F6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2934586" y="4778741"/>
            <a:ext cx="1988289" cy="5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84A55A-88C5-4240-4F53-E1291AA3D3E1}"/>
              </a:ext>
            </a:extLst>
          </p:cNvPr>
          <p:cNvCxnSpPr>
            <a:cxnSpLocks/>
            <a:stCxn id="20" idx="6"/>
            <a:endCxn id="5" idx="1"/>
          </p:cNvCxnSpPr>
          <p:nvPr/>
        </p:nvCxnSpPr>
        <p:spPr>
          <a:xfrm flipV="1">
            <a:off x="5762847" y="2518892"/>
            <a:ext cx="2573078" cy="2259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CCAD9D4-77E9-A8C4-06A0-E5E383A2517A}"/>
              </a:ext>
            </a:extLst>
          </p:cNvPr>
          <p:cNvCxnSpPr>
            <a:cxnSpLocks/>
            <a:stCxn id="20" idx="6"/>
            <a:endCxn id="6" idx="1"/>
          </p:cNvCxnSpPr>
          <p:nvPr/>
        </p:nvCxnSpPr>
        <p:spPr>
          <a:xfrm flipV="1">
            <a:off x="5762847" y="4234004"/>
            <a:ext cx="2573078" cy="544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5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48493" y="1416218"/>
            <a:ext cx="6626" cy="28447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942793" y="1419458"/>
            <a:ext cx="0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3678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ClientApp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963861" y="111168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ServerApp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455886" y="199183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</p:cNvCxnSpPr>
          <p:nvPr/>
        </p:nvCxnSpPr>
        <p:spPr>
          <a:xfrm flipH="1">
            <a:off x="4455120" y="2686428"/>
            <a:ext cx="5008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192575" y="1800668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1. 1</a:t>
            </a:r>
            <a:r>
              <a:rPr kumimoji="1" lang="ko-KR" altLang="en-US" sz="1200" dirty="0" err="1"/>
              <a:t>번전송</a:t>
            </a:r>
            <a:endParaRPr kumimoji="1" lang="ko-Kore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446959" y="3218711"/>
            <a:ext cx="4949303" cy="11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756960" y="3080211"/>
            <a:ext cx="110518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r>
              <a:rPr kumimoji="1" lang="ko-KR" altLang="en-US" sz="1200" dirty="0"/>
              <a:t>번 전송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4826660" y="2529509"/>
            <a:ext cx="1180313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 </a:t>
            </a:r>
            <a:r>
              <a:rPr kumimoji="1" lang="ko-KR" altLang="en-US" sz="1200" dirty="0"/>
              <a:t>게시판 메뉴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8356439" y="110844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BoardHandler</a:t>
            </a:r>
            <a:endParaRPr kumimoji="1" lang="ko-Kore-KR" altLang="en-US" sz="1400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A4521F8C-193F-92FD-AFC0-733096A5193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9437093" y="1416218"/>
            <a:ext cx="1" cy="28534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250854-2008-85FF-18AA-AC53DC1ACBB3}"/>
              </a:ext>
            </a:extLst>
          </p:cNvPr>
          <p:cNvCxnSpPr/>
          <p:nvPr/>
        </p:nvCxnSpPr>
        <p:spPr>
          <a:xfrm>
            <a:off x="6936167" y="2268831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1BD0F0-E074-C622-C75E-1B46C926A531}"/>
              </a:ext>
            </a:extLst>
          </p:cNvPr>
          <p:cNvSpPr txBox="1"/>
          <p:nvPr/>
        </p:nvSpPr>
        <p:spPr>
          <a:xfrm>
            <a:off x="7672856" y="2077667"/>
            <a:ext cx="10007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 execute()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EFDCB0-B0AE-CC01-4101-DA7BB422404D}"/>
              </a:ext>
            </a:extLst>
          </p:cNvPr>
          <p:cNvSpPr/>
          <p:nvPr/>
        </p:nvSpPr>
        <p:spPr>
          <a:xfrm>
            <a:off x="797442" y="459288"/>
            <a:ext cx="1583610" cy="15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메인메뉴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게시판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화면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18C039-B0E5-DE32-D699-56D5A57665B0}"/>
              </a:ext>
            </a:extLst>
          </p:cNvPr>
          <p:cNvSpPr/>
          <p:nvPr/>
        </p:nvSpPr>
        <p:spPr>
          <a:xfrm>
            <a:off x="797442" y="2664500"/>
            <a:ext cx="1583610" cy="220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게시판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메뉴</a:t>
            </a:r>
            <a:endParaRPr kumimoji="1" lang="en-US" altLang="ko-Kore-KR" b="1" dirty="0"/>
          </a:p>
          <a:p>
            <a:pPr marL="342900" indent="-342900">
              <a:buAutoNum type="arabicPeriod"/>
            </a:pPr>
            <a:r>
              <a:rPr kumimoji="1" lang="ko-Kore-KR" altLang="en-US" sz="1600" dirty="0"/>
              <a:t>목록</a:t>
            </a:r>
            <a:endParaRPr kumimoji="1" lang="en-US" altLang="ko-Kore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상세보기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등록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삭제</a:t>
            </a:r>
            <a:endParaRPr kumimoji="1" lang="en-US" altLang="ko-KR" sz="1600" dirty="0"/>
          </a:p>
          <a:p>
            <a:pPr marL="342900" indent="-342900">
              <a:buAutoNum type="arabicPeriod"/>
            </a:pPr>
            <a:r>
              <a:rPr kumimoji="1" lang="ko-KR" altLang="en-US" sz="1600" dirty="0"/>
              <a:t>변경</a:t>
            </a:r>
            <a:endParaRPr kumimoji="1" lang="en-US" altLang="ko-KR" sz="1600" dirty="0"/>
          </a:p>
          <a:p>
            <a:r>
              <a:rPr kumimoji="1" lang="en-US" altLang="ko-Kore-KR" sz="1600" dirty="0"/>
              <a:t>&gt;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>
                <a:solidFill>
                  <a:srgbClr val="FF0000"/>
                </a:solidFill>
              </a:rPr>
              <a:t>1</a:t>
            </a:r>
            <a:endParaRPr kumimoji="1" lang="en-US" altLang="ko-Kore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0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881423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App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595423" y="1765004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6422065" y="1818167"/>
            <a:ext cx="2147777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 App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9718158" y="1818167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1488558" y="2211572"/>
            <a:ext cx="1392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725633" y="4784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5725633" y="834656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569842" y="2211572"/>
            <a:ext cx="1148316" cy="2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2881422" y="3179134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6422064" y="3179134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 실행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r>
              <a:rPr kumimoji="1" lang="ko-KR" altLang="en-US" sz="1400" dirty="0"/>
              <a:t>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DB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9718158" y="3179133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데이터 처리</a:t>
            </a:r>
            <a:endParaRPr kumimoji="1" lang="en-US" altLang="ko-KR" sz="1400" dirty="0"/>
          </a:p>
          <a:p>
            <a:r>
              <a:rPr kumimoji="1" lang="en-US" altLang="ko-Kore-KR" sz="1400" dirty="0">
                <a:sym typeface="Wingdings" pitchFamily="2" charset="2"/>
              </a:rPr>
              <a:t> X (</a:t>
            </a:r>
            <a:r>
              <a:rPr kumimoji="1" lang="ko-KR" altLang="en-US" sz="1400" dirty="0">
                <a:sym typeface="Wingdings" pitchFamily="2" charset="2"/>
              </a:rPr>
              <a:t>개발자가 손 </a:t>
            </a:r>
            <a:r>
              <a:rPr kumimoji="1" lang="ko-KR" altLang="en-US" sz="1400" dirty="0" err="1">
                <a:sym typeface="Wingdings" pitchFamily="2" charset="2"/>
              </a:rPr>
              <a:t>안댐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874873" y="2073071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5421866" y="125795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5421866" y="2888048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5421866" y="2004721"/>
            <a:ext cx="620234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4096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65781-A0A9-6E72-E6D6-F7323F8057CD}"/>
              </a:ext>
            </a:extLst>
          </p:cNvPr>
          <p:cNvSpPr/>
          <p:nvPr/>
        </p:nvSpPr>
        <p:spPr>
          <a:xfrm>
            <a:off x="2307266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웃는 얼굴[S] 2">
            <a:extLst>
              <a:ext uri="{FF2B5EF4-FFF2-40B4-BE49-F238E27FC236}">
                <a16:creationId xmlns:a16="http://schemas.microsoft.com/office/drawing/2014/main" id="{C1AEF6FF-0454-1F23-C0BD-9D960214AA85}"/>
              </a:ext>
            </a:extLst>
          </p:cNvPr>
          <p:cNvSpPr/>
          <p:nvPr/>
        </p:nvSpPr>
        <p:spPr>
          <a:xfrm>
            <a:off x="21265" y="1648046"/>
            <a:ext cx="893135" cy="89313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9146D0-F75A-6C0C-6978-8AE735EF39FA}"/>
              </a:ext>
            </a:extLst>
          </p:cNvPr>
          <p:cNvSpPr/>
          <p:nvPr/>
        </p:nvSpPr>
        <p:spPr>
          <a:xfrm>
            <a:off x="5847908" y="1701209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sp>
        <p:nvSpPr>
          <p:cNvPr id="5" name="원통[C] 4">
            <a:extLst>
              <a:ext uri="{FF2B5EF4-FFF2-40B4-BE49-F238E27FC236}">
                <a16:creationId xmlns:a16="http://schemas.microsoft.com/office/drawing/2014/main" id="{33B5B680-3AC2-E075-E256-03604A7C460C}"/>
              </a:ext>
            </a:extLst>
          </p:cNvPr>
          <p:cNvSpPr/>
          <p:nvPr/>
        </p:nvSpPr>
        <p:spPr>
          <a:xfrm>
            <a:off x="10277401" y="1680978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90717CE-CF96-139E-0179-BBB5AE9E03B4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914400" y="2094614"/>
            <a:ext cx="13928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C4428242-C31D-1DC0-214F-ABFA34D7ABF7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4949088" y="-69112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94C2949-3C5C-8060-78CD-77DFD7DF94C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>
            <a:off x="4949088" y="717698"/>
            <a:ext cx="12700" cy="354064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BF65F0-8175-2837-8E1C-B1B8CCD5703A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>
            <a:off x="9380723" y="2100964"/>
            <a:ext cx="896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C86C74-4FB5-016E-1CC7-21367845B599}"/>
              </a:ext>
            </a:extLst>
          </p:cNvPr>
          <p:cNvSpPr/>
          <p:nvPr/>
        </p:nvSpPr>
        <p:spPr>
          <a:xfrm>
            <a:off x="1997151" y="3048089"/>
            <a:ext cx="214777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제공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네트워킹 프로그래밍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UI </a:t>
            </a:r>
            <a:r>
              <a:rPr kumimoji="1" lang="ko-KR" altLang="en-US" sz="1400" dirty="0"/>
              <a:t>프로그래밍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2966C2-D6B7-B6F0-E02D-A602217387DC}"/>
              </a:ext>
            </a:extLst>
          </p:cNvPr>
          <p:cNvSpPr/>
          <p:nvPr/>
        </p:nvSpPr>
        <p:spPr>
          <a:xfrm>
            <a:off x="5537793" y="3048089"/>
            <a:ext cx="2477387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400" dirty="0"/>
              <a:t>JAVA API </a:t>
            </a:r>
            <a:r>
              <a:rPr kumimoji="1" lang="ko-KR" altLang="en-US" sz="1400" dirty="0"/>
              <a:t>사용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네트워킹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멀티스레딩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1211C8-A13E-C29E-6E68-41FBF7BBEF4E}"/>
              </a:ext>
            </a:extLst>
          </p:cNvPr>
          <p:cNvSpPr/>
          <p:nvPr/>
        </p:nvSpPr>
        <p:spPr>
          <a:xfrm>
            <a:off x="8487588" y="3048088"/>
            <a:ext cx="2021220" cy="938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비즈니스 로직</a:t>
            </a:r>
            <a:endParaRPr kumimoji="1" lang="en-US" altLang="ko-KR" sz="1400" dirty="0"/>
          </a:p>
          <a:p>
            <a:r>
              <a:rPr kumimoji="1" lang="en-US" altLang="ko-KR" sz="1400" dirty="0"/>
              <a:t>(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/>
              <a:t>DB </a:t>
            </a:r>
            <a:r>
              <a:rPr kumimoji="1" lang="ko-KR" altLang="en-US" sz="1400" dirty="0"/>
              <a:t>프로그래밍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/>
              <a:t>+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UI </a:t>
            </a:r>
            <a:r>
              <a:rPr kumimoji="1" lang="ko-KR" altLang="en-US" sz="1400" dirty="0"/>
              <a:t>기술 도입</a:t>
            </a:r>
            <a:r>
              <a:rPr kumimoji="1" lang="en-US" altLang="ko-KR" sz="1400" dirty="0"/>
              <a:t>(HTML)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AB1E4-1B9B-DFC8-2F20-A2316BEC0C30}"/>
              </a:ext>
            </a:extLst>
          </p:cNvPr>
          <p:cNvSpPr txBox="1"/>
          <p:nvPr/>
        </p:nvSpPr>
        <p:spPr>
          <a:xfrm>
            <a:off x="1300715" y="195611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FE8D3-1CD2-4E68-DBA7-D1784D2D371F}"/>
              </a:ext>
            </a:extLst>
          </p:cNvPr>
          <p:cNvSpPr txBox="1"/>
          <p:nvPr/>
        </p:nvSpPr>
        <p:spPr>
          <a:xfrm>
            <a:off x="4644656" y="1141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8ACEB-1E22-E8F2-969D-885A54B61DD0}"/>
              </a:ext>
            </a:extLst>
          </p:cNvPr>
          <p:cNvSpPr txBox="1"/>
          <p:nvPr/>
        </p:nvSpPr>
        <p:spPr>
          <a:xfrm>
            <a:off x="4644656" y="277109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15F22-5EAE-C21F-0262-67929C892271}"/>
              </a:ext>
            </a:extLst>
          </p:cNvPr>
          <p:cNvSpPr txBox="1"/>
          <p:nvPr/>
        </p:nvSpPr>
        <p:spPr>
          <a:xfrm>
            <a:off x="4644656" y="1863779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C6505-718E-234F-FA8D-F4A18DA8F38C}"/>
              </a:ext>
            </a:extLst>
          </p:cNvPr>
          <p:cNvSpPr/>
          <p:nvPr/>
        </p:nvSpPr>
        <p:spPr>
          <a:xfrm>
            <a:off x="8487588" y="1707559"/>
            <a:ext cx="89313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23FB207-F4E8-E053-333D-2EECB38540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7590910" y="2094614"/>
            <a:ext cx="896678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곱하기 15">
            <a:extLst>
              <a:ext uri="{FF2B5EF4-FFF2-40B4-BE49-F238E27FC236}">
                <a16:creationId xmlns:a16="http://schemas.microsoft.com/office/drawing/2014/main" id="{65696362-00DA-783C-F613-986AD167A439}"/>
              </a:ext>
            </a:extLst>
          </p:cNvPr>
          <p:cNvSpPr/>
          <p:nvPr/>
        </p:nvSpPr>
        <p:spPr>
          <a:xfrm>
            <a:off x="1036676" y="3099554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89820-E3A2-E89A-F8F1-4E243ABC58B5}"/>
              </a:ext>
            </a:extLst>
          </p:cNvPr>
          <p:cNvSpPr txBox="1"/>
          <p:nvPr/>
        </p:nvSpPr>
        <p:spPr>
          <a:xfrm>
            <a:off x="2326390" y="4081137"/>
            <a:ext cx="1489298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5C596A-81A4-F988-AFB7-CA79C158B6C8}"/>
              </a:ext>
            </a:extLst>
          </p:cNvPr>
          <p:cNvSpPr txBox="1"/>
          <p:nvPr/>
        </p:nvSpPr>
        <p:spPr>
          <a:xfrm>
            <a:off x="2862302" y="176865"/>
            <a:ext cx="2675491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Protocol </a:t>
            </a:r>
            <a:r>
              <a:rPr kumimoji="1" lang="ko-Kore-KR" altLang="en-US" sz="1200" dirty="0"/>
              <a:t>정의할</a:t>
            </a:r>
            <a:r>
              <a:rPr kumimoji="1" lang="ko-KR" altLang="en-US" sz="1200" dirty="0"/>
              <a:t> 필요 </a:t>
            </a:r>
            <a:r>
              <a:rPr kumimoji="1" lang="en-US" altLang="ko-KR" sz="1200" dirty="0"/>
              <a:t>X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기존의 국제 표준 프로토콜 사용</a:t>
            </a:r>
            <a:endParaRPr kumimoji="1" lang="ko-Kore-KR" altLang="en-US" sz="1200" dirty="0"/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6B47BB3-A9AC-1BED-1F6B-68AD98807955}"/>
              </a:ext>
            </a:extLst>
          </p:cNvPr>
          <p:cNvCxnSpPr>
            <a:stCxn id="35" idx="1"/>
            <a:endCxn id="24" idx="0"/>
          </p:cNvCxnSpPr>
          <p:nvPr/>
        </p:nvCxnSpPr>
        <p:spPr>
          <a:xfrm rot="10800000" flipH="1" flipV="1">
            <a:off x="2862301" y="407697"/>
            <a:ext cx="2092471" cy="1456081"/>
          </a:xfrm>
          <a:prstGeom prst="curvedConnector4">
            <a:avLst>
              <a:gd name="adj1" fmla="val -10925"/>
              <a:gd name="adj2" fmla="val 57926"/>
            </a:avLst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FD7FCD0-D891-4EB2-B486-7D5187EB13C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774361" y="2339163"/>
            <a:ext cx="1797640" cy="5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5C6F38-CCCD-1FC6-E46D-02F7190E5E71}"/>
              </a:ext>
            </a:extLst>
          </p:cNvPr>
          <p:cNvSpPr/>
          <p:nvPr/>
        </p:nvSpPr>
        <p:spPr>
          <a:xfrm>
            <a:off x="1031359" y="1945758"/>
            <a:ext cx="1743002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 Browser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596A6-1334-D97D-A1D0-5BAB89C37CBC}"/>
              </a:ext>
            </a:extLst>
          </p:cNvPr>
          <p:cNvSpPr/>
          <p:nvPr/>
        </p:nvSpPr>
        <p:spPr>
          <a:xfrm>
            <a:off x="4572001" y="1850065"/>
            <a:ext cx="1206795" cy="9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Mini</a:t>
            </a:r>
          </a:p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4" name="원통[C] 3">
            <a:extLst>
              <a:ext uri="{FF2B5EF4-FFF2-40B4-BE49-F238E27FC236}">
                <a16:creationId xmlns:a16="http://schemas.microsoft.com/office/drawing/2014/main" id="{2CCFF87D-3AA3-32E0-40AF-E18CA17F444C}"/>
              </a:ext>
            </a:extLst>
          </p:cNvPr>
          <p:cNvSpPr/>
          <p:nvPr/>
        </p:nvSpPr>
        <p:spPr>
          <a:xfrm>
            <a:off x="9324824" y="3285465"/>
            <a:ext cx="1722475" cy="839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930B2-BEC3-6F98-84C7-A834D9854978}"/>
              </a:ext>
            </a:extLst>
          </p:cNvPr>
          <p:cNvSpPr txBox="1"/>
          <p:nvPr/>
        </p:nvSpPr>
        <p:spPr>
          <a:xfrm>
            <a:off x="3368749" y="173899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6CC02-54C3-DAC5-0D4E-FA53359B36C3}"/>
              </a:ext>
            </a:extLst>
          </p:cNvPr>
          <p:cNvSpPr txBox="1"/>
          <p:nvPr/>
        </p:nvSpPr>
        <p:spPr>
          <a:xfrm>
            <a:off x="3368749" y="2650494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11DCF-2BD2-E623-17F9-65B5BD69A8B2}"/>
              </a:ext>
            </a:extLst>
          </p:cNvPr>
          <p:cNvSpPr txBox="1"/>
          <p:nvPr/>
        </p:nvSpPr>
        <p:spPr>
          <a:xfrm>
            <a:off x="3368749" y="2108328"/>
            <a:ext cx="620234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HTTP</a:t>
            </a:r>
          </a:p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0DA0E-CB71-840C-523F-3BA52B3706F2}"/>
              </a:ext>
            </a:extLst>
          </p:cNvPr>
          <p:cNvSpPr/>
          <p:nvPr/>
        </p:nvSpPr>
        <p:spPr>
          <a:xfrm>
            <a:off x="6764448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BoardHandler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26062C-0F96-7EC6-F2A0-1334394F640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778796" y="2339159"/>
            <a:ext cx="985652" cy="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41F1E9-A21D-DF29-79C3-D7E700D0A643}"/>
              </a:ext>
            </a:extLst>
          </p:cNvPr>
          <p:cNvSpPr txBox="1"/>
          <p:nvPr/>
        </p:nvSpPr>
        <p:spPr>
          <a:xfrm>
            <a:off x="5944634" y="220066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24D080-80BE-5A4D-626B-84A4710FE83D}"/>
              </a:ext>
            </a:extLst>
          </p:cNvPr>
          <p:cNvSpPr/>
          <p:nvPr/>
        </p:nvSpPr>
        <p:spPr>
          <a:xfrm>
            <a:off x="9374075" y="1945754"/>
            <a:ext cx="1623975" cy="786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C47EC2-7130-F0D7-BA48-36F21A70585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388423" y="2339159"/>
            <a:ext cx="9856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C7725F-2A6F-E542-A350-AABD18989046}"/>
              </a:ext>
            </a:extLst>
          </p:cNvPr>
          <p:cNvSpPr txBox="1"/>
          <p:nvPr/>
        </p:nvSpPr>
        <p:spPr>
          <a:xfrm>
            <a:off x="8571132" y="2214000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2612AE-A078-AADC-C75D-6B54F6FE99A4}"/>
              </a:ext>
            </a:extLst>
          </p:cNvPr>
          <p:cNvCxnSpPr>
            <a:cxnSpLocks/>
            <a:stCxn id="23" idx="2"/>
            <a:endCxn id="4" idx="1"/>
          </p:cNvCxnSpPr>
          <p:nvPr/>
        </p:nvCxnSpPr>
        <p:spPr>
          <a:xfrm flipH="1">
            <a:off x="10186062" y="2732564"/>
            <a:ext cx="1" cy="5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4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1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1692799-8645-DA57-8302-3F2A0FAA9B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25209" y="459288"/>
            <a:ext cx="0" cy="639871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DD4202-2453-AA50-ABD7-00B77DF648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9509" y="462528"/>
            <a:ext cx="0" cy="63954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03E9D7-FE51-4E15-33F5-F5BA221926ED}"/>
              </a:ext>
            </a:extLst>
          </p:cNvPr>
          <p:cNvSpPr txBox="1"/>
          <p:nvPr/>
        </p:nvSpPr>
        <p:spPr>
          <a:xfrm>
            <a:off x="3144555" y="151511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141F-6CB3-E6FE-1E9C-C3C3144838C8}"/>
              </a:ext>
            </a:extLst>
          </p:cNvPr>
          <p:cNvSpPr txBox="1"/>
          <p:nvPr/>
        </p:nvSpPr>
        <p:spPr>
          <a:xfrm>
            <a:off x="5740577" y="154751"/>
            <a:ext cx="19578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CalcServer</a:t>
            </a:r>
            <a:endParaRPr kumimoji="1" lang="ko-Kore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83CE2F-5917-6145-C418-695FFDD635F8}"/>
              </a:ext>
            </a:extLst>
          </p:cNvPr>
          <p:cNvCxnSpPr/>
          <p:nvPr/>
        </p:nvCxnSpPr>
        <p:spPr>
          <a:xfrm>
            <a:off x="4232602" y="1034902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0B7487-92F0-9744-FE27-43B65533437E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839355" y="1593775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022F8C-0908-FD01-D1C8-70BC0759802B}"/>
              </a:ext>
            </a:extLst>
          </p:cNvPr>
          <p:cNvCxnSpPr/>
          <p:nvPr/>
        </p:nvCxnSpPr>
        <p:spPr>
          <a:xfrm flipH="1">
            <a:off x="9479088" y="175597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84F236-DC44-1D93-01A0-572B7B2DDE38}"/>
              </a:ext>
            </a:extLst>
          </p:cNvPr>
          <p:cNvCxnSpPr/>
          <p:nvPr/>
        </p:nvCxnSpPr>
        <p:spPr>
          <a:xfrm>
            <a:off x="9479087" y="1101707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7A8C3C-D6D0-24C5-FEA5-F49F384BC555}"/>
              </a:ext>
            </a:extLst>
          </p:cNvPr>
          <p:cNvSpPr txBox="1"/>
          <p:nvPr/>
        </p:nvSpPr>
        <p:spPr>
          <a:xfrm>
            <a:off x="5095263" y="842367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22CB8-D779-D380-C737-275843CCE616}"/>
              </a:ext>
            </a:extLst>
          </p:cNvPr>
          <p:cNvSpPr txBox="1"/>
          <p:nvPr/>
        </p:nvSpPr>
        <p:spPr>
          <a:xfrm>
            <a:off x="5087868" y="1455275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D523-BCBA-945C-7B54-49A685D9C54A}"/>
              </a:ext>
            </a:extLst>
          </p:cNvPr>
          <p:cNvSpPr txBox="1"/>
          <p:nvPr/>
        </p:nvSpPr>
        <p:spPr>
          <a:xfrm>
            <a:off x="9920695" y="994019"/>
            <a:ext cx="1664166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사용할 </a:t>
            </a:r>
            <a:r>
              <a:rPr kumimoji="1" lang="en-US" altLang="ko-KR" sz="1200" dirty="0"/>
              <a:t>Stub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1268E-DB0F-85A4-EB76-91E0D8060059}"/>
              </a:ext>
            </a:extLst>
          </p:cNvPr>
          <p:cNvSpPr txBox="1"/>
          <p:nvPr/>
        </p:nvSpPr>
        <p:spPr>
          <a:xfrm>
            <a:off x="10095933" y="1616611"/>
            <a:ext cx="124311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Stub</a:t>
            </a:r>
          </a:p>
          <a:p>
            <a:pPr algn="ctr"/>
            <a:r>
              <a:rPr kumimoji="1" lang="ko-KR" altLang="en-US" sz="1200" dirty="0"/>
              <a:t>다운로드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94C1A1-5C76-538C-5F87-58F0A33261C8}"/>
              </a:ext>
            </a:extLst>
          </p:cNvPr>
          <p:cNvSpPr/>
          <p:nvPr/>
        </p:nvSpPr>
        <p:spPr>
          <a:xfrm>
            <a:off x="9854835" y="1397866"/>
            <a:ext cx="1696298" cy="931240"/>
          </a:xfrm>
          <a:prstGeom prst="ellipse">
            <a:avLst/>
          </a:prstGeom>
          <a:noFill/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64F6F2-3ED2-3B55-1910-297DEAAC01CA}"/>
              </a:ext>
            </a:extLst>
          </p:cNvPr>
          <p:cNvCxnSpPr>
            <a:cxnSpLocks/>
            <a:endCxn id="16" idx="4"/>
          </p:cNvCxnSpPr>
          <p:nvPr/>
        </p:nvCxnSpPr>
        <p:spPr>
          <a:xfrm flipH="1" flipV="1">
            <a:off x="10702984" y="2329106"/>
            <a:ext cx="283478" cy="403438"/>
          </a:xfrm>
          <a:prstGeom prst="straightConnector1">
            <a:avLst/>
          </a:prstGeom>
          <a:ln>
            <a:solidFill>
              <a:srgbClr val="FDA9F7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F3BC3FB2-0952-296A-C6D3-52E9142110B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463612" y="1732274"/>
            <a:ext cx="7394" cy="51257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88FC14-DC56-7C1A-1ADD-CD091CE130A5}"/>
              </a:ext>
            </a:extLst>
          </p:cNvPr>
          <p:cNvCxnSpPr>
            <a:cxnSpLocks/>
          </p:cNvCxnSpPr>
          <p:nvPr/>
        </p:nvCxnSpPr>
        <p:spPr>
          <a:xfrm>
            <a:off x="4223675" y="2261781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2EEFB-7E5F-F225-BFED-EBFC6C8AADD9}"/>
              </a:ext>
            </a:extLst>
          </p:cNvPr>
          <p:cNvSpPr txBox="1"/>
          <p:nvPr/>
        </p:nvSpPr>
        <p:spPr>
          <a:xfrm>
            <a:off x="4533676" y="2123281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D9FC82-1218-0FA9-4EA2-F7977239C436}"/>
              </a:ext>
            </a:extLst>
          </p:cNvPr>
          <p:cNvCxnSpPr>
            <a:cxnSpLocks/>
          </p:cNvCxnSpPr>
          <p:nvPr/>
        </p:nvCxnSpPr>
        <p:spPr>
          <a:xfrm flipH="1">
            <a:off x="4240041" y="2832639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93A6E48-A589-1777-D245-901F937BE485}"/>
              </a:ext>
            </a:extLst>
          </p:cNvPr>
          <p:cNvSpPr txBox="1"/>
          <p:nvPr/>
        </p:nvSpPr>
        <p:spPr>
          <a:xfrm>
            <a:off x="6033192" y="1458052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316F5B-FF57-BB63-4BD2-F4100C092C29}"/>
              </a:ext>
            </a:extLst>
          </p:cNvPr>
          <p:cNvSpPr txBox="1"/>
          <p:nvPr/>
        </p:nvSpPr>
        <p:spPr>
          <a:xfrm>
            <a:off x="4568515" y="2661980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A3F08-61CB-5562-BFCA-4346751BE1DE}"/>
              </a:ext>
            </a:extLst>
          </p:cNvPr>
          <p:cNvSpPr txBox="1"/>
          <p:nvPr/>
        </p:nvSpPr>
        <p:spPr>
          <a:xfrm>
            <a:off x="3117742" y="3557925"/>
            <a:ext cx="216130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 err="1"/>
              <a:t>CalcClient</a:t>
            </a:r>
            <a:endParaRPr kumimoji="1" lang="ko-Kore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465BAEB-FE2E-B7CF-85C3-8DC2F7E4820F}"/>
              </a:ext>
            </a:extLst>
          </p:cNvPr>
          <p:cNvCxnSpPr/>
          <p:nvPr/>
        </p:nvCxnSpPr>
        <p:spPr>
          <a:xfrm>
            <a:off x="4205789" y="4441316"/>
            <a:ext cx="25277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E06824E-AED3-19F8-1965-E8CE493DF2E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12542" y="5000189"/>
            <a:ext cx="920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02E5C9-4C08-121B-0702-B2067FACCB98}"/>
              </a:ext>
            </a:extLst>
          </p:cNvPr>
          <p:cNvSpPr txBox="1"/>
          <p:nvPr/>
        </p:nvSpPr>
        <p:spPr>
          <a:xfrm>
            <a:off x="5068450" y="4248781"/>
            <a:ext cx="75148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연결</a:t>
            </a:r>
            <a:endParaRPr kumimoji="1" lang="ko-Kore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9552-52A3-0DF3-4BFE-75307A6832B2}"/>
              </a:ext>
            </a:extLst>
          </p:cNvPr>
          <p:cNvSpPr txBox="1"/>
          <p:nvPr/>
        </p:nvSpPr>
        <p:spPr>
          <a:xfrm>
            <a:off x="5061055" y="4861689"/>
            <a:ext cx="751487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Thread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5397B6-7FC1-7CA9-7B13-1511A9225D41}"/>
              </a:ext>
            </a:extLst>
          </p:cNvPr>
          <p:cNvCxnSpPr>
            <a:cxnSpLocks/>
          </p:cNvCxnSpPr>
          <p:nvPr/>
        </p:nvCxnSpPr>
        <p:spPr>
          <a:xfrm>
            <a:off x="4196862" y="5668195"/>
            <a:ext cx="1247331" cy="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C41756F-E905-D06D-579D-FF6F95128713}"/>
              </a:ext>
            </a:extLst>
          </p:cNvPr>
          <p:cNvSpPr txBox="1"/>
          <p:nvPr/>
        </p:nvSpPr>
        <p:spPr>
          <a:xfrm>
            <a:off x="4506863" y="5529695"/>
            <a:ext cx="62735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B66A13-A171-06B3-A207-DD564DDE5893}"/>
              </a:ext>
            </a:extLst>
          </p:cNvPr>
          <p:cNvCxnSpPr>
            <a:cxnSpLocks/>
          </p:cNvCxnSpPr>
          <p:nvPr/>
        </p:nvCxnSpPr>
        <p:spPr>
          <a:xfrm flipH="1">
            <a:off x="4213228" y="6239053"/>
            <a:ext cx="1223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2D2D919-E402-83F8-2136-654D53733E9F}"/>
              </a:ext>
            </a:extLst>
          </p:cNvPr>
          <p:cNvSpPr txBox="1"/>
          <p:nvPr/>
        </p:nvSpPr>
        <p:spPr>
          <a:xfrm>
            <a:off x="6006379" y="4864466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en-US" altLang="ko-KR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C25502-D02A-6ED8-8C7F-86AA5AA183A9}"/>
              </a:ext>
            </a:extLst>
          </p:cNvPr>
          <p:cNvSpPr txBox="1"/>
          <p:nvPr/>
        </p:nvSpPr>
        <p:spPr>
          <a:xfrm>
            <a:off x="4541702" y="6068394"/>
            <a:ext cx="55765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132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52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3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34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34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9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35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212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43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45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AD9F5-AE07-491B-31ED-7BE5500D9A5C}"/>
              </a:ext>
            </a:extLst>
          </p:cNvPr>
          <p:cNvSpPr/>
          <p:nvPr/>
        </p:nvSpPr>
        <p:spPr>
          <a:xfrm>
            <a:off x="2966484" y="1371600"/>
            <a:ext cx="2232837" cy="956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6761097-8E2B-3531-2C3B-9B7D33120AA0}"/>
              </a:ext>
            </a:extLst>
          </p:cNvPr>
          <p:cNvSpPr/>
          <p:nvPr/>
        </p:nvSpPr>
        <p:spPr>
          <a:xfrm>
            <a:off x="1387548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T1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9637D6-1907-8042-2500-0014D1FDEDE8}"/>
              </a:ext>
            </a:extLst>
          </p:cNvPr>
          <p:cNvSpPr/>
          <p:nvPr/>
        </p:nvSpPr>
        <p:spPr>
          <a:xfrm>
            <a:off x="3772785" y="3041175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T2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8DDFC2C-A795-6EF3-A406-503F6060EA08}"/>
              </a:ext>
            </a:extLst>
          </p:cNvPr>
          <p:cNvSpPr/>
          <p:nvPr/>
        </p:nvSpPr>
        <p:spPr>
          <a:xfrm>
            <a:off x="6158022" y="3069793"/>
            <a:ext cx="620233" cy="6202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T3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8DB4801-59E0-C882-D0DC-D55822AE8E3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697665" y="2328530"/>
            <a:ext cx="2385238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438E8C-0C4C-FBD8-89ED-54B8A31B041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082902" y="2328530"/>
            <a:ext cx="1" cy="712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743883-50BA-75F6-3BBE-BB73209C49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082903" y="2328530"/>
            <a:ext cx="2385236" cy="741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78ACAA-1E52-2422-9B73-BF8F60A9CAB5}"/>
              </a:ext>
            </a:extLst>
          </p:cNvPr>
          <p:cNvSpPr txBox="1"/>
          <p:nvPr/>
        </p:nvSpPr>
        <p:spPr>
          <a:xfrm>
            <a:off x="3772784" y="2420942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17CDA25-DBB5-2D81-81DF-10EAC4D0BBD0}"/>
              </a:ext>
            </a:extLst>
          </p:cNvPr>
          <p:cNvSpPr/>
          <p:nvPr/>
        </p:nvSpPr>
        <p:spPr>
          <a:xfrm>
            <a:off x="1342356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402F1E-AFBE-32F4-830D-A66C97E9A706}"/>
              </a:ext>
            </a:extLst>
          </p:cNvPr>
          <p:cNvSpPr/>
          <p:nvPr/>
        </p:nvSpPr>
        <p:spPr>
          <a:xfrm>
            <a:off x="3727595" y="4724664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C2</a:t>
            </a:r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5B80AEE-6E4A-3E82-F66A-A6826C6E7B7F}"/>
              </a:ext>
            </a:extLst>
          </p:cNvPr>
          <p:cNvSpPr/>
          <p:nvPr/>
        </p:nvSpPr>
        <p:spPr>
          <a:xfrm>
            <a:off x="6117707" y="4753282"/>
            <a:ext cx="710611" cy="71061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70429C-2E6B-64D5-8FF0-1959986612D0}"/>
              </a:ext>
            </a:extLst>
          </p:cNvPr>
          <p:cNvCxnSpPr>
            <a:stCxn id="3" idx="4"/>
            <a:endCxn id="16" idx="0"/>
          </p:cNvCxnSpPr>
          <p:nvPr/>
        </p:nvCxnSpPr>
        <p:spPr>
          <a:xfrm flipH="1">
            <a:off x="1697662" y="3690026"/>
            <a:ext cx="3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F810AA-0CD9-4E02-0071-D881E41C56AF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 flipH="1">
            <a:off x="4082901" y="3661408"/>
            <a:ext cx="1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882E2F-1D95-A2E4-54B2-9A891AFFAA67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6468139" y="3690026"/>
            <a:ext cx="4874" cy="1063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A56C34-EF81-7DA5-597F-5974E8E3AD6F}"/>
              </a:ext>
            </a:extLst>
          </p:cNvPr>
          <p:cNvSpPr txBox="1"/>
          <p:nvPr/>
        </p:nvSpPr>
        <p:spPr>
          <a:xfrm>
            <a:off x="3555259" y="4054536"/>
            <a:ext cx="1055282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서버 접속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424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8D06C-88CD-85ED-6A39-846CF121113B}"/>
              </a:ext>
            </a:extLst>
          </p:cNvPr>
          <p:cNvSpPr/>
          <p:nvPr/>
        </p:nvSpPr>
        <p:spPr>
          <a:xfrm>
            <a:off x="1244009" y="234979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ClientApp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4F083E-8A73-BF07-EB1C-0518FAFCD478}"/>
              </a:ext>
            </a:extLst>
          </p:cNvPr>
          <p:cNvSpPr/>
          <p:nvPr/>
        </p:nvSpPr>
        <p:spPr>
          <a:xfrm>
            <a:off x="6439787" y="2349794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ServerApp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A0C10B-0306-5B17-2AA3-8140B06CCF7C}"/>
              </a:ext>
            </a:extLst>
          </p:cNvPr>
          <p:cNvSpPr/>
          <p:nvPr/>
        </p:nvSpPr>
        <p:spPr>
          <a:xfrm>
            <a:off x="6439787" y="4373525"/>
            <a:ext cx="2254103" cy="776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5" name="다중 문서 4">
            <a:extLst>
              <a:ext uri="{FF2B5EF4-FFF2-40B4-BE49-F238E27FC236}">
                <a16:creationId xmlns:a16="http://schemas.microsoft.com/office/drawing/2014/main" id="{478024B0-3B78-C877-8315-0FA91097070A}"/>
              </a:ext>
            </a:extLst>
          </p:cNvPr>
          <p:cNvSpPr/>
          <p:nvPr/>
        </p:nvSpPr>
        <p:spPr>
          <a:xfrm>
            <a:off x="9962707" y="4043915"/>
            <a:ext cx="2006094" cy="14353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C6BEF4-E7C4-4FC1-903C-E81BA429F7D1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3498112" y="2737883"/>
            <a:ext cx="29416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BC6C0E-B082-5FB8-47AA-D520BDF566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693890" y="4761613"/>
            <a:ext cx="126881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6D64DD-0EF9-115E-8BF1-3993DE1B37AF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2371061" y="3125972"/>
            <a:ext cx="4068726" cy="1635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곱하기 22">
            <a:extLst>
              <a:ext uri="{FF2B5EF4-FFF2-40B4-BE49-F238E27FC236}">
                <a16:creationId xmlns:a16="http://schemas.microsoft.com/office/drawing/2014/main" id="{85C3960C-C99D-23F9-9578-5478E9DBE9B8}"/>
              </a:ext>
            </a:extLst>
          </p:cNvPr>
          <p:cNvSpPr/>
          <p:nvPr/>
        </p:nvSpPr>
        <p:spPr>
          <a:xfrm>
            <a:off x="5617536" y="1102240"/>
            <a:ext cx="4068726" cy="776162"/>
          </a:xfrm>
          <a:prstGeom prst="mathMultiply">
            <a:avLst/>
          </a:prstGeom>
          <a:solidFill>
            <a:srgbClr val="FF00A8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0296B3-C710-7E61-3C56-7A347B135E3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566839" y="2945219"/>
            <a:ext cx="0" cy="142830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EBE46-4ADF-54C9-8FF8-EEAB5E28A43B}"/>
              </a:ext>
            </a:extLst>
          </p:cNvPr>
          <p:cNvSpPr txBox="1"/>
          <p:nvPr/>
        </p:nvSpPr>
        <p:spPr>
          <a:xfrm>
            <a:off x="4625164" y="2599384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DB5E78-F6D0-2AD4-D195-2244E508863B}"/>
              </a:ext>
            </a:extLst>
          </p:cNvPr>
          <p:cNvSpPr txBox="1"/>
          <p:nvPr/>
        </p:nvSpPr>
        <p:spPr>
          <a:xfrm>
            <a:off x="4095307" y="376215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통신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433FF-3104-91ED-6FA8-2246B0CA355C}"/>
              </a:ext>
            </a:extLst>
          </p:cNvPr>
          <p:cNvSpPr txBox="1"/>
          <p:nvPr/>
        </p:nvSpPr>
        <p:spPr>
          <a:xfrm>
            <a:off x="7256721" y="3518215"/>
            <a:ext cx="620234" cy="27699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교체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9666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D49B334A-EA36-BAC7-C174-DEDD733D978F}"/>
              </a:ext>
            </a:extLst>
          </p:cNvPr>
          <p:cNvSpPr/>
          <p:nvPr/>
        </p:nvSpPr>
        <p:spPr>
          <a:xfrm>
            <a:off x="2280684" y="590106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B59C0-CC59-398B-5B12-314EC551308D}"/>
              </a:ext>
            </a:extLst>
          </p:cNvPr>
          <p:cNvSpPr/>
          <p:nvPr/>
        </p:nvSpPr>
        <p:spPr>
          <a:xfrm>
            <a:off x="4784650" y="563526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한쪽 모서리가 잘린 사각형 3">
            <a:extLst>
              <a:ext uri="{FF2B5EF4-FFF2-40B4-BE49-F238E27FC236}">
                <a16:creationId xmlns:a16="http://schemas.microsoft.com/office/drawing/2014/main" id="{C982E576-9A33-BFF7-DC6F-F86248B869D6}"/>
              </a:ext>
            </a:extLst>
          </p:cNvPr>
          <p:cNvSpPr/>
          <p:nvPr/>
        </p:nvSpPr>
        <p:spPr>
          <a:xfrm>
            <a:off x="7623544" y="552893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94A9D5-3837-9BC3-63AE-96807DE174F8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3407735" y="1153632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웃는 얼굴[S] 12">
            <a:extLst>
              <a:ext uri="{FF2B5EF4-FFF2-40B4-BE49-F238E27FC236}">
                <a16:creationId xmlns:a16="http://schemas.microsoft.com/office/drawing/2014/main" id="{3D99E819-464F-2F2F-9E61-A6DEEF2F42E2}"/>
              </a:ext>
            </a:extLst>
          </p:cNvPr>
          <p:cNvSpPr/>
          <p:nvPr/>
        </p:nvSpPr>
        <p:spPr>
          <a:xfrm>
            <a:off x="581246" y="3267737"/>
            <a:ext cx="1127051" cy="112705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5F491-3E08-8597-CFE9-8DCC73961E87}"/>
              </a:ext>
            </a:extLst>
          </p:cNvPr>
          <p:cNvSpPr/>
          <p:nvPr/>
        </p:nvSpPr>
        <p:spPr>
          <a:xfrm>
            <a:off x="3085212" y="3241157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15" name="한쪽 모서리가 잘린 사각형 14">
            <a:extLst>
              <a:ext uri="{FF2B5EF4-FFF2-40B4-BE49-F238E27FC236}">
                <a16:creationId xmlns:a16="http://schemas.microsoft.com/office/drawing/2014/main" id="{BB65B352-2A89-1D75-8A6D-FC79158BF40F}"/>
              </a:ext>
            </a:extLst>
          </p:cNvPr>
          <p:cNvSpPr/>
          <p:nvPr/>
        </p:nvSpPr>
        <p:spPr>
          <a:xfrm>
            <a:off x="10409275" y="3219892"/>
            <a:ext cx="1201479" cy="120147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8B831A7-C0E0-DA2B-C651-C05291AFA5C1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1708297" y="3831263"/>
            <a:ext cx="13769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DF133-3F67-42C9-ED25-959A5BAF9B60}"/>
              </a:ext>
            </a:extLst>
          </p:cNvPr>
          <p:cNvSpPr/>
          <p:nvPr/>
        </p:nvSpPr>
        <p:spPr>
          <a:xfrm>
            <a:off x="7623544" y="3214576"/>
            <a:ext cx="1743741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056B5F6-D2AB-D788-EB53-01939233CF84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6072077" y="817819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39311C19-B97D-A178-80EF-FDE2DDC9AB6E}"/>
              </a:ext>
            </a:extLst>
          </p:cNvPr>
          <p:cNvCxnSpPr>
            <a:cxnSpLocks/>
            <a:stCxn id="18" idx="2"/>
            <a:endCxn id="14" idx="2"/>
          </p:cNvCxnSpPr>
          <p:nvPr/>
        </p:nvCxnSpPr>
        <p:spPr>
          <a:xfrm rot="5400000">
            <a:off x="6072077" y="1998032"/>
            <a:ext cx="26581" cy="4820096"/>
          </a:xfrm>
          <a:prstGeom prst="curvedConnector3">
            <a:avLst>
              <a:gd name="adj1" fmla="val 9600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117F5B-316F-B356-102F-E32940507120}"/>
              </a:ext>
            </a:extLst>
          </p:cNvPr>
          <p:cNvSpPr txBox="1"/>
          <p:nvPr/>
        </p:nvSpPr>
        <p:spPr>
          <a:xfrm>
            <a:off x="3786075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A8CEB3-02BA-D5DE-4F99-B8274DC9E4C8}"/>
              </a:ext>
            </a:extLst>
          </p:cNvPr>
          <p:cNvSpPr txBox="1"/>
          <p:nvPr/>
        </p:nvSpPr>
        <p:spPr>
          <a:xfrm>
            <a:off x="2081320" y="3426948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A92495-AF14-9060-2EEA-274E7E01DB25}"/>
              </a:ext>
            </a:extLst>
          </p:cNvPr>
          <p:cNvSpPr txBox="1"/>
          <p:nvPr/>
        </p:nvSpPr>
        <p:spPr>
          <a:xfrm>
            <a:off x="3786075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76AB6-3CCC-2087-0814-621EBDD85E64}"/>
              </a:ext>
            </a:extLst>
          </p:cNvPr>
          <p:cNvSpPr txBox="1"/>
          <p:nvPr/>
        </p:nvSpPr>
        <p:spPr>
          <a:xfrm>
            <a:off x="2091955" y="3996889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출력</a:t>
            </a:r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D18FC3-1F98-4037-91FB-4424D411041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>
            <a:off x="5964864" y="1153633"/>
            <a:ext cx="1658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1295EF-2E8E-6F21-08FD-998582255FE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9367285" y="3804683"/>
            <a:ext cx="1041990" cy="15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97C5B6B-DE6E-F724-5875-EEDC5903FB21}"/>
              </a:ext>
            </a:extLst>
          </p:cNvPr>
          <p:cNvSpPr txBox="1"/>
          <p:nvPr/>
        </p:nvSpPr>
        <p:spPr>
          <a:xfrm>
            <a:off x="6524844" y="738135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B09CA-0C0A-7EEA-A61D-A244FF37495F}"/>
              </a:ext>
            </a:extLst>
          </p:cNvPr>
          <p:cNvSpPr txBox="1"/>
          <p:nvPr/>
        </p:nvSpPr>
        <p:spPr>
          <a:xfrm>
            <a:off x="6524844" y="128681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3126E-40B3-1CDC-7F36-8C87A8CF9561}"/>
              </a:ext>
            </a:extLst>
          </p:cNvPr>
          <p:cNvSpPr txBox="1"/>
          <p:nvPr/>
        </p:nvSpPr>
        <p:spPr>
          <a:xfrm>
            <a:off x="9599427" y="3432263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저장</a:t>
            </a:r>
            <a:endParaRPr kumimoji="1" lang="ko-Kore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AA435-4B3E-5CBE-07EF-8E6D51E05AA7}"/>
              </a:ext>
            </a:extLst>
          </p:cNvPr>
          <p:cNvSpPr txBox="1"/>
          <p:nvPr/>
        </p:nvSpPr>
        <p:spPr>
          <a:xfrm>
            <a:off x="9599427" y="3980941"/>
            <a:ext cx="620234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읽기</a:t>
            </a:r>
            <a:endParaRPr kumimoji="1" lang="ko-Kore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9358F1-6E7F-4CB9-E898-547CB8725B3F}"/>
              </a:ext>
            </a:extLst>
          </p:cNvPr>
          <p:cNvSpPr txBox="1"/>
          <p:nvPr/>
        </p:nvSpPr>
        <p:spPr>
          <a:xfrm>
            <a:off x="5785883" y="2825660"/>
            <a:ext cx="620234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8E3D85-866B-F6E2-D0E1-AB6FA5CA3625}"/>
              </a:ext>
            </a:extLst>
          </p:cNvPr>
          <p:cNvSpPr txBox="1"/>
          <p:nvPr/>
        </p:nvSpPr>
        <p:spPr>
          <a:xfrm>
            <a:off x="5785883" y="4543364"/>
            <a:ext cx="62023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응답</a:t>
            </a:r>
            <a:endParaRPr kumimoji="1" lang="ko-Kore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C8AB70-D0DE-713E-7B68-00ADCB362942}"/>
              </a:ext>
            </a:extLst>
          </p:cNvPr>
          <p:cNvSpPr txBox="1"/>
          <p:nvPr/>
        </p:nvSpPr>
        <p:spPr>
          <a:xfrm>
            <a:off x="5775250" y="3666182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통신</a:t>
            </a:r>
            <a:endParaRPr kumimoji="1" lang="ko-Kore-KR" altLang="en-US" sz="1200" b="1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921BE52-9EC9-5509-20C2-C5AA126843A1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5374757" y="563526"/>
            <a:ext cx="0" cy="1180214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구부러진 연결선[U] 55">
            <a:extLst>
              <a:ext uri="{FF2B5EF4-FFF2-40B4-BE49-F238E27FC236}">
                <a16:creationId xmlns:a16="http://schemas.microsoft.com/office/drawing/2014/main" id="{F7024AAF-120B-8450-1A7E-A0811C5AD32E}"/>
              </a:ext>
            </a:extLst>
          </p:cNvPr>
          <p:cNvCxnSpPr>
            <a:stCxn id="3" idx="2"/>
            <a:endCxn id="18" idx="0"/>
          </p:cNvCxnSpPr>
          <p:nvPr/>
        </p:nvCxnSpPr>
        <p:spPr>
          <a:xfrm rot="16200000" flipH="1">
            <a:off x="6199668" y="918829"/>
            <a:ext cx="1470836" cy="3120658"/>
          </a:xfrm>
          <a:prstGeom prst="curvedConnector3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4DEAB9B-0608-7F77-33DF-2713BF1368B7}"/>
              </a:ext>
            </a:extLst>
          </p:cNvPr>
          <p:cNvSpPr txBox="1"/>
          <p:nvPr/>
        </p:nvSpPr>
        <p:spPr>
          <a:xfrm>
            <a:off x="7518106" y="2248324"/>
            <a:ext cx="2826489" cy="46166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 관리 분리 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개발자의 파일 </a:t>
            </a:r>
            <a:r>
              <a:rPr kumimoji="1" lang="en-US" altLang="ko-KR" sz="1200" dirty="0">
                <a:sym typeface="Wingdings" pitchFamily="2" charset="2"/>
              </a:rPr>
              <a:t>I/O </a:t>
            </a:r>
            <a:r>
              <a:rPr kumimoji="1" lang="ko-KR" altLang="en-US" sz="1200" dirty="0">
                <a:sym typeface="Wingdings" pitchFamily="2" charset="2"/>
              </a:rPr>
              <a:t>구현을 덜어준다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BF3AF-14A2-2768-4677-5640D11DB672}"/>
              </a:ext>
            </a:extLst>
          </p:cNvPr>
          <p:cNvSpPr txBox="1"/>
          <p:nvPr/>
        </p:nvSpPr>
        <p:spPr>
          <a:xfrm>
            <a:off x="2425107" y="1844473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12271-D1E0-342A-3A53-85E23F3EFC87}"/>
              </a:ext>
            </a:extLst>
          </p:cNvPr>
          <p:cNvSpPr txBox="1"/>
          <p:nvPr/>
        </p:nvSpPr>
        <p:spPr>
          <a:xfrm>
            <a:off x="707949" y="4539269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7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E06A7C-EDB5-BE4B-01F8-C06BDBF4C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46337"/>
              </p:ext>
            </p:extLst>
          </p:nvPr>
        </p:nvGraphicFramePr>
        <p:xfrm>
          <a:off x="1447209" y="1782922"/>
          <a:ext cx="326301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014">
                  <a:extLst>
                    <a:ext uri="{9D8B030D-6E8A-4147-A177-3AD203B41FA5}">
                      <a16:colId xmlns:a16="http://schemas.microsoft.com/office/drawing/2014/main" val="2683549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DataBase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데이터 공유 기능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0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일관성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04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무결성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3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보관성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6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데이터</a:t>
                      </a:r>
                      <a:r>
                        <a:rPr lang="ko-KR" altLang="en-US" dirty="0"/>
                        <a:t> 중복 최소화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실시간</a:t>
                      </a:r>
                      <a:r>
                        <a:rPr lang="ko-KR" altLang="en-US" dirty="0"/>
                        <a:t> 접근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330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6CFD2FD-34DE-5D88-D605-ECABF6402E95}"/>
              </a:ext>
            </a:extLst>
          </p:cNvPr>
          <p:cNvSpPr/>
          <p:nvPr/>
        </p:nvSpPr>
        <p:spPr>
          <a:xfrm>
            <a:off x="6836734" y="2064802"/>
            <a:ext cx="2402959" cy="240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BB4F8D-5CA6-98FF-E885-DED3676FB258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>
            <a:off x="4710223" y="3266282"/>
            <a:ext cx="2126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F860F5-70B3-9DF8-8412-8CEC9E5150E7}"/>
              </a:ext>
            </a:extLst>
          </p:cNvPr>
          <p:cNvSpPr txBox="1"/>
          <p:nvPr/>
        </p:nvSpPr>
        <p:spPr>
          <a:xfrm>
            <a:off x="5475766" y="3127781"/>
            <a:ext cx="620234" cy="27699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/>
              <a:t>관리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6B93-5F3D-AAC2-863A-9D72F6193198}"/>
              </a:ext>
            </a:extLst>
          </p:cNvPr>
          <p:cNvSpPr txBox="1"/>
          <p:nvPr/>
        </p:nvSpPr>
        <p:spPr>
          <a:xfrm>
            <a:off x="6836732" y="1588599"/>
            <a:ext cx="2402959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데이터베이스를 관리하는 </a:t>
            </a:r>
            <a:r>
              <a:rPr kumimoji="1" lang="en-US" altLang="ko-KR" sz="1200" dirty="0"/>
              <a:t>S/W</a:t>
            </a:r>
            <a:endParaRPr kumimoji="1" lang="ko-Kore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09707-2866-2842-507C-1750A90C5B8C}"/>
              </a:ext>
            </a:extLst>
          </p:cNvPr>
          <p:cNvSpPr txBox="1"/>
          <p:nvPr/>
        </p:nvSpPr>
        <p:spPr>
          <a:xfrm>
            <a:off x="6836732" y="4686042"/>
            <a:ext cx="2402959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데이터베이스 관리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다중 </a:t>
            </a:r>
            <a:r>
              <a:rPr kumimoji="1" lang="en-US" altLang="ko-KR" sz="1200" dirty="0"/>
              <a:t>Client</a:t>
            </a:r>
            <a:r>
              <a:rPr kumimoji="1" lang="ko-KR" altLang="en-US" sz="1200" dirty="0"/>
              <a:t> 요청 처리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접속인증</a:t>
            </a:r>
            <a:r>
              <a:rPr kumimoji="1" lang="en-US" altLang="ko-KR" sz="1200" dirty="0"/>
              <a:t>/</a:t>
            </a:r>
            <a:r>
              <a:rPr kumimoji="1" lang="ko-KR" altLang="en-US" sz="1200" dirty="0"/>
              <a:t>권환 검사</a:t>
            </a:r>
            <a:endParaRPr kumimoji="1"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97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F7EE921-5158-289C-3A3F-04FCF4E4C9D7}"/>
              </a:ext>
            </a:extLst>
          </p:cNvPr>
          <p:cNvSpPr/>
          <p:nvPr/>
        </p:nvSpPr>
        <p:spPr>
          <a:xfrm>
            <a:off x="0" y="0"/>
            <a:ext cx="1180214" cy="118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B399AA-98DE-C997-9C28-3578ABF0556E}"/>
              </a:ext>
            </a:extLst>
          </p:cNvPr>
          <p:cNvSpPr/>
          <p:nvPr/>
        </p:nvSpPr>
        <p:spPr>
          <a:xfrm>
            <a:off x="6985591" y="590107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Oracle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BD2BF-9ADF-D3A1-015C-D7B32CDEE950}"/>
              </a:ext>
            </a:extLst>
          </p:cNvPr>
          <p:cNvSpPr/>
          <p:nvPr/>
        </p:nvSpPr>
        <p:spPr>
          <a:xfrm>
            <a:off x="6985591" y="1924493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MS - SQL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C76A8D-BD0B-AD97-588D-8BF1FB90C6E0}"/>
              </a:ext>
            </a:extLst>
          </p:cNvPr>
          <p:cNvSpPr/>
          <p:nvPr/>
        </p:nvSpPr>
        <p:spPr>
          <a:xfrm>
            <a:off x="6985591" y="3258880"/>
            <a:ext cx="1775637" cy="111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  <a:endParaRPr kumimoji="1"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1CCE9B32-530D-E2D3-428C-2BFB7875AEF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180214" y="590107"/>
            <a:ext cx="5805377" cy="55821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66D9FE2-CC17-2F95-8A13-ECAADD857D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80214" y="590107"/>
            <a:ext cx="5805377" cy="18925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85784F60-8247-B6F1-851C-2CCDC61E4796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180214" y="590107"/>
            <a:ext cx="5805377" cy="322698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F9033D-40B2-3337-27C1-E4E8EF4E90CC}"/>
              </a:ext>
            </a:extLst>
          </p:cNvPr>
          <p:cNvSpPr txBox="1"/>
          <p:nvPr/>
        </p:nvSpPr>
        <p:spPr>
          <a:xfrm>
            <a:off x="4212265" y="75078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62E16-62E0-8958-DE59-8D416E8CD86D}"/>
              </a:ext>
            </a:extLst>
          </p:cNvPr>
          <p:cNvSpPr txBox="1"/>
          <p:nvPr/>
        </p:nvSpPr>
        <p:spPr>
          <a:xfrm>
            <a:off x="4212265" y="1687089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97052-6FA2-AFB1-07C5-D5093D3158E4}"/>
              </a:ext>
            </a:extLst>
          </p:cNvPr>
          <p:cNvSpPr txBox="1"/>
          <p:nvPr/>
        </p:nvSpPr>
        <p:spPr>
          <a:xfrm>
            <a:off x="4212265" y="287115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3B6B51-6501-B8E5-D88B-1C99A159CF1B}"/>
              </a:ext>
            </a:extLst>
          </p:cNvPr>
          <p:cNvSpPr/>
          <p:nvPr/>
        </p:nvSpPr>
        <p:spPr>
          <a:xfrm>
            <a:off x="4036828" y="505046"/>
            <a:ext cx="999461" cy="2838894"/>
          </a:xfrm>
          <a:prstGeom prst="rect">
            <a:avLst/>
          </a:prstGeom>
          <a:noFill/>
          <a:ln w="41275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AFE70-17E0-DE77-6B60-A5CF2596D1C6}"/>
              </a:ext>
            </a:extLst>
          </p:cNvPr>
          <p:cNvSpPr txBox="1"/>
          <p:nvPr/>
        </p:nvSpPr>
        <p:spPr>
          <a:xfrm>
            <a:off x="2318784" y="3840720"/>
            <a:ext cx="3957970" cy="646331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명령 문법 통일</a:t>
            </a:r>
            <a:endParaRPr kumimoji="1" lang="en-US" altLang="ko-KR" sz="1200" dirty="0"/>
          </a:p>
          <a:p>
            <a:pPr marL="171450" indent="-171450" algn="ctr">
              <a:buFont typeface="Wingdings" pitchFamily="2" charset="2"/>
              <a:buChar char="à"/>
            </a:pPr>
            <a:r>
              <a:rPr kumimoji="1" lang="en-US" altLang="ko-KR" sz="1200" b="1" dirty="0">
                <a:sym typeface="Wingdings" pitchFamily="2" charset="2"/>
              </a:rPr>
              <a:t>SQL</a:t>
            </a:r>
            <a:r>
              <a:rPr kumimoji="1" lang="en-US" altLang="ko-KR" sz="1200" dirty="0">
                <a:sym typeface="Wingdings" pitchFamily="2" charset="2"/>
              </a:rPr>
              <a:t>(Structed Query Language)</a:t>
            </a:r>
          </a:p>
          <a:p>
            <a:pPr algn="ctr"/>
            <a:r>
              <a:rPr kumimoji="1" lang="ko-KR" altLang="en-US" sz="1200" dirty="0">
                <a:sym typeface="Wingdings" pitchFamily="2" charset="2"/>
              </a:rPr>
              <a:t>구조를 갖춘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DBMS</a:t>
            </a:r>
            <a:r>
              <a:rPr kumimoji="1" lang="ko-KR" altLang="en-US" sz="1200" dirty="0">
                <a:sym typeface="Wingdings" pitchFamily="2" charset="2"/>
              </a:rPr>
              <a:t>에 명령을 내릴 때 사용하는 문법</a:t>
            </a:r>
            <a:endParaRPr kumimoji="1" lang="ko-Kore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FB4645-EB25-EAD6-30C4-4543042F406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297769" y="3343940"/>
            <a:ext cx="238790" cy="496780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964168-80A5-9D83-FA53-D33EEF90FB75}"/>
              </a:ext>
            </a:extLst>
          </p:cNvPr>
          <p:cNvSpPr txBox="1"/>
          <p:nvPr/>
        </p:nvSpPr>
        <p:spPr>
          <a:xfrm>
            <a:off x="8796670" y="647060"/>
            <a:ext cx="335634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Oracle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087AF-8800-463B-9569-82D8FA4DAD0D}"/>
              </a:ext>
            </a:extLst>
          </p:cNvPr>
          <p:cNvSpPr txBox="1"/>
          <p:nvPr/>
        </p:nvSpPr>
        <p:spPr>
          <a:xfrm>
            <a:off x="8796669" y="1965250"/>
            <a:ext cx="3537097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MS-SQL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E96A2-9380-3B81-256B-C7CAD22854E2}"/>
              </a:ext>
            </a:extLst>
          </p:cNvPr>
          <p:cNvSpPr txBox="1"/>
          <p:nvPr/>
        </p:nvSpPr>
        <p:spPr>
          <a:xfrm>
            <a:off x="8796670" y="3290500"/>
            <a:ext cx="3537096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SQL</a:t>
            </a:r>
            <a:r>
              <a:rPr kumimoji="1" lang="ko-KR" altLang="en-US" sz="1200" dirty="0"/>
              <a:t> 표준문법 </a:t>
            </a:r>
            <a:r>
              <a:rPr kumimoji="1" lang="en-US" altLang="ko-KR" sz="1200" dirty="0"/>
              <a:t>+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MariaDB</a:t>
            </a:r>
            <a:r>
              <a:rPr kumimoji="1" lang="ko-KR" altLang="en-US" sz="1200" dirty="0"/>
              <a:t>에서만 인식되는 문법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7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웃는 얼굴[S] 1">
            <a:extLst>
              <a:ext uri="{FF2B5EF4-FFF2-40B4-BE49-F238E27FC236}">
                <a16:creationId xmlns:a16="http://schemas.microsoft.com/office/drawing/2014/main" id="{95AA3204-E4D3-FAF5-D4C8-4AE9C975F4E9}"/>
              </a:ext>
            </a:extLst>
          </p:cNvPr>
          <p:cNvSpPr/>
          <p:nvPr/>
        </p:nvSpPr>
        <p:spPr>
          <a:xfrm>
            <a:off x="153852" y="2533208"/>
            <a:ext cx="1015409" cy="101540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39C560-BB9D-F291-88DA-5850429E5CE9}"/>
              </a:ext>
            </a:extLst>
          </p:cNvPr>
          <p:cNvSpPr/>
          <p:nvPr/>
        </p:nvSpPr>
        <p:spPr>
          <a:xfrm>
            <a:off x="3466214" y="2413591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9F2CB9FB-7D61-63B5-AFB6-6A5FF906EA25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317738" y="757411"/>
            <a:ext cx="119617" cy="3431978"/>
          </a:xfrm>
          <a:prstGeom prst="curvedConnector3">
            <a:avLst>
              <a:gd name="adj1" fmla="val 2911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D7BDEF2C-65F7-70CF-72FB-B2050E072D73}"/>
              </a:ext>
            </a:extLst>
          </p:cNvPr>
          <p:cNvCxnSpPr>
            <a:cxnSpLocks/>
            <a:stCxn id="3" idx="2"/>
            <a:endCxn id="2" idx="4"/>
          </p:cNvCxnSpPr>
          <p:nvPr/>
        </p:nvCxnSpPr>
        <p:spPr>
          <a:xfrm rot="5400000" flipH="1">
            <a:off x="2317738" y="1892436"/>
            <a:ext cx="119616" cy="3431978"/>
          </a:xfrm>
          <a:prstGeom prst="curvedConnector3">
            <a:avLst>
              <a:gd name="adj1" fmla="val -19111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C7920-D535-BF4F-7DAA-95E661904676}"/>
              </a:ext>
            </a:extLst>
          </p:cNvPr>
          <p:cNvSpPr/>
          <p:nvPr/>
        </p:nvSpPr>
        <p:spPr>
          <a:xfrm>
            <a:off x="6750664" y="2419895"/>
            <a:ext cx="1254642" cy="125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MariaDB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10" name="다중 문서 9">
            <a:extLst>
              <a:ext uri="{FF2B5EF4-FFF2-40B4-BE49-F238E27FC236}">
                <a16:creationId xmlns:a16="http://schemas.microsoft.com/office/drawing/2014/main" id="{D73CC2F6-EAA8-D071-E0BB-91AD5548D32A}"/>
              </a:ext>
            </a:extLst>
          </p:cNvPr>
          <p:cNvSpPr/>
          <p:nvPr/>
        </p:nvSpPr>
        <p:spPr>
          <a:xfrm>
            <a:off x="9973661" y="2462490"/>
            <a:ext cx="1871330" cy="129052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Files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464271C-59E0-DE2D-2215-6AA36165C808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>
            <a:off x="5732608" y="774518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9B60F04-821D-4035-21B4-930607D6E673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5400000" flipH="1">
            <a:off x="5732608" y="2029160"/>
            <a:ext cx="6304" cy="3284450"/>
          </a:xfrm>
          <a:prstGeom prst="curvedConnector3">
            <a:avLst>
              <a:gd name="adj1" fmla="val -362626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A26F7AC-835B-2060-77C1-F89FAD9EBB32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9186728" y="611151"/>
            <a:ext cx="42595" cy="3660082"/>
          </a:xfrm>
          <a:prstGeom prst="curvedConnector3">
            <a:avLst>
              <a:gd name="adj1" fmla="val -5366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180532AA-2690-9D7E-EF45-87D7AD0F5B62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 flipH="1">
            <a:off x="9063788" y="1988734"/>
            <a:ext cx="29607" cy="3401214"/>
          </a:xfrm>
          <a:prstGeom prst="curvedConnector3">
            <a:avLst>
              <a:gd name="adj1" fmla="val -93718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DD12485-8F36-5AB6-563D-B9114BC0075C}"/>
              </a:ext>
            </a:extLst>
          </p:cNvPr>
          <p:cNvSpPr txBox="1"/>
          <p:nvPr/>
        </p:nvSpPr>
        <p:spPr>
          <a:xfrm>
            <a:off x="1582403" y="2027888"/>
            <a:ext cx="1313566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1. SQL </a:t>
            </a:r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9D262-D9B9-4F7B-4047-2BD4667A9AB1}"/>
              </a:ext>
            </a:extLst>
          </p:cNvPr>
          <p:cNvSpPr txBox="1"/>
          <p:nvPr/>
        </p:nvSpPr>
        <p:spPr>
          <a:xfrm>
            <a:off x="5253306" y="1998923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요청</a:t>
            </a:r>
            <a:endParaRPr kumimoji="1" lang="ko-Kore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D26FF-45BF-17DD-A9CB-EDA0425077E1}"/>
              </a:ext>
            </a:extLst>
          </p:cNvPr>
          <p:cNvSpPr txBox="1"/>
          <p:nvPr/>
        </p:nvSpPr>
        <p:spPr>
          <a:xfrm>
            <a:off x="8854713" y="1986655"/>
            <a:ext cx="903455" cy="2769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저장</a:t>
            </a:r>
            <a:endParaRPr kumimoji="1" lang="ko-Kore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2A340-D91E-879B-2AFD-FA5A7506FC9F}"/>
              </a:ext>
            </a:extLst>
          </p:cNvPr>
          <p:cNvSpPr txBox="1"/>
          <p:nvPr/>
        </p:nvSpPr>
        <p:spPr>
          <a:xfrm>
            <a:off x="1582403" y="3776938"/>
            <a:ext cx="1313566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결과 출력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1FF2D-92DE-F146-D13C-9B1D8F5328D2}"/>
              </a:ext>
            </a:extLst>
          </p:cNvPr>
          <p:cNvSpPr txBox="1"/>
          <p:nvPr/>
        </p:nvSpPr>
        <p:spPr>
          <a:xfrm>
            <a:off x="5253306" y="3789206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9FD2-DA68-FA60-D446-B6A1194C0C05}"/>
              </a:ext>
            </a:extLst>
          </p:cNvPr>
          <p:cNvSpPr txBox="1"/>
          <p:nvPr/>
        </p:nvSpPr>
        <p:spPr>
          <a:xfrm>
            <a:off x="8854713" y="3776938"/>
            <a:ext cx="903455" cy="27699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읽기</a:t>
            </a:r>
            <a:endParaRPr kumimoji="1" lang="ko-Kore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F47AF-4810-14DB-C01C-EB3ECEE0688B}"/>
              </a:ext>
            </a:extLst>
          </p:cNvPr>
          <p:cNvSpPr txBox="1"/>
          <p:nvPr/>
        </p:nvSpPr>
        <p:spPr>
          <a:xfrm>
            <a:off x="224734" y="3668232"/>
            <a:ext cx="8736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R" altLang="en-US" sz="1200" dirty="0"/>
              <a:t>사용자</a:t>
            </a:r>
            <a:endParaRPr kumimoji="1" lang="ko-Kore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2EBFB-263E-69C9-C308-2C6D500B66B3}"/>
              </a:ext>
            </a:extLst>
          </p:cNvPr>
          <p:cNvSpPr txBox="1"/>
          <p:nvPr/>
        </p:nvSpPr>
        <p:spPr>
          <a:xfrm>
            <a:off x="3407290" y="3776938"/>
            <a:ext cx="1313566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mySQL.exe</a:t>
            </a:r>
            <a:endParaRPr kumimoji="1" lang="ko-Kore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84898-C88E-EC64-3CB7-A7B12353AF11}"/>
              </a:ext>
            </a:extLst>
          </p:cNvPr>
          <p:cNvSpPr txBox="1"/>
          <p:nvPr/>
        </p:nvSpPr>
        <p:spPr>
          <a:xfrm>
            <a:off x="6750664" y="3776938"/>
            <a:ext cx="131356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 err="1"/>
              <a:t>MYSQLD.exe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(daemon)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403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DD0F51B-ECEB-CEF8-EAB7-B142E51DCC14}"/>
              </a:ext>
            </a:extLst>
          </p:cNvPr>
          <p:cNvSpPr/>
          <p:nvPr/>
        </p:nvSpPr>
        <p:spPr>
          <a:xfrm>
            <a:off x="1669312" y="839972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FEDA-A7DA-ACE7-73A5-1871C3EA51BE}"/>
              </a:ext>
            </a:extLst>
          </p:cNvPr>
          <p:cNvSpPr/>
          <p:nvPr/>
        </p:nvSpPr>
        <p:spPr>
          <a:xfrm>
            <a:off x="1683489" y="2523461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9AC9FC-875C-1459-D72E-C8427A91D30C}"/>
              </a:ext>
            </a:extLst>
          </p:cNvPr>
          <p:cNvSpPr/>
          <p:nvPr/>
        </p:nvSpPr>
        <p:spPr>
          <a:xfrm>
            <a:off x="1669312" y="4206950"/>
            <a:ext cx="1105786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</a:t>
            </a:r>
            <a:endParaRPr kumimoji="1" lang="ko-Kore-KR" altLang="en-US" dirty="0"/>
          </a:p>
        </p:txBody>
      </p:sp>
      <p:sp>
        <p:nvSpPr>
          <p:cNvPr id="5" name="한쪽 모서리가 잘린 사각형 4">
            <a:extLst>
              <a:ext uri="{FF2B5EF4-FFF2-40B4-BE49-F238E27FC236}">
                <a16:creationId xmlns:a16="http://schemas.microsoft.com/office/drawing/2014/main" id="{004F7015-0401-6A8D-CE8F-CABA0667A127}"/>
              </a:ext>
            </a:extLst>
          </p:cNvPr>
          <p:cNvSpPr/>
          <p:nvPr/>
        </p:nvSpPr>
        <p:spPr>
          <a:xfrm>
            <a:off x="5773478" y="839972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6" name="한쪽 모서리가 잘린 사각형 5">
            <a:extLst>
              <a:ext uri="{FF2B5EF4-FFF2-40B4-BE49-F238E27FC236}">
                <a16:creationId xmlns:a16="http://schemas.microsoft.com/office/drawing/2014/main" id="{BA4652C2-D6D3-64F1-D300-B628C7801211}"/>
              </a:ext>
            </a:extLst>
          </p:cNvPr>
          <p:cNvSpPr/>
          <p:nvPr/>
        </p:nvSpPr>
        <p:spPr>
          <a:xfrm>
            <a:off x="5773478" y="2523461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sp>
        <p:nvSpPr>
          <p:cNvPr id="7" name="한쪽 모서리가 잘린 사각형 6">
            <a:extLst>
              <a:ext uri="{FF2B5EF4-FFF2-40B4-BE49-F238E27FC236}">
                <a16:creationId xmlns:a16="http://schemas.microsoft.com/office/drawing/2014/main" id="{4F7AB770-E0DA-F9E8-9314-F7F83AB12B49}"/>
              </a:ext>
            </a:extLst>
          </p:cNvPr>
          <p:cNvSpPr/>
          <p:nvPr/>
        </p:nvSpPr>
        <p:spPr>
          <a:xfrm>
            <a:off x="5773477" y="4206950"/>
            <a:ext cx="861237" cy="110578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File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A676AC-44D4-3A13-D30D-2ECA96D1D55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2775098" y="1392865"/>
            <a:ext cx="29983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E03D0D-194B-D68A-FC97-A2C70F302AC9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789275" y="3076354"/>
            <a:ext cx="29842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CEA6AF-97FA-5B80-AE79-465C97705C24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775098" y="4759843"/>
            <a:ext cx="2998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FEFD88-817D-B1CC-414D-DFADA7E424AC}"/>
              </a:ext>
            </a:extLst>
          </p:cNvPr>
          <p:cNvSpPr txBox="1"/>
          <p:nvPr/>
        </p:nvSpPr>
        <p:spPr>
          <a:xfrm>
            <a:off x="3880884" y="1254365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3C0AC-8A42-0146-88D2-2EBE3CFBCF03}"/>
              </a:ext>
            </a:extLst>
          </p:cNvPr>
          <p:cNvSpPr txBox="1"/>
          <p:nvPr/>
        </p:nvSpPr>
        <p:spPr>
          <a:xfrm>
            <a:off x="3880884" y="2937853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DCC4B-B7FD-7BB5-ABC8-39779D28DA3E}"/>
              </a:ext>
            </a:extLst>
          </p:cNvPr>
          <p:cNvSpPr txBox="1"/>
          <p:nvPr/>
        </p:nvSpPr>
        <p:spPr>
          <a:xfrm>
            <a:off x="3880884" y="4644107"/>
            <a:ext cx="620234" cy="2769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I/O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503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14228</TotalTime>
  <Words>428</Words>
  <Application>Microsoft Macintosh PowerPoint</Application>
  <PresentationFormat>와이드스크린</PresentationFormat>
  <Paragraphs>217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2022-09-15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651</cp:revision>
  <dcterms:created xsi:type="dcterms:W3CDTF">2022-07-12T09:40:21Z</dcterms:created>
  <dcterms:modified xsi:type="dcterms:W3CDTF">2022-09-15T06:27:58Z</dcterms:modified>
</cp:coreProperties>
</file>