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368" r:id="rId3"/>
    <p:sldId id="403" r:id="rId4"/>
    <p:sldId id="404" r:id="rId5"/>
    <p:sldId id="405" r:id="rId6"/>
    <p:sldId id="369" r:id="rId7"/>
    <p:sldId id="370" r:id="rId8"/>
    <p:sldId id="406" r:id="rId9"/>
    <p:sldId id="371" r:id="rId10"/>
    <p:sldId id="372" r:id="rId11"/>
    <p:sldId id="373" r:id="rId12"/>
    <p:sldId id="407" r:id="rId13"/>
    <p:sldId id="374" r:id="rId14"/>
    <p:sldId id="375" r:id="rId15"/>
    <p:sldId id="376" r:id="rId16"/>
    <p:sldId id="377" r:id="rId17"/>
    <p:sldId id="378" r:id="rId18"/>
    <p:sldId id="379" r:id="rId19"/>
    <p:sldId id="380" r:id="rId20"/>
    <p:sldId id="408" r:id="rId21"/>
    <p:sldId id="381" r:id="rId22"/>
    <p:sldId id="382" r:id="rId23"/>
    <p:sldId id="409" r:id="rId24"/>
    <p:sldId id="410" r:id="rId25"/>
    <p:sldId id="411" r:id="rId26"/>
    <p:sldId id="412" r:id="rId27"/>
    <p:sldId id="413" r:id="rId28"/>
    <p:sldId id="416" r:id="rId29"/>
    <p:sldId id="417" r:id="rId30"/>
    <p:sldId id="414" r:id="rId31"/>
    <p:sldId id="415" r:id="rId32"/>
    <p:sldId id="383" r:id="rId33"/>
    <p:sldId id="384" r:id="rId34"/>
    <p:sldId id="385" r:id="rId35"/>
    <p:sldId id="386" r:id="rId36"/>
    <p:sldId id="387" r:id="rId37"/>
    <p:sldId id="388" r:id="rId38"/>
    <p:sldId id="389" r:id="rId39"/>
    <p:sldId id="390" r:id="rId40"/>
    <p:sldId id="391" r:id="rId41"/>
    <p:sldId id="392" r:id="rId42"/>
    <p:sldId id="393" r:id="rId43"/>
    <p:sldId id="394" r:id="rId44"/>
    <p:sldId id="395" r:id="rId45"/>
    <p:sldId id="396" r:id="rId46"/>
    <p:sldId id="397" r:id="rId47"/>
    <p:sldId id="398" r:id="rId48"/>
    <p:sldId id="399" r:id="rId49"/>
    <p:sldId id="400" r:id="rId50"/>
    <p:sldId id="401" r:id="rId51"/>
    <p:sldId id="402" r:id="rId5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A8"/>
    <a:srgbClr val="FDA9F7"/>
    <a:srgbClr val="4F94FF"/>
    <a:srgbClr val="C5E1B4"/>
    <a:srgbClr val="50FCFF"/>
    <a:srgbClr val="45FF7C"/>
    <a:srgbClr val="8FFFDF"/>
    <a:srgbClr val="208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5"/>
    <p:restoredTop sz="94150"/>
  </p:normalViewPr>
  <p:slideViewPr>
    <p:cSldViewPr snapToGrid="0">
      <p:cViewPr varScale="1">
        <p:scale>
          <a:sx n="105" d="100"/>
          <a:sy n="105" d="100"/>
        </p:scale>
        <p:origin x="200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6C2EA-361D-406E-8534-6CB21787882E}" type="datetimeFigureOut">
              <a:rPr lang="ko-KR" altLang="en-US" smtClean="0"/>
              <a:t>2022. 9. 5.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E0BF0-7019-4D60-BACA-B8D14935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2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9DD61-7CCC-07A5-F7EC-6C17416C8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F925B6-0662-0EA8-3E01-7E5091874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E9626-8B95-2D91-B60F-B3F9221A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8E63E-8976-8448-F459-7C8CE436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DBF7A-57F4-5103-1437-2C3F6A4D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1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EC004-740F-619C-E6EB-B8A500B4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57969A-008B-2CD5-CF34-FFCC23D85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29510-FF20-2941-9ACD-FB6FAA5E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D6007-E5D2-6DBE-5C30-494B404F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9C831-6C40-9DBA-261D-305BD5CB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7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0BD503-A579-A846-7053-D38EDBFFA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2240F-03CF-DEDA-CA0D-D50054A0A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1F2DE-4C7A-CF91-563D-63C00357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C103B-8A5E-20B8-B8A0-0FA8E37F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06750-3553-80E1-D85E-3170C03F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6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0885E-24BC-32BB-8684-4E308A99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8A7E5-F132-8FC8-C0BF-4D00EA7B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0EDCB-A664-1A75-2910-40196D84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21654-6EE6-6A73-037C-89EA9E13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75ACE-E761-8950-4D37-1AEE1670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5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12F79-22E4-C6C9-7C7A-94DA2DFA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3ED21-B0BB-EE3B-ED65-F9F509DD9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47A92-7CF5-3BAF-FDAF-53CA6636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131A-6AA9-2BB0-5E35-98F00191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F95E4-0C70-B53F-26D4-578E8368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F1AA5-4442-9688-F6BE-DD2B6701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AD82A-077D-CE20-671A-BBC69CBCE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CC5C7E-6B80-D0DC-52C7-4D2AB9B1F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D02BD-27CF-BE5F-62BE-0EEB4FD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A00E4-6CA5-6144-BF04-A5A56D49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4DC38-0296-04FE-AD52-4BB92D69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2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1B94C-A295-75C1-C368-2443FD7E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08E65-8F57-D712-3BE2-F59F7AA35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F4FAB-B9A4-60D9-480C-02CAEE6D1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4469D-17E5-F2EE-6D62-BC10ADD49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3BFDD2-CF97-17F2-4148-EBD3F23CA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6857CE-13EA-09F0-C2F9-3180AFB7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2022. 9. 5.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4E1572-FC7C-4623-3C1B-B15C4357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4EE28-CF76-BADD-350D-AAE60A7B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26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EBC09-5248-1B1C-53B4-1E367E03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BB5D75-A232-B247-5788-A3CD4E47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2022. 9. 5.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17642B-F394-1921-BB8B-DC81AF67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6F8D2F-177B-973E-A9FF-A8194733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CA8529-6307-56EB-D541-303DA944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2022. 9. 5.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E9345D-C92D-1F13-948A-A1959931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7E0DD6-FB77-D9A2-6B88-ECA5A843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87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F69CB-5731-4925-2BAE-A70CB780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B5D6B-12FF-2022-4EFD-CBBAC5E6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D09EF3-F200-4FF3-FF9E-9001C90F8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D9292-DC33-186C-D11C-42892316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AFED0-92EC-53A7-3C88-9C16F041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BED2F8-72BC-1955-EAB9-E0F2D15F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6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3E67B-D013-616C-5CB0-7AF638A9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35D49-1BBF-FF0A-9587-8C2A696EE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ABE76B-61B0-8E83-7CFF-1A25B57B5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EF894-B2B9-64FF-C20F-2F5A1A66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F8AA4-6826-5B30-D275-F7E62A56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56D0C-B4BE-1326-16E9-0C6AC381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6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E6FD2A-6ACE-A080-C27F-CF444847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F50C7-EB77-555C-67C2-94B68C6D4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BD7A3-A5BE-9920-234D-BDCE4010E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DD96-549C-4464-A555-B392FBD40474}" type="datetimeFigureOut">
              <a:rPr lang="ko-KR" altLang="en-US" smtClean="0"/>
              <a:t>2022. 9. 5.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CC05D-BE2B-681A-ED2C-E8E6B24B0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A9409-B226-E0AF-0691-CDAA43293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040A3-6982-09DF-EF7E-CDA526B5B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2022-09-02 </a:t>
            </a:r>
            <a:r>
              <a:rPr lang="ko-KR" altLang="en-US" dirty="0"/>
              <a:t>내용정리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E7AE9-D45D-7E6F-61BD-9E28184C9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271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웃는 얼굴[S] 1">
            <a:extLst>
              <a:ext uri="{FF2B5EF4-FFF2-40B4-BE49-F238E27FC236}">
                <a16:creationId xmlns:a16="http://schemas.microsoft.com/office/drawing/2014/main" id="{CB786E6E-7A1C-981B-70FD-2F1A8F4AAE93}"/>
              </a:ext>
            </a:extLst>
          </p:cNvPr>
          <p:cNvSpPr/>
          <p:nvPr/>
        </p:nvSpPr>
        <p:spPr>
          <a:xfrm>
            <a:off x="329610" y="2062716"/>
            <a:ext cx="1212112" cy="1212112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C5F7F3-E899-F9D1-153C-58FAB0F89FB4}"/>
              </a:ext>
            </a:extLst>
          </p:cNvPr>
          <p:cNvSpPr/>
          <p:nvPr/>
        </p:nvSpPr>
        <p:spPr>
          <a:xfrm>
            <a:off x="2300178" y="1568302"/>
            <a:ext cx="2200939" cy="22009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FC4A328-D90B-25BA-7F40-6FF2C3FDD350}"/>
              </a:ext>
            </a:extLst>
          </p:cNvPr>
          <p:cNvSpPr/>
          <p:nvPr/>
        </p:nvSpPr>
        <p:spPr>
          <a:xfrm>
            <a:off x="2541182" y="2472068"/>
            <a:ext cx="542260" cy="542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그림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4D993F-175E-530C-AB6E-8E784E7B1CD5}"/>
              </a:ext>
            </a:extLst>
          </p:cNvPr>
          <p:cNvSpPr/>
          <p:nvPr/>
        </p:nvSpPr>
        <p:spPr>
          <a:xfrm>
            <a:off x="2541182" y="3274827"/>
            <a:ext cx="542260" cy="372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그림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2E36E-72F4-D362-B68A-503752A77BA1}"/>
              </a:ext>
            </a:extLst>
          </p:cNvPr>
          <p:cNvSpPr/>
          <p:nvPr/>
        </p:nvSpPr>
        <p:spPr>
          <a:xfrm>
            <a:off x="3132175" y="3274826"/>
            <a:ext cx="542260" cy="372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그림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5B4101-1E2B-6881-AEFB-F98B2167F579}"/>
              </a:ext>
            </a:extLst>
          </p:cNvPr>
          <p:cNvSpPr/>
          <p:nvPr/>
        </p:nvSpPr>
        <p:spPr>
          <a:xfrm>
            <a:off x="3723168" y="3274826"/>
            <a:ext cx="542260" cy="372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그림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ECA488-9F0D-2653-5B5B-571CB6922998}"/>
              </a:ext>
            </a:extLst>
          </p:cNvPr>
          <p:cNvSpPr/>
          <p:nvPr/>
        </p:nvSpPr>
        <p:spPr>
          <a:xfrm>
            <a:off x="3442291" y="1807536"/>
            <a:ext cx="799213" cy="1274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-</a:t>
            </a:r>
            <a:r>
              <a:rPr kumimoji="1" lang="en-US" altLang="ko-KR" dirty="0"/>
              <a:t>-----</a:t>
            </a:r>
          </a:p>
          <a:p>
            <a:pPr algn="ctr"/>
            <a:r>
              <a:rPr kumimoji="1" lang="en-US" altLang="ko-KR" dirty="0"/>
              <a:t>------</a:t>
            </a:r>
          </a:p>
          <a:p>
            <a:pPr algn="ctr"/>
            <a:r>
              <a:rPr kumimoji="1" lang="en-US" altLang="ko-KR" dirty="0"/>
              <a:t>------</a:t>
            </a:r>
          </a:p>
          <a:p>
            <a:pPr algn="ctr"/>
            <a:r>
              <a:rPr kumimoji="1" lang="en-US" altLang="ko-KR" dirty="0"/>
              <a:t>------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3F9306-3C01-6D8A-C382-0A264138E53C}"/>
              </a:ext>
            </a:extLst>
          </p:cNvPr>
          <p:cNvSpPr/>
          <p:nvPr/>
        </p:nvSpPr>
        <p:spPr>
          <a:xfrm>
            <a:off x="2486689" y="1690577"/>
            <a:ext cx="799213" cy="659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-</a:t>
            </a:r>
            <a:r>
              <a:rPr kumimoji="1" lang="en-US" altLang="ko-KR" dirty="0"/>
              <a:t>-----</a:t>
            </a:r>
          </a:p>
          <a:p>
            <a:pPr algn="ctr"/>
            <a:r>
              <a:rPr kumimoji="1" lang="en-US" altLang="ko-KR" dirty="0"/>
              <a:t>------</a:t>
            </a:r>
          </a:p>
          <a:p>
            <a:pPr algn="ctr"/>
            <a:r>
              <a:rPr kumimoji="1" lang="en-US" altLang="ko-KR" dirty="0"/>
              <a:t>------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6B0414-9D7A-869C-6964-88B0221EA03A}"/>
              </a:ext>
            </a:extLst>
          </p:cNvPr>
          <p:cNvSpPr/>
          <p:nvPr/>
        </p:nvSpPr>
        <p:spPr>
          <a:xfrm>
            <a:off x="5656520" y="1350351"/>
            <a:ext cx="1382234" cy="4944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텍스트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D49C64-5626-9612-1215-C8EBCCFB1683}"/>
              </a:ext>
            </a:extLst>
          </p:cNvPr>
          <p:cNvSpPr/>
          <p:nvPr/>
        </p:nvSpPr>
        <p:spPr>
          <a:xfrm>
            <a:off x="5656520" y="1928048"/>
            <a:ext cx="669851" cy="4944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+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8795DD-1780-22E0-5A8D-95BB943D0E01}"/>
              </a:ext>
            </a:extLst>
          </p:cNvPr>
          <p:cNvSpPr/>
          <p:nvPr/>
        </p:nvSpPr>
        <p:spPr>
          <a:xfrm>
            <a:off x="5656520" y="2505745"/>
            <a:ext cx="1382234" cy="4944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그림</a:t>
            </a:r>
            <a:r>
              <a:rPr kumimoji="1" lang="ko-KR" altLang="en-US" sz="1200" dirty="0"/>
              <a:t> </a:t>
            </a:r>
            <a:r>
              <a:rPr kumimoji="1" lang="en-US" altLang="ko-KR" sz="1200" dirty="0">
                <a:sym typeface="Wingdings" pitchFamily="2" charset="2"/>
              </a:rPr>
              <a:t>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ko-Kore-KR" altLang="en-US" sz="1200" dirty="0"/>
              <a:t>텍스트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(</a:t>
            </a:r>
            <a:r>
              <a:rPr kumimoji="1" lang="ko-Kore-KR" altLang="en-US" sz="1200" dirty="0"/>
              <a:t>변환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8987C92-286E-BA55-A8E3-93F73C6D4774}"/>
              </a:ext>
            </a:extLst>
          </p:cNvPr>
          <p:cNvSpPr/>
          <p:nvPr/>
        </p:nvSpPr>
        <p:spPr>
          <a:xfrm>
            <a:off x="5661837" y="3083442"/>
            <a:ext cx="669851" cy="4944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+</a:t>
            </a:r>
            <a:endParaRPr kumimoji="1"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0A5CE3-C823-1463-2A7B-3760522A5A68}"/>
              </a:ext>
            </a:extLst>
          </p:cNvPr>
          <p:cNvSpPr/>
          <p:nvPr/>
        </p:nvSpPr>
        <p:spPr>
          <a:xfrm>
            <a:off x="5661838" y="3661139"/>
            <a:ext cx="1376916" cy="4944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…</a:t>
            </a:r>
            <a:endParaRPr kumimoji="1" lang="ko-Kore-KR" altLang="en-US" sz="12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CEA1B93-B3A7-E6E0-BCAD-84925AC376C7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3285902" y="1597558"/>
            <a:ext cx="2370618" cy="4226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15BC7DA-D97A-7F4A-3D1B-6C507E68DFA7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3083442" y="2743198"/>
            <a:ext cx="2573078" cy="9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B096F71-E145-9DAF-D65C-5031F45416CF}"/>
              </a:ext>
            </a:extLst>
          </p:cNvPr>
          <p:cNvCxnSpPr>
            <a:cxnSpLocks/>
            <a:stCxn id="2" idx="6"/>
            <a:endCxn id="3" idx="1"/>
          </p:cNvCxnSpPr>
          <p:nvPr/>
        </p:nvCxnSpPr>
        <p:spPr>
          <a:xfrm>
            <a:off x="1541722" y="2668772"/>
            <a:ext cx="7584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원통[C] 22">
            <a:extLst>
              <a:ext uri="{FF2B5EF4-FFF2-40B4-BE49-F238E27FC236}">
                <a16:creationId xmlns:a16="http://schemas.microsoft.com/office/drawing/2014/main" id="{5688EE1E-E66B-65F8-02DE-F153D4F8AA82}"/>
              </a:ext>
            </a:extLst>
          </p:cNvPr>
          <p:cNvSpPr/>
          <p:nvPr/>
        </p:nvSpPr>
        <p:spPr>
          <a:xfrm>
            <a:off x="9891822" y="2253211"/>
            <a:ext cx="1669312" cy="979974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31B67091-A6F5-F7C3-403A-2487C6E54AB1}"/>
              </a:ext>
            </a:extLst>
          </p:cNvPr>
          <p:cNvCxnSpPr>
            <a:cxnSpLocks/>
            <a:stCxn id="10" idx="3"/>
            <a:endCxn id="14" idx="3"/>
          </p:cNvCxnSpPr>
          <p:nvPr/>
        </p:nvCxnSpPr>
        <p:spPr>
          <a:xfrm>
            <a:off x="7038754" y="1597558"/>
            <a:ext cx="12700" cy="2310788"/>
          </a:xfrm>
          <a:prstGeom prst="curvedConnector3">
            <a:avLst>
              <a:gd name="adj1" fmla="val 1800000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1D042CA-4F8C-B228-347B-F990157F9C55}"/>
              </a:ext>
            </a:extLst>
          </p:cNvPr>
          <p:cNvSpPr/>
          <p:nvPr/>
        </p:nvSpPr>
        <p:spPr>
          <a:xfrm>
            <a:off x="7122629" y="2519914"/>
            <a:ext cx="906721" cy="4944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b="1" dirty="0"/>
              <a:t>텍스트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127A649-65E2-EBF1-D025-004103810F48}"/>
              </a:ext>
            </a:extLst>
          </p:cNvPr>
          <p:cNvCxnSpPr>
            <a:cxnSpLocks/>
            <a:stCxn id="33" idx="3"/>
            <a:endCxn id="23" idx="2"/>
          </p:cNvCxnSpPr>
          <p:nvPr/>
        </p:nvCxnSpPr>
        <p:spPr>
          <a:xfrm flipV="1">
            <a:off x="8029350" y="2743198"/>
            <a:ext cx="1862472" cy="239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FAED0F2-3248-8965-63D6-A5AE87CF6652}"/>
              </a:ext>
            </a:extLst>
          </p:cNvPr>
          <p:cNvSpPr/>
          <p:nvPr/>
        </p:nvSpPr>
        <p:spPr>
          <a:xfrm>
            <a:off x="8621525" y="2528772"/>
            <a:ext cx="678121" cy="4944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b="1" dirty="0"/>
              <a:t>저장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C56498E-BADA-FE59-67E3-018232126077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4265428" y="3460895"/>
            <a:ext cx="1396410" cy="4474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240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A166D84-A8CE-FB97-0E60-9D207050C200}"/>
              </a:ext>
            </a:extLst>
          </p:cNvPr>
          <p:cNvSpPr/>
          <p:nvPr/>
        </p:nvSpPr>
        <p:spPr>
          <a:xfrm>
            <a:off x="1116420" y="1977656"/>
            <a:ext cx="1339702" cy="62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1DE403-AE38-64ED-AB17-C773BA353D3F}"/>
              </a:ext>
            </a:extLst>
          </p:cNvPr>
          <p:cNvSpPr/>
          <p:nvPr/>
        </p:nvSpPr>
        <p:spPr>
          <a:xfrm>
            <a:off x="5110716" y="1977656"/>
            <a:ext cx="1339702" cy="62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4" name="원통[C] 3">
            <a:extLst>
              <a:ext uri="{FF2B5EF4-FFF2-40B4-BE49-F238E27FC236}">
                <a16:creationId xmlns:a16="http://schemas.microsoft.com/office/drawing/2014/main" id="{112AE174-2960-3043-E456-5B73290797C5}"/>
              </a:ext>
            </a:extLst>
          </p:cNvPr>
          <p:cNvSpPr/>
          <p:nvPr/>
        </p:nvSpPr>
        <p:spPr>
          <a:xfrm>
            <a:off x="9105013" y="1801329"/>
            <a:ext cx="1669312" cy="979974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5" name="다중 문서 4">
            <a:extLst>
              <a:ext uri="{FF2B5EF4-FFF2-40B4-BE49-F238E27FC236}">
                <a16:creationId xmlns:a16="http://schemas.microsoft.com/office/drawing/2014/main" id="{72084FBE-336D-821F-39B0-7274E13FCBAD}"/>
              </a:ext>
            </a:extLst>
          </p:cNvPr>
          <p:cNvSpPr/>
          <p:nvPr/>
        </p:nvSpPr>
        <p:spPr>
          <a:xfrm>
            <a:off x="8888818" y="4306186"/>
            <a:ext cx="1796903" cy="145666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</a:t>
            </a:r>
          </a:p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A4A1912-232F-709D-B220-8EF67EE80E40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2456122" y="2291317"/>
            <a:ext cx="2654594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D6D5A30-60DA-B09B-AC81-8C5046631C6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9910890" y="2781303"/>
            <a:ext cx="28779" cy="152488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F29B771-80DB-25C9-17F4-41AB84931376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6450418" y="2291316"/>
            <a:ext cx="265459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한쪽 모서리가 잘린 사각형 14">
            <a:extLst>
              <a:ext uri="{FF2B5EF4-FFF2-40B4-BE49-F238E27FC236}">
                <a16:creationId xmlns:a16="http://schemas.microsoft.com/office/drawing/2014/main" id="{96FDC768-2ECD-92F9-F9C3-929B695FACE7}"/>
              </a:ext>
            </a:extLst>
          </p:cNvPr>
          <p:cNvSpPr/>
          <p:nvPr/>
        </p:nvSpPr>
        <p:spPr>
          <a:xfrm>
            <a:off x="3296091" y="1666655"/>
            <a:ext cx="467833" cy="52099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File</a:t>
            </a:r>
            <a:endParaRPr kumimoji="1" lang="ko-Kore-KR" altLang="en-US" sz="11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FCDB0B-0E18-055E-E0E3-18CA3D8941CD}"/>
              </a:ext>
            </a:extLst>
          </p:cNvPr>
          <p:cNvSpPr/>
          <p:nvPr/>
        </p:nvSpPr>
        <p:spPr>
          <a:xfrm>
            <a:off x="3802908" y="1762349"/>
            <a:ext cx="467833" cy="372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/>
              <a:t>전송</a:t>
            </a:r>
          </a:p>
        </p:txBody>
      </p:sp>
      <p:sp>
        <p:nvSpPr>
          <p:cNvPr id="17" name="한쪽 모서리가 잘린 사각형 16">
            <a:extLst>
              <a:ext uri="{FF2B5EF4-FFF2-40B4-BE49-F238E27FC236}">
                <a16:creationId xmlns:a16="http://schemas.microsoft.com/office/drawing/2014/main" id="{84254B4B-AFAC-8C3B-BABE-3A54702A86F8}"/>
              </a:ext>
            </a:extLst>
          </p:cNvPr>
          <p:cNvSpPr/>
          <p:nvPr/>
        </p:nvSpPr>
        <p:spPr>
          <a:xfrm>
            <a:off x="7290393" y="1666655"/>
            <a:ext cx="467833" cy="52099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File</a:t>
            </a:r>
            <a:endParaRPr kumimoji="1" lang="ko-Kore-KR" altLang="en-US" sz="11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8879EA0-FB15-24E4-7E5B-F63678200CBF}"/>
              </a:ext>
            </a:extLst>
          </p:cNvPr>
          <p:cNvSpPr/>
          <p:nvPr/>
        </p:nvSpPr>
        <p:spPr>
          <a:xfrm>
            <a:off x="7797210" y="1762349"/>
            <a:ext cx="467833" cy="372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/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3957102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A166D84-A8CE-FB97-0E60-9D207050C200}"/>
              </a:ext>
            </a:extLst>
          </p:cNvPr>
          <p:cNvSpPr/>
          <p:nvPr/>
        </p:nvSpPr>
        <p:spPr>
          <a:xfrm>
            <a:off x="1116420" y="1977656"/>
            <a:ext cx="1339702" cy="62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1DE403-AE38-64ED-AB17-C773BA353D3F}"/>
              </a:ext>
            </a:extLst>
          </p:cNvPr>
          <p:cNvSpPr/>
          <p:nvPr/>
        </p:nvSpPr>
        <p:spPr>
          <a:xfrm>
            <a:off x="5110716" y="1977656"/>
            <a:ext cx="1339702" cy="62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4" name="원통[C] 3">
            <a:extLst>
              <a:ext uri="{FF2B5EF4-FFF2-40B4-BE49-F238E27FC236}">
                <a16:creationId xmlns:a16="http://schemas.microsoft.com/office/drawing/2014/main" id="{112AE174-2960-3043-E456-5B73290797C5}"/>
              </a:ext>
            </a:extLst>
          </p:cNvPr>
          <p:cNvSpPr/>
          <p:nvPr/>
        </p:nvSpPr>
        <p:spPr>
          <a:xfrm>
            <a:off x="9105013" y="1801329"/>
            <a:ext cx="1669312" cy="979974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5" name="다중 문서 4">
            <a:extLst>
              <a:ext uri="{FF2B5EF4-FFF2-40B4-BE49-F238E27FC236}">
                <a16:creationId xmlns:a16="http://schemas.microsoft.com/office/drawing/2014/main" id="{72084FBE-336D-821F-39B0-7274E13FCBAD}"/>
              </a:ext>
            </a:extLst>
          </p:cNvPr>
          <p:cNvSpPr/>
          <p:nvPr/>
        </p:nvSpPr>
        <p:spPr>
          <a:xfrm>
            <a:off x="8888818" y="4306186"/>
            <a:ext cx="1796903" cy="145666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</a:t>
            </a:r>
          </a:p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A4A1912-232F-709D-B220-8EF67EE80E40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2456122" y="2291317"/>
            <a:ext cx="2654594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D6D5A30-60DA-B09B-AC81-8C5046631C6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9910890" y="2781303"/>
            <a:ext cx="28779" cy="152488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F29B771-80DB-25C9-17F4-41AB84931376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6450418" y="2291316"/>
            <a:ext cx="265459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한쪽 모서리가 잘린 사각형 14">
            <a:extLst>
              <a:ext uri="{FF2B5EF4-FFF2-40B4-BE49-F238E27FC236}">
                <a16:creationId xmlns:a16="http://schemas.microsoft.com/office/drawing/2014/main" id="{96FDC768-2ECD-92F9-F9C3-929B695FACE7}"/>
              </a:ext>
            </a:extLst>
          </p:cNvPr>
          <p:cNvSpPr/>
          <p:nvPr/>
        </p:nvSpPr>
        <p:spPr>
          <a:xfrm>
            <a:off x="3296091" y="1666655"/>
            <a:ext cx="467833" cy="52099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File</a:t>
            </a:r>
            <a:endParaRPr kumimoji="1" lang="ko-Kore-KR" altLang="en-US" sz="11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FCDB0B-0E18-055E-E0E3-18CA3D8941CD}"/>
              </a:ext>
            </a:extLst>
          </p:cNvPr>
          <p:cNvSpPr/>
          <p:nvPr/>
        </p:nvSpPr>
        <p:spPr>
          <a:xfrm>
            <a:off x="3802908" y="1762349"/>
            <a:ext cx="684032" cy="372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1. </a:t>
            </a:r>
            <a:r>
              <a:rPr kumimoji="1" lang="ko-Kore-KR" altLang="en-US" sz="1100" dirty="0"/>
              <a:t>전송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8879EA0-FB15-24E4-7E5B-F63678200CBF}"/>
              </a:ext>
            </a:extLst>
          </p:cNvPr>
          <p:cNvSpPr/>
          <p:nvPr/>
        </p:nvSpPr>
        <p:spPr>
          <a:xfrm>
            <a:off x="7141534" y="1801329"/>
            <a:ext cx="1339701" cy="372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3. </a:t>
            </a:r>
            <a:r>
              <a:rPr kumimoji="1" lang="en-US" altLang="ko-KR" sz="1100" dirty="0"/>
              <a:t>‘</a:t>
            </a:r>
            <a:r>
              <a:rPr kumimoji="1" lang="ko-Kore-KR" altLang="en-US" sz="1100" dirty="0"/>
              <a:t>파일</a:t>
            </a:r>
            <a:r>
              <a:rPr kumimoji="1" lang="ko-KR" altLang="en-US" sz="1100" dirty="0"/>
              <a:t> 경로</a:t>
            </a:r>
            <a:r>
              <a:rPr kumimoji="1" lang="en-US" altLang="ko-KR" sz="1100" dirty="0"/>
              <a:t>’</a:t>
            </a:r>
            <a:r>
              <a:rPr kumimoji="1" lang="ko-KR" altLang="en-US" sz="1100" dirty="0"/>
              <a:t> 저장</a:t>
            </a:r>
            <a:endParaRPr kumimoji="1" lang="ko-Kore-KR" altLang="en-US" sz="1100" dirty="0"/>
          </a:p>
        </p:txBody>
      </p:sp>
      <p:sp>
        <p:nvSpPr>
          <p:cNvPr id="7" name="원통[C] 6">
            <a:extLst>
              <a:ext uri="{FF2B5EF4-FFF2-40B4-BE49-F238E27FC236}">
                <a16:creationId xmlns:a16="http://schemas.microsoft.com/office/drawing/2014/main" id="{F76CA7E2-8D2F-BF54-2D6A-C8E59E3E1F30}"/>
              </a:ext>
            </a:extLst>
          </p:cNvPr>
          <p:cNvSpPr/>
          <p:nvPr/>
        </p:nvSpPr>
        <p:spPr>
          <a:xfrm>
            <a:off x="4945911" y="3326212"/>
            <a:ext cx="1669312" cy="979974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HDD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AE70CC5-CEA0-2A48-8367-AFA7D6511951}"/>
              </a:ext>
            </a:extLst>
          </p:cNvPr>
          <p:cNvCxnSpPr>
            <a:cxnSpLocks/>
            <a:stCxn id="3" idx="2"/>
            <a:endCxn id="7" idx="1"/>
          </p:cNvCxnSpPr>
          <p:nvPr/>
        </p:nvCxnSpPr>
        <p:spPr>
          <a:xfrm>
            <a:off x="5780567" y="2604977"/>
            <a:ext cx="0" cy="72123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한쪽 모서리가 잘린 사각형 11">
            <a:extLst>
              <a:ext uri="{FF2B5EF4-FFF2-40B4-BE49-F238E27FC236}">
                <a16:creationId xmlns:a16="http://schemas.microsoft.com/office/drawing/2014/main" id="{7D651685-0274-CC27-ABDE-E74B9B22D4C9}"/>
              </a:ext>
            </a:extLst>
          </p:cNvPr>
          <p:cNvSpPr/>
          <p:nvPr/>
        </p:nvSpPr>
        <p:spPr>
          <a:xfrm>
            <a:off x="5862083" y="2705097"/>
            <a:ext cx="467833" cy="52099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File</a:t>
            </a:r>
            <a:endParaRPr kumimoji="1" lang="ko-Kore-KR" altLang="en-US" sz="11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9002D3F-4860-644C-8C4A-83886E5D9D1A}"/>
              </a:ext>
            </a:extLst>
          </p:cNvPr>
          <p:cNvSpPr/>
          <p:nvPr/>
        </p:nvSpPr>
        <p:spPr>
          <a:xfrm>
            <a:off x="6368901" y="2800791"/>
            <a:ext cx="666306" cy="372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2. </a:t>
            </a:r>
            <a:r>
              <a:rPr kumimoji="1" lang="ko-Kore-KR" altLang="en-US" sz="1100" dirty="0"/>
              <a:t>저장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A621211-9C53-45E6-3E17-C774BAB1FEB1}"/>
              </a:ext>
            </a:extLst>
          </p:cNvPr>
          <p:cNvSpPr/>
          <p:nvPr/>
        </p:nvSpPr>
        <p:spPr>
          <a:xfrm>
            <a:off x="2197394" y="3406846"/>
            <a:ext cx="1913861" cy="8187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OS</a:t>
            </a:r>
            <a:r>
              <a:rPr kumimoji="1" lang="ko-KR" altLang="en-US" sz="1100" dirty="0"/>
              <a:t>의 파일 시스템</a:t>
            </a:r>
            <a:endParaRPr kumimoji="1" lang="en-US" altLang="ko-KR" sz="1100" dirty="0"/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dirty="0">
                <a:sym typeface="Wingdings" pitchFamily="2" charset="2"/>
              </a:rPr>
              <a:t>OS</a:t>
            </a:r>
            <a:r>
              <a:rPr kumimoji="1" lang="ko-KR" altLang="en-US" sz="1100" dirty="0">
                <a:sym typeface="Wingdings" pitchFamily="2" charset="2"/>
              </a:rPr>
              <a:t>가 파일 관리</a:t>
            </a:r>
            <a:endParaRPr kumimoji="1" lang="ko-Kore-KR" altLang="en-US" sz="11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9F36914-38CE-D541-DE22-6D2BC0CEE91A}"/>
              </a:ext>
            </a:extLst>
          </p:cNvPr>
          <p:cNvCxnSpPr>
            <a:cxnSpLocks/>
            <a:stCxn id="19" idx="3"/>
            <a:endCxn id="7" idx="2"/>
          </p:cNvCxnSpPr>
          <p:nvPr/>
        </p:nvCxnSpPr>
        <p:spPr>
          <a:xfrm>
            <a:off x="4111255" y="3816199"/>
            <a:ext cx="8346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186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한쪽 모서리가 잘린 사각형 1">
            <a:extLst>
              <a:ext uri="{FF2B5EF4-FFF2-40B4-BE49-F238E27FC236}">
                <a16:creationId xmlns:a16="http://schemas.microsoft.com/office/drawing/2014/main" id="{5CB88CCA-6172-0473-D796-499523C12327}"/>
              </a:ext>
            </a:extLst>
          </p:cNvPr>
          <p:cNvSpPr/>
          <p:nvPr/>
        </p:nvSpPr>
        <p:spPr>
          <a:xfrm>
            <a:off x="1871330" y="1881963"/>
            <a:ext cx="1201479" cy="169057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그림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22126BB-D170-28CA-DC3A-DA6C6D2F7C75}"/>
              </a:ext>
            </a:extLst>
          </p:cNvPr>
          <p:cNvSpPr/>
          <p:nvPr/>
        </p:nvSpPr>
        <p:spPr>
          <a:xfrm>
            <a:off x="5380074" y="1881963"/>
            <a:ext cx="1148317" cy="1690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텍스트</a:t>
            </a:r>
          </a:p>
        </p:txBody>
      </p:sp>
      <p:sp>
        <p:nvSpPr>
          <p:cNvPr id="4" name="한쪽 모서리가 잘린 사각형 3">
            <a:extLst>
              <a:ext uri="{FF2B5EF4-FFF2-40B4-BE49-F238E27FC236}">
                <a16:creationId xmlns:a16="http://schemas.microsoft.com/office/drawing/2014/main" id="{2E99B913-77A5-9345-6F22-B49DA5D16D00}"/>
              </a:ext>
            </a:extLst>
          </p:cNvPr>
          <p:cNvSpPr/>
          <p:nvPr/>
        </p:nvSpPr>
        <p:spPr>
          <a:xfrm>
            <a:off x="9119191" y="1881962"/>
            <a:ext cx="1201479" cy="169057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그림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3415190-84D9-C57E-9736-367D190A3BC2}"/>
              </a:ext>
            </a:extLst>
          </p:cNvPr>
          <p:cNvCxnSpPr>
            <a:stCxn id="2" idx="0"/>
            <a:endCxn id="3" idx="1"/>
          </p:cNvCxnSpPr>
          <p:nvPr/>
        </p:nvCxnSpPr>
        <p:spPr>
          <a:xfrm>
            <a:off x="3072809" y="2727252"/>
            <a:ext cx="23072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6099852-782D-AEBA-476B-E34B4F00C87D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6528391" y="2727251"/>
            <a:ext cx="259080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C09FC4-E775-8358-2D2D-894EEB5EDC8D}"/>
              </a:ext>
            </a:extLst>
          </p:cNvPr>
          <p:cNvSpPr/>
          <p:nvPr/>
        </p:nvSpPr>
        <p:spPr>
          <a:xfrm>
            <a:off x="3631018" y="2375049"/>
            <a:ext cx="1201478" cy="7044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Base64</a:t>
            </a:r>
          </a:p>
          <a:p>
            <a:pPr algn="ctr"/>
            <a:r>
              <a:rPr kumimoji="1" lang="ko-Kore-KR" altLang="en-US" sz="1100" dirty="0"/>
              <a:t>인코딩</a:t>
            </a:r>
            <a:endParaRPr kumimoji="1" lang="en-US" altLang="ko-Kore-KR" sz="1100" dirty="0"/>
          </a:p>
          <a:p>
            <a:pPr algn="ctr"/>
            <a:r>
              <a:rPr kumimoji="1" lang="ko-Kore-KR" altLang="en-US" sz="1100" dirty="0"/>
              <a:t>변환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22D7C0-5DA6-2B41-1AAF-8AA6AD6CB861}"/>
              </a:ext>
            </a:extLst>
          </p:cNvPr>
          <p:cNvSpPr/>
          <p:nvPr/>
        </p:nvSpPr>
        <p:spPr>
          <a:xfrm>
            <a:off x="7223052" y="2375049"/>
            <a:ext cx="1201478" cy="7044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Base64</a:t>
            </a:r>
          </a:p>
          <a:p>
            <a:pPr algn="ctr"/>
            <a:r>
              <a:rPr kumimoji="1" lang="ko-Kore-KR" altLang="en-US" sz="1100" dirty="0"/>
              <a:t>디코딩</a:t>
            </a:r>
            <a:endParaRPr kumimoji="1" lang="en-US" altLang="ko-Kore-KR" sz="1100" dirty="0"/>
          </a:p>
          <a:p>
            <a:pPr algn="ctr"/>
            <a:r>
              <a:rPr kumimoji="1" lang="ko-Kore-KR" altLang="en-US" sz="1100" dirty="0"/>
              <a:t>변환</a:t>
            </a:r>
          </a:p>
        </p:txBody>
      </p:sp>
    </p:spTree>
    <p:extLst>
      <p:ext uri="{BB962C8B-B14F-4D97-AF65-F5344CB8AC3E}">
        <p14:creationId xmlns:p14="http://schemas.microsoft.com/office/powerpoint/2010/main" val="1656523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한쪽 모서리가 잘린 사각형 1">
            <a:extLst>
              <a:ext uri="{FF2B5EF4-FFF2-40B4-BE49-F238E27FC236}">
                <a16:creationId xmlns:a16="http://schemas.microsoft.com/office/drawing/2014/main" id="{751165D7-D143-D293-303A-8815C2DC3F18}"/>
              </a:ext>
            </a:extLst>
          </p:cNvPr>
          <p:cNvSpPr/>
          <p:nvPr/>
        </p:nvSpPr>
        <p:spPr>
          <a:xfrm>
            <a:off x="372138" y="1765004"/>
            <a:ext cx="1850066" cy="2381693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HTML</a:t>
            </a:r>
          </a:p>
          <a:p>
            <a:pPr algn="ctr"/>
            <a:r>
              <a:rPr kumimoji="1" lang="en-US" altLang="ko-Kore-KR" dirty="0"/>
              <a:t>+</a:t>
            </a:r>
          </a:p>
          <a:p>
            <a:pPr algn="ctr"/>
            <a:r>
              <a:rPr kumimoji="1" lang="en-US" altLang="ko-Kore-KR" dirty="0"/>
              <a:t>Base64</a:t>
            </a:r>
          </a:p>
          <a:p>
            <a:pPr algn="ctr"/>
            <a:r>
              <a:rPr kumimoji="1" lang="ko-Kore-KR" altLang="en-US" dirty="0"/>
              <a:t>인코딩</a:t>
            </a:r>
            <a:endParaRPr kumimoji="1" lang="en-US" altLang="ko-Kore-KR" dirty="0"/>
          </a:p>
          <a:p>
            <a:pPr algn="ctr"/>
            <a:r>
              <a:rPr kumimoji="1" lang="ko-Kore-KR" altLang="en-US" dirty="0"/>
              <a:t>그림</a:t>
            </a:r>
            <a:r>
              <a:rPr kumimoji="1" lang="ko-KR" altLang="en-US" dirty="0"/>
              <a:t> 데이터</a:t>
            </a:r>
            <a:endParaRPr kumimoji="1" lang="ko-Kore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3BDB2F2-2D4C-6A7B-9867-28913088B756}"/>
              </a:ext>
            </a:extLst>
          </p:cNvPr>
          <p:cNvCxnSpPr>
            <a:cxnSpLocks/>
            <a:stCxn id="2" idx="0"/>
            <a:endCxn id="6" idx="1"/>
          </p:cNvCxnSpPr>
          <p:nvPr/>
        </p:nvCxnSpPr>
        <p:spPr>
          <a:xfrm>
            <a:off x="2222204" y="2955851"/>
            <a:ext cx="2434857" cy="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56A529-919B-8D94-7B7F-B92D984E7915}"/>
              </a:ext>
            </a:extLst>
          </p:cNvPr>
          <p:cNvSpPr/>
          <p:nvPr/>
        </p:nvSpPr>
        <p:spPr>
          <a:xfrm>
            <a:off x="2838893" y="2600996"/>
            <a:ext cx="1201478" cy="7044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Base64</a:t>
            </a:r>
          </a:p>
          <a:p>
            <a:pPr algn="ctr"/>
            <a:r>
              <a:rPr kumimoji="1" lang="ko-Kore-KR" altLang="en-US" sz="1100" dirty="0"/>
              <a:t>인코딩</a:t>
            </a:r>
            <a:endParaRPr kumimoji="1" lang="en-US" altLang="ko-Kore-KR" sz="1100" dirty="0"/>
          </a:p>
          <a:p>
            <a:pPr algn="ctr"/>
            <a:r>
              <a:rPr kumimoji="1" lang="ko-Kore-KR" altLang="en-US" sz="1100" dirty="0"/>
              <a:t>변환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9248BC-A5D4-A62E-4E02-F348784AC7FB}"/>
              </a:ext>
            </a:extLst>
          </p:cNvPr>
          <p:cNvSpPr/>
          <p:nvPr/>
        </p:nvSpPr>
        <p:spPr>
          <a:xfrm>
            <a:off x="4657061" y="2554477"/>
            <a:ext cx="1850065" cy="80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binary data</a:t>
            </a:r>
          </a:p>
          <a:p>
            <a:pPr algn="ctr"/>
            <a:r>
              <a:rPr kumimoji="1" lang="en-US" altLang="ko-Kore-KR" dirty="0"/>
              <a:t>(</a:t>
            </a:r>
            <a:r>
              <a:rPr kumimoji="1" lang="ko-KR" altLang="en-US" dirty="0"/>
              <a:t>바이트 배열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E970F81-029E-AA68-AD6C-9191E077E9DB}"/>
              </a:ext>
            </a:extLst>
          </p:cNvPr>
          <p:cNvSpPr/>
          <p:nvPr/>
        </p:nvSpPr>
        <p:spPr>
          <a:xfrm>
            <a:off x="7910623" y="2554477"/>
            <a:ext cx="1318437" cy="80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비트맵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이미지</a:t>
            </a:r>
            <a:endParaRPr kumimoji="1" lang="en-US" altLang="ko-KR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F069342-168E-5C91-FEF4-0EE326E05890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9229060" y="2953197"/>
            <a:ext cx="744278" cy="33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40DA09B-A5E2-6E1C-7435-57167199EB1D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6507126" y="2956519"/>
            <a:ext cx="14034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474A923-E563-200A-3EE2-08A80358E0B8}"/>
              </a:ext>
            </a:extLst>
          </p:cNvPr>
          <p:cNvSpPr/>
          <p:nvPr/>
        </p:nvSpPr>
        <p:spPr>
          <a:xfrm>
            <a:off x="9973338" y="2551155"/>
            <a:ext cx="797443" cy="80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출력</a:t>
            </a:r>
            <a:endParaRPr kumimoji="1" lang="en-US" altLang="ko-KR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D4B6338-F9BC-209C-2DDA-D8F3752D5C40}"/>
              </a:ext>
            </a:extLst>
          </p:cNvPr>
          <p:cNvSpPr/>
          <p:nvPr/>
        </p:nvSpPr>
        <p:spPr>
          <a:xfrm>
            <a:off x="6815470" y="2551155"/>
            <a:ext cx="786808" cy="7044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JPEG</a:t>
            </a:r>
          </a:p>
          <a:p>
            <a:pPr algn="ctr"/>
            <a:r>
              <a:rPr kumimoji="1" lang="ko-KR" altLang="en-US" sz="1100" dirty="0"/>
              <a:t>디코딩</a:t>
            </a:r>
            <a:endParaRPr kumimoji="1"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266371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92D1EF0-9F34-154B-A249-2F4FAD0EEA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047287"/>
              </p:ext>
            </p:extLst>
          </p:nvPr>
        </p:nvGraphicFramePr>
        <p:xfrm>
          <a:off x="798625" y="1208764"/>
          <a:ext cx="1859515" cy="294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board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no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title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content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regdate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file1path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file2path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file3path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file4path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file5path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A8014B7-C362-74A9-D8FB-8A9AF1121D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051483"/>
              </p:ext>
            </p:extLst>
          </p:nvPr>
        </p:nvGraphicFramePr>
        <p:xfrm>
          <a:off x="4959499" y="1208764"/>
          <a:ext cx="1859515" cy="294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4350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board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511433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게시글</a:t>
                      </a:r>
                      <a:endParaRPr lang="en-US" altLang="ko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기본</a:t>
                      </a:r>
                      <a:endParaRPr lang="en-US" altLang="ko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정보</a:t>
                      </a:r>
                      <a:endParaRPr lang="en-US" altLang="ko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첨부파일경로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1088D22-F456-C993-7CDB-071E34FCC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66972"/>
              </p:ext>
            </p:extLst>
          </p:nvPr>
        </p:nvGraphicFramePr>
        <p:xfrm>
          <a:off x="8656083" y="1208765"/>
          <a:ext cx="1859515" cy="158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4744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board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1218887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no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title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content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regdate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74627E-73E3-1E06-A35A-3F6D90C2E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51512"/>
              </p:ext>
            </p:extLst>
          </p:nvPr>
        </p:nvGraphicFramePr>
        <p:xfrm>
          <a:off x="8656082" y="2857658"/>
          <a:ext cx="1859515" cy="1379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29964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board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1013472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no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filepath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board_no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F02D1D2-8F3E-C182-E9BA-A583D89360E5}"/>
              </a:ext>
            </a:extLst>
          </p:cNvPr>
          <p:cNvCxnSpPr>
            <a:endCxn id="4" idx="1"/>
          </p:cNvCxnSpPr>
          <p:nvPr/>
        </p:nvCxnSpPr>
        <p:spPr>
          <a:xfrm flipV="1">
            <a:off x="6096000" y="2001088"/>
            <a:ext cx="2560083" cy="403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F613BF9-EDEB-0A07-5D19-C7C74FDEE0B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730409" y="3031413"/>
            <a:ext cx="1925673" cy="5158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834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711967F-8F35-12F4-0A4D-763B09C9C7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208336"/>
              </p:ext>
            </p:extLst>
          </p:nvPr>
        </p:nvGraphicFramePr>
        <p:xfrm>
          <a:off x="1000641" y="2123164"/>
          <a:ext cx="42305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644">
                  <a:extLst>
                    <a:ext uri="{9D8B030D-6E8A-4147-A177-3AD203B41FA5}">
                      <a16:colId xmlns:a16="http://schemas.microsoft.com/office/drawing/2014/main" val="4238118233"/>
                    </a:ext>
                  </a:extLst>
                </a:gridCol>
                <a:gridCol w="1057644">
                  <a:extLst>
                    <a:ext uri="{9D8B030D-6E8A-4147-A177-3AD203B41FA5}">
                      <a16:colId xmlns:a16="http://schemas.microsoft.com/office/drawing/2014/main" val="1052204271"/>
                    </a:ext>
                  </a:extLst>
                </a:gridCol>
                <a:gridCol w="1057644">
                  <a:extLst>
                    <a:ext uri="{9D8B030D-6E8A-4147-A177-3AD203B41FA5}">
                      <a16:colId xmlns:a16="http://schemas.microsoft.com/office/drawing/2014/main" val="1165363728"/>
                    </a:ext>
                  </a:extLst>
                </a:gridCol>
                <a:gridCol w="1057644">
                  <a:extLst>
                    <a:ext uri="{9D8B030D-6E8A-4147-A177-3AD203B41FA5}">
                      <a16:colId xmlns:a16="http://schemas.microsoft.com/office/drawing/2014/main" val="2940037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no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title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content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regdate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954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aaa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57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bbb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427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ccc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122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052340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94BDA37F-425F-C383-79E2-1A65611836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698071"/>
              </p:ext>
            </p:extLst>
          </p:nvPr>
        </p:nvGraphicFramePr>
        <p:xfrm>
          <a:off x="6273210" y="1381484"/>
          <a:ext cx="5152065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17355">
                  <a:extLst>
                    <a:ext uri="{9D8B030D-6E8A-4147-A177-3AD203B41FA5}">
                      <a16:colId xmlns:a16="http://schemas.microsoft.com/office/drawing/2014/main" val="816680081"/>
                    </a:ext>
                  </a:extLst>
                </a:gridCol>
                <a:gridCol w="1717355">
                  <a:extLst>
                    <a:ext uri="{9D8B030D-6E8A-4147-A177-3AD203B41FA5}">
                      <a16:colId xmlns:a16="http://schemas.microsoft.com/office/drawing/2014/main" val="2798531848"/>
                    </a:ext>
                  </a:extLst>
                </a:gridCol>
                <a:gridCol w="1717355">
                  <a:extLst>
                    <a:ext uri="{9D8B030D-6E8A-4147-A177-3AD203B41FA5}">
                      <a16:colId xmlns:a16="http://schemas.microsoft.com/office/drawing/2014/main" val="3503881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no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filepath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board_no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580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a.gif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121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b.gif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689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c.gif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992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x.gif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246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y.gif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25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056211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3C3DBA8-1257-B776-CC65-86103777F9AC}"/>
              </a:ext>
            </a:extLst>
          </p:cNvPr>
          <p:cNvCxnSpPr>
            <a:cxnSpLocks/>
          </p:cNvCxnSpPr>
          <p:nvPr/>
        </p:nvCxnSpPr>
        <p:spPr>
          <a:xfrm flipV="1">
            <a:off x="5231217" y="1935126"/>
            <a:ext cx="1041993" cy="744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FA0AF04-B635-4DE8-4DCC-2502C3E52748}"/>
              </a:ext>
            </a:extLst>
          </p:cNvPr>
          <p:cNvCxnSpPr>
            <a:cxnSpLocks/>
          </p:cNvCxnSpPr>
          <p:nvPr/>
        </p:nvCxnSpPr>
        <p:spPr>
          <a:xfrm flipV="1">
            <a:off x="5231217" y="2239926"/>
            <a:ext cx="1041993" cy="439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13EB81B-2F3B-A661-EDFF-E995873E02AE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5231217" y="2679405"/>
            <a:ext cx="1041993" cy="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CE482F0-759B-E213-ED75-EA025D7D153A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231217" y="3050264"/>
            <a:ext cx="10419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B6D5E7C-6E3C-C11B-DE4B-22980EDCC92F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231217" y="3050264"/>
            <a:ext cx="1041993" cy="3734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EC986F7-C77B-30D8-94B2-065839F17621}"/>
              </a:ext>
            </a:extLst>
          </p:cNvPr>
          <p:cNvCxnSpPr>
            <a:cxnSpLocks/>
          </p:cNvCxnSpPr>
          <p:nvPr/>
        </p:nvCxnSpPr>
        <p:spPr>
          <a:xfrm>
            <a:off x="5231217" y="3425021"/>
            <a:ext cx="864783" cy="7403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곱하기 21">
            <a:extLst>
              <a:ext uri="{FF2B5EF4-FFF2-40B4-BE49-F238E27FC236}">
                <a16:creationId xmlns:a16="http://schemas.microsoft.com/office/drawing/2014/main" id="{8CA26208-5DD1-9FFF-98F7-E9D4E8460685}"/>
              </a:ext>
            </a:extLst>
          </p:cNvPr>
          <p:cNvSpPr/>
          <p:nvPr/>
        </p:nvSpPr>
        <p:spPr>
          <a:xfrm>
            <a:off x="6096000" y="4034302"/>
            <a:ext cx="494416" cy="439785"/>
          </a:xfrm>
          <a:prstGeom prst="mathMultiply">
            <a:avLst/>
          </a:prstGeom>
          <a:solidFill>
            <a:schemeClr val="bg1">
              <a:lumMod val="50000"/>
              <a:alpha val="51634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01349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9A075772-C46D-0711-FF81-29FA49EB37AC}"/>
              </a:ext>
            </a:extLst>
          </p:cNvPr>
          <p:cNvSpPr/>
          <p:nvPr/>
        </p:nvSpPr>
        <p:spPr>
          <a:xfrm>
            <a:off x="2254102" y="1722474"/>
            <a:ext cx="2190307" cy="219030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425997C-041C-654C-06D1-1D48F7A44130}"/>
              </a:ext>
            </a:extLst>
          </p:cNvPr>
          <p:cNvSpPr/>
          <p:nvPr/>
        </p:nvSpPr>
        <p:spPr>
          <a:xfrm>
            <a:off x="2424221" y="1906771"/>
            <a:ext cx="1857153" cy="185715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9DCEC6D-C59E-7CF2-A458-6B57564301BC}"/>
              </a:ext>
            </a:extLst>
          </p:cNvPr>
          <p:cNvSpPr/>
          <p:nvPr/>
        </p:nvSpPr>
        <p:spPr>
          <a:xfrm>
            <a:off x="2594344" y="2073349"/>
            <a:ext cx="1509822" cy="150982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D19DFA1-0372-6BDA-7378-B34017BEA776}"/>
              </a:ext>
            </a:extLst>
          </p:cNvPr>
          <p:cNvSpPr/>
          <p:nvPr/>
        </p:nvSpPr>
        <p:spPr>
          <a:xfrm>
            <a:off x="2753832" y="2241699"/>
            <a:ext cx="1187301" cy="11873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8E0142AA-01E0-9015-E5A8-C608BAAA2902}"/>
              </a:ext>
            </a:extLst>
          </p:cNvPr>
          <p:cNvCxnSpPr>
            <a:stCxn id="2" idx="0"/>
            <a:endCxn id="2" idx="4"/>
          </p:cNvCxnSpPr>
          <p:nvPr/>
        </p:nvCxnSpPr>
        <p:spPr>
          <a:xfrm>
            <a:off x="3349256" y="1722474"/>
            <a:ext cx="0" cy="21903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21EDE9C2-DDC8-8D28-7F05-C0D60B100918}"/>
              </a:ext>
            </a:extLst>
          </p:cNvPr>
          <p:cNvCxnSpPr>
            <a:cxnSpLocks/>
            <a:stCxn id="2" idx="1"/>
            <a:endCxn id="2" idx="5"/>
          </p:cNvCxnSpPr>
          <p:nvPr/>
        </p:nvCxnSpPr>
        <p:spPr>
          <a:xfrm>
            <a:off x="2574865" y="2043237"/>
            <a:ext cx="1548781" cy="15487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B715B3D0-D13D-7B38-0713-C39BD2605AAD}"/>
              </a:ext>
            </a:extLst>
          </p:cNvPr>
          <p:cNvCxnSpPr>
            <a:cxnSpLocks/>
            <a:stCxn id="2" idx="2"/>
            <a:endCxn id="2" idx="6"/>
          </p:cNvCxnSpPr>
          <p:nvPr/>
        </p:nvCxnSpPr>
        <p:spPr>
          <a:xfrm>
            <a:off x="2254102" y="2817628"/>
            <a:ext cx="219030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3AC47827-3ADE-CC49-AF1A-124B6E08A984}"/>
              </a:ext>
            </a:extLst>
          </p:cNvPr>
          <p:cNvCxnSpPr>
            <a:cxnSpLocks/>
            <a:stCxn id="2" idx="3"/>
            <a:endCxn id="2" idx="7"/>
          </p:cNvCxnSpPr>
          <p:nvPr/>
        </p:nvCxnSpPr>
        <p:spPr>
          <a:xfrm flipV="1">
            <a:off x="2574865" y="2043237"/>
            <a:ext cx="1548781" cy="15487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88F3D7-3B75-D3CE-4AAA-7D78CA63B05A}"/>
              </a:ext>
            </a:extLst>
          </p:cNvPr>
          <p:cNvSpPr/>
          <p:nvPr/>
        </p:nvSpPr>
        <p:spPr>
          <a:xfrm>
            <a:off x="2746743" y="797901"/>
            <a:ext cx="1201478" cy="7044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HDD</a:t>
            </a:r>
            <a:endParaRPr kumimoji="1" lang="ko-Kore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A2DF735-C803-8C87-8FCB-B30BFD2D9043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3859619" y="1520456"/>
            <a:ext cx="598964" cy="3863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2D0EA15-1D61-AD31-A42D-EA0E71B36DE6}"/>
              </a:ext>
            </a:extLst>
          </p:cNvPr>
          <p:cNvSpPr/>
          <p:nvPr/>
        </p:nvSpPr>
        <p:spPr>
          <a:xfrm>
            <a:off x="4458583" y="1318437"/>
            <a:ext cx="1584251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track = </a:t>
            </a:r>
            <a:r>
              <a:rPr kumimoji="1" lang="ko-Kore-KR" altLang="en-US" sz="1400" dirty="0"/>
              <a:t>자석</a:t>
            </a:r>
            <a:r>
              <a:rPr kumimoji="1" lang="ko-KR" altLang="en-US" sz="1400" dirty="0"/>
              <a:t> 띠</a:t>
            </a:r>
            <a:endParaRPr kumimoji="1" lang="ko-Kore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52EAAF1-8C0F-CBB8-6E53-C72A7F81F593}"/>
              </a:ext>
            </a:extLst>
          </p:cNvPr>
          <p:cNvSpPr/>
          <p:nvPr/>
        </p:nvSpPr>
        <p:spPr>
          <a:xfrm rot="1704169">
            <a:off x="4225586" y="2894071"/>
            <a:ext cx="219657" cy="749870"/>
          </a:xfrm>
          <a:prstGeom prst="rect">
            <a:avLst/>
          </a:prstGeom>
          <a:noFill/>
          <a:ln w="41275"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7C084EB-B2C1-55BD-BD5E-28C2F8D1CD12}"/>
              </a:ext>
            </a:extLst>
          </p:cNvPr>
          <p:cNvCxnSpPr>
            <a:cxnSpLocks/>
            <a:stCxn id="25" idx="1"/>
            <a:endCxn id="23" idx="3"/>
          </p:cNvCxnSpPr>
          <p:nvPr/>
        </p:nvCxnSpPr>
        <p:spPr>
          <a:xfrm flipH="1">
            <a:off x="4432022" y="3047998"/>
            <a:ext cx="937422" cy="273250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400B1F0-6DCF-429E-E5C1-D22BB34C9E56}"/>
              </a:ext>
            </a:extLst>
          </p:cNvPr>
          <p:cNvSpPr/>
          <p:nvPr/>
        </p:nvSpPr>
        <p:spPr>
          <a:xfrm>
            <a:off x="5369444" y="2845979"/>
            <a:ext cx="1584251" cy="40403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Sector(512byte)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6992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26564141-D47B-2FC8-C381-17300D18D0AD}"/>
              </a:ext>
            </a:extLst>
          </p:cNvPr>
          <p:cNvSpPr/>
          <p:nvPr/>
        </p:nvSpPr>
        <p:spPr>
          <a:xfrm>
            <a:off x="2594344" y="2456121"/>
            <a:ext cx="1765005" cy="1765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</a:p>
          <a:p>
            <a:pPr algn="ctr"/>
            <a:r>
              <a:rPr kumimoji="1" lang="en-US" altLang="ko-Kore-KR" dirty="0"/>
              <a:t>System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70A67CC-5F15-DD21-9C2B-0D9D8EBC1AB9}"/>
              </a:ext>
            </a:extLst>
          </p:cNvPr>
          <p:cNvSpPr/>
          <p:nvPr/>
        </p:nvSpPr>
        <p:spPr>
          <a:xfrm>
            <a:off x="5922335" y="1424763"/>
            <a:ext cx="2137144" cy="83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파일</a:t>
            </a:r>
            <a:r>
              <a:rPr kumimoji="1" lang="ko-KR" altLang="en-US" dirty="0"/>
              <a:t> 탐색기</a:t>
            </a:r>
            <a:endParaRPr kumimoji="1" lang="ko-Kore-KR" altLang="en-US" dirty="0"/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7A0DDF51-3F4E-E067-8103-E71E3E6E31AA}"/>
              </a:ext>
            </a:extLst>
          </p:cNvPr>
          <p:cNvCxnSpPr>
            <a:stCxn id="2" idx="0"/>
            <a:endCxn id="3" idx="1"/>
          </p:cNvCxnSpPr>
          <p:nvPr/>
        </p:nvCxnSpPr>
        <p:spPr>
          <a:xfrm rot="5400000" flipH="1" flipV="1">
            <a:off x="4393905" y="927691"/>
            <a:ext cx="611372" cy="2445488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FB330C-ADA3-5DE0-5041-FBDAD68D5D93}"/>
              </a:ext>
            </a:extLst>
          </p:cNvPr>
          <p:cNvSpPr/>
          <p:nvPr/>
        </p:nvSpPr>
        <p:spPr>
          <a:xfrm>
            <a:off x="5922335" y="2918637"/>
            <a:ext cx="2137144" cy="83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터미널</a:t>
            </a:r>
            <a:endParaRPr kumimoji="1" lang="ko-Kore-KR" altLang="en-US" dirty="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41A6BF0-6E89-29C1-53BE-5B4AB0F418B0}"/>
              </a:ext>
            </a:extLst>
          </p:cNvPr>
          <p:cNvCxnSpPr>
            <a:cxnSpLocks/>
            <a:stCxn id="2" idx="6"/>
            <a:endCxn id="6" idx="1"/>
          </p:cNvCxnSpPr>
          <p:nvPr/>
        </p:nvCxnSpPr>
        <p:spPr>
          <a:xfrm flipV="1">
            <a:off x="4359349" y="3338623"/>
            <a:ext cx="1562986" cy="1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AFE583-82CE-0F40-51D9-E8BA3519ABDA}"/>
              </a:ext>
            </a:extLst>
          </p:cNvPr>
          <p:cNvSpPr/>
          <p:nvPr/>
        </p:nvSpPr>
        <p:spPr>
          <a:xfrm>
            <a:off x="6746358" y="5225901"/>
            <a:ext cx="2137144" cy="83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App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6F05DE-432F-3640-8C8B-6A339D79F8A3}"/>
              </a:ext>
            </a:extLst>
          </p:cNvPr>
          <p:cNvSpPr/>
          <p:nvPr/>
        </p:nvSpPr>
        <p:spPr>
          <a:xfrm>
            <a:off x="4166191" y="4412511"/>
            <a:ext cx="1066800" cy="83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File</a:t>
            </a:r>
          </a:p>
          <a:p>
            <a:pPr algn="ctr"/>
            <a:r>
              <a:rPr kumimoji="1" lang="en-US" altLang="ko-Kore-KR" dirty="0"/>
              <a:t>I/O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21660C2-F546-BFB9-CC45-5592BDAEBDCC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rot="10800000">
            <a:off x="5232992" y="4832497"/>
            <a:ext cx="1513367" cy="81339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BEE6989-1425-7425-C8FC-2366A7706928}"/>
              </a:ext>
            </a:extLst>
          </p:cNvPr>
          <p:cNvCxnSpPr>
            <a:cxnSpLocks/>
            <a:stCxn id="2" idx="4"/>
            <a:endCxn id="12" idx="1"/>
          </p:cNvCxnSpPr>
          <p:nvPr/>
        </p:nvCxnSpPr>
        <p:spPr>
          <a:xfrm rot="16200000" flipH="1">
            <a:off x="3515834" y="4182139"/>
            <a:ext cx="611371" cy="689344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FACB7CF-7B21-E0C3-750F-185526D8257E}"/>
              </a:ext>
            </a:extLst>
          </p:cNvPr>
          <p:cNvSpPr/>
          <p:nvPr/>
        </p:nvSpPr>
        <p:spPr>
          <a:xfrm>
            <a:off x="5654745" y="5029200"/>
            <a:ext cx="64504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call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87358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33E8EAB-21FF-5784-F89F-D43D5B21F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57645"/>
              </p:ext>
            </p:extLst>
          </p:nvPr>
        </p:nvGraphicFramePr>
        <p:xfrm>
          <a:off x="798625" y="1208764"/>
          <a:ext cx="1859515" cy="261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board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no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title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content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regdate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A8E8728-3116-63CC-9C80-F1A3DED83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444920"/>
              </p:ext>
            </p:extLst>
          </p:nvPr>
        </p:nvGraphicFramePr>
        <p:xfrm>
          <a:off x="4959499" y="1208764"/>
          <a:ext cx="1859515" cy="261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err="1"/>
                        <a:t>b</a:t>
                      </a:r>
                      <a:r>
                        <a:rPr lang="en-US" altLang="ko-Kore-KR" dirty="0" err="1"/>
                        <a:t>oard</a:t>
                      </a:r>
                      <a:r>
                        <a:rPr lang="en-US" altLang="ko-KR" dirty="0" err="1"/>
                        <a:t>_file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fno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filepath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bno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8836ED0-1FE9-0BF9-C22E-896384905BDC}"/>
              </a:ext>
            </a:extLst>
          </p:cNvPr>
          <p:cNvCxnSpPr>
            <a:cxnSpLocks/>
          </p:cNvCxnSpPr>
          <p:nvPr/>
        </p:nvCxnSpPr>
        <p:spPr>
          <a:xfrm flipH="1" flipV="1">
            <a:off x="1541721" y="1807535"/>
            <a:ext cx="3417778" cy="5741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3615E4-2C0A-50E2-5F2A-7EEF30855567}"/>
              </a:ext>
            </a:extLst>
          </p:cNvPr>
          <p:cNvSpPr/>
          <p:nvPr/>
        </p:nvSpPr>
        <p:spPr>
          <a:xfrm>
            <a:off x="798625" y="3953185"/>
            <a:ext cx="185951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부모 테이블</a:t>
            </a:r>
            <a:endParaRPr kumimoji="1"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092920-5F9B-AC06-7E71-9C397AD20F96}"/>
              </a:ext>
            </a:extLst>
          </p:cNvPr>
          <p:cNvSpPr/>
          <p:nvPr/>
        </p:nvSpPr>
        <p:spPr>
          <a:xfrm>
            <a:off x="4959498" y="3949850"/>
            <a:ext cx="185951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자식 테이블</a:t>
            </a:r>
            <a:endParaRPr kumimoji="1" lang="ko-Kore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C2B0651-D437-09AE-18CA-A31803311930}"/>
              </a:ext>
            </a:extLst>
          </p:cNvPr>
          <p:cNvSpPr/>
          <p:nvPr/>
        </p:nvSpPr>
        <p:spPr>
          <a:xfrm>
            <a:off x="417027" y="1632096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PK</a:t>
            </a:r>
            <a:endParaRPr kumimoji="1" lang="ko-Kore-KR" altLang="en-US" sz="1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3BDBF8-3C06-5210-CBA4-078F11C1169C}"/>
              </a:ext>
            </a:extLst>
          </p:cNvPr>
          <p:cNvSpPr/>
          <p:nvPr/>
        </p:nvSpPr>
        <p:spPr>
          <a:xfrm>
            <a:off x="4600354" y="1601110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PK</a:t>
            </a:r>
            <a:endParaRPr kumimoji="1" lang="ko-Kore-KR" altLang="en-US" sz="14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DE05A4F-70F3-1C6E-E3C7-22BAFC2A294A}"/>
              </a:ext>
            </a:extLst>
          </p:cNvPr>
          <p:cNvSpPr/>
          <p:nvPr/>
        </p:nvSpPr>
        <p:spPr>
          <a:xfrm>
            <a:off x="4600354" y="2229342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FK</a:t>
            </a:r>
            <a:endParaRPr kumimoji="1" lang="ko-Kore-KR" altLang="en-US" sz="1400" b="1" dirty="0"/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742F982C-7C2A-E8B8-ADAF-3AB7827F1222}"/>
              </a:ext>
            </a:extLst>
          </p:cNvPr>
          <p:cNvCxnSpPr/>
          <p:nvPr/>
        </p:nvCxnSpPr>
        <p:spPr>
          <a:xfrm>
            <a:off x="2658140" y="1382233"/>
            <a:ext cx="23013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7EE15F5A-927F-C1DC-B7E1-659557EE3204}"/>
              </a:ext>
            </a:extLst>
          </p:cNvPr>
          <p:cNvCxnSpPr>
            <a:cxnSpLocks/>
          </p:cNvCxnSpPr>
          <p:nvPr/>
        </p:nvCxnSpPr>
        <p:spPr>
          <a:xfrm>
            <a:off x="2746745" y="1261732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CB56CD53-A47B-0DA0-52A8-7A8FAFF7A5B9}"/>
              </a:ext>
            </a:extLst>
          </p:cNvPr>
          <p:cNvCxnSpPr>
            <a:cxnSpLocks/>
          </p:cNvCxnSpPr>
          <p:nvPr/>
        </p:nvCxnSpPr>
        <p:spPr>
          <a:xfrm flipH="1">
            <a:off x="4815959" y="1208764"/>
            <a:ext cx="143539" cy="1734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FAD5F42D-CD17-268F-F009-658A019914B3}"/>
              </a:ext>
            </a:extLst>
          </p:cNvPr>
          <p:cNvCxnSpPr>
            <a:cxnSpLocks/>
          </p:cNvCxnSpPr>
          <p:nvPr/>
        </p:nvCxnSpPr>
        <p:spPr>
          <a:xfrm>
            <a:off x="4815959" y="1380408"/>
            <a:ext cx="152400" cy="1542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AAE523-C18E-D5F7-F772-2B720458EC1E}"/>
              </a:ext>
            </a:extLst>
          </p:cNvPr>
          <p:cNvSpPr/>
          <p:nvPr/>
        </p:nvSpPr>
        <p:spPr>
          <a:xfrm>
            <a:off x="2879061" y="672351"/>
            <a:ext cx="1859515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1:M</a:t>
            </a:r>
            <a:endParaRPr kumimoji="1" lang="ko-Kore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8631A3C-C53D-B478-5C14-C44191E8CF01}"/>
              </a:ext>
            </a:extLst>
          </p:cNvPr>
          <p:cNvSpPr/>
          <p:nvPr/>
        </p:nvSpPr>
        <p:spPr>
          <a:xfrm>
            <a:off x="4664445" y="1287053"/>
            <a:ext cx="159488" cy="159488"/>
          </a:xfrm>
          <a:prstGeom prst="ellipse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27" name="표 2">
            <a:extLst>
              <a:ext uri="{FF2B5EF4-FFF2-40B4-BE49-F238E27FC236}">
                <a16:creationId xmlns:a16="http://schemas.microsoft.com/office/drawing/2014/main" id="{58292299-4A9D-E1C9-C629-1D9D4E03E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991629"/>
              </p:ext>
            </p:extLst>
          </p:nvPr>
        </p:nvGraphicFramePr>
        <p:xfrm>
          <a:off x="5166242" y="4774925"/>
          <a:ext cx="1859515" cy="1110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129082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테이블명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74523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AD263141-4F9A-0454-373E-2AFF05E4F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642939"/>
              </p:ext>
            </p:extLst>
          </p:nvPr>
        </p:nvGraphicFramePr>
        <p:xfrm>
          <a:off x="9327116" y="4774926"/>
          <a:ext cx="1859515" cy="1137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39289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테이블명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771701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C40BACC6-DA1A-0526-9044-5D86A46B41B7}"/>
              </a:ext>
            </a:extLst>
          </p:cNvPr>
          <p:cNvCxnSpPr/>
          <p:nvPr/>
        </p:nvCxnSpPr>
        <p:spPr>
          <a:xfrm>
            <a:off x="7025757" y="4948393"/>
            <a:ext cx="23013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A2F2ACEB-BB82-D007-2A19-9B4EB149B3DE}"/>
              </a:ext>
            </a:extLst>
          </p:cNvPr>
          <p:cNvCxnSpPr>
            <a:cxnSpLocks/>
          </p:cNvCxnSpPr>
          <p:nvPr/>
        </p:nvCxnSpPr>
        <p:spPr>
          <a:xfrm>
            <a:off x="7114362" y="4827892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80032229-C2AA-28BE-BA77-1834DA7D2C6D}"/>
              </a:ext>
            </a:extLst>
          </p:cNvPr>
          <p:cNvCxnSpPr>
            <a:cxnSpLocks/>
          </p:cNvCxnSpPr>
          <p:nvPr/>
        </p:nvCxnSpPr>
        <p:spPr>
          <a:xfrm flipH="1">
            <a:off x="9183576" y="4774924"/>
            <a:ext cx="143539" cy="1734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62A85D41-C19F-0472-90E2-A22E6BF8F390}"/>
              </a:ext>
            </a:extLst>
          </p:cNvPr>
          <p:cNvCxnSpPr>
            <a:cxnSpLocks/>
          </p:cNvCxnSpPr>
          <p:nvPr/>
        </p:nvCxnSpPr>
        <p:spPr>
          <a:xfrm>
            <a:off x="9183576" y="4946568"/>
            <a:ext cx="152400" cy="1542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8848787D-B7D3-A072-1AD1-DF347CBEDD94}"/>
              </a:ext>
            </a:extLst>
          </p:cNvPr>
          <p:cNvSpPr/>
          <p:nvPr/>
        </p:nvSpPr>
        <p:spPr>
          <a:xfrm>
            <a:off x="9032062" y="4853213"/>
            <a:ext cx="159488" cy="159488"/>
          </a:xfrm>
          <a:prstGeom prst="ellipse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48212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D0F51B-ECEB-CEF8-EAB7-B142E51DCC14}"/>
              </a:ext>
            </a:extLst>
          </p:cNvPr>
          <p:cNvSpPr/>
          <p:nvPr/>
        </p:nvSpPr>
        <p:spPr>
          <a:xfrm>
            <a:off x="1669312" y="839972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D7FEDA-A7DA-ACE7-73A5-1871C3EA51BE}"/>
              </a:ext>
            </a:extLst>
          </p:cNvPr>
          <p:cNvSpPr/>
          <p:nvPr/>
        </p:nvSpPr>
        <p:spPr>
          <a:xfrm>
            <a:off x="1683489" y="2523461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9AC9FC-875C-1459-D72E-C8427A91D30C}"/>
              </a:ext>
            </a:extLst>
          </p:cNvPr>
          <p:cNvSpPr/>
          <p:nvPr/>
        </p:nvSpPr>
        <p:spPr>
          <a:xfrm>
            <a:off x="1669312" y="4206950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" name="한쪽 모서리가 잘린 사각형 4">
            <a:extLst>
              <a:ext uri="{FF2B5EF4-FFF2-40B4-BE49-F238E27FC236}">
                <a16:creationId xmlns:a16="http://schemas.microsoft.com/office/drawing/2014/main" id="{004F7015-0401-6A8D-CE8F-CABA0667A127}"/>
              </a:ext>
            </a:extLst>
          </p:cNvPr>
          <p:cNvSpPr/>
          <p:nvPr/>
        </p:nvSpPr>
        <p:spPr>
          <a:xfrm>
            <a:off x="5773478" y="839972"/>
            <a:ext cx="861237" cy="110578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sp>
        <p:nvSpPr>
          <p:cNvPr id="6" name="한쪽 모서리가 잘린 사각형 5">
            <a:extLst>
              <a:ext uri="{FF2B5EF4-FFF2-40B4-BE49-F238E27FC236}">
                <a16:creationId xmlns:a16="http://schemas.microsoft.com/office/drawing/2014/main" id="{BA4652C2-D6D3-64F1-D300-B628C7801211}"/>
              </a:ext>
            </a:extLst>
          </p:cNvPr>
          <p:cNvSpPr/>
          <p:nvPr/>
        </p:nvSpPr>
        <p:spPr>
          <a:xfrm>
            <a:off x="5773478" y="2523461"/>
            <a:ext cx="861237" cy="110578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sp>
        <p:nvSpPr>
          <p:cNvPr id="7" name="한쪽 모서리가 잘린 사각형 6">
            <a:extLst>
              <a:ext uri="{FF2B5EF4-FFF2-40B4-BE49-F238E27FC236}">
                <a16:creationId xmlns:a16="http://schemas.microsoft.com/office/drawing/2014/main" id="{4F7AB770-E0DA-F9E8-9314-F7F83AB12B49}"/>
              </a:ext>
            </a:extLst>
          </p:cNvPr>
          <p:cNvSpPr/>
          <p:nvPr/>
        </p:nvSpPr>
        <p:spPr>
          <a:xfrm>
            <a:off x="5773477" y="4206950"/>
            <a:ext cx="861237" cy="110578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AA676AC-44D4-3A13-D30D-2ECA96D1D55F}"/>
              </a:ext>
            </a:extLst>
          </p:cNvPr>
          <p:cNvCxnSpPr>
            <a:stCxn id="2" idx="3"/>
            <a:endCxn id="5" idx="2"/>
          </p:cNvCxnSpPr>
          <p:nvPr/>
        </p:nvCxnSpPr>
        <p:spPr>
          <a:xfrm>
            <a:off x="2775098" y="1392865"/>
            <a:ext cx="29983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DE03D0D-194B-D68A-FC97-A2C70F302AC9}"/>
              </a:ext>
            </a:extLst>
          </p:cNvPr>
          <p:cNvCxnSpPr>
            <a:cxnSpLocks/>
            <a:stCxn id="3" idx="3"/>
            <a:endCxn id="6" idx="2"/>
          </p:cNvCxnSpPr>
          <p:nvPr/>
        </p:nvCxnSpPr>
        <p:spPr>
          <a:xfrm>
            <a:off x="2789275" y="3076354"/>
            <a:ext cx="29842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4CEA6AF-97FA-5B80-AE79-465C97705C24}"/>
              </a:ext>
            </a:extLst>
          </p:cNvPr>
          <p:cNvCxnSpPr>
            <a:cxnSpLocks/>
            <a:stCxn id="4" idx="3"/>
            <a:endCxn id="7" idx="2"/>
          </p:cNvCxnSpPr>
          <p:nvPr/>
        </p:nvCxnSpPr>
        <p:spPr>
          <a:xfrm>
            <a:off x="2775098" y="4759843"/>
            <a:ext cx="299837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0FEFD88-817D-B1CC-414D-DFADA7E424AC}"/>
              </a:ext>
            </a:extLst>
          </p:cNvPr>
          <p:cNvSpPr txBox="1"/>
          <p:nvPr/>
        </p:nvSpPr>
        <p:spPr>
          <a:xfrm>
            <a:off x="3880884" y="1254365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43C0AC-8A42-0146-88D2-2EBE3CFBCF03}"/>
              </a:ext>
            </a:extLst>
          </p:cNvPr>
          <p:cNvSpPr txBox="1"/>
          <p:nvPr/>
        </p:nvSpPr>
        <p:spPr>
          <a:xfrm>
            <a:off x="3880884" y="2937853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8DCC4B-B7FD-7BB5-ABC8-39779D28DA3E}"/>
              </a:ext>
            </a:extLst>
          </p:cNvPr>
          <p:cNvSpPr txBox="1"/>
          <p:nvPr/>
        </p:nvSpPr>
        <p:spPr>
          <a:xfrm>
            <a:off x="3880884" y="4644107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45032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33E8EAB-21FF-5784-F89F-D43D5B21F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244087"/>
              </p:ext>
            </p:extLst>
          </p:nvPr>
        </p:nvGraphicFramePr>
        <p:xfrm>
          <a:off x="798625" y="1208764"/>
          <a:ext cx="1859515" cy="261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stnt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mno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work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acc_no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bank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A8E8728-3116-63CC-9C80-F1A3DED836CC}"/>
              </a:ext>
            </a:extLst>
          </p:cNvPr>
          <p:cNvGraphicFramePr>
            <a:graphicFrameLocks noGrp="1"/>
          </p:cNvGraphicFramePr>
          <p:nvPr/>
        </p:nvGraphicFramePr>
        <p:xfrm>
          <a:off x="4959499" y="1208764"/>
          <a:ext cx="1859515" cy="261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err="1"/>
                        <a:t>b</a:t>
                      </a:r>
                      <a:r>
                        <a:rPr lang="en-US" altLang="ko-Kore-KR" dirty="0" err="1"/>
                        <a:t>oard</a:t>
                      </a:r>
                      <a:r>
                        <a:rPr lang="en-US" altLang="ko-KR" dirty="0" err="1"/>
                        <a:t>_file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fno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filepath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bno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8836ED0-1FE9-0BF9-C22E-896384905BDC}"/>
              </a:ext>
            </a:extLst>
          </p:cNvPr>
          <p:cNvCxnSpPr>
            <a:cxnSpLocks/>
          </p:cNvCxnSpPr>
          <p:nvPr/>
        </p:nvCxnSpPr>
        <p:spPr>
          <a:xfrm flipH="1" flipV="1">
            <a:off x="1731264" y="1767840"/>
            <a:ext cx="3228235" cy="613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3615E4-2C0A-50E2-5F2A-7EEF30855567}"/>
              </a:ext>
            </a:extLst>
          </p:cNvPr>
          <p:cNvSpPr/>
          <p:nvPr/>
        </p:nvSpPr>
        <p:spPr>
          <a:xfrm>
            <a:off x="798625" y="3953185"/>
            <a:ext cx="185951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부모 테이블</a:t>
            </a:r>
            <a:endParaRPr kumimoji="1"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092920-5F9B-AC06-7E71-9C397AD20F96}"/>
              </a:ext>
            </a:extLst>
          </p:cNvPr>
          <p:cNvSpPr/>
          <p:nvPr/>
        </p:nvSpPr>
        <p:spPr>
          <a:xfrm>
            <a:off x="4959498" y="3949850"/>
            <a:ext cx="185951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자식 테이블</a:t>
            </a:r>
            <a:endParaRPr kumimoji="1" lang="ko-Kore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C2B0651-D437-09AE-18CA-A31803311930}"/>
              </a:ext>
            </a:extLst>
          </p:cNvPr>
          <p:cNvSpPr/>
          <p:nvPr/>
        </p:nvSpPr>
        <p:spPr>
          <a:xfrm>
            <a:off x="417027" y="1632096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PK</a:t>
            </a:r>
            <a:endParaRPr kumimoji="1" lang="ko-Kore-KR" altLang="en-US" sz="1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3BDBF8-3C06-5210-CBA4-078F11C1169C}"/>
              </a:ext>
            </a:extLst>
          </p:cNvPr>
          <p:cNvSpPr/>
          <p:nvPr/>
        </p:nvSpPr>
        <p:spPr>
          <a:xfrm>
            <a:off x="4600354" y="1601110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PK</a:t>
            </a:r>
            <a:endParaRPr kumimoji="1" lang="ko-Kore-KR" altLang="en-US" sz="14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DE05A4F-70F3-1C6E-E3C7-22BAFC2A294A}"/>
              </a:ext>
            </a:extLst>
          </p:cNvPr>
          <p:cNvSpPr/>
          <p:nvPr/>
        </p:nvSpPr>
        <p:spPr>
          <a:xfrm>
            <a:off x="4600354" y="2229342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FK</a:t>
            </a:r>
            <a:endParaRPr kumimoji="1" lang="ko-Kore-KR" altLang="en-US" sz="1400" b="1" dirty="0"/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742F982C-7C2A-E8B8-ADAF-3AB7827F1222}"/>
              </a:ext>
            </a:extLst>
          </p:cNvPr>
          <p:cNvCxnSpPr/>
          <p:nvPr/>
        </p:nvCxnSpPr>
        <p:spPr>
          <a:xfrm>
            <a:off x="2658140" y="1382233"/>
            <a:ext cx="23013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7EE15F5A-927F-C1DC-B7E1-659557EE3204}"/>
              </a:ext>
            </a:extLst>
          </p:cNvPr>
          <p:cNvCxnSpPr>
            <a:cxnSpLocks/>
          </p:cNvCxnSpPr>
          <p:nvPr/>
        </p:nvCxnSpPr>
        <p:spPr>
          <a:xfrm>
            <a:off x="2746745" y="1261732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CB56CD53-A47B-0DA0-52A8-7A8FAFF7A5B9}"/>
              </a:ext>
            </a:extLst>
          </p:cNvPr>
          <p:cNvCxnSpPr>
            <a:cxnSpLocks/>
          </p:cNvCxnSpPr>
          <p:nvPr/>
        </p:nvCxnSpPr>
        <p:spPr>
          <a:xfrm flipH="1">
            <a:off x="4815959" y="1208764"/>
            <a:ext cx="143539" cy="1734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FAD5F42D-CD17-268F-F009-658A019914B3}"/>
              </a:ext>
            </a:extLst>
          </p:cNvPr>
          <p:cNvCxnSpPr>
            <a:cxnSpLocks/>
          </p:cNvCxnSpPr>
          <p:nvPr/>
        </p:nvCxnSpPr>
        <p:spPr>
          <a:xfrm>
            <a:off x="4815959" y="1380408"/>
            <a:ext cx="152400" cy="1542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AAE523-C18E-D5F7-F772-2B720458EC1E}"/>
              </a:ext>
            </a:extLst>
          </p:cNvPr>
          <p:cNvSpPr/>
          <p:nvPr/>
        </p:nvSpPr>
        <p:spPr>
          <a:xfrm>
            <a:off x="2879061" y="672351"/>
            <a:ext cx="1859515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1:M</a:t>
            </a:r>
            <a:endParaRPr kumimoji="1" lang="ko-Kore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8631A3C-C53D-B478-5C14-C44191E8CF01}"/>
              </a:ext>
            </a:extLst>
          </p:cNvPr>
          <p:cNvSpPr/>
          <p:nvPr/>
        </p:nvSpPr>
        <p:spPr>
          <a:xfrm>
            <a:off x="4664445" y="1287053"/>
            <a:ext cx="159488" cy="159488"/>
          </a:xfrm>
          <a:prstGeom prst="ellipse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27" name="표 2">
            <a:extLst>
              <a:ext uri="{FF2B5EF4-FFF2-40B4-BE49-F238E27FC236}">
                <a16:creationId xmlns:a16="http://schemas.microsoft.com/office/drawing/2014/main" id="{58292299-4A9D-E1C9-C629-1D9D4E03EB98}"/>
              </a:ext>
            </a:extLst>
          </p:cNvPr>
          <p:cNvGraphicFramePr>
            <a:graphicFrameLocks noGrp="1"/>
          </p:cNvGraphicFramePr>
          <p:nvPr/>
        </p:nvGraphicFramePr>
        <p:xfrm>
          <a:off x="5166242" y="4774925"/>
          <a:ext cx="1859515" cy="1110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129082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테이블명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74523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AD263141-4F9A-0454-373E-2AFF05E4FDF4}"/>
              </a:ext>
            </a:extLst>
          </p:cNvPr>
          <p:cNvGraphicFramePr>
            <a:graphicFrameLocks noGrp="1"/>
          </p:cNvGraphicFramePr>
          <p:nvPr/>
        </p:nvGraphicFramePr>
        <p:xfrm>
          <a:off x="9327116" y="4774926"/>
          <a:ext cx="1859515" cy="1137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39289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테이블명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771701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C40BACC6-DA1A-0526-9044-5D86A46B41B7}"/>
              </a:ext>
            </a:extLst>
          </p:cNvPr>
          <p:cNvCxnSpPr/>
          <p:nvPr/>
        </p:nvCxnSpPr>
        <p:spPr>
          <a:xfrm>
            <a:off x="7025757" y="4948393"/>
            <a:ext cx="23013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A2F2ACEB-BB82-D007-2A19-9B4EB149B3DE}"/>
              </a:ext>
            </a:extLst>
          </p:cNvPr>
          <p:cNvCxnSpPr>
            <a:cxnSpLocks/>
          </p:cNvCxnSpPr>
          <p:nvPr/>
        </p:nvCxnSpPr>
        <p:spPr>
          <a:xfrm>
            <a:off x="7114362" y="4827892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80032229-C2AA-28BE-BA77-1834DA7D2C6D}"/>
              </a:ext>
            </a:extLst>
          </p:cNvPr>
          <p:cNvCxnSpPr>
            <a:cxnSpLocks/>
          </p:cNvCxnSpPr>
          <p:nvPr/>
        </p:nvCxnSpPr>
        <p:spPr>
          <a:xfrm flipH="1">
            <a:off x="9183576" y="4774924"/>
            <a:ext cx="143539" cy="1734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62A85D41-C19F-0472-90E2-A22E6BF8F390}"/>
              </a:ext>
            </a:extLst>
          </p:cNvPr>
          <p:cNvCxnSpPr>
            <a:cxnSpLocks/>
          </p:cNvCxnSpPr>
          <p:nvPr/>
        </p:nvCxnSpPr>
        <p:spPr>
          <a:xfrm>
            <a:off x="9183576" y="4946568"/>
            <a:ext cx="152400" cy="1542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8848787D-B7D3-A072-1AD1-DF347CBEDD94}"/>
              </a:ext>
            </a:extLst>
          </p:cNvPr>
          <p:cNvSpPr/>
          <p:nvPr/>
        </p:nvSpPr>
        <p:spPr>
          <a:xfrm>
            <a:off x="9032062" y="4853213"/>
            <a:ext cx="159488" cy="159488"/>
          </a:xfrm>
          <a:prstGeom prst="ellipse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0213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24815496-82EE-BEA1-6B33-1E37093134D3}"/>
              </a:ext>
            </a:extLst>
          </p:cNvPr>
          <p:cNvSpPr/>
          <p:nvPr/>
        </p:nvSpPr>
        <p:spPr>
          <a:xfrm>
            <a:off x="3803904" y="1021080"/>
            <a:ext cx="4815840" cy="48158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498E0D0-0618-6257-FB19-9AF09406B466}"/>
              </a:ext>
            </a:extLst>
          </p:cNvPr>
          <p:cNvSpPr/>
          <p:nvPr/>
        </p:nvSpPr>
        <p:spPr>
          <a:xfrm>
            <a:off x="4596384" y="2487168"/>
            <a:ext cx="1158240" cy="11582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1817A8-6751-92A2-3E19-C04A756704FE}"/>
              </a:ext>
            </a:extLst>
          </p:cNvPr>
          <p:cNvSpPr/>
          <p:nvPr/>
        </p:nvSpPr>
        <p:spPr>
          <a:xfrm>
            <a:off x="6608064" y="2487168"/>
            <a:ext cx="1158240" cy="11582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삼각형 4">
            <a:extLst>
              <a:ext uri="{FF2B5EF4-FFF2-40B4-BE49-F238E27FC236}">
                <a16:creationId xmlns:a16="http://schemas.microsoft.com/office/drawing/2014/main" id="{840EE7AC-A723-249B-2344-6D4EE505C5BC}"/>
              </a:ext>
            </a:extLst>
          </p:cNvPr>
          <p:cNvSpPr/>
          <p:nvPr/>
        </p:nvSpPr>
        <p:spPr>
          <a:xfrm>
            <a:off x="5504688" y="3733800"/>
            <a:ext cx="1414272" cy="1377696"/>
          </a:xfrm>
          <a:prstGeom prst="triangle">
            <a:avLst>
              <a:gd name="adj" fmla="val 50862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D99D54C-D3F9-7D0C-96BC-CFC85F9828E9}"/>
              </a:ext>
            </a:extLst>
          </p:cNvPr>
          <p:cNvSpPr/>
          <p:nvPr/>
        </p:nvSpPr>
        <p:spPr>
          <a:xfrm>
            <a:off x="7187184" y="4023360"/>
            <a:ext cx="1042416" cy="45719"/>
          </a:xfrm>
          <a:prstGeom prst="ellipse">
            <a:avLst/>
          </a:prstGeom>
          <a:solidFill>
            <a:srgbClr val="FF00A8"/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64DDDB6-A90A-C7B5-7C28-FD5BB76501B8}"/>
              </a:ext>
            </a:extLst>
          </p:cNvPr>
          <p:cNvSpPr/>
          <p:nvPr/>
        </p:nvSpPr>
        <p:spPr>
          <a:xfrm>
            <a:off x="4328160" y="3977641"/>
            <a:ext cx="1042416" cy="45719"/>
          </a:xfrm>
          <a:prstGeom prst="ellipse">
            <a:avLst/>
          </a:prstGeom>
          <a:solidFill>
            <a:srgbClr val="FF00A8"/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8B3BDB7-131C-0E5F-3C4C-15CFFFD2389F}"/>
              </a:ext>
            </a:extLst>
          </p:cNvPr>
          <p:cNvSpPr/>
          <p:nvPr/>
        </p:nvSpPr>
        <p:spPr>
          <a:xfrm>
            <a:off x="5300471" y="2761484"/>
            <a:ext cx="204217" cy="20421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2350312-6379-10AB-274C-9F1BAF0082ED}"/>
              </a:ext>
            </a:extLst>
          </p:cNvPr>
          <p:cNvSpPr/>
          <p:nvPr/>
        </p:nvSpPr>
        <p:spPr>
          <a:xfrm>
            <a:off x="7318247" y="2659375"/>
            <a:ext cx="204217" cy="20421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하트[H] 9">
            <a:extLst>
              <a:ext uri="{FF2B5EF4-FFF2-40B4-BE49-F238E27FC236}">
                <a16:creationId xmlns:a16="http://schemas.microsoft.com/office/drawing/2014/main" id="{08F2357C-521A-5CFA-9CDC-378A4E3DE380}"/>
              </a:ext>
            </a:extLst>
          </p:cNvPr>
          <p:cNvSpPr/>
          <p:nvPr/>
        </p:nvSpPr>
        <p:spPr>
          <a:xfrm>
            <a:off x="3694176" y="1438656"/>
            <a:ext cx="1048512" cy="1048512"/>
          </a:xfrm>
          <a:prstGeom prst="heart">
            <a:avLst/>
          </a:prstGeom>
          <a:solidFill>
            <a:srgbClr val="4F94FF"/>
          </a:solidFill>
          <a:ln>
            <a:solidFill>
              <a:srgbClr val="4F9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하트[H] 10">
            <a:extLst>
              <a:ext uri="{FF2B5EF4-FFF2-40B4-BE49-F238E27FC236}">
                <a16:creationId xmlns:a16="http://schemas.microsoft.com/office/drawing/2014/main" id="{BC6818BF-A98D-4DEF-A832-99C5D0048CA9}"/>
              </a:ext>
            </a:extLst>
          </p:cNvPr>
          <p:cNvSpPr/>
          <p:nvPr/>
        </p:nvSpPr>
        <p:spPr>
          <a:xfrm>
            <a:off x="6038850" y="4657344"/>
            <a:ext cx="345948" cy="345948"/>
          </a:xfrm>
          <a:prstGeom prst="heart">
            <a:avLst/>
          </a:prstGeom>
          <a:solidFill>
            <a:srgbClr val="FF00A8"/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76439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507850EF-CDE8-85B0-1B97-44656C0396E9}"/>
              </a:ext>
            </a:extLst>
          </p:cNvPr>
          <p:cNvSpPr/>
          <p:nvPr/>
        </p:nvSpPr>
        <p:spPr>
          <a:xfrm>
            <a:off x="2879651" y="2268279"/>
            <a:ext cx="1690577" cy="1690577"/>
          </a:xfrm>
          <a:prstGeom prst="ellipse">
            <a:avLst/>
          </a:prstGeom>
          <a:noFill/>
          <a:ln w="31750">
            <a:solidFill>
              <a:srgbClr val="FDA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CAFE868-488C-34E9-D1A4-5C214D2DB7CF}"/>
              </a:ext>
            </a:extLst>
          </p:cNvPr>
          <p:cNvSpPr/>
          <p:nvPr/>
        </p:nvSpPr>
        <p:spPr>
          <a:xfrm>
            <a:off x="2034363" y="2268279"/>
            <a:ext cx="1690577" cy="1690577"/>
          </a:xfrm>
          <a:prstGeom prst="ellipse">
            <a:avLst/>
          </a:prstGeom>
          <a:noFill/>
          <a:ln w="31750">
            <a:solidFill>
              <a:srgbClr val="4F9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C97F238-0921-66E3-3B0A-3455859DBADB}"/>
              </a:ext>
            </a:extLst>
          </p:cNvPr>
          <p:cNvSpPr/>
          <p:nvPr/>
        </p:nvSpPr>
        <p:spPr>
          <a:xfrm>
            <a:off x="2293845" y="1269759"/>
            <a:ext cx="1859515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UNION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012922-850E-F3E5-73F4-8736FC52EAC3}"/>
              </a:ext>
            </a:extLst>
          </p:cNvPr>
          <p:cNvSpPr/>
          <p:nvPr/>
        </p:nvSpPr>
        <p:spPr>
          <a:xfrm>
            <a:off x="1542692" y="2268279"/>
            <a:ext cx="491671" cy="404037"/>
          </a:xfrm>
          <a:prstGeom prst="rect">
            <a:avLst/>
          </a:prstGeom>
          <a:ln w="19050">
            <a:solidFill>
              <a:srgbClr val="4F94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99C1F1-C113-9138-6D84-FDCBEC2DDC7F}"/>
              </a:ext>
            </a:extLst>
          </p:cNvPr>
          <p:cNvSpPr/>
          <p:nvPr/>
        </p:nvSpPr>
        <p:spPr>
          <a:xfrm>
            <a:off x="4570228" y="2282455"/>
            <a:ext cx="491671" cy="404037"/>
          </a:xfrm>
          <a:prstGeom prst="rect">
            <a:avLst/>
          </a:prstGeom>
          <a:ln w="19050">
            <a:solidFill>
              <a:srgbClr val="FDA9F7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22D518-4120-DD76-80FD-B4B9135B2B5D}"/>
              </a:ext>
            </a:extLst>
          </p:cNvPr>
          <p:cNvSpPr txBox="1"/>
          <p:nvPr/>
        </p:nvSpPr>
        <p:spPr>
          <a:xfrm>
            <a:off x="2387980" y="2790401"/>
            <a:ext cx="31130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</a:p>
          <a:p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E81F55-E77C-B73C-9EE1-789C0A2A7F19}"/>
              </a:ext>
            </a:extLst>
          </p:cNvPr>
          <p:cNvSpPr txBox="1"/>
          <p:nvPr/>
        </p:nvSpPr>
        <p:spPr>
          <a:xfrm>
            <a:off x="3223602" y="2928900"/>
            <a:ext cx="3113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903038-1BF0-BD5B-FAC8-070F3278829F}"/>
              </a:ext>
            </a:extLst>
          </p:cNvPr>
          <p:cNvSpPr txBox="1"/>
          <p:nvPr/>
        </p:nvSpPr>
        <p:spPr>
          <a:xfrm>
            <a:off x="3922905" y="2802161"/>
            <a:ext cx="31130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4</a:t>
            </a:r>
          </a:p>
          <a:p>
            <a:r>
              <a:rPr kumimoji="1" lang="en-US" altLang="ko-KR" dirty="0"/>
              <a:t>5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5597A3-F3DC-EBB4-B8D0-337782F6C574}"/>
              </a:ext>
            </a:extLst>
          </p:cNvPr>
          <p:cNvSpPr txBox="1"/>
          <p:nvPr/>
        </p:nvSpPr>
        <p:spPr>
          <a:xfrm>
            <a:off x="2656124" y="4359349"/>
            <a:ext cx="124906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1</a:t>
            </a:r>
          </a:p>
          <a:p>
            <a:pPr algn="ctr"/>
            <a:r>
              <a:rPr kumimoji="1" lang="en-US" altLang="ko-KR" dirty="0"/>
              <a:t>2</a:t>
            </a:r>
          </a:p>
          <a:p>
            <a:pPr algn="ctr"/>
            <a:r>
              <a:rPr kumimoji="1" lang="en-US" altLang="ko-KR" dirty="0"/>
              <a:t>3</a:t>
            </a:r>
          </a:p>
          <a:p>
            <a:pPr algn="ctr"/>
            <a:r>
              <a:rPr kumimoji="1" lang="en-US" altLang="ko-KR" dirty="0"/>
              <a:t>4</a:t>
            </a:r>
          </a:p>
          <a:p>
            <a:pPr algn="ctr"/>
            <a:r>
              <a:rPr kumimoji="1" lang="en-US" altLang="ko-KR" dirty="0"/>
              <a:t>(</a:t>
            </a:r>
            <a:r>
              <a:rPr kumimoji="1" lang="ko-KR" altLang="en-US" dirty="0"/>
              <a:t>중복제거</a:t>
            </a:r>
            <a:r>
              <a:rPr kumimoji="1" lang="en-US" altLang="ko-KR" dirty="0"/>
              <a:t>)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4CC1DE8-8787-3B45-3070-742AB94FD9B1}"/>
              </a:ext>
            </a:extLst>
          </p:cNvPr>
          <p:cNvSpPr/>
          <p:nvPr/>
        </p:nvSpPr>
        <p:spPr>
          <a:xfrm>
            <a:off x="8066059" y="2268279"/>
            <a:ext cx="1690577" cy="1690577"/>
          </a:xfrm>
          <a:prstGeom prst="ellipse">
            <a:avLst/>
          </a:prstGeom>
          <a:noFill/>
          <a:ln w="31750">
            <a:solidFill>
              <a:srgbClr val="FDA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692AB39-92E1-F874-9418-A36182556E9B}"/>
              </a:ext>
            </a:extLst>
          </p:cNvPr>
          <p:cNvSpPr/>
          <p:nvPr/>
        </p:nvSpPr>
        <p:spPr>
          <a:xfrm>
            <a:off x="7220771" y="2268279"/>
            <a:ext cx="1690577" cy="1690577"/>
          </a:xfrm>
          <a:prstGeom prst="ellipse">
            <a:avLst/>
          </a:prstGeom>
          <a:noFill/>
          <a:ln w="31750">
            <a:solidFill>
              <a:srgbClr val="4F9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18D4F8D-4E22-468F-3595-E74678B2EDF2}"/>
              </a:ext>
            </a:extLst>
          </p:cNvPr>
          <p:cNvSpPr/>
          <p:nvPr/>
        </p:nvSpPr>
        <p:spPr>
          <a:xfrm>
            <a:off x="7480253" y="1269759"/>
            <a:ext cx="1859515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UNION</a:t>
            </a:r>
            <a:r>
              <a:rPr kumimoji="1" lang="ko-KR" altLang="en-US" dirty="0"/>
              <a:t> </a:t>
            </a:r>
            <a:r>
              <a:rPr kumimoji="1" lang="en-US" altLang="ko-KR" dirty="0"/>
              <a:t>ALL</a:t>
            </a:r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57D8249-CBA7-2DFF-D29A-6F787CC43B98}"/>
              </a:ext>
            </a:extLst>
          </p:cNvPr>
          <p:cNvSpPr/>
          <p:nvPr/>
        </p:nvSpPr>
        <p:spPr>
          <a:xfrm>
            <a:off x="6729100" y="2268279"/>
            <a:ext cx="491671" cy="404037"/>
          </a:xfrm>
          <a:prstGeom prst="rect">
            <a:avLst/>
          </a:prstGeom>
          <a:ln w="19050">
            <a:solidFill>
              <a:srgbClr val="4F94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A930E1-5926-717C-15C5-DFA2E300525E}"/>
              </a:ext>
            </a:extLst>
          </p:cNvPr>
          <p:cNvSpPr/>
          <p:nvPr/>
        </p:nvSpPr>
        <p:spPr>
          <a:xfrm>
            <a:off x="9756636" y="2282455"/>
            <a:ext cx="491671" cy="404037"/>
          </a:xfrm>
          <a:prstGeom prst="rect">
            <a:avLst/>
          </a:prstGeom>
          <a:ln w="19050">
            <a:solidFill>
              <a:srgbClr val="FDA9F7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</a:t>
            </a:r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CCC210-C43F-5F19-7834-8187156A1F4C}"/>
              </a:ext>
            </a:extLst>
          </p:cNvPr>
          <p:cNvSpPr txBox="1"/>
          <p:nvPr/>
        </p:nvSpPr>
        <p:spPr>
          <a:xfrm>
            <a:off x="7574388" y="2790401"/>
            <a:ext cx="311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</a:p>
          <a:p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3FBE06-74CA-41F1-E984-9D39D5FA5ED6}"/>
              </a:ext>
            </a:extLst>
          </p:cNvPr>
          <p:cNvSpPr txBox="1"/>
          <p:nvPr/>
        </p:nvSpPr>
        <p:spPr>
          <a:xfrm>
            <a:off x="8410010" y="29289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D95DC7-DFC5-80A4-5CA4-362F0F178B57}"/>
              </a:ext>
            </a:extLst>
          </p:cNvPr>
          <p:cNvSpPr txBox="1"/>
          <p:nvPr/>
        </p:nvSpPr>
        <p:spPr>
          <a:xfrm>
            <a:off x="9109313" y="2802161"/>
            <a:ext cx="311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4</a:t>
            </a:r>
          </a:p>
          <a:p>
            <a:r>
              <a:rPr kumimoji="1" lang="en-US" altLang="ko-KR" dirty="0"/>
              <a:t>5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2EBF72-F981-5989-9D1D-D5E63E100571}"/>
              </a:ext>
            </a:extLst>
          </p:cNvPr>
          <p:cNvSpPr txBox="1"/>
          <p:nvPr/>
        </p:nvSpPr>
        <p:spPr>
          <a:xfrm>
            <a:off x="7842532" y="4359349"/>
            <a:ext cx="1249061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1</a:t>
            </a:r>
          </a:p>
          <a:p>
            <a:pPr algn="ctr"/>
            <a:r>
              <a:rPr kumimoji="1" lang="en-US" altLang="ko-KR" dirty="0"/>
              <a:t>2</a:t>
            </a:r>
          </a:p>
          <a:p>
            <a:pPr algn="ctr"/>
            <a:r>
              <a:rPr kumimoji="1" lang="en-US" altLang="ko-KR" dirty="0"/>
              <a:t>3</a:t>
            </a:r>
          </a:p>
          <a:p>
            <a:pPr algn="ctr"/>
            <a:r>
              <a:rPr kumimoji="1" lang="en-US" altLang="ko-KR" dirty="0"/>
              <a:t>3</a:t>
            </a:r>
          </a:p>
          <a:p>
            <a:pPr algn="ctr"/>
            <a:r>
              <a:rPr kumimoji="1" lang="en-US" altLang="ko-KR" dirty="0"/>
              <a:t>4</a:t>
            </a:r>
          </a:p>
          <a:p>
            <a:pPr algn="ctr"/>
            <a:r>
              <a:rPr kumimoji="1" lang="en-US" altLang="ko-KR" dirty="0"/>
              <a:t>(</a:t>
            </a:r>
            <a:r>
              <a:rPr kumimoji="1" lang="ko-KR" altLang="en-US" dirty="0"/>
              <a:t>중복포함</a:t>
            </a:r>
            <a:r>
              <a:rPr kumimoji="1"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69745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F3F08A1-0812-D718-3195-2B4ACD22C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0092"/>
            <a:ext cx="3400349" cy="2418907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5E179AD-5484-CC9A-0214-CFF1B7FB92B5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3400349" y="2219545"/>
            <a:ext cx="166190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9170A9-BADE-1AF7-A6ED-C17DBBA23B7C}"/>
              </a:ext>
            </a:extLst>
          </p:cNvPr>
          <p:cNvSpPr/>
          <p:nvPr/>
        </p:nvSpPr>
        <p:spPr>
          <a:xfrm>
            <a:off x="3519332" y="1740124"/>
            <a:ext cx="1190017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/>
              <a:t>2.</a:t>
            </a:r>
            <a:r>
              <a:rPr kumimoji="1" lang="ko-KR" altLang="en-US" sz="1400" b="1" dirty="0"/>
              <a:t> </a:t>
            </a:r>
            <a:r>
              <a:rPr kumimoji="1" lang="en-US" altLang="ko-KR" sz="1400" b="1" dirty="0"/>
              <a:t>group by</a:t>
            </a:r>
            <a:endParaRPr kumimoji="1" lang="ko-Kore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C0C9D5-925A-84DE-5E19-99BF038C55D2}"/>
              </a:ext>
            </a:extLst>
          </p:cNvPr>
          <p:cNvSpPr txBox="1"/>
          <p:nvPr/>
        </p:nvSpPr>
        <p:spPr>
          <a:xfrm>
            <a:off x="509327" y="3785190"/>
            <a:ext cx="2891022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select</a:t>
            </a:r>
          </a:p>
          <a:p>
            <a:r>
              <a:rPr kumimoji="1" lang="en-US" altLang="ko-Kore-KR" dirty="0" err="1"/>
              <a:t>r.loc</a:t>
            </a:r>
            <a:r>
              <a:rPr kumimoji="1" lang="en-US" altLang="ko-Kore-KR" dirty="0"/>
              <a:t>,</a:t>
            </a:r>
          </a:p>
          <a:p>
            <a:r>
              <a:rPr kumimoji="1" lang="en-US" altLang="ko-Kore-KR" dirty="0"/>
              <a:t>count(*) </a:t>
            </a:r>
            <a:r>
              <a:rPr kumimoji="1" lang="en-US" altLang="ko-Kore-KR" dirty="0" err="1"/>
              <a:t>cnt</a:t>
            </a:r>
            <a:endParaRPr kumimoji="1" lang="en-US" altLang="ko-Kore-KR" dirty="0"/>
          </a:p>
          <a:p>
            <a:r>
              <a:rPr kumimoji="1" lang="en-US" altLang="ko-Kore-KR" dirty="0">
                <a:solidFill>
                  <a:srgbClr val="FF0000"/>
                </a:solidFill>
              </a:rPr>
              <a:t>1. </a:t>
            </a:r>
            <a:r>
              <a:rPr kumimoji="1" lang="en-US" altLang="ko-Kore-KR" dirty="0"/>
              <a:t>from room r</a:t>
            </a:r>
          </a:p>
          <a:p>
            <a:r>
              <a:rPr kumimoji="1" lang="en-US" altLang="ko-Kore-KR" dirty="0">
                <a:solidFill>
                  <a:srgbClr val="FF0000"/>
                </a:solidFill>
              </a:rPr>
              <a:t>2. </a:t>
            </a:r>
            <a:r>
              <a:rPr kumimoji="1" lang="en-US" altLang="ko-Kore-KR" dirty="0"/>
              <a:t>group by </a:t>
            </a:r>
            <a:r>
              <a:rPr kumimoji="1" lang="en-US" altLang="ko-Kore-KR" dirty="0" err="1"/>
              <a:t>r.loc</a:t>
            </a:r>
            <a:endParaRPr kumimoji="1" lang="en-US" altLang="ko-Kore-KR" dirty="0"/>
          </a:p>
          <a:p>
            <a:r>
              <a:rPr kumimoji="1" lang="en-US" altLang="ko-Kore-KR" dirty="0">
                <a:solidFill>
                  <a:srgbClr val="FF0000"/>
                </a:solidFill>
              </a:rPr>
              <a:t>3. </a:t>
            </a:r>
            <a:r>
              <a:rPr kumimoji="1" lang="en-US" altLang="ko-Kore-KR" dirty="0"/>
              <a:t>having count(*) &gt;3;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AD13C4-45E2-5228-27EF-4F9C4DF1A854}"/>
              </a:ext>
            </a:extLst>
          </p:cNvPr>
          <p:cNvSpPr txBox="1"/>
          <p:nvPr/>
        </p:nvSpPr>
        <p:spPr>
          <a:xfrm>
            <a:off x="5062249" y="442936"/>
            <a:ext cx="165513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1 </a:t>
            </a:r>
            <a:r>
              <a:rPr kumimoji="1" lang="ko-Kore-KR" altLang="en-US" dirty="0"/>
              <a:t>강남</a:t>
            </a:r>
            <a:r>
              <a:rPr kumimoji="1" lang="ko-KR" altLang="en-US" dirty="0"/>
              <a:t> </a:t>
            </a:r>
            <a:r>
              <a:rPr kumimoji="1" lang="en-US" altLang="ko-KR" dirty="0"/>
              <a:t>501</a:t>
            </a:r>
            <a:endParaRPr kumimoji="1" lang="en-US" altLang="ko-Kore-KR" dirty="0"/>
          </a:p>
          <a:p>
            <a:r>
              <a:rPr kumimoji="1" lang="en-US" altLang="ko-Kore-KR" dirty="0"/>
              <a:t>2</a:t>
            </a:r>
            <a:r>
              <a:rPr kumimoji="1" lang="ko-Kore-KR" altLang="en-US" dirty="0"/>
              <a:t> 강남</a:t>
            </a:r>
            <a:r>
              <a:rPr kumimoji="1" lang="ko-KR" altLang="en-US" dirty="0"/>
              <a:t> </a:t>
            </a:r>
            <a:r>
              <a:rPr kumimoji="1" lang="en-US" altLang="ko-KR" dirty="0"/>
              <a:t>502</a:t>
            </a:r>
            <a:endParaRPr kumimoji="1" lang="en-US" altLang="ko-Kore-KR" dirty="0"/>
          </a:p>
          <a:p>
            <a:r>
              <a:rPr kumimoji="1" lang="en-US" altLang="ko-Kore-KR" dirty="0"/>
              <a:t>3</a:t>
            </a:r>
            <a:r>
              <a:rPr kumimoji="1" lang="ko-Kore-KR" altLang="en-US" dirty="0"/>
              <a:t> 강남</a:t>
            </a:r>
            <a:r>
              <a:rPr kumimoji="1" lang="ko-KR" altLang="en-US" dirty="0"/>
              <a:t> </a:t>
            </a:r>
            <a:r>
              <a:rPr kumimoji="1" lang="en-US" altLang="ko-KR" dirty="0"/>
              <a:t>503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284EBB-6E00-3DAD-B501-9AACF30A07CF}"/>
              </a:ext>
            </a:extLst>
          </p:cNvPr>
          <p:cNvSpPr txBox="1"/>
          <p:nvPr/>
        </p:nvSpPr>
        <p:spPr>
          <a:xfrm>
            <a:off x="5062250" y="1757880"/>
            <a:ext cx="165513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dirty="0"/>
              <a:t>4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종로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301</a:t>
            </a:r>
            <a:endParaRPr kumimoji="1" lang="en-US" altLang="ko-Kore-KR" dirty="0"/>
          </a:p>
          <a:p>
            <a:r>
              <a:rPr kumimoji="1" lang="en-US" altLang="ko-KR" dirty="0"/>
              <a:t>5</a:t>
            </a:r>
            <a:r>
              <a:rPr kumimoji="1" lang="ko-Kore-KR" altLang="en-US" dirty="0"/>
              <a:t> 종로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302</a:t>
            </a:r>
            <a:endParaRPr kumimoji="1" lang="en-US" altLang="ko-Kore-KR" dirty="0"/>
          </a:p>
          <a:p>
            <a:r>
              <a:rPr kumimoji="1" lang="en-US" altLang="ko-KR" dirty="0"/>
              <a:t>6</a:t>
            </a:r>
            <a:r>
              <a:rPr kumimoji="1" lang="ko-Kore-KR" altLang="en-US" dirty="0"/>
              <a:t> 종로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303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85228B-2635-64F1-4EC2-CC557D8AF376}"/>
              </a:ext>
            </a:extLst>
          </p:cNvPr>
          <p:cNvSpPr txBox="1"/>
          <p:nvPr/>
        </p:nvSpPr>
        <p:spPr>
          <a:xfrm>
            <a:off x="5062249" y="3051560"/>
            <a:ext cx="1655135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dirty="0"/>
              <a:t>7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서초 </a:t>
            </a:r>
            <a:r>
              <a:rPr kumimoji="1" lang="en-US" altLang="ko-KR" dirty="0"/>
              <a:t>301</a:t>
            </a:r>
            <a:endParaRPr kumimoji="1" lang="en-US" altLang="ko-Kore-KR" dirty="0"/>
          </a:p>
          <a:p>
            <a:r>
              <a:rPr kumimoji="1" lang="en-US" altLang="ko-KR" dirty="0"/>
              <a:t>8</a:t>
            </a:r>
            <a:r>
              <a:rPr kumimoji="1" lang="ko-Kore-KR" altLang="en-US" dirty="0"/>
              <a:t> </a:t>
            </a:r>
            <a:r>
              <a:rPr kumimoji="1" lang="ko-KR" altLang="en-US" dirty="0"/>
              <a:t>서초 </a:t>
            </a:r>
            <a:r>
              <a:rPr kumimoji="1" lang="en-US" altLang="ko-KR" dirty="0"/>
              <a:t>302</a:t>
            </a:r>
            <a:endParaRPr kumimoji="1" lang="en-US" altLang="ko-Kore-KR" dirty="0"/>
          </a:p>
          <a:p>
            <a:r>
              <a:rPr kumimoji="1" lang="en-US" altLang="ko-KR" dirty="0"/>
              <a:t>9</a:t>
            </a:r>
            <a:r>
              <a:rPr kumimoji="1" lang="ko-Kore-KR" altLang="en-US" dirty="0"/>
              <a:t> </a:t>
            </a:r>
            <a:r>
              <a:rPr kumimoji="1" lang="ko-KR" altLang="en-US" dirty="0"/>
              <a:t>서초 </a:t>
            </a:r>
            <a:r>
              <a:rPr kumimoji="1" lang="en-US" altLang="ko-KR" dirty="0"/>
              <a:t>501</a:t>
            </a:r>
          </a:p>
          <a:p>
            <a:r>
              <a:rPr kumimoji="1" lang="en-US" altLang="ko-KR" dirty="0"/>
              <a:t>10</a:t>
            </a:r>
            <a:r>
              <a:rPr kumimoji="1" lang="ko-KR" altLang="en-US" dirty="0"/>
              <a:t> 서초 </a:t>
            </a:r>
            <a:r>
              <a:rPr kumimoji="1" lang="en-US" altLang="ko-KR" dirty="0"/>
              <a:t>601</a:t>
            </a:r>
            <a:endParaRPr kumimoji="1" lang="ko-Kore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DBCD75D-E469-5554-23C2-ED590D4296BD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>
            <a:off x="6717385" y="2219545"/>
            <a:ext cx="16619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E18836D-B303-9856-400C-2218E5DA3B40}"/>
              </a:ext>
            </a:extLst>
          </p:cNvPr>
          <p:cNvSpPr/>
          <p:nvPr/>
        </p:nvSpPr>
        <p:spPr>
          <a:xfrm>
            <a:off x="6953326" y="1726988"/>
            <a:ext cx="1190017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/>
              <a:t>3.</a:t>
            </a:r>
            <a:r>
              <a:rPr kumimoji="1" lang="ko-KR" altLang="en-US" sz="1400" b="1" dirty="0"/>
              <a:t> </a:t>
            </a:r>
            <a:r>
              <a:rPr kumimoji="1" lang="en-US" altLang="ko-KR" sz="1400" b="1" dirty="0"/>
              <a:t>having</a:t>
            </a:r>
            <a:endParaRPr kumimoji="1" lang="ko-Kore-KR" altLang="en-US" sz="1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1A93DF-F87C-93F7-12DE-7F5D5875C1BE}"/>
              </a:ext>
            </a:extLst>
          </p:cNvPr>
          <p:cNvSpPr txBox="1"/>
          <p:nvPr/>
        </p:nvSpPr>
        <p:spPr>
          <a:xfrm>
            <a:off x="8379284" y="719935"/>
            <a:ext cx="165513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CD2CF1-4AD7-4885-8244-B3A4A1A3A271}"/>
              </a:ext>
            </a:extLst>
          </p:cNvPr>
          <p:cNvSpPr txBox="1"/>
          <p:nvPr/>
        </p:nvSpPr>
        <p:spPr>
          <a:xfrm>
            <a:off x="8379286" y="2034879"/>
            <a:ext cx="165513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B3EA9C-0D4C-D01F-8F54-4FAD9FB0B5E0}"/>
              </a:ext>
            </a:extLst>
          </p:cNvPr>
          <p:cNvSpPr txBox="1"/>
          <p:nvPr/>
        </p:nvSpPr>
        <p:spPr>
          <a:xfrm>
            <a:off x="8379284" y="3282392"/>
            <a:ext cx="165513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4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228AFF8-41F7-5D71-A6E6-D612B3F0AD3F}"/>
              </a:ext>
            </a:extLst>
          </p:cNvPr>
          <p:cNvSpPr/>
          <p:nvPr/>
        </p:nvSpPr>
        <p:spPr>
          <a:xfrm>
            <a:off x="8611842" y="69951"/>
            <a:ext cx="1190017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/>
              <a:t>count(*)</a:t>
            </a:r>
            <a:endParaRPr kumimoji="1" lang="ko-Kore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16006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345EBB81-C6D9-5475-36C9-B88FE2BBEF02}"/>
              </a:ext>
            </a:extLst>
          </p:cNvPr>
          <p:cNvSpPr/>
          <p:nvPr/>
        </p:nvSpPr>
        <p:spPr>
          <a:xfrm>
            <a:off x="1137684" y="1722474"/>
            <a:ext cx="3763926" cy="376392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B00EF1-D15C-999A-8092-578F3842D7EC}"/>
              </a:ext>
            </a:extLst>
          </p:cNvPr>
          <p:cNvSpPr/>
          <p:nvPr/>
        </p:nvSpPr>
        <p:spPr>
          <a:xfrm>
            <a:off x="2275367" y="1594883"/>
            <a:ext cx="1488558" cy="2551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(super)</a:t>
            </a:r>
            <a:r>
              <a:rPr kumimoji="1" lang="en-US" altLang="ko-Kore-KR" sz="1400" b="1" dirty="0"/>
              <a:t>KEY</a:t>
            </a:r>
            <a:endParaRPr kumimoji="1" lang="ko-Kore-KR" altLang="en-US" sz="1400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647B27E-22C8-EC61-5008-3FF67E7218BC}"/>
              </a:ext>
            </a:extLst>
          </p:cNvPr>
          <p:cNvSpPr/>
          <p:nvPr/>
        </p:nvSpPr>
        <p:spPr>
          <a:xfrm>
            <a:off x="1710070" y="2294860"/>
            <a:ext cx="2619153" cy="261915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30FA064-F8A5-53B9-3978-6F8711ECC8AA}"/>
              </a:ext>
            </a:extLst>
          </p:cNvPr>
          <p:cNvSpPr/>
          <p:nvPr/>
        </p:nvSpPr>
        <p:spPr>
          <a:xfrm>
            <a:off x="2275367" y="2200051"/>
            <a:ext cx="1488558" cy="44479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Candidate KEY</a:t>
            </a:r>
            <a:r>
              <a:rPr kumimoji="1" lang="en-US" altLang="ko-Kore-KR" sz="1400" dirty="0"/>
              <a:t>(</a:t>
            </a:r>
            <a:r>
              <a:rPr kumimoji="1" lang="ko-KR" altLang="en-US" sz="1400" dirty="0" err="1"/>
              <a:t>최소키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후보키</a:t>
            </a:r>
            <a:r>
              <a:rPr kumimoji="1" lang="en-US" altLang="ko-KR" sz="1400" dirty="0"/>
              <a:t>)</a:t>
            </a:r>
            <a:endParaRPr kumimoji="1" lang="ko-Kore-KR" altLang="en-US" sz="14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FABC875-05CD-6E91-C8B2-333429106BDB}"/>
              </a:ext>
            </a:extLst>
          </p:cNvPr>
          <p:cNvSpPr/>
          <p:nvPr/>
        </p:nvSpPr>
        <p:spPr>
          <a:xfrm>
            <a:off x="2170814" y="2873442"/>
            <a:ext cx="717697" cy="71769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PK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485D5E-0FF6-BFBE-60E0-906F446028BC}"/>
              </a:ext>
            </a:extLst>
          </p:cNvPr>
          <p:cNvSpPr/>
          <p:nvPr/>
        </p:nvSpPr>
        <p:spPr>
          <a:xfrm>
            <a:off x="2732567" y="3726709"/>
            <a:ext cx="1339703" cy="372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Alternative key</a:t>
            </a:r>
            <a:endParaRPr kumimoji="1" lang="ko-Kore-KR" altLang="en-US" sz="12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CAC1A9A-239E-BE0B-2DF1-401F8B96B664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3402418" y="4098849"/>
            <a:ext cx="1233956" cy="8151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D1EFCE-511A-71DE-249B-452DDFC08BF4}"/>
              </a:ext>
            </a:extLst>
          </p:cNvPr>
          <p:cNvSpPr/>
          <p:nvPr/>
        </p:nvSpPr>
        <p:spPr>
          <a:xfrm>
            <a:off x="4636374" y="4711994"/>
            <a:ext cx="3226405" cy="4040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Unique column</a:t>
            </a:r>
            <a:r>
              <a:rPr kumimoji="1" lang="ko-KR" altLang="en-US" sz="1400" dirty="0" err="1"/>
              <a:t>으로</a:t>
            </a:r>
            <a:r>
              <a:rPr kumimoji="1" lang="ko-KR" altLang="en-US" sz="1400" dirty="0"/>
              <a:t> 만든다</a:t>
            </a:r>
            <a:r>
              <a:rPr kumimoji="1" lang="en-US" altLang="ko-KR" sz="1400" dirty="0"/>
              <a:t>.</a:t>
            </a:r>
            <a:endParaRPr kumimoji="1" lang="ko-Kore-KR" altLang="en-US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673C33B-6585-D2CB-62CE-F9BB0DA26F0E}"/>
              </a:ext>
            </a:extLst>
          </p:cNvPr>
          <p:cNvSpPr/>
          <p:nvPr/>
        </p:nvSpPr>
        <p:spPr>
          <a:xfrm>
            <a:off x="8530854" y="2210682"/>
            <a:ext cx="3226405" cy="85858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b="1" dirty="0"/>
              <a:t>대리키</a:t>
            </a:r>
            <a:r>
              <a:rPr kumimoji="1" lang="en-US" altLang="ko-Kore-KR" sz="1400" b="1" dirty="0"/>
              <a:t> (= </a:t>
            </a:r>
            <a:r>
              <a:rPr kumimoji="1" lang="ko-KR" altLang="en-US" sz="1400" b="1" dirty="0" err="1"/>
              <a:t>인공키</a:t>
            </a:r>
            <a:r>
              <a:rPr kumimoji="1" lang="en-US" altLang="ko-KR" sz="1400" b="1" dirty="0"/>
              <a:t>)</a:t>
            </a:r>
            <a:endParaRPr kumimoji="1" lang="en-US" altLang="ko-Kore-KR" sz="1400" b="1" dirty="0"/>
          </a:p>
          <a:p>
            <a:pPr algn="ctr"/>
            <a:r>
              <a:rPr kumimoji="1" lang="en-US" altLang="ko-Kore-KR" sz="1400" b="1" dirty="0"/>
              <a:t>Surrogate KEY</a:t>
            </a:r>
            <a:r>
              <a:rPr kumimoji="1" lang="ko-KR" altLang="en-US" sz="1400" b="1" dirty="0"/>
              <a:t> </a:t>
            </a:r>
            <a:r>
              <a:rPr kumimoji="1" lang="en-US" altLang="ko-KR" sz="1400" b="1" dirty="0"/>
              <a:t>(=</a:t>
            </a:r>
            <a:r>
              <a:rPr kumimoji="1" lang="ko-KR" altLang="en-US" sz="1400" b="1" dirty="0"/>
              <a:t> </a:t>
            </a:r>
            <a:r>
              <a:rPr kumimoji="1" lang="en-US" altLang="ko-KR" sz="1400" b="1" dirty="0"/>
              <a:t>Artificial KEY)</a:t>
            </a:r>
            <a:endParaRPr kumimoji="1" lang="en-US" altLang="ko-Kore-KR" sz="1400" b="1" dirty="0"/>
          </a:p>
          <a:p>
            <a:pPr algn="ctr"/>
            <a:endParaRPr kumimoji="1" lang="ko-Kore-KR" altLang="en-US" sz="1400" b="1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C06CEB1-4FF0-7C2F-7CBA-18A8552FA70C}"/>
              </a:ext>
            </a:extLst>
          </p:cNvPr>
          <p:cNvCxnSpPr>
            <a:cxnSpLocks/>
            <a:stCxn id="21" idx="0"/>
            <a:endCxn id="19" idx="2"/>
          </p:cNvCxnSpPr>
          <p:nvPr/>
        </p:nvCxnSpPr>
        <p:spPr>
          <a:xfrm flipV="1">
            <a:off x="10144057" y="3069263"/>
            <a:ext cx="0" cy="4775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2B855C8-55D1-56CA-B692-047B754FF908}"/>
              </a:ext>
            </a:extLst>
          </p:cNvPr>
          <p:cNvSpPr/>
          <p:nvPr/>
        </p:nvSpPr>
        <p:spPr>
          <a:xfrm>
            <a:off x="8530854" y="3546840"/>
            <a:ext cx="3226405" cy="40403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대리키는</a:t>
            </a:r>
            <a:r>
              <a:rPr kumimoji="1" lang="ko-KR" altLang="en-US" sz="1400" dirty="0"/>
              <a:t> 보통 </a:t>
            </a:r>
            <a:r>
              <a:rPr kumimoji="1" lang="ko-KR" altLang="en-US" sz="1400" b="1" dirty="0"/>
              <a:t>일련번호</a:t>
            </a:r>
            <a:r>
              <a:rPr kumimoji="1" lang="ko-KR" altLang="en-US" sz="1400" dirty="0"/>
              <a:t>로 만든다</a:t>
            </a:r>
            <a:r>
              <a:rPr kumimoji="1" lang="en-US" altLang="ko-KR" sz="1400" dirty="0"/>
              <a:t>.</a:t>
            </a:r>
            <a:endParaRPr kumimoji="1" lang="ko-Kore-KR" altLang="en-US" sz="14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A88AF49-C13E-E741-255F-953DEF040736}"/>
              </a:ext>
            </a:extLst>
          </p:cNvPr>
          <p:cNvSpPr/>
          <p:nvPr/>
        </p:nvSpPr>
        <p:spPr>
          <a:xfrm>
            <a:off x="8530853" y="4214033"/>
            <a:ext cx="2271825" cy="6999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Foreign KEY</a:t>
            </a:r>
          </a:p>
          <a:p>
            <a:pPr algn="ctr"/>
            <a:r>
              <a:rPr kumimoji="1" lang="en-US" altLang="ko-KR" sz="1400" b="1" dirty="0"/>
              <a:t>(</a:t>
            </a:r>
            <a:r>
              <a:rPr kumimoji="1" lang="ko-KR" altLang="en-US" sz="1400" b="1" dirty="0" err="1"/>
              <a:t>외부키</a:t>
            </a:r>
            <a:r>
              <a:rPr kumimoji="1" lang="en-US" altLang="ko-KR" sz="1400" b="1" dirty="0"/>
              <a:t>)</a:t>
            </a:r>
            <a:endParaRPr kumimoji="1" lang="en-US" altLang="ko-Kore-KR" sz="1400" b="1" dirty="0"/>
          </a:p>
          <a:p>
            <a:pPr algn="ctr"/>
            <a:endParaRPr kumimoji="1" lang="ko-Kore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131123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2C16323-01B2-AF59-53FF-FA4EEC16A24A}"/>
              </a:ext>
            </a:extLst>
          </p:cNvPr>
          <p:cNvSpPr/>
          <p:nvPr/>
        </p:nvSpPr>
        <p:spPr>
          <a:xfrm>
            <a:off x="1137684" y="1860698"/>
            <a:ext cx="2020186" cy="1265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부모</a:t>
            </a:r>
            <a:r>
              <a:rPr kumimoji="1" lang="ko-KR" altLang="en-US" dirty="0"/>
              <a:t> 테이블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AF57B39-0DFB-E9B3-48FE-2713479C4BDB}"/>
              </a:ext>
            </a:extLst>
          </p:cNvPr>
          <p:cNvSpPr/>
          <p:nvPr/>
        </p:nvSpPr>
        <p:spPr>
          <a:xfrm>
            <a:off x="5723861" y="1860698"/>
            <a:ext cx="2020186" cy="1265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자식</a:t>
            </a:r>
            <a:r>
              <a:rPr kumimoji="1" lang="ko-KR" altLang="en-US" dirty="0"/>
              <a:t> 테이블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4EA194B-0BB4-A4BD-B3F6-B0E8DFE91C37}"/>
              </a:ext>
            </a:extLst>
          </p:cNvPr>
          <p:cNvSpPr/>
          <p:nvPr/>
        </p:nvSpPr>
        <p:spPr>
          <a:xfrm>
            <a:off x="1137684" y="1467293"/>
            <a:ext cx="1488558" cy="2551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PK</a:t>
            </a:r>
            <a:endParaRPr kumimoji="1" lang="ko-Kore-KR" altLang="en-US" sz="1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7E6B8A-73E5-5DC1-954F-9514FEC5D979}"/>
              </a:ext>
            </a:extLst>
          </p:cNvPr>
          <p:cNvSpPr/>
          <p:nvPr/>
        </p:nvSpPr>
        <p:spPr>
          <a:xfrm>
            <a:off x="5723861" y="1467293"/>
            <a:ext cx="1488558" cy="2551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FK</a:t>
            </a:r>
            <a:endParaRPr kumimoji="1" lang="ko-Kore-KR" altLang="en-US" sz="1400" b="1" dirty="0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ED228248-DCD6-7969-CEA2-EE52D7341D5F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3157870" y="2493335"/>
            <a:ext cx="25659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5FE5F895-AFDF-F6CE-B476-078E177171CC}"/>
              </a:ext>
            </a:extLst>
          </p:cNvPr>
          <p:cNvCxnSpPr/>
          <p:nvPr/>
        </p:nvCxnSpPr>
        <p:spPr>
          <a:xfrm>
            <a:off x="3306725" y="2312581"/>
            <a:ext cx="0" cy="3615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746B8F0D-0CA7-34F0-40B0-BDDF7A2C8AC0}"/>
              </a:ext>
            </a:extLst>
          </p:cNvPr>
          <p:cNvSpPr/>
          <p:nvPr/>
        </p:nvSpPr>
        <p:spPr>
          <a:xfrm>
            <a:off x="5434395" y="2392326"/>
            <a:ext cx="202018" cy="202018"/>
          </a:xfrm>
          <a:prstGeom prst="ellipse">
            <a:avLst/>
          </a:prstGeom>
          <a:ln w="222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B93B81BB-B022-709C-0CB0-AAB727516C82}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606828" y="2297790"/>
            <a:ext cx="117033" cy="1241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31373B80-E935-00CB-4D95-80D012B9006D}"/>
              </a:ext>
            </a:extLst>
          </p:cNvPr>
          <p:cNvCxnSpPr>
            <a:cxnSpLocks/>
            <a:stCxn id="3" idx="1"/>
            <a:endCxn id="12" idx="6"/>
          </p:cNvCxnSpPr>
          <p:nvPr/>
        </p:nvCxnSpPr>
        <p:spPr>
          <a:xfrm flipH="1">
            <a:off x="5636413" y="2493335"/>
            <a:ext cx="8744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8E76916-398E-B7F5-989B-07E265BAD4EE}"/>
              </a:ext>
            </a:extLst>
          </p:cNvPr>
          <p:cNvCxnSpPr>
            <a:cxnSpLocks/>
            <a:endCxn id="12" idx="5"/>
          </p:cNvCxnSpPr>
          <p:nvPr/>
        </p:nvCxnSpPr>
        <p:spPr>
          <a:xfrm flipH="1" flipV="1">
            <a:off x="5606828" y="2564759"/>
            <a:ext cx="146618" cy="13059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268BBE8-3242-5706-9ABF-CA4F895B9181}"/>
              </a:ext>
            </a:extLst>
          </p:cNvPr>
          <p:cNvSpPr txBox="1"/>
          <p:nvPr/>
        </p:nvSpPr>
        <p:spPr>
          <a:xfrm>
            <a:off x="3274903" y="1920611"/>
            <a:ext cx="375257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1</a:t>
            </a:r>
            <a:endParaRPr kumimoji="1" lang="ko-Kore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AAD5EB-CBD5-3F99-564D-18DC21127A17}"/>
              </a:ext>
            </a:extLst>
          </p:cNvPr>
          <p:cNvSpPr txBox="1"/>
          <p:nvPr/>
        </p:nvSpPr>
        <p:spPr>
          <a:xfrm>
            <a:off x="5010921" y="1920611"/>
            <a:ext cx="466796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0..*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830919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0F4D0FA-0DA0-FAE1-446B-2C5F6818D2D7}"/>
              </a:ext>
            </a:extLst>
          </p:cNvPr>
          <p:cNvSpPr/>
          <p:nvPr/>
        </p:nvSpPr>
        <p:spPr>
          <a:xfrm>
            <a:off x="2048256" y="2316480"/>
            <a:ext cx="1304544" cy="1304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논리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모델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8D81C4C-950E-A981-5ADE-88E56BB02A90}"/>
              </a:ext>
            </a:extLst>
          </p:cNvPr>
          <p:cNvSpPr/>
          <p:nvPr/>
        </p:nvSpPr>
        <p:spPr>
          <a:xfrm>
            <a:off x="5462016" y="1225296"/>
            <a:ext cx="2926080" cy="1091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Oracle</a:t>
            </a:r>
          </a:p>
          <a:p>
            <a:pPr algn="ctr"/>
            <a:r>
              <a:rPr kumimoji="1" lang="ko-KR" altLang="en-US" dirty="0"/>
              <a:t>물리모델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8FA3D7-F73F-2677-FB3A-A4826A5129D9}"/>
              </a:ext>
            </a:extLst>
          </p:cNvPr>
          <p:cNvSpPr/>
          <p:nvPr/>
        </p:nvSpPr>
        <p:spPr>
          <a:xfrm>
            <a:off x="5462016" y="2423160"/>
            <a:ext cx="2926080" cy="1091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MS-SQL</a:t>
            </a:r>
          </a:p>
          <a:p>
            <a:pPr algn="ctr"/>
            <a:r>
              <a:rPr kumimoji="1" lang="ko-KR" altLang="en-US" dirty="0"/>
              <a:t>물리모델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687A078-70FF-A98E-33E6-CCA97D9C9A04}"/>
              </a:ext>
            </a:extLst>
          </p:cNvPr>
          <p:cNvSpPr/>
          <p:nvPr/>
        </p:nvSpPr>
        <p:spPr>
          <a:xfrm>
            <a:off x="5462016" y="3621024"/>
            <a:ext cx="2926080" cy="1091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My-SQL</a:t>
            </a:r>
          </a:p>
          <a:p>
            <a:pPr algn="ctr"/>
            <a:r>
              <a:rPr kumimoji="1" lang="ko-KR" altLang="en-US" dirty="0"/>
              <a:t>물리모델</a:t>
            </a:r>
            <a:endParaRPr kumimoji="1" lang="ko-Kore-KR" altLang="en-US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D681EF2F-F618-C17E-809A-54843032CFB0}"/>
              </a:ext>
            </a:extLst>
          </p:cNvPr>
          <p:cNvCxnSpPr>
            <a:stCxn id="2" idx="0"/>
            <a:endCxn id="6" idx="1"/>
          </p:cNvCxnSpPr>
          <p:nvPr/>
        </p:nvCxnSpPr>
        <p:spPr>
          <a:xfrm rot="5400000" flipH="1" flipV="1">
            <a:off x="3808476" y="662940"/>
            <a:ext cx="545592" cy="276148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02A1217-3659-66A7-FD00-329C2A77081D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3352800" y="2968752"/>
            <a:ext cx="21092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C8A031C1-EAD2-F4ED-D49A-2CCA6E5FCA9A}"/>
              </a:ext>
            </a:extLst>
          </p:cNvPr>
          <p:cNvCxnSpPr>
            <a:cxnSpLocks/>
            <a:stCxn id="2" idx="2"/>
            <a:endCxn id="8" idx="1"/>
          </p:cNvCxnSpPr>
          <p:nvPr/>
        </p:nvCxnSpPr>
        <p:spPr>
          <a:xfrm rot="16200000" flipH="1">
            <a:off x="3808476" y="2513076"/>
            <a:ext cx="545592" cy="276148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035B81E-1340-CA4F-AD40-B0691C66D208}"/>
              </a:ext>
            </a:extLst>
          </p:cNvPr>
          <p:cNvSpPr txBox="1"/>
          <p:nvPr/>
        </p:nvSpPr>
        <p:spPr>
          <a:xfrm>
            <a:off x="3997279" y="2797412"/>
            <a:ext cx="730169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600" dirty="0"/>
              <a:t>변환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829BFC5-2273-34FA-7B3C-23194CF212DC}"/>
              </a:ext>
            </a:extLst>
          </p:cNvPr>
          <p:cNvSpPr/>
          <p:nvPr/>
        </p:nvSpPr>
        <p:spPr>
          <a:xfrm>
            <a:off x="317701" y="5805590"/>
            <a:ext cx="2382827" cy="40403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모델의 기본 개념을 정의</a:t>
            </a:r>
            <a:endParaRPr kumimoji="1" lang="ko-Kore-KR" altLang="en-US" sz="1400" dirty="0"/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74A71FA4-921F-E36A-856D-BBC92D6DC713}"/>
              </a:ext>
            </a:extLst>
          </p:cNvPr>
          <p:cNvCxnSpPr>
            <a:cxnSpLocks/>
            <a:stCxn id="19" idx="0"/>
            <a:endCxn id="2" idx="1"/>
          </p:cNvCxnSpPr>
          <p:nvPr/>
        </p:nvCxnSpPr>
        <p:spPr>
          <a:xfrm rot="5400000" flipH="1" flipV="1">
            <a:off x="360266" y="4117601"/>
            <a:ext cx="2836838" cy="539141"/>
          </a:xfrm>
          <a:prstGeom prst="curvedConnector2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34DC7B6-A8C2-F37D-322F-4A02C7C58E0A}"/>
              </a:ext>
            </a:extLst>
          </p:cNvPr>
          <p:cNvSpPr/>
          <p:nvPr/>
        </p:nvSpPr>
        <p:spPr>
          <a:xfrm>
            <a:off x="5462016" y="5805589"/>
            <a:ext cx="2382827" cy="40403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DBMS</a:t>
            </a:r>
            <a:r>
              <a:rPr kumimoji="1" lang="ko-KR" altLang="en-US" sz="1400" dirty="0"/>
              <a:t>에 맞춰 재활용</a:t>
            </a:r>
            <a:endParaRPr kumimoji="1" lang="ko-Kore-KR" altLang="en-US" sz="14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7710BD6-B530-C5B6-B0AA-92486A940181}"/>
              </a:ext>
            </a:extLst>
          </p:cNvPr>
          <p:cNvCxnSpPr>
            <a:cxnSpLocks/>
            <a:stCxn id="19" idx="3"/>
            <a:endCxn id="28" idx="1"/>
          </p:cNvCxnSpPr>
          <p:nvPr/>
        </p:nvCxnSpPr>
        <p:spPr>
          <a:xfrm flipV="1">
            <a:off x="2700528" y="6007608"/>
            <a:ext cx="2761488" cy="1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097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AF44E5FE-EAF7-8349-8022-625B02357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825605"/>
              </p:ext>
            </p:extLst>
          </p:nvPr>
        </p:nvGraphicFramePr>
        <p:xfrm>
          <a:off x="548640" y="995404"/>
          <a:ext cx="2965821" cy="2114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5821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651672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강의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1327771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R" dirty="0"/>
                        <a:t>#</a:t>
                      </a:r>
                      <a:r>
                        <a:rPr lang="ko-KR" altLang="en-US" dirty="0"/>
                        <a:t> 강의번호</a:t>
                      </a:r>
                      <a:endParaRPr lang="en-US" altLang="ko-KR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ko-KR" altLang="en-US" dirty="0" err="1"/>
                        <a:t>강의명</a:t>
                      </a:r>
                      <a:endParaRPr lang="en-US" altLang="ko-KR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R" dirty="0"/>
                        <a:t>.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R" dirty="0"/>
                        <a:t>.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R" dirty="0"/>
                        <a:t>.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C8B541C-B154-42A2-69E4-9EEC066D0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854686"/>
              </p:ext>
            </p:extLst>
          </p:nvPr>
        </p:nvGraphicFramePr>
        <p:xfrm>
          <a:off x="5815820" y="995406"/>
          <a:ext cx="2965820" cy="1979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5820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636477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수강신청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1342875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R" dirty="0"/>
                        <a:t>#</a:t>
                      </a:r>
                      <a:r>
                        <a:rPr lang="ko-KR" altLang="en-US" dirty="0"/>
                        <a:t> 수강신청번호</a:t>
                      </a:r>
                      <a:endParaRPr lang="en-US" altLang="ko-KR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ko-KR" altLang="en-US" dirty="0"/>
                        <a:t>강의번호</a:t>
                      </a:r>
                      <a:r>
                        <a:rPr lang="en-US" altLang="ko-KR" dirty="0"/>
                        <a:t> (FK)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ko-KR" altLang="en-US" dirty="0"/>
                        <a:t>수강자명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AB0E267C-D832-FE46-DCCB-0FD7AFB7F21F}"/>
              </a:ext>
            </a:extLst>
          </p:cNvPr>
          <p:cNvCxnSpPr>
            <a:cxnSpLocks/>
          </p:cNvCxnSpPr>
          <p:nvPr/>
        </p:nvCxnSpPr>
        <p:spPr>
          <a:xfrm>
            <a:off x="3514461" y="1168873"/>
            <a:ext cx="2301358" cy="0"/>
          </a:xfrm>
          <a:prstGeom prst="line">
            <a:avLst/>
          </a:prstGeom>
          <a:ln w="2540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6CEB741-E420-F21E-3EDF-67BCA664DCD6}"/>
              </a:ext>
            </a:extLst>
          </p:cNvPr>
          <p:cNvCxnSpPr>
            <a:cxnSpLocks/>
          </p:cNvCxnSpPr>
          <p:nvPr/>
        </p:nvCxnSpPr>
        <p:spPr>
          <a:xfrm>
            <a:off x="3603066" y="1048372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0221BFD9-762C-686B-341D-FBE2CCA1D4E9}"/>
              </a:ext>
            </a:extLst>
          </p:cNvPr>
          <p:cNvCxnSpPr>
            <a:cxnSpLocks/>
          </p:cNvCxnSpPr>
          <p:nvPr/>
        </p:nvCxnSpPr>
        <p:spPr>
          <a:xfrm flipH="1">
            <a:off x="5672280" y="995404"/>
            <a:ext cx="143539" cy="1734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8C6D803D-24CC-5EAE-E3F2-42FB49A3A6F2}"/>
              </a:ext>
            </a:extLst>
          </p:cNvPr>
          <p:cNvCxnSpPr>
            <a:cxnSpLocks/>
          </p:cNvCxnSpPr>
          <p:nvPr/>
        </p:nvCxnSpPr>
        <p:spPr>
          <a:xfrm>
            <a:off x="5672280" y="1167048"/>
            <a:ext cx="152400" cy="1542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7BC1E8D4-E12D-D623-83DD-CCA4807BC4A1}"/>
              </a:ext>
            </a:extLst>
          </p:cNvPr>
          <p:cNvSpPr/>
          <p:nvPr/>
        </p:nvSpPr>
        <p:spPr>
          <a:xfrm>
            <a:off x="5520766" y="1073693"/>
            <a:ext cx="159488" cy="159488"/>
          </a:xfrm>
          <a:prstGeom prst="ellipse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아래쪽 화살표[D] 13">
            <a:extLst>
              <a:ext uri="{FF2B5EF4-FFF2-40B4-BE49-F238E27FC236}">
                <a16:creationId xmlns:a16="http://schemas.microsoft.com/office/drawing/2014/main" id="{448120DF-6966-3382-4903-BF5F51852D55}"/>
              </a:ext>
            </a:extLst>
          </p:cNvPr>
          <p:cNvSpPr/>
          <p:nvPr/>
        </p:nvSpPr>
        <p:spPr>
          <a:xfrm>
            <a:off x="4368841" y="2770632"/>
            <a:ext cx="592597" cy="11963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2EA8E23C-C712-7500-19E1-6CC5FC11A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984256"/>
              </p:ext>
            </p:extLst>
          </p:nvPr>
        </p:nvGraphicFramePr>
        <p:xfrm>
          <a:off x="471091" y="4492892"/>
          <a:ext cx="3897747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99249">
                  <a:extLst>
                    <a:ext uri="{9D8B030D-6E8A-4147-A177-3AD203B41FA5}">
                      <a16:colId xmlns:a16="http://schemas.microsoft.com/office/drawing/2014/main" val="1234671681"/>
                    </a:ext>
                  </a:extLst>
                </a:gridCol>
                <a:gridCol w="1299249">
                  <a:extLst>
                    <a:ext uri="{9D8B030D-6E8A-4147-A177-3AD203B41FA5}">
                      <a16:colId xmlns:a16="http://schemas.microsoft.com/office/drawing/2014/main" val="4186409752"/>
                    </a:ext>
                  </a:extLst>
                </a:gridCol>
                <a:gridCol w="1299249">
                  <a:extLst>
                    <a:ext uri="{9D8B030D-6E8A-4147-A177-3AD203B41FA5}">
                      <a16:colId xmlns:a16="http://schemas.microsoft.com/office/drawing/2014/main" val="2959266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PK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강의명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674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자바기초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…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34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파이썬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…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354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인공지능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…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824398"/>
                  </a:ext>
                </a:extLst>
              </a:tr>
            </a:tbl>
          </a:graphicData>
        </a:graphic>
      </p:graphicFrame>
      <p:graphicFrame>
        <p:nvGraphicFramePr>
          <p:cNvPr id="17" name="표 15">
            <a:extLst>
              <a:ext uri="{FF2B5EF4-FFF2-40B4-BE49-F238E27FC236}">
                <a16:creationId xmlns:a16="http://schemas.microsoft.com/office/drawing/2014/main" id="{0D87CDCB-E22A-2331-43A7-BB3735D8D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492228"/>
              </p:ext>
            </p:extLst>
          </p:nvPr>
        </p:nvGraphicFramePr>
        <p:xfrm>
          <a:off x="4883893" y="4492892"/>
          <a:ext cx="3897747" cy="1478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99249">
                  <a:extLst>
                    <a:ext uri="{9D8B030D-6E8A-4147-A177-3AD203B41FA5}">
                      <a16:colId xmlns:a16="http://schemas.microsoft.com/office/drawing/2014/main" val="1234671681"/>
                    </a:ext>
                  </a:extLst>
                </a:gridCol>
                <a:gridCol w="1299249">
                  <a:extLst>
                    <a:ext uri="{9D8B030D-6E8A-4147-A177-3AD203B41FA5}">
                      <a16:colId xmlns:a16="http://schemas.microsoft.com/office/drawing/2014/main" val="4186409752"/>
                    </a:ext>
                  </a:extLst>
                </a:gridCol>
                <a:gridCol w="1299249">
                  <a:extLst>
                    <a:ext uri="{9D8B030D-6E8A-4147-A177-3AD203B41FA5}">
                      <a16:colId xmlns:a16="http://schemas.microsoft.com/office/drawing/2014/main" val="2959266702"/>
                    </a:ext>
                  </a:extLst>
                </a:gridCol>
              </a:tblGrid>
              <a:tr h="346596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PK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FK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수강자명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674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101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홍길동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34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102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임꺽정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354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103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유관순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824398"/>
                  </a:ext>
                </a:extLst>
              </a:tr>
            </a:tbl>
          </a:graphicData>
        </a:graphic>
      </p:graphicFrame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DA652720-D385-C19C-7679-772ADE656EE1}"/>
              </a:ext>
            </a:extLst>
          </p:cNvPr>
          <p:cNvCxnSpPr>
            <a:cxnSpLocks/>
          </p:cNvCxnSpPr>
          <p:nvPr/>
        </p:nvCxnSpPr>
        <p:spPr>
          <a:xfrm>
            <a:off x="4368838" y="5035296"/>
            <a:ext cx="515055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4BA5EC65-8B10-80FE-D3E0-773AD803E212}"/>
              </a:ext>
            </a:extLst>
          </p:cNvPr>
          <p:cNvCxnSpPr>
            <a:cxnSpLocks/>
          </p:cNvCxnSpPr>
          <p:nvPr/>
        </p:nvCxnSpPr>
        <p:spPr>
          <a:xfrm>
            <a:off x="4368838" y="5035296"/>
            <a:ext cx="515055" cy="39014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15B03DDE-19E7-F1E5-94A5-04102A2605F2}"/>
              </a:ext>
            </a:extLst>
          </p:cNvPr>
          <p:cNvCxnSpPr>
            <a:cxnSpLocks/>
          </p:cNvCxnSpPr>
          <p:nvPr/>
        </p:nvCxnSpPr>
        <p:spPr>
          <a:xfrm>
            <a:off x="4368838" y="5425440"/>
            <a:ext cx="515055" cy="36576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8B99E44A-3C8A-5E1A-B552-9EF021D23A19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355319" y="5769827"/>
            <a:ext cx="528574" cy="390745"/>
          </a:xfrm>
          <a:prstGeom prst="line">
            <a:avLst/>
          </a:prstGeom>
          <a:ln>
            <a:solidFill>
              <a:srgbClr val="FF00A8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44DBDE-44BC-FB7A-59A5-EF99C8BB4F86}"/>
              </a:ext>
            </a:extLst>
          </p:cNvPr>
          <p:cNvSpPr/>
          <p:nvPr/>
        </p:nvSpPr>
        <p:spPr>
          <a:xfrm>
            <a:off x="4883893" y="6024477"/>
            <a:ext cx="356013" cy="272189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?</a:t>
            </a:r>
            <a:endParaRPr kumimoji="1" lang="ko-Kore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15A54D5-EA54-84E4-BDBC-7E2E48F67759}"/>
              </a:ext>
            </a:extLst>
          </p:cNvPr>
          <p:cNvSpPr/>
          <p:nvPr/>
        </p:nvSpPr>
        <p:spPr>
          <a:xfrm>
            <a:off x="4177312" y="4128763"/>
            <a:ext cx="882368" cy="2436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1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다</a:t>
            </a:r>
            <a:endParaRPr kumimoji="1" lang="ko-Kore-KR" altLang="en-US" sz="12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915690A-603B-DF04-DCFF-176B20F8BD79}"/>
              </a:ext>
            </a:extLst>
          </p:cNvPr>
          <p:cNvSpPr/>
          <p:nvPr/>
        </p:nvSpPr>
        <p:spPr>
          <a:xfrm>
            <a:off x="1689647" y="182831"/>
            <a:ext cx="1731927" cy="40897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강의는 </a:t>
            </a:r>
            <a:r>
              <a:rPr kumimoji="1" lang="en-US" altLang="ko-KR" sz="1200" dirty="0"/>
              <a:t>FK</a:t>
            </a:r>
            <a:r>
              <a:rPr kumimoji="1" lang="ko-KR" altLang="en-US" sz="1200" dirty="0"/>
              <a:t>에 한 값만 들어갈 수 있다</a:t>
            </a:r>
            <a:r>
              <a:rPr kumimoji="1" lang="en-US" altLang="ko-KR" sz="1200" dirty="0"/>
              <a:t>.</a:t>
            </a:r>
            <a:r>
              <a:rPr kumimoji="1" lang="ko-KR" altLang="en-US" sz="1200" dirty="0"/>
              <a:t> </a:t>
            </a:r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>
                <a:sym typeface="Wingdings" pitchFamily="2" charset="2"/>
              </a:rPr>
              <a:t>1</a:t>
            </a:r>
            <a:endParaRPr kumimoji="1" lang="ko-Kore-KR" altLang="en-US" sz="12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0010CD5-2686-140E-6F47-EC7DC87DB23D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3421574" y="387317"/>
            <a:ext cx="181492" cy="5525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675C99E-4DEF-2CEB-70D0-56B10695A8CE}"/>
              </a:ext>
            </a:extLst>
          </p:cNvPr>
          <p:cNvSpPr/>
          <p:nvPr/>
        </p:nvSpPr>
        <p:spPr>
          <a:xfrm>
            <a:off x="6096000" y="177818"/>
            <a:ext cx="3075258" cy="40897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한 </a:t>
            </a:r>
            <a:r>
              <a:rPr kumimoji="1" lang="en-US" altLang="ko-KR" sz="1200" dirty="0"/>
              <a:t>row</a:t>
            </a:r>
            <a:r>
              <a:rPr kumimoji="1" lang="ko-KR" altLang="en-US" sz="1200" dirty="0"/>
              <a:t>당 중복 </a:t>
            </a:r>
            <a:r>
              <a:rPr kumimoji="1" lang="en-US" altLang="ko-KR" sz="1200" dirty="0"/>
              <a:t>FK </a:t>
            </a:r>
            <a:r>
              <a:rPr kumimoji="1" lang="ko-KR" altLang="en-US" sz="1200" dirty="0"/>
              <a:t>가능 </a:t>
            </a:r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다</a:t>
            </a:r>
            <a:endParaRPr kumimoji="1" lang="ko-Kore-KR" altLang="en-US" sz="12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220B1F7-BB6D-B7AD-22BC-A9EE4674E939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5656332" y="382304"/>
            <a:ext cx="439668" cy="5764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50B17D6-CD1E-4AB4-68CE-F7FE01006A0F}"/>
              </a:ext>
            </a:extLst>
          </p:cNvPr>
          <p:cNvSpPr/>
          <p:nvPr/>
        </p:nvSpPr>
        <p:spPr>
          <a:xfrm>
            <a:off x="7614491" y="3928851"/>
            <a:ext cx="2965820" cy="408972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다른 테이블의 데이터를 가리키기 위해 </a:t>
            </a:r>
            <a:r>
              <a:rPr kumimoji="1" lang="en-US" altLang="ko-KR" sz="1200" dirty="0"/>
              <a:t>PK</a:t>
            </a:r>
            <a:r>
              <a:rPr kumimoji="1" lang="ko-KR" altLang="en-US" sz="1200" dirty="0" err="1"/>
              <a:t>를</a:t>
            </a:r>
            <a:r>
              <a:rPr kumimoji="1" lang="ko-KR" altLang="en-US" sz="1200" dirty="0"/>
              <a:t> 저장하는 컬럼</a:t>
            </a:r>
            <a:endParaRPr kumimoji="1" lang="ko-Kore-KR" altLang="en-US" sz="12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1586478-CA21-977A-A1B9-8B5206394745}"/>
              </a:ext>
            </a:extLst>
          </p:cNvPr>
          <p:cNvCxnSpPr>
            <a:cxnSpLocks/>
            <a:stCxn id="50" idx="1"/>
            <a:endCxn id="17" idx="0"/>
          </p:cNvCxnSpPr>
          <p:nvPr/>
        </p:nvCxnSpPr>
        <p:spPr>
          <a:xfrm flipH="1">
            <a:off x="6832766" y="4133337"/>
            <a:ext cx="781725" cy="359555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8E91D6D-0738-2D50-72C0-3FAF24E92B3D}"/>
              </a:ext>
            </a:extLst>
          </p:cNvPr>
          <p:cNvSpPr/>
          <p:nvPr/>
        </p:nvSpPr>
        <p:spPr>
          <a:xfrm>
            <a:off x="6307029" y="6224654"/>
            <a:ext cx="1833197" cy="35955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/>
              <a:t>FK </a:t>
            </a:r>
            <a:r>
              <a:rPr lang="ko-Kore-KR" altLang="en-US" b="1" dirty="0"/>
              <a:t>≠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/>
              <a:t>PK</a:t>
            </a:r>
            <a:endParaRPr lang="ko-Kore-KR" altLang="en-US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CDB272A-FE02-847B-A17A-70F1A4DC5A63}"/>
              </a:ext>
            </a:extLst>
          </p:cNvPr>
          <p:cNvSpPr/>
          <p:nvPr/>
        </p:nvSpPr>
        <p:spPr>
          <a:xfrm>
            <a:off x="8410149" y="6224653"/>
            <a:ext cx="3330747" cy="35955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이 테이블에서 </a:t>
            </a:r>
            <a:r>
              <a:rPr kumimoji="1" lang="en-US" altLang="ko-KR" sz="1200" dirty="0" err="1"/>
              <a:t>fk</a:t>
            </a:r>
            <a:r>
              <a:rPr kumimoji="1" lang="ko-KR" altLang="en-US" sz="1200" dirty="0"/>
              <a:t>로 행 구별이 불가능하다</a:t>
            </a:r>
            <a:r>
              <a:rPr kumimoji="1" lang="en-US" altLang="ko-KR" sz="1200" dirty="0"/>
              <a:t>.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DD0E217-CB75-C0EB-5540-BD78DB58F2F3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 flipV="1">
            <a:off x="8140226" y="6404431"/>
            <a:ext cx="269923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0807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AF44E5FE-EAF7-8349-8022-625B02357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685253"/>
              </p:ext>
            </p:extLst>
          </p:nvPr>
        </p:nvGraphicFramePr>
        <p:xfrm>
          <a:off x="548640" y="995404"/>
          <a:ext cx="2965821" cy="2114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5821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651672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회원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1327771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R" dirty="0"/>
                        <a:t>#</a:t>
                      </a:r>
                      <a:r>
                        <a:rPr lang="ko-KR" altLang="en-US" dirty="0"/>
                        <a:t> 강의번호</a:t>
                      </a:r>
                      <a:endParaRPr lang="en-US" altLang="ko-KR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ko-KR" altLang="en-US" dirty="0"/>
                        <a:t>이름</a:t>
                      </a:r>
                      <a:endParaRPr lang="en-US" altLang="ko-KR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ko-KR" altLang="en-US" dirty="0"/>
                        <a:t>이메일</a:t>
                      </a:r>
                      <a:endParaRPr lang="en-US" altLang="ko-KR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R" dirty="0"/>
                        <a:t>.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R" dirty="0"/>
                        <a:t>.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C8B541C-B154-42A2-69E4-9EEC066D0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951436"/>
              </p:ext>
            </p:extLst>
          </p:nvPr>
        </p:nvGraphicFramePr>
        <p:xfrm>
          <a:off x="5815820" y="995406"/>
          <a:ext cx="2965820" cy="1979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5820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636477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강사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1342875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R" dirty="0"/>
                        <a:t>#</a:t>
                      </a:r>
                      <a:r>
                        <a:rPr lang="ko-KR" altLang="en-US" dirty="0"/>
                        <a:t> 회원번호</a:t>
                      </a:r>
                      <a:r>
                        <a:rPr lang="en-US" altLang="ko-KR" dirty="0"/>
                        <a:t>(FK)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ko-KR" altLang="en-US" dirty="0"/>
                        <a:t>계좌번호</a:t>
                      </a:r>
                      <a:endParaRPr lang="en-US" altLang="ko-KR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ko-KR" altLang="en-US" dirty="0" err="1"/>
                        <a:t>은행명</a:t>
                      </a:r>
                      <a:endParaRPr lang="en-US" altLang="ko-KR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ko-KR" altLang="en-US" dirty="0" err="1"/>
                        <a:t>시강료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AB0E267C-D832-FE46-DCCB-0FD7AFB7F21F}"/>
              </a:ext>
            </a:extLst>
          </p:cNvPr>
          <p:cNvCxnSpPr>
            <a:cxnSpLocks/>
          </p:cNvCxnSpPr>
          <p:nvPr/>
        </p:nvCxnSpPr>
        <p:spPr>
          <a:xfrm>
            <a:off x="3514461" y="1168873"/>
            <a:ext cx="230135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6CEB741-E420-F21E-3EDF-67BCA664DCD6}"/>
              </a:ext>
            </a:extLst>
          </p:cNvPr>
          <p:cNvCxnSpPr>
            <a:cxnSpLocks/>
          </p:cNvCxnSpPr>
          <p:nvPr/>
        </p:nvCxnSpPr>
        <p:spPr>
          <a:xfrm>
            <a:off x="3603066" y="1048372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7BC1E8D4-E12D-D623-83DD-CCA4807BC4A1}"/>
              </a:ext>
            </a:extLst>
          </p:cNvPr>
          <p:cNvSpPr/>
          <p:nvPr/>
        </p:nvSpPr>
        <p:spPr>
          <a:xfrm>
            <a:off x="5520766" y="1073693"/>
            <a:ext cx="159488" cy="159488"/>
          </a:xfrm>
          <a:prstGeom prst="ellipse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아래쪽 화살표[D] 13">
            <a:extLst>
              <a:ext uri="{FF2B5EF4-FFF2-40B4-BE49-F238E27FC236}">
                <a16:creationId xmlns:a16="http://schemas.microsoft.com/office/drawing/2014/main" id="{448120DF-6966-3382-4903-BF5F51852D55}"/>
              </a:ext>
            </a:extLst>
          </p:cNvPr>
          <p:cNvSpPr/>
          <p:nvPr/>
        </p:nvSpPr>
        <p:spPr>
          <a:xfrm>
            <a:off x="4368841" y="2770632"/>
            <a:ext cx="592597" cy="11963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2EA8E23C-C712-7500-19E1-6CC5FC11A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942442"/>
              </p:ext>
            </p:extLst>
          </p:nvPr>
        </p:nvGraphicFramePr>
        <p:xfrm>
          <a:off x="471091" y="4492892"/>
          <a:ext cx="3897747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99249">
                  <a:extLst>
                    <a:ext uri="{9D8B030D-6E8A-4147-A177-3AD203B41FA5}">
                      <a16:colId xmlns:a16="http://schemas.microsoft.com/office/drawing/2014/main" val="1234671681"/>
                    </a:ext>
                  </a:extLst>
                </a:gridCol>
                <a:gridCol w="1299249">
                  <a:extLst>
                    <a:ext uri="{9D8B030D-6E8A-4147-A177-3AD203B41FA5}">
                      <a16:colId xmlns:a16="http://schemas.microsoft.com/office/drawing/2014/main" val="4186409752"/>
                    </a:ext>
                  </a:extLst>
                </a:gridCol>
                <a:gridCol w="1299249">
                  <a:extLst>
                    <a:ext uri="{9D8B030D-6E8A-4147-A177-3AD203B41FA5}">
                      <a16:colId xmlns:a16="http://schemas.microsoft.com/office/drawing/2014/main" val="2959266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PK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이름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이메일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674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홍길동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 err="1"/>
                        <a:t>hong</a:t>
                      </a:r>
                      <a:r>
                        <a:rPr lang="en-US" altLang="ko-Kore-KR" dirty="0"/>
                        <a:t>@---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34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/>
                        <a:t>1</a:t>
                      </a:r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임꺽정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 err="1"/>
                        <a:t>leem</a:t>
                      </a:r>
                      <a:r>
                        <a:rPr lang="en-US" altLang="ko-Kore-KR" dirty="0"/>
                        <a:t>@---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354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/>
                        <a:t>1</a:t>
                      </a:r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유관순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you@---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824398"/>
                  </a:ext>
                </a:extLst>
              </a:tr>
            </a:tbl>
          </a:graphicData>
        </a:graphic>
      </p:graphicFrame>
      <p:graphicFrame>
        <p:nvGraphicFramePr>
          <p:cNvPr id="17" name="표 15">
            <a:extLst>
              <a:ext uri="{FF2B5EF4-FFF2-40B4-BE49-F238E27FC236}">
                <a16:creationId xmlns:a16="http://schemas.microsoft.com/office/drawing/2014/main" id="{0D87CDCB-E22A-2331-43A7-BB3735D8D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345127"/>
              </p:ext>
            </p:extLst>
          </p:nvPr>
        </p:nvGraphicFramePr>
        <p:xfrm>
          <a:off x="4883893" y="4492892"/>
          <a:ext cx="3897747" cy="1478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99249">
                  <a:extLst>
                    <a:ext uri="{9D8B030D-6E8A-4147-A177-3AD203B41FA5}">
                      <a16:colId xmlns:a16="http://schemas.microsoft.com/office/drawing/2014/main" val="1234671681"/>
                    </a:ext>
                  </a:extLst>
                </a:gridCol>
                <a:gridCol w="1299249">
                  <a:extLst>
                    <a:ext uri="{9D8B030D-6E8A-4147-A177-3AD203B41FA5}">
                      <a16:colId xmlns:a16="http://schemas.microsoft.com/office/drawing/2014/main" val="4186409752"/>
                    </a:ext>
                  </a:extLst>
                </a:gridCol>
                <a:gridCol w="1299249">
                  <a:extLst>
                    <a:ext uri="{9D8B030D-6E8A-4147-A177-3AD203B41FA5}">
                      <a16:colId xmlns:a16="http://schemas.microsoft.com/office/drawing/2014/main" val="2959266702"/>
                    </a:ext>
                  </a:extLst>
                </a:gridCol>
              </a:tblGrid>
              <a:tr h="346596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PK(FK)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계좌번호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err="1"/>
                        <a:t>은행명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674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111-1111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국민은행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34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111-223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국민은행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354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X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824398"/>
                  </a:ext>
                </a:extLst>
              </a:tr>
            </a:tbl>
          </a:graphicData>
        </a:graphic>
      </p:graphicFrame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DA652720-D385-C19C-7679-772ADE656EE1}"/>
              </a:ext>
            </a:extLst>
          </p:cNvPr>
          <p:cNvCxnSpPr>
            <a:cxnSpLocks/>
          </p:cNvCxnSpPr>
          <p:nvPr/>
        </p:nvCxnSpPr>
        <p:spPr>
          <a:xfrm>
            <a:off x="4368838" y="5035296"/>
            <a:ext cx="515055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4BA5EC65-8B10-80FE-D3E0-773AD803E212}"/>
              </a:ext>
            </a:extLst>
          </p:cNvPr>
          <p:cNvCxnSpPr>
            <a:cxnSpLocks/>
          </p:cNvCxnSpPr>
          <p:nvPr/>
        </p:nvCxnSpPr>
        <p:spPr>
          <a:xfrm>
            <a:off x="4368838" y="5035296"/>
            <a:ext cx="515055" cy="39014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15B03DDE-19E7-F1E5-94A5-04102A2605F2}"/>
              </a:ext>
            </a:extLst>
          </p:cNvPr>
          <p:cNvCxnSpPr>
            <a:cxnSpLocks/>
          </p:cNvCxnSpPr>
          <p:nvPr/>
        </p:nvCxnSpPr>
        <p:spPr>
          <a:xfrm>
            <a:off x="4368838" y="5425440"/>
            <a:ext cx="515055" cy="36576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8B99E44A-3C8A-5E1A-B552-9EF021D23A19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355319" y="5769827"/>
            <a:ext cx="528574" cy="390745"/>
          </a:xfrm>
          <a:prstGeom prst="line">
            <a:avLst/>
          </a:prstGeom>
          <a:ln>
            <a:solidFill>
              <a:srgbClr val="FF00A8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44DBDE-44BC-FB7A-59A5-EF99C8BB4F86}"/>
              </a:ext>
            </a:extLst>
          </p:cNvPr>
          <p:cNvSpPr/>
          <p:nvPr/>
        </p:nvSpPr>
        <p:spPr>
          <a:xfrm>
            <a:off x="4883893" y="6024477"/>
            <a:ext cx="356013" cy="272189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?</a:t>
            </a:r>
            <a:endParaRPr kumimoji="1" lang="ko-Kore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15A54D5-EA54-84E4-BDBC-7E2E48F67759}"/>
              </a:ext>
            </a:extLst>
          </p:cNvPr>
          <p:cNvSpPr/>
          <p:nvPr/>
        </p:nvSpPr>
        <p:spPr>
          <a:xfrm>
            <a:off x="4177312" y="4128763"/>
            <a:ext cx="882368" cy="2436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다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:</a:t>
            </a:r>
            <a:r>
              <a:rPr kumimoji="1" lang="ko-KR" altLang="en-US" sz="1200"/>
              <a:t> 다</a:t>
            </a:r>
            <a:endParaRPr kumimoji="1" lang="ko-Kore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8E91D6D-0738-2D50-72C0-3FAF24E92B3D}"/>
              </a:ext>
            </a:extLst>
          </p:cNvPr>
          <p:cNvSpPr/>
          <p:nvPr/>
        </p:nvSpPr>
        <p:spPr>
          <a:xfrm>
            <a:off x="6307029" y="6224654"/>
            <a:ext cx="1833197" cy="35955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/>
              <a:t>FK </a:t>
            </a:r>
            <a:r>
              <a:rPr kumimoji="1" lang="en-US" altLang="ko-Kore-KR" sz="1200" b="1" dirty="0"/>
              <a:t>=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/>
              <a:t>PK</a:t>
            </a:r>
            <a:endParaRPr lang="ko-Kore-KR" altLang="en-US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CDB272A-FE02-847B-A17A-70F1A4DC5A63}"/>
              </a:ext>
            </a:extLst>
          </p:cNvPr>
          <p:cNvSpPr/>
          <p:nvPr/>
        </p:nvSpPr>
        <p:spPr>
          <a:xfrm>
            <a:off x="8410149" y="6224653"/>
            <a:ext cx="3330747" cy="35955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이 테이블에서 </a:t>
            </a:r>
            <a:r>
              <a:rPr kumimoji="1" lang="en-US" altLang="ko-KR" sz="1200" dirty="0" err="1"/>
              <a:t>fk</a:t>
            </a:r>
            <a:r>
              <a:rPr kumimoji="1" lang="ko-KR" altLang="en-US" sz="1200" dirty="0"/>
              <a:t>로 행 구별이 가능하다</a:t>
            </a:r>
            <a:r>
              <a:rPr kumimoji="1" lang="en-US" altLang="ko-KR" sz="1200" dirty="0"/>
              <a:t>.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DD0E217-CB75-C0EB-5540-BD78DB58F2F3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 flipV="1">
            <a:off x="8140226" y="6404431"/>
            <a:ext cx="269923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A3775F48-87D7-D272-07EA-3CDADF42B7EF}"/>
              </a:ext>
            </a:extLst>
          </p:cNvPr>
          <p:cNvCxnSpPr>
            <a:cxnSpLocks/>
          </p:cNvCxnSpPr>
          <p:nvPr/>
        </p:nvCxnSpPr>
        <p:spPr>
          <a:xfrm>
            <a:off x="5680254" y="1031980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9505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AF44E5FE-EAF7-8349-8022-625B02357DA2}"/>
              </a:ext>
            </a:extLst>
          </p:cNvPr>
          <p:cNvGraphicFramePr>
            <a:graphicFrameLocks noGrp="1"/>
          </p:cNvGraphicFramePr>
          <p:nvPr/>
        </p:nvGraphicFramePr>
        <p:xfrm>
          <a:off x="548640" y="995404"/>
          <a:ext cx="2965821" cy="2114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5821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651672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회원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1327771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R" dirty="0"/>
                        <a:t>#</a:t>
                      </a:r>
                      <a:r>
                        <a:rPr lang="ko-KR" altLang="en-US" dirty="0"/>
                        <a:t> 강의번호</a:t>
                      </a:r>
                      <a:endParaRPr lang="en-US" altLang="ko-KR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ko-KR" altLang="en-US" dirty="0"/>
                        <a:t>이름</a:t>
                      </a:r>
                      <a:endParaRPr lang="en-US" altLang="ko-KR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ko-KR" altLang="en-US" dirty="0"/>
                        <a:t>이메일</a:t>
                      </a:r>
                      <a:endParaRPr lang="en-US" altLang="ko-KR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R" dirty="0"/>
                        <a:t>.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R" dirty="0"/>
                        <a:t>.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C8B541C-B154-42A2-69E4-9EEC066D094A}"/>
              </a:ext>
            </a:extLst>
          </p:cNvPr>
          <p:cNvGraphicFramePr>
            <a:graphicFrameLocks noGrp="1"/>
          </p:cNvGraphicFramePr>
          <p:nvPr/>
        </p:nvGraphicFramePr>
        <p:xfrm>
          <a:off x="5815820" y="995406"/>
          <a:ext cx="2965820" cy="1979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5820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636477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강사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1342875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R" dirty="0"/>
                        <a:t>#</a:t>
                      </a:r>
                      <a:r>
                        <a:rPr lang="ko-KR" altLang="en-US" dirty="0"/>
                        <a:t> 회원번호</a:t>
                      </a:r>
                      <a:r>
                        <a:rPr lang="en-US" altLang="ko-KR" dirty="0"/>
                        <a:t>(FK)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ko-KR" altLang="en-US" dirty="0"/>
                        <a:t>계좌번호</a:t>
                      </a:r>
                      <a:endParaRPr lang="en-US" altLang="ko-KR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ko-KR" altLang="en-US" dirty="0" err="1"/>
                        <a:t>은행명</a:t>
                      </a:r>
                      <a:endParaRPr lang="en-US" altLang="ko-KR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ko-KR" altLang="en-US" dirty="0" err="1"/>
                        <a:t>시강료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AB0E267C-D832-FE46-DCCB-0FD7AFB7F21F}"/>
              </a:ext>
            </a:extLst>
          </p:cNvPr>
          <p:cNvCxnSpPr>
            <a:cxnSpLocks/>
          </p:cNvCxnSpPr>
          <p:nvPr/>
        </p:nvCxnSpPr>
        <p:spPr>
          <a:xfrm>
            <a:off x="3514461" y="1168873"/>
            <a:ext cx="230135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6CEB741-E420-F21E-3EDF-67BCA664DCD6}"/>
              </a:ext>
            </a:extLst>
          </p:cNvPr>
          <p:cNvCxnSpPr>
            <a:cxnSpLocks/>
          </p:cNvCxnSpPr>
          <p:nvPr/>
        </p:nvCxnSpPr>
        <p:spPr>
          <a:xfrm>
            <a:off x="3603066" y="1048372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7BC1E8D4-E12D-D623-83DD-CCA4807BC4A1}"/>
              </a:ext>
            </a:extLst>
          </p:cNvPr>
          <p:cNvSpPr/>
          <p:nvPr/>
        </p:nvSpPr>
        <p:spPr>
          <a:xfrm>
            <a:off x="5520766" y="1073693"/>
            <a:ext cx="159488" cy="159488"/>
          </a:xfrm>
          <a:prstGeom prst="ellipse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아래쪽 화살표[D] 13">
            <a:extLst>
              <a:ext uri="{FF2B5EF4-FFF2-40B4-BE49-F238E27FC236}">
                <a16:creationId xmlns:a16="http://schemas.microsoft.com/office/drawing/2014/main" id="{448120DF-6966-3382-4903-BF5F51852D55}"/>
              </a:ext>
            </a:extLst>
          </p:cNvPr>
          <p:cNvSpPr/>
          <p:nvPr/>
        </p:nvSpPr>
        <p:spPr>
          <a:xfrm>
            <a:off x="4368841" y="2770632"/>
            <a:ext cx="592597" cy="11963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2EA8E23C-C712-7500-19E1-6CC5FC11AD0B}"/>
              </a:ext>
            </a:extLst>
          </p:cNvPr>
          <p:cNvGraphicFramePr>
            <a:graphicFrameLocks noGrp="1"/>
          </p:cNvGraphicFramePr>
          <p:nvPr/>
        </p:nvGraphicFramePr>
        <p:xfrm>
          <a:off x="471091" y="4492892"/>
          <a:ext cx="3897747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99249">
                  <a:extLst>
                    <a:ext uri="{9D8B030D-6E8A-4147-A177-3AD203B41FA5}">
                      <a16:colId xmlns:a16="http://schemas.microsoft.com/office/drawing/2014/main" val="1234671681"/>
                    </a:ext>
                  </a:extLst>
                </a:gridCol>
                <a:gridCol w="1299249">
                  <a:extLst>
                    <a:ext uri="{9D8B030D-6E8A-4147-A177-3AD203B41FA5}">
                      <a16:colId xmlns:a16="http://schemas.microsoft.com/office/drawing/2014/main" val="4186409752"/>
                    </a:ext>
                  </a:extLst>
                </a:gridCol>
                <a:gridCol w="1299249">
                  <a:extLst>
                    <a:ext uri="{9D8B030D-6E8A-4147-A177-3AD203B41FA5}">
                      <a16:colId xmlns:a16="http://schemas.microsoft.com/office/drawing/2014/main" val="2959266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PK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이름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이메일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674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홍길동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 err="1"/>
                        <a:t>hong</a:t>
                      </a:r>
                      <a:r>
                        <a:rPr lang="en-US" altLang="ko-Kore-KR" dirty="0"/>
                        <a:t>@---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34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/>
                        <a:t>1</a:t>
                      </a:r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임꺽정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 err="1"/>
                        <a:t>leem</a:t>
                      </a:r>
                      <a:r>
                        <a:rPr lang="en-US" altLang="ko-Kore-KR" dirty="0"/>
                        <a:t>@---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354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/>
                        <a:t>1</a:t>
                      </a:r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유관순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you@---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824398"/>
                  </a:ext>
                </a:extLst>
              </a:tr>
            </a:tbl>
          </a:graphicData>
        </a:graphic>
      </p:graphicFrame>
      <p:graphicFrame>
        <p:nvGraphicFramePr>
          <p:cNvPr id="17" name="표 15">
            <a:extLst>
              <a:ext uri="{FF2B5EF4-FFF2-40B4-BE49-F238E27FC236}">
                <a16:creationId xmlns:a16="http://schemas.microsoft.com/office/drawing/2014/main" id="{0D87CDCB-E22A-2331-43A7-BB3735D8D4AA}"/>
              </a:ext>
            </a:extLst>
          </p:cNvPr>
          <p:cNvGraphicFramePr>
            <a:graphicFrameLocks noGrp="1"/>
          </p:cNvGraphicFramePr>
          <p:nvPr/>
        </p:nvGraphicFramePr>
        <p:xfrm>
          <a:off x="4883893" y="4492892"/>
          <a:ext cx="3897747" cy="1478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99249">
                  <a:extLst>
                    <a:ext uri="{9D8B030D-6E8A-4147-A177-3AD203B41FA5}">
                      <a16:colId xmlns:a16="http://schemas.microsoft.com/office/drawing/2014/main" val="1234671681"/>
                    </a:ext>
                  </a:extLst>
                </a:gridCol>
                <a:gridCol w="1299249">
                  <a:extLst>
                    <a:ext uri="{9D8B030D-6E8A-4147-A177-3AD203B41FA5}">
                      <a16:colId xmlns:a16="http://schemas.microsoft.com/office/drawing/2014/main" val="4186409752"/>
                    </a:ext>
                  </a:extLst>
                </a:gridCol>
                <a:gridCol w="1299249">
                  <a:extLst>
                    <a:ext uri="{9D8B030D-6E8A-4147-A177-3AD203B41FA5}">
                      <a16:colId xmlns:a16="http://schemas.microsoft.com/office/drawing/2014/main" val="2959266702"/>
                    </a:ext>
                  </a:extLst>
                </a:gridCol>
              </a:tblGrid>
              <a:tr h="346596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PK(FK)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계좌번호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err="1"/>
                        <a:t>은행명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674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111-1111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국민은행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34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111-223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국민은행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354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X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824398"/>
                  </a:ext>
                </a:extLst>
              </a:tr>
            </a:tbl>
          </a:graphicData>
        </a:graphic>
      </p:graphicFrame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DA652720-D385-C19C-7679-772ADE656EE1}"/>
              </a:ext>
            </a:extLst>
          </p:cNvPr>
          <p:cNvCxnSpPr>
            <a:cxnSpLocks/>
          </p:cNvCxnSpPr>
          <p:nvPr/>
        </p:nvCxnSpPr>
        <p:spPr>
          <a:xfrm>
            <a:off x="4368838" y="5035296"/>
            <a:ext cx="515055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4BA5EC65-8B10-80FE-D3E0-773AD803E212}"/>
              </a:ext>
            </a:extLst>
          </p:cNvPr>
          <p:cNvCxnSpPr>
            <a:cxnSpLocks/>
          </p:cNvCxnSpPr>
          <p:nvPr/>
        </p:nvCxnSpPr>
        <p:spPr>
          <a:xfrm>
            <a:off x="4368838" y="5035296"/>
            <a:ext cx="515055" cy="39014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15B03DDE-19E7-F1E5-94A5-04102A2605F2}"/>
              </a:ext>
            </a:extLst>
          </p:cNvPr>
          <p:cNvCxnSpPr>
            <a:cxnSpLocks/>
          </p:cNvCxnSpPr>
          <p:nvPr/>
        </p:nvCxnSpPr>
        <p:spPr>
          <a:xfrm>
            <a:off x="4368838" y="5425440"/>
            <a:ext cx="515055" cy="36576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8B99E44A-3C8A-5E1A-B552-9EF021D23A19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355319" y="5769827"/>
            <a:ext cx="528574" cy="390745"/>
          </a:xfrm>
          <a:prstGeom prst="line">
            <a:avLst/>
          </a:prstGeom>
          <a:ln>
            <a:solidFill>
              <a:srgbClr val="FF00A8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44DBDE-44BC-FB7A-59A5-EF99C8BB4F86}"/>
              </a:ext>
            </a:extLst>
          </p:cNvPr>
          <p:cNvSpPr/>
          <p:nvPr/>
        </p:nvSpPr>
        <p:spPr>
          <a:xfrm>
            <a:off x="4883893" y="6024477"/>
            <a:ext cx="356013" cy="272189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?</a:t>
            </a:r>
            <a:endParaRPr kumimoji="1" lang="ko-Kore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15A54D5-EA54-84E4-BDBC-7E2E48F67759}"/>
              </a:ext>
            </a:extLst>
          </p:cNvPr>
          <p:cNvSpPr/>
          <p:nvPr/>
        </p:nvSpPr>
        <p:spPr>
          <a:xfrm>
            <a:off x="4177312" y="4128763"/>
            <a:ext cx="882368" cy="2436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1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1</a:t>
            </a:r>
            <a:endParaRPr kumimoji="1" lang="ko-Kore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8E91D6D-0738-2D50-72C0-3FAF24E92B3D}"/>
              </a:ext>
            </a:extLst>
          </p:cNvPr>
          <p:cNvSpPr/>
          <p:nvPr/>
        </p:nvSpPr>
        <p:spPr>
          <a:xfrm>
            <a:off x="6307029" y="6224654"/>
            <a:ext cx="1833197" cy="35955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/>
              <a:t>FK </a:t>
            </a:r>
            <a:r>
              <a:rPr kumimoji="1" lang="en-US" altLang="ko-Kore-KR" sz="1200" b="1" dirty="0"/>
              <a:t>=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/>
              <a:t>PK</a:t>
            </a:r>
            <a:endParaRPr lang="ko-Kore-KR" altLang="en-US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CDB272A-FE02-847B-A17A-70F1A4DC5A63}"/>
              </a:ext>
            </a:extLst>
          </p:cNvPr>
          <p:cNvSpPr/>
          <p:nvPr/>
        </p:nvSpPr>
        <p:spPr>
          <a:xfrm>
            <a:off x="8410149" y="6224653"/>
            <a:ext cx="3330747" cy="35955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이 테이블에서 </a:t>
            </a:r>
            <a:r>
              <a:rPr kumimoji="1" lang="en-US" altLang="ko-KR" sz="1200" dirty="0" err="1"/>
              <a:t>fk</a:t>
            </a:r>
            <a:r>
              <a:rPr kumimoji="1" lang="ko-KR" altLang="en-US" sz="1200" dirty="0"/>
              <a:t>로 행 구별이 가능하다</a:t>
            </a:r>
            <a:r>
              <a:rPr kumimoji="1" lang="en-US" altLang="ko-KR" sz="1200" dirty="0"/>
              <a:t>.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DD0E217-CB75-C0EB-5540-BD78DB58F2F3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 flipV="1">
            <a:off x="8140226" y="6404431"/>
            <a:ext cx="269923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A3775F48-87D7-D272-07EA-3CDADF42B7EF}"/>
              </a:ext>
            </a:extLst>
          </p:cNvPr>
          <p:cNvCxnSpPr>
            <a:cxnSpLocks/>
          </p:cNvCxnSpPr>
          <p:nvPr/>
        </p:nvCxnSpPr>
        <p:spPr>
          <a:xfrm>
            <a:off x="5680254" y="1031980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D081E9E-B268-7961-6495-CF6E5C1DBFC2}"/>
              </a:ext>
            </a:extLst>
          </p:cNvPr>
          <p:cNvCxnSpPr>
            <a:cxnSpLocks/>
          </p:cNvCxnSpPr>
          <p:nvPr/>
        </p:nvCxnSpPr>
        <p:spPr>
          <a:xfrm flipH="1">
            <a:off x="5672280" y="995404"/>
            <a:ext cx="143539" cy="1734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6CC50E42-CD2C-3F5F-94AF-ADDA6CF7216A}"/>
              </a:ext>
            </a:extLst>
          </p:cNvPr>
          <p:cNvCxnSpPr>
            <a:cxnSpLocks/>
          </p:cNvCxnSpPr>
          <p:nvPr/>
        </p:nvCxnSpPr>
        <p:spPr>
          <a:xfrm>
            <a:off x="5684472" y="1179240"/>
            <a:ext cx="152400" cy="1542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3FC3CCC9-CB67-248C-EA85-1E49E9969141}"/>
              </a:ext>
            </a:extLst>
          </p:cNvPr>
          <p:cNvCxnSpPr>
            <a:cxnSpLocks/>
          </p:cNvCxnSpPr>
          <p:nvPr/>
        </p:nvCxnSpPr>
        <p:spPr>
          <a:xfrm flipH="1" flipV="1">
            <a:off x="3510474" y="1031980"/>
            <a:ext cx="92592" cy="13689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D9C43FDD-0BE3-5644-F0E8-04DF2E666FAA}"/>
              </a:ext>
            </a:extLst>
          </p:cNvPr>
          <p:cNvCxnSpPr>
            <a:cxnSpLocks/>
          </p:cNvCxnSpPr>
          <p:nvPr/>
        </p:nvCxnSpPr>
        <p:spPr>
          <a:xfrm flipV="1">
            <a:off x="3494303" y="1168873"/>
            <a:ext cx="108763" cy="17346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867B197-DB27-67B9-7E04-2DE2C787C1DF}"/>
              </a:ext>
            </a:extLst>
          </p:cNvPr>
          <p:cNvSpPr txBox="1"/>
          <p:nvPr/>
        </p:nvSpPr>
        <p:spPr>
          <a:xfrm>
            <a:off x="5277302" y="532316"/>
            <a:ext cx="466796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0..*</a:t>
            </a:r>
            <a:endParaRPr kumimoji="1" lang="ko-Kore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22187B-C6E4-86D6-223D-62CBF43DFAF9}"/>
              </a:ext>
            </a:extLst>
          </p:cNvPr>
          <p:cNvSpPr txBox="1"/>
          <p:nvPr/>
        </p:nvSpPr>
        <p:spPr>
          <a:xfrm>
            <a:off x="3369668" y="535631"/>
            <a:ext cx="466796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</a:t>
            </a:r>
            <a:r>
              <a:rPr kumimoji="1" lang="en-US" altLang="ko-Kore-KR" sz="1200" dirty="0"/>
              <a:t>..*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95276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D0F51B-ECEB-CEF8-EAB7-B142E51DCC14}"/>
              </a:ext>
            </a:extLst>
          </p:cNvPr>
          <p:cNvSpPr/>
          <p:nvPr/>
        </p:nvSpPr>
        <p:spPr>
          <a:xfrm>
            <a:off x="1669312" y="839972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D7FEDA-A7DA-ACE7-73A5-1871C3EA51BE}"/>
              </a:ext>
            </a:extLst>
          </p:cNvPr>
          <p:cNvSpPr/>
          <p:nvPr/>
        </p:nvSpPr>
        <p:spPr>
          <a:xfrm>
            <a:off x="1683489" y="2523461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9AC9FC-875C-1459-D72E-C8427A91D30C}"/>
              </a:ext>
            </a:extLst>
          </p:cNvPr>
          <p:cNvSpPr/>
          <p:nvPr/>
        </p:nvSpPr>
        <p:spPr>
          <a:xfrm>
            <a:off x="1669312" y="4206950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" name="한쪽 모서리가 잘린 사각형 4">
            <a:extLst>
              <a:ext uri="{FF2B5EF4-FFF2-40B4-BE49-F238E27FC236}">
                <a16:creationId xmlns:a16="http://schemas.microsoft.com/office/drawing/2014/main" id="{004F7015-0401-6A8D-CE8F-CABA0667A127}"/>
              </a:ext>
            </a:extLst>
          </p:cNvPr>
          <p:cNvSpPr/>
          <p:nvPr/>
        </p:nvSpPr>
        <p:spPr>
          <a:xfrm>
            <a:off x="5979039" y="2523459"/>
            <a:ext cx="861237" cy="110578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AA676AC-44D4-3A13-D30D-2ECA96D1D55F}"/>
              </a:ext>
            </a:extLst>
          </p:cNvPr>
          <p:cNvCxnSpPr>
            <a:stCxn id="2" idx="3"/>
            <a:endCxn id="5" idx="2"/>
          </p:cNvCxnSpPr>
          <p:nvPr/>
        </p:nvCxnSpPr>
        <p:spPr>
          <a:xfrm>
            <a:off x="2775098" y="1392865"/>
            <a:ext cx="3203941" cy="16834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DE03D0D-194B-D68A-FC97-A2C70F302AC9}"/>
              </a:ext>
            </a:extLst>
          </p:cNvPr>
          <p:cNvCxnSpPr>
            <a:cxnSpLocks/>
            <a:stCxn id="3" idx="3"/>
            <a:endCxn id="5" idx="2"/>
          </p:cNvCxnSpPr>
          <p:nvPr/>
        </p:nvCxnSpPr>
        <p:spPr>
          <a:xfrm flipV="1">
            <a:off x="2789275" y="3076352"/>
            <a:ext cx="3189764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4CEA6AF-97FA-5B80-AE79-465C97705C24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 flipV="1">
            <a:off x="2775098" y="3076352"/>
            <a:ext cx="3203941" cy="16834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0FEFD88-817D-B1CC-414D-DFADA7E424AC}"/>
              </a:ext>
            </a:extLst>
          </p:cNvPr>
          <p:cNvSpPr txBox="1"/>
          <p:nvPr/>
        </p:nvSpPr>
        <p:spPr>
          <a:xfrm>
            <a:off x="3880884" y="2026860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43C0AC-8A42-0146-88D2-2EBE3CFBCF03}"/>
              </a:ext>
            </a:extLst>
          </p:cNvPr>
          <p:cNvSpPr txBox="1"/>
          <p:nvPr/>
        </p:nvSpPr>
        <p:spPr>
          <a:xfrm>
            <a:off x="3880884" y="2937853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8DCC4B-B7FD-7BB5-ABC8-39779D28DA3E}"/>
              </a:ext>
            </a:extLst>
          </p:cNvPr>
          <p:cNvSpPr txBox="1"/>
          <p:nvPr/>
        </p:nvSpPr>
        <p:spPr>
          <a:xfrm>
            <a:off x="3880884" y="3894511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420402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84951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80749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05905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67490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77131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81732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35768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0151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2694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1693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D0F51B-ECEB-CEF8-EAB7-B142E51DCC14}"/>
              </a:ext>
            </a:extLst>
          </p:cNvPr>
          <p:cNvSpPr/>
          <p:nvPr/>
        </p:nvSpPr>
        <p:spPr>
          <a:xfrm>
            <a:off x="1669312" y="839972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D7FEDA-A7DA-ACE7-73A5-1871C3EA51BE}"/>
              </a:ext>
            </a:extLst>
          </p:cNvPr>
          <p:cNvSpPr/>
          <p:nvPr/>
        </p:nvSpPr>
        <p:spPr>
          <a:xfrm>
            <a:off x="1683489" y="2523461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9AC9FC-875C-1459-D72E-C8427A91D30C}"/>
              </a:ext>
            </a:extLst>
          </p:cNvPr>
          <p:cNvSpPr/>
          <p:nvPr/>
        </p:nvSpPr>
        <p:spPr>
          <a:xfrm>
            <a:off x="1669312" y="4206950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" name="한쪽 모서리가 잘린 사각형 4">
            <a:extLst>
              <a:ext uri="{FF2B5EF4-FFF2-40B4-BE49-F238E27FC236}">
                <a16:creationId xmlns:a16="http://schemas.microsoft.com/office/drawing/2014/main" id="{004F7015-0401-6A8D-CE8F-CABA0667A127}"/>
              </a:ext>
            </a:extLst>
          </p:cNvPr>
          <p:cNvSpPr/>
          <p:nvPr/>
        </p:nvSpPr>
        <p:spPr>
          <a:xfrm>
            <a:off x="8786026" y="2523461"/>
            <a:ext cx="861237" cy="110578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AA676AC-44D4-3A13-D30D-2ECA96D1D55F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>
            <a:off x="2775098" y="1392865"/>
            <a:ext cx="3143689" cy="16834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DE03D0D-194B-D68A-FC97-A2C70F302AC9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2789275" y="3076354"/>
            <a:ext cx="31295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4CEA6AF-97FA-5B80-AE79-465C97705C24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775098" y="3076354"/>
            <a:ext cx="3143689" cy="16834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0FEFD88-817D-B1CC-414D-DFADA7E424AC}"/>
              </a:ext>
            </a:extLst>
          </p:cNvPr>
          <p:cNvSpPr txBox="1"/>
          <p:nvPr/>
        </p:nvSpPr>
        <p:spPr>
          <a:xfrm>
            <a:off x="3880884" y="2026860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43C0AC-8A42-0146-88D2-2EBE3CFBCF03}"/>
              </a:ext>
            </a:extLst>
          </p:cNvPr>
          <p:cNvSpPr txBox="1"/>
          <p:nvPr/>
        </p:nvSpPr>
        <p:spPr>
          <a:xfrm>
            <a:off x="3880884" y="2937853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8DCC4B-B7FD-7BB5-ABC8-39779D28DA3E}"/>
              </a:ext>
            </a:extLst>
          </p:cNvPr>
          <p:cNvSpPr txBox="1"/>
          <p:nvPr/>
        </p:nvSpPr>
        <p:spPr>
          <a:xfrm>
            <a:off x="3880884" y="3894511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AF861B-0CAA-D652-CB0F-407834E37EFC}"/>
              </a:ext>
            </a:extLst>
          </p:cNvPr>
          <p:cNvSpPr/>
          <p:nvPr/>
        </p:nvSpPr>
        <p:spPr>
          <a:xfrm>
            <a:off x="5918787" y="2523461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파일관리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E4232F0-E26F-6C80-86DA-2A7EC2B09B13}"/>
              </a:ext>
            </a:extLst>
          </p:cNvPr>
          <p:cNvCxnSpPr>
            <a:cxnSpLocks/>
            <a:stCxn id="12" idx="3"/>
            <a:endCxn id="5" idx="2"/>
          </p:cNvCxnSpPr>
          <p:nvPr/>
        </p:nvCxnSpPr>
        <p:spPr>
          <a:xfrm>
            <a:off x="7024573" y="3076354"/>
            <a:ext cx="17614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5B0593B-B3E5-AD17-4B90-B41B450F6DE1}"/>
              </a:ext>
            </a:extLst>
          </p:cNvPr>
          <p:cNvSpPr txBox="1"/>
          <p:nvPr/>
        </p:nvSpPr>
        <p:spPr>
          <a:xfrm>
            <a:off x="7630630" y="2935666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240665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41538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33962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26077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2785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81974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63653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1359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12793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1086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87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웃는 얼굴[S] 1">
            <a:extLst>
              <a:ext uri="{FF2B5EF4-FFF2-40B4-BE49-F238E27FC236}">
                <a16:creationId xmlns:a16="http://schemas.microsoft.com/office/drawing/2014/main" id="{95AA3204-E4D3-FAF5-D4C8-4AE9C975F4E9}"/>
              </a:ext>
            </a:extLst>
          </p:cNvPr>
          <p:cNvSpPr/>
          <p:nvPr/>
        </p:nvSpPr>
        <p:spPr>
          <a:xfrm>
            <a:off x="153852" y="2533208"/>
            <a:ext cx="1015409" cy="1015409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9C560-BB9D-F291-88DA-5850429E5CE9}"/>
              </a:ext>
            </a:extLst>
          </p:cNvPr>
          <p:cNvSpPr/>
          <p:nvPr/>
        </p:nvSpPr>
        <p:spPr>
          <a:xfrm>
            <a:off x="3466214" y="2413591"/>
            <a:ext cx="1254642" cy="1254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9F2CB9FB-7D61-63B5-AFB6-6A5FF906EA25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2317738" y="757411"/>
            <a:ext cx="119617" cy="3431978"/>
          </a:xfrm>
          <a:prstGeom prst="curvedConnector3">
            <a:avLst>
              <a:gd name="adj1" fmla="val 29111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D7BDEF2C-65F7-70CF-72FB-B2050E072D73}"/>
              </a:ext>
            </a:extLst>
          </p:cNvPr>
          <p:cNvCxnSpPr>
            <a:cxnSpLocks/>
            <a:stCxn id="3" idx="2"/>
            <a:endCxn id="2" idx="4"/>
          </p:cNvCxnSpPr>
          <p:nvPr/>
        </p:nvCxnSpPr>
        <p:spPr>
          <a:xfrm rot="5400000" flipH="1">
            <a:off x="2317738" y="1892436"/>
            <a:ext cx="119616" cy="3431978"/>
          </a:xfrm>
          <a:prstGeom prst="curvedConnector3">
            <a:avLst>
              <a:gd name="adj1" fmla="val -19111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0C7920-D535-BF4F-7DAA-95E661904676}"/>
              </a:ext>
            </a:extLst>
          </p:cNvPr>
          <p:cNvSpPr/>
          <p:nvPr/>
        </p:nvSpPr>
        <p:spPr>
          <a:xfrm>
            <a:off x="6750664" y="2419895"/>
            <a:ext cx="1254642" cy="1254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10" name="다중 문서 9">
            <a:extLst>
              <a:ext uri="{FF2B5EF4-FFF2-40B4-BE49-F238E27FC236}">
                <a16:creationId xmlns:a16="http://schemas.microsoft.com/office/drawing/2014/main" id="{D73CC2F6-EAA8-D071-E0BB-91AD5548D32A}"/>
              </a:ext>
            </a:extLst>
          </p:cNvPr>
          <p:cNvSpPr/>
          <p:nvPr/>
        </p:nvSpPr>
        <p:spPr>
          <a:xfrm>
            <a:off x="9973661" y="2462490"/>
            <a:ext cx="1871330" cy="129052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4464271C-59E0-DE2D-2215-6AA36165C808}"/>
              </a:ext>
            </a:extLst>
          </p:cNvPr>
          <p:cNvCxnSpPr>
            <a:cxnSpLocks/>
            <a:stCxn id="3" idx="0"/>
            <a:endCxn id="9" idx="0"/>
          </p:cNvCxnSpPr>
          <p:nvPr/>
        </p:nvCxnSpPr>
        <p:spPr>
          <a:xfrm rot="16200000" flipH="1">
            <a:off x="5732608" y="774518"/>
            <a:ext cx="6304" cy="3284450"/>
          </a:xfrm>
          <a:prstGeom prst="curvedConnector3">
            <a:avLst>
              <a:gd name="adj1" fmla="val -362626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59B60F04-821D-4035-21B4-930607D6E673}"/>
              </a:ext>
            </a:extLst>
          </p:cNvPr>
          <p:cNvCxnSpPr>
            <a:cxnSpLocks/>
            <a:stCxn id="9" idx="2"/>
            <a:endCxn id="3" idx="2"/>
          </p:cNvCxnSpPr>
          <p:nvPr/>
        </p:nvCxnSpPr>
        <p:spPr>
          <a:xfrm rot="5400000" flipH="1">
            <a:off x="5732608" y="2029160"/>
            <a:ext cx="6304" cy="3284450"/>
          </a:xfrm>
          <a:prstGeom prst="curvedConnector3">
            <a:avLst>
              <a:gd name="adj1" fmla="val -362626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1A26F7AC-835B-2060-77C1-F89FAD9EBB32}"/>
              </a:ext>
            </a:extLst>
          </p:cNvPr>
          <p:cNvCxnSpPr>
            <a:cxnSpLocks/>
            <a:stCxn id="9" idx="0"/>
            <a:endCxn id="10" idx="0"/>
          </p:cNvCxnSpPr>
          <p:nvPr/>
        </p:nvCxnSpPr>
        <p:spPr>
          <a:xfrm rot="16200000" flipH="1">
            <a:off x="9186728" y="611151"/>
            <a:ext cx="42595" cy="3660082"/>
          </a:xfrm>
          <a:prstGeom prst="curvedConnector3">
            <a:avLst>
              <a:gd name="adj1" fmla="val -53668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180532AA-2690-9D7E-EF45-87D7AD0F5B62}"/>
              </a:ext>
            </a:extLst>
          </p:cNvPr>
          <p:cNvCxnSpPr>
            <a:cxnSpLocks/>
            <a:stCxn id="10" idx="2"/>
            <a:endCxn id="9" idx="2"/>
          </p:cNvCxnSpPr>
          <p:nvPr/>
        </p:nvCxnSpPr>
        <p:spPr>
          <a:xfrm rot="5400000" flipH="1">
            <a:off x="9063788" y="1988734"/>
            <a:ext cx="29607" cy="3401214"/>
          </a:xfrm>
          <a:prstGeom prst="curvedConnector3">
            <a:avLst>
              <a:gd name="adj1" fmla="val -93718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22F47AF-4810-14DB-C01C-EB3ECEE0688B}"/>
              </a:ext>
            </a:extLst>
          </p:cNvPr>
          <p:cNvSpPr txBox="1"/>
          <p:nvPr/>
        </p:nvSpPr>
        <p:spPr>
          <a:xfrm>
            <a:off x="224734" y="3668232"/>
            <a:ext cx="873643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사용자</a:t>
            </a:r>
            <a:endParaRPr kumimoji="1" lang="ko-Kore-KR" altLang="en-US" sz="1200" dirty="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A0F4DEE8-8A2D-56C6-0C25-D59725357AA3}"/>
              </a:ext>
            </a:extLst>
          </p:cNvPr>
          <p:cNvCxnSpPr>
            <a:cxnSpLocks/>
            <a:stCxn id="29" idx="2"/>
            <a:endCxn id="9" idx="2"/>
          </p:cNvCxnSpPr>
          <p:nvPr/>
        </p:nvCxnSpPr>
        <p:spPr>
          <a:xfrm rot="5400000" flipH="1" flipV="1">
            <a:off x="3884423" y="451669"/>
            <a:ext cx="270694" cy="6716429"/>
          </a:xfrm>
          <a:prstGeom prst="curvedConnector3">
            <a:avLst>
              <a:gd name="adj1" fmla="val -8445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0218E56-8DAD-8813-2B38-EE41EA9C9BED}"/>
              </a:ext>
            </a:extLst>
          </p:cNvPr>
          <p:cNvSpPr txBox="1"/>
          <p:nvPr/>
        </p:nvSpPr>
        <p:spPr>
          <a:xfrm>
            <a:off x="2359824" y="3852644"/>
            <a:ext cx="3467421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SQL</a:t>
            </a:r>
            <a:r>
              <a:rPr kumimoji="1" lang="ko-KR" altLang="en-US" sz="1200" dirty="0"/>
              <a:t> 명령전달</a:t>
            </a:r>
            <a:r>
              <a:rPr kumimoji="1" lang="en-US" altLang="ko-KR" sz="1200" dirty="0"/>
              <a:t>?</a:t>
            </a:r>
          </a:p>
          <a:p>
            <a:pPr algn="ctr"/>
            <a:r>
              <a:rPr kumimoji="1" lang="ko-KR" altLang="en-US" sz="1200" dirty="0"/>
              <a:t>서버로 </a:t>
            </a:r>
            <a:r>
              <a:rPr kumimoji="1" lang="en-US" altLang="ko-KR" sz="1200" dirty="0"/>
              <a:t>SQL </a:t>
            </a:r>
            <a:r>
              <a:rPr kumimoji="1" lang="ko-KR" altLang="en-US" sz="1200" dirty="0"/>
              <a:t>명령을 입력 받는 </a:t>
            </a:r>
            <a:r>
              <a:rPr kumimoji="1" lang="en-US" altLang="ko-KR" sz="1200" dirty="0"/>
              <a:t>UI</a:t>
            </a:r>
            <a:r>
              <a:rPr kumimoji="1" lang="ko-KR" altLang="en-US" sz="1200" dirty="0"/>
              <a:t>가 없다</a:t>
            </a:r>
            <a:r>
              <a:rPr kumimoji="1" lang="en-US" altLang="ko-KR" sz="1200" dirty="0"/>
              <a:t>.</a:t>
            </a:r>
          </a:p>
          <a:p>
            <a:pPr algn="ctr"/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사용자가 입력한 </a:t>
            </a:r>
            <a:r>
              <a:rPr kumimoji="1" lang="en-US" altLang="ko-KR" sz="1200" dirty="0">
                <a:sym typeface="Wingdings" pitchFamily="2" charset="2"/>
              </a:rPr>
              <a:t>SQL</a:t>
            </a:r>
            <a:r>
              <a:rPr kumimoji="1" lang="ko-KR" altLang="en-US" sz="1200" dirty="0">
                <a:sym typeface="Wingdings" pitchFamily="2" charset="2"/>
              </a:rPr>
              <a:t>을 서버에게 전달해줄 </a:t>
            </a:r>
            <a:r>
              <a:rPr kumimoji="1" lang="en-US" altLang="ko-KR" sz="1200" dirty="0">
                <a:sym typeface="Wingdings" pitchFamily="2" charset="2"/>
              </a:rPr>
              <a:t>APP</a:t>
            </a:r>
            <a:r>
              <a:rPr kumimoji="1" lang="ko-KR" altLang="en-US" sz="1200" dirty="0">
                <a:sym typeface="Wingdings" pitchFamily="2" charset="2"/>
              </a:rPr>
              <a:t>을 사용한다</a:t>
            </a:r>
            <a:r>
              <a:rPr kumimoji="1" lang="en-US" altLang="ko-KR" sz="1200" dirty="0">
                <a:sym typeface="Wingdings" pitchFamily="2" charset="2"/>
              </a:rPr>
              <a:t>.</a:t>
            </a:r>
            <a:endParaRPr kumimoji="1" lang="ko-Kore-KR" altLang="en-US" sz="12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B60BAC1-9193-D032-A276-47B6D88324A2}"/>
              </a:ext>
            </a:extLst>
          </p:cNvPr>
          <p:cNvCxnSpPr>
            <a:stCxn id="15" idx="0"/>
            <a:endCxn id="3" idx="2"/>
          </p:cNvCxnSpPr>
          <p:nvPr/>
        </p:nvCxnSpPr>
        <p:spPr>
          <a:xfrm flipV="1">
            <a:off x="4093535" y="3668233"/>
            <a:ext cx="0" cy="1844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7311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28187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4900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F753184-2F84-7A9E-E509-F2C5394F3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355001"/>
              </p:ext>
            </p:extLst>
          </p:nvPr>
        </p:nvGraphicFramePr>
        <p:xfrm>
          <a:off x="2200940" y="2498927"/>
          <a:ext cx="58691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586">
                  <a:extLst>
                    <a:ext uri="{9D8B030D-6E8A-4147-A177-3AD203B41FA5}">
                      <a16:colId xmlns:a16="http://schemas.microsoft.com/office/drawing/2014/main" val="3230867754"/>
                    </a:ext>
                  </a:extLst>
                </a:gridCol>
                <a:gridCol w="2934586">
                  <a:extLst>
                    <a:ext uri="{9D8B030D-6E8A-4147-A177-3AD203B41FA5}">
                      <a16:colId xmlns:a16="http://schemas.microsoft.com/office/drawing/2014/main" val="312925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No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Name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0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홍길동</a:t>
                      </a:r>
                      <a:r>
                        <a:rPr lang="en-US" altLang="ko-KR" dirty="0"/>
                        <a:t>’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249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‘</a:t>
                      </a:r>
                      <a:r>
                        <a:rPr lang="ko-KR" altLang="en-US" dirty="0"/>
                        <a:t>유관순</a:t>
                      </a:r>
                      <a:r>
                        <a:rPr lang="en-US" altLang="ko-KR" dirty="0"/>
                        <a:t>’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139483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8BFC3CB7-1608-0258-0D9F-040295D89070}"/>
              </a:ext>
            </a:extLst>
          </p:cNvPr>
          <p:cNvSpPr/>
          <p:nvPr/>
        </p:nvSpPr>
        <p:spPr>
          <a:xfrm>
            <a:off x="2062717" y="2449248"/>
            <a:ext cx="3211031" cy="1257754"/>
          </a:xfrm>
          <a:prstGeom prst="rect">
            <a:avLst/>
          </a:prstGeom>
          <a:noFill/>
          <a:ln w="41275"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085097-F96C-C762-5E55-CFACFDE13625}"/>
              </a:ext>
            </a:extLst>
          </p:cNvPr>
          <p:cNvSpPr txBox="1"/>
          <p:nvPr/>
        </p:nvSpPr>
        <p:spPr>
          <a:xfrm>
            <a:off x="915284" y="1996971"/>
            <a:ext cx="2952000" cy="276999"/>
          </a:xfrm>
          <a:prstGeom prst="rect">
            <a:avLst/>
          </a:prstGeom>
          <a:ln w="34925">
            <a:solidFill>
              <a:srgbClr val="FF00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Column = “</a:t>
            </a:r>
            <a:r>
              <a:rPr kumimoji="1" lang="en-US" altLang="ko-Kore-KR" sz="1200" dirty="0" err="1"/>
              <a:t>arrtibute</a:t>
            </a:r>
            <a:r>
              <a:rPr kumimoji="1" lang="en-US" altLang="ko-Kore-KR" sz="1200" dirty="0"/>
              <a:t>＂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46ADA21-03A9-CC4B-96CA-47E75447AFF6}"/>
              </a:ext>
            </a:extLst>
          </p:cNvPr>
          <p:cNvSpPr/>
          <p:nvPr/>
        </p:nvSpPr>
        <p:spPr>
          <a:xfrm>
            <a:off x="2200940" y="3246553"/>
            <a:ext cx="5869172" cy="364893"/>
          </a:xfrm>
          <a:prstGeom prst="rect">
            <a:avLst/>
          </a:prstGeom>
          <a:noFill/>
          <a:ln w="41275">
            <a:solidFill>
              <a:srgbClr val="4F9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9AF8E69-B002-866F-3766-9A87C0CF6BD5}"/>
              </a:ext>
            </a:extLst>
          </p:cNvPr>
          <p:cNvSpPr/>
          <p:nvPr/>
        </p:nvSpPr>
        <p:spPr>
          <a:xfrm>
            <a:off x="1919177" y="2369525"/>
            <a:ext cx="6432698" cy="1371324"/>
          </a:xfrm>
          <a:prstGeom prst="rect">
            <a:avLst/>
          </a:prstGeom>
          <a:noFill/>
          <a:ln w="412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9609B8-EB80-590B-58CC-B0EF6FF9520F}"/>
              </a:ext>
            </a:extLst>
          </p:cNvPr>
          <p:cNvSpPr txBox="1"/>
          <p:nvPr/>
        </p:nvSpPr>
        <p:spPr>
          <a:xfrm>
            <a:off x="915283" y="3916126"/>
            <a:ext cx="2952000" cy="276999"/>
          </a:xfrm>
          <a:prstGeom prst="rect">
            <a:avLst/>
          </a:prstGeom>
          <a:ln w="349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Table = entity</a:t>
            </a:r>
            <a:endParaRPr kumimoji="1" lang="ko-Kore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1F74D7-23BD-DF6E-EF71-CF8D4CEEDE44}"/>
              </a:ext>
            </a:extLst>
          </p:cNvPr>
          <p:cNvSpPr txBox="1"/>
          <p:nvPr/>
        </p:nvSpPr>
        <p:spPr>
          <a:xfrm>
            <a:off x="8208334" y="3290499"/>
            <a:ext cx="2952000" cy="276999"/>
          </a:xfrm>
          <a:prstGeom prst="rect">
            <a:avLst/>
          </a:prstGeom>
          <a:ln w="34925">
            <a:solidFill>
              <a:srgbClr val="4F94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Row = record = “tuple＂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55391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4F9E880-89DC-1699-3EE1-331219891F98}"/>
              </a:ext>
            </a:extLst>
          </p:cNvPr>
          <p:cNvSpPr/>
          <p:nvPr/>
        </p:nvSpPr>
        <p:spPr>
          <a:xfrm>
            <a:off x="935665" y="691116"/>
            <a:ext cx="1456661" cy="113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8AB076D-9E9B-CE1D-EEF1-6DE820BD9D4B}"/>
              </a:ext>
            </a:extLst>
          </p:cNvPr>
          <p:cNvSpPr/>
          <p:nvPr/>
        </p:nvSpPr>
        <p:spPr>
          <a:xfrm>
            <a:off x="935664" y="4460359"/>
            <a:ext cx="1456661" cy="113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DCACCB-DC4E-0D7A-AFB0-2535574944BE}"/>
              </a:ext>
            </a:extLst>
          </p:cNvPr>
          <p:cNvSpPr/>
          <p:nvPr/>
        </p:nvSpPr>
        <p:spPr>
          <a:xfrm>
            <a:off x="6585096" y="2291316"/>
            <a:ext cx="1456661" cy="113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5" name="다중 문서 4">
            <a:extLst>
              <a:ext uri="{FF2B5EF4-FFF2-40B4-BE49-F238E27FC236}">
                <a16:creationId xmlns:a16="http://schemas.microsoft.com/office/drawing/2014/main" id="{F17EBD6C-30EA-1113-184F-A3E1AE18367A}"/>
              </a:ext>
            </a:extLst>
          </p:cNvPr>
          <p:cNvSpPr/>
          <p:nvPr/>
        </p:nvSpPr>
        <p:spPr>
          <a:xfrm>
            <a:off x="9611833" y="2192965"/>
            <a:ext cx="1903227" cy="133438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45AF2EC-3EFF-FA9B-32C7-F9AC932F2481}"/>
              </a:ext>
            </a:extLst>
          </p:cNvPr>
          <p:cNvSpPr/>
          <p:nvPr/>
        </p:nvSpPr>
        <p:spPr>
          <a:xfrm>
            <a:off x="5061098" y="972878"/>
            <a:ext cx="574158" cy="574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22D1EC3-3CA8-9CC7-0C7A-3D48A9A21356}"/>
              </a:ext>
            </a:extLst>
          </p:cNvPr>
          <p:cNvSpPr/>
          <p:nvPr/>
        </p:nvSpPr>
        <p:spPr>
          <a:xfrm>
            <a:off x="5061098" y="4736806"/>
            <a:ext cx="574158" cy="574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D0D40C1-2EA1-0D29-2694-A79CF1B51568}"/>
              </a:ext>
            </a:extLst>
          </p:cNvPr>
          <p:cNvCxnSpPr>
            <a:stCxn id="2" idx="3"/>
            <a:endCxn id="6" idx="2"/>
          </p:cNvCxnSpPr>
          <p:nvPr/>
        </p:nvCxnSpPr>
        <p:spPr>
          <a:xfrm flipV="1">
            <a:off x="2392326" y="1259957"/>
            <a:ext cx="266877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53F4F0F-3083-F00A-DC51-551D949A2C3E}"/>
              </a:ext>
            </a:extLst>
          </p:cNvPr>
          <p:cNvCxnSpPr>
            <a:cxnSpLocks/>
            <a:stCxn id="3" idx="3"/>
            <a:endCxn id="7" idx="2"/>
          </p:cNvCxnSpPr>
          <p:nvPr/>
        </p:nvCxnSpPr>
        <p:spPr>
          <a:xfrm flipV="1">
            <a:off x="2392325" y="5023885"/>
            <a:ext cx="2668773" cy="53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C9D9D67-10F0-3891-CDD1-6568AF0216C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8041757" y="2860158"/>
            <a:ext cx="15700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07482790-1167-4106-63F4-1928ED538802}"/>
              </a:ext>
            </a:extLst>
          </p:cNvPr>
          <p:cNvCxnSpPr>
            <a:stCxn id="6" idx="6"/>
            <a:endCxn id="4" idx="1"/>
          </p:cNvCxnSpPr>
          <p:nvPr/>
        </p:nvCxnSpPr>
        <p:spPr>
          <a:xfrm>
            <a:off x="5635256" y="1259957"/>
            <a:ext cx="949840" cy="16002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F8DC7808-64FD-0F2C-A583-466B86E98693}"/>
              </a:ext>
            </a:extLst>
          </p:cNvPr>
          <p:cNvCxnSpPr>
            <a:cxnSpLocks/>
            <a:stCxn id="7" idx="6"/>
            <a:endCxn id="4" idx="1"/>
          </p:cNvCxnSpPr>
          <p:nvPr/>
        </p:nvCxnSpPr>
        <p:spPr>
          <a:xfrm flipV="1">
            <a:off x="5635256" y="2860158"/>
            <a:ext cx="949840" cy="216372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E7AD72C-52D3-B8C3-CAFD-56AC52D67D01}"/>
              </a:ext>
            </a:extLst>
          </p:cNvPr>
          <p:cNvSpPr txBox="1"/>
          <p:nvPr/>
        </p:nvSpPr>
        <p:spPr>
          <a:xfrm>
            <a:off x="935663" y="414117"/>
            <a:ext cx="1456661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/>
              <a:t>autocommit</a:t>
            </a:r>
            <a:r>
              <a:rPr kumimoji="1" lang="en-US" altLang="ko-Kore-KR" sz="1200" dirty="0"/>
              <a:t> = on</a:t>
            </a:r>
            <a:endParaRPr kumimoji="1" lang="ko-Kore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BDF1ED-6BA5-5E9E-B803-A4DDD0B19B5B}"/>
              </a:ext>
            </a:extLst>
          </p:cNvPr>
          <p:cNvSpPr txBox="1"/>
          <p:nvPr/>
        </p:nvSpPr>
        <p:spPr>
          <a:xfrm>
            <a:off x="935662" y="4181863"/>
            <a:ext cx="1456661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/>
              <a:t>autocommit</a:t>
            </a:r>
            <a:r>
              <a:rPr kumimoji="1" lang="en-US" altLang="ko-Kore-KR" sz="1200" dirty="0"/>
              <a:t> = off</a:t>
            </a:r>
            <a:endParaRPr kumimoji="1" lang="ko-Kore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CF46DA-9515-85BE-86AC-A2F2307B4187}"/>
              </a:ext>
            </a:extLst>
          </p:cNvPr>
          <p:cNvSpPr txBox="1"/>
          <p:nvPr/>
        </p:nvSpPr>
        <p:spPr>
          <a:xfrm>
            <a:off x="3439633" y="837037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A40759-5418-25F4-4C17-3445B4B5A876}"/>
              </a:ext>
            </a:extLst>
          </p:cNvPr>
          <p:cNvSpPr txBox="1"/>
          <p:nvPr/>
        </p:nvSpPr>
        <p:spPr>
          <a:xfrm>
            <a:off x="3439633" y="1400563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A49AE3-1FFC-40E7-67A0-6AF5167FC5BA}"/>
              </a:ext>
            </a:extLst>
          </p:cNvPr>
          <p:cNvSpPr txBox="1"/>
          <p:nvPr/>
        </p:nvSpPr>
        <p:spPr>
          <a:xfrm>
            <a:off x="3510518" y="4608938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DA71EC-E7E3-8C37-40AA-0B29FEA50545}"/>
              </a:ext>
            </a:extLst>
          </p:cNvPr>
          <p:cNvSpPr txBox="1"/>
          <p:nvPr/>
        </p:nvSpPr>
        <p:spPr>
          <a:xfrm>
            <a:off x="3510518" y="5138185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3BE6AD-7729-8685-3CB0-8ACD07A6A04A}"/>
              </a:ext>
            </a:extLst>
          </p:cNvPr>
          <p:cNvSpPr txBox="1"/>
          <p:nvPr/>
        </p:nvSpPr>
        <p:spPr>
          <a:xfrm>
            <a:off x="3159643" y="1962132"/>
            <a:ext cx="1127050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1. insert</a:t>
            </a:r>
          </a:p>
          <a:p>
            <a:pPr algn="ctr"/>
            <a:r>
              <a:rPr kumimoji="1" lang="en-US" altLang="ko-Kore-KR" sz="1200" dirty="0"/>
              <a:t>5. select</a:t>
            </a:r>
            <a:endParaRPr kumimoji="1" lang="ko-Kore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1ECB35-A111-1CCE-7487-B0596EEE0E70}"/>
              </a:ext>
            </a:extLst>
          </p:cNvPr>
          <p:cNvSpPr txBox="1"/>
          <p:nvPr/>
        </p:nvSpPr>
        <p:spPr>
          <a:xfrm>
            <a:off x="9999921" y="1600624"/>
            <a:ext cx="1127050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1. insert</a:t>
            </a:r>
          </a:p>
          <a:p>
            <a:pPr algn="ctr"/>
            <a:r>
              <a:rPr kumimoji="1" lang="en-US" altLang="ko-Kore-KR" sz="1200" dirty="0"/>
              <a:t>5. select</a:t>
            </a:r>
            <a:endParaRPr kumimoji="1" lang="ko-Kore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913FD6-8F1E-6A22-0439-72F141D6C605}"/>
              </a:ext>
            </a:extLst>
          </p:cNvPr>
          <p:cNvSpPr txBox="1"/>
          <p:nvPr/>
        </p:nvSpPr>
        <p:spPr>
          <a:xfrm>
            <a:off x="3234072" y="5669813"/>
            <a:ext cx="1127050" cy="64633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2. insert</a:t>
            </a:r>
          </a:p>
          <a:p>
            <a:pPr algn="ctr"/>
            <a:r>
              <a:rPr kumimoji="1" lang="en-US" altLang="ko-Kore-KR" sz="1200" dirty="0"/>
              <a:t>3. delete</a:t>
            </a:r>
          </a:p>
          <a:p>
            <a:pPr algn="ctr"/>
            <a:r>
              <a:rPr kumimoji="1" lang="en-US" altLang="ko-Kore-KR" sz="1200" dirty="0"/>
              <a:t>4. commit</a:t>
            </a:r>
            <a:endParaRPr kumimoji="1" lang="ko-Kore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0E035FC-3178-31AA-1E3A-9E6BBB138D72}"/>
              </a:ext>
            </a:extLst>
          </p:cNvPr>
          <p:cNvSpPr/>
          <p:nvPr/>
        </p:nvSpPr>
        <p:spPr>
          <a:xfrm>
            <a:off x="6045052" y="5305500"/>
            <a:ext cx="1969686" cy="9601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ore-KR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296414-AE94-EBC0-FE95-9E05DDF64F15}"/>
              </a:ext>
            </a:extLst>
          </p:cNvPr>
          <p:cNvSpPr txBox="1"/>
          <p:nvPr/>
        </p:nvSpPr>
        <p:spPr>
          <a:xfrm>
            <a:off x="6265348" y="5565022"/>
            <a:ext cx="1529094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2. insert</a:t>
            </a:r>
            <a:r>
              <a:rPr kumimoji="1" lang="ko-KR" altLang="en-US" sz="1200" dirty="0"/>
              <a:t> 작업 결과</a:t>
            </a:r>
            <a:endParaRPr kumimoji="1" lang="en-US" altLang="ko-KR" sz="1200" dirty="0"/>
          </a:p>
          <a:p>
            <a:pPr algn="ctr"/>
            <a:r>
              <a:rPr kumimoji="1" lang="en-US" altLang="ko-Kore-KR" sz="1200" dirty="0"/>
              <a:t>3. delete</a:t>
            </a:r>
            <a:r>
              <a:rPr kumimoji="1" lang="ko-KR" altLang="en-US" sz="1200" dirty="0"/>
              <a:t> 작업 결과</a:t>
            </a:r>
            <a:endParaRPr kumimoji="1" lang="ko-Kore-KR" altLang="en-US" sz="1200" dirty="0"/>
          </a:p>
        </p:txBody>
      </p: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48321046-285F-C296-E1FC-AA19C7D5F1DB}"/>
              </a:ext>
            </a:extLst>
          </p:cNvPr>
          <p:cNvCxnSpPr>
            <a:stCxn id="7" idx="4"/>
            <a:endCxn id="39" idx="1"/>
          </p:cNvCxnSpPr>
          <p:nvPr/>
        </p:nvCxnSpPr>
        <p:spPr>
          <a:xfrm rot="16200000" flipH="1">
            <a:off x="5564317" y="5094823"/>
            <a:ext cx="484891" cy="91717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015532CD-5F15-E313-9ADD-17DBBB2EC27C}"/>
              </a:ext>
            </a:extLst>
          </p:cNvPr>
          <p:cNvCxnSpPr>
            <a:cxnSpLocks/>
            <a:stCxn id="39" idx="3"/>
            <a:endCxn id="5" idx="2"/>
          </p:cNvCxnSpPr>
          <p:nvPr/>
        </p:nvCxnSpPr>
        <p:spPr>
          <a:xfrm flipV="1">
            <a:off x="7794442" y="3476817"/>
            <a:ext cx="2636660" cy="231903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0BB215E-B81B-8DB7-DED0-34FEC4885FF7}"/>
              </a:ext>
            </a:extLst>
          </p:cNvPr>
          <p:cNvSpPr txBox="1"/>
          <p:nvPr/>
        </p:nvSpPr>
        <p:spPr>
          <a:xfrm>
            <a:off x="6265348" y="5023885"/>
            <a:ext cx="1571847" cy="46166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b="1" dirty="0"/>
              <a:t>임시</a:t>
            </a:r>
            <a:endParaRPr kumimoji="1" lang="en-US" altLang="ko-Kore-KR" sz="1200" b="1" dirty="0"/>
          </a:p>
          <a:p>
            <a:pPr algn="ctr"/>
            <a:r>
              <a:rPr kumimoji="1" lang="ko-Kore-KR" altLang="en-US" sz="1200" b="1" dirty="0"/>
              <a:t>데이터베이스</a:t>
            </a:r>
            <a:endParaRPr kumimoji="1" lang="en-US" altLang="ko-Kore-KR" sz="12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4E944D-F978-1AB0-2C36-D3590C057EE7}"/>
              </a:ext>
            </a:extLst>
          </p:cNvPr>
          <p:cNvSpPr txBox="1"/>
          <p:nvPr/>
        </p:nvSpPr>
        <p:spPr>
          <a:xfrm>
            <a:off x="4876970" y="6139177"/>
            <a:ext cx="2776756" cy="46166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수동 </a:t>
            </a:r>
            <a:r>
              <a:rPr kumimoji="1" lang="en-US" altLang="ko-KR" sz="1200" dirty="0"/>
              <a:t>commit</a:t>
            </a:r>
            <a:r>
              <a:rPr kumimoji="1" lang="ko-KR" altLang="en-US" sz="1200" dirty="0"/>
              <a:t>일 경우 </a:t>
            </a:r>
            <a:r>
              <a:rPr kumimoji="1" lang="en-US" altLang="ko-KR" sz="1200" dirty="0"/>
              <a:t>DML </a:t>
            </a:r>
            <a:r>
              <a:rPr kumimoji="1" lang="ko-KR" altLang="en-US" sz="1200" dirty="0"/>
              <a:t>작업결과는 임시 데이터베이스에 저장된다</a:t>
            </a:r>
            <a:r>
              <a:rPr kumimoji="1" lang="en-US" altLang="ko-KR" sz="1200" dirty="0"/>
              <a:t>.</a:t>
            </a:r>
            <a:endParaRPr kumimoji="1" lang="en-US" altLang="ko-Kore-KR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ECCB14-B265-D7EE-BCF0-67363F137722}"/>
              </a:ext>
            </a:extLst>
          </p:cNvPr>
          <p:cNvSpPr txBox="1"/>
          <p:nvPr/>
        </p:nvSpPr>
        <p:spPr>
          <a:xfrm>
            <a:off x="8733440" y="4378105"/>
            <a:ext cx="2944221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commit</a:t>
            </a:r>
            <a:r>
              <a:rPr kumimoji="1" lang="ko-KR" altLang="en-US" sz="1200" dirty="0"/>
              <a:t>명령을 받으면 실제 테이블에 작업 결과를 반영한다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91355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4F9E880-89DC-1699-3EE1-331219891F98}"/>
              </a:ext>
            </a:extLst>
          </p:cNvPr>
          <p:cNvSpPr/>
          <p:nvPr/>
        </p:nvSpPr>
        <p:spPr>
          <a:xfrm>
            <a:off x="935665" y="691116"/>
            <a:ext cx="1456661" cy="113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8AB076D-9E9B-CE1D-EEF1-6DE820BD9D4B}"/>
              </a:ext>
            </a:extLst>
          </p:cNvPr>
          <p:cNvSpPr/>
          <p:nvPr/>
        </p:nvSpPr>
        <p:spPr>
          <a:xfrm>
            <a:off x="935664" y="4460359"/>
            <a:ext cx="1456661" cy="113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DCACCB-DC4E-0D7A-AFB0-2535574944BE}"/>
              </a:ext>
            </a:extLst>
          </p:cNvPr>
          <p:cNvSpPr/>
          <p:nvPr/>
        </p:nvSpPr>
        <p:spPr>
          <a:xfrm>
            <a:off x="6585096" y="2291316"/>
            <a:ext cx="1456661" cy="113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5" name="다중 문서 4">
            <a:extLst>
              <a:ext uri="{FF2B5EF4-FFF2-40B4-BE49-F238E27FC236}">
                <a16:creationId xmlns:a16="http://schemas.microsoft.com/office/drawing/2014/main" id="{F17EBD6C-30EA-1113-184F-A3E1AE18367A}"/>
              </a:ext>
            </a:extLst>
          </p:cNvPr>
          <p:cNvSpPr/>
          <p:nvPr/>
        </p:nvSpPr>
        <p:spPr>
          <a:xfrm>
            <a:off x="9611833" y="2192965"/>
            <a:ext cx="1903227" cy="133438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45AF2EC-3EFF-FA9B-32C7-F9AC932F2481}"/>
              </a:ext>
            </a:extLst>
          </p:cNvPr>
          <p:cNvSpPr/>
          <p:nvPr/>
        </p:nvSpPr>
        <p:spPr>
          <a:xfrm>
            <a:off x="5061098" y="972878"/>
            <a:ext cx="574158" cy="574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22D1EC3-3CA8-9CC7-0C7A-3D48A9A21356}"/>
              </a:ext>
            </a:extLst>
          </p:cNvPr>
          <p:cNvSpPr/>
          <p:nvPr/>
        </p:nvSpPr>
        <p:spPr>
          <a:xfrm>
            <a:off x="5061098" y="4736806"/>
            <a:ext cx="574158" cy="574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D0D40C1-2EA1-0D29-2694-A79CF1B51568}"/>
              </a:ext>
            </a:extLst>
          </p:cNvPr>
          <p:cNvCxnSpPr>
            <a:stCxn id="2" idx="3"/>
            <a:endCxn id="6" idx="2"/>
          </p:cNvCxnSpPr>
          <p:nvPr/>
        </p:nvCxnSpPr>
        <p:spPr>
          <a:xfrm flipV="1">
            <a:off x="2392326" y="1259957"/>
            <a:ext cx="266877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53F4F0F-3083-F00A-DC51-551D949A2C3E}"/>
              </a:ext>
            </a:extLst>
          </p:cNvPr>
          <p:cNvCxnSpPr>
            <a:cxnSpLocks/>
            <a:stCxn id="3" idx="3"/>
            <a:endCxn id="7" idx="2"/>
          </p:cNvCxnSpPr>
          <p:nvPr/>
        </p:nvCxnSpPr>
        <p:spPr>
          <a:xfrm flipV="1">
            <a:off x="2392325" y="5023885"/>
            <a:ext cx="2668773" cy="53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C9D9D67-10F0-3891-CDD1-6568AF0216C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8041757" y="2860158"/>
            <a:ext cx="15700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07482790-1167-4106-63F4-1928ED538802}"/>
              </a:ext>
            </a:extLst>
          </p:cNvPr>
          <p:cNvCxnSpPr>
            <a:stCxn id="6" idx="6"/>
            <a:endCxn id="4" idx="1"/>
          </p:cNvCxnSpPr>
          <p:nvPr/>
        </p:nvCxnSpPr>
        <p:spPr>
          <a:xfrm>
            <a:off x="5635256" y="1259957"/>
            <a:ext cx="949840" cy="16002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F8DC7808-64FD-0F2C-A583-466B86E98693}"/>
              </a:ext>
            </a:extLst>
          </p:cNvPr>
          <p:cNvCxnSpPr>
            <a:cxnSpLocks/>
            <a:stCxn id="7" idx="6"/>
            <a:endCxn id="4" idx="1"/>
          </p:cNvCxnSpPr>
          <p:nvPr/>
        </p:nvCxnSpPr>
        <p:spPr>
          <a:xfrm flipV="1">
            <a:off x="5635256" y="2860158"/>
            <a:ext cx="949840" cy="216372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E7AD72C-52D3-B8C3-CAFD-56AC52D67D01}"/>
              </a:ext>
            </a:extLst>
          </p:cNvPr>
          <p:cNvSpPr txBox="1"/>
          <p:nvPr/>
        </p:nvSpPr>
        <p:spPr>
          <a:xfrm>
            <a:off x="935663" y="414117"/>
            <a:ext cx="1456661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/>
              <a:t>autocommit</a:t>
            </a:r>
            <a:r>
              <a:rPr kumimoji="1" lang="en-US" altLang="ko-Kore-KR" sz="1200" dirty="0"/>
              <a:t> = on</a:t>
            </a:r>
            <a:endParaRPr kumimoji="1" lang="ko-Kore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BDF1ED-6BA5-5E9E-B803-A4DDD0B19B5B}"/>
              </a:ext>
            </a:extLst>
          </p:cNvPr>
          <p:cNvSpPr txBox="1"/>
          <p:nvPr/>
        </p:nvSpPr>
        <p:spPr>
          <a:xfrm>
            <a:off x="935662" y="4181863"/>
            <a:ext cx="1456661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/>
              <a:t>autocommit</a:t>
            </a:r>
            <a:r>
              <a:rPr kumimoji="1" lang="en-US" altLang="ko-Kore-KR" sz="1200" dirty="0"/>
              <a:t> = off</a:t>
            </a:r>
            <a:endParaRPr kumimoji="1" lang="ko-Kore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CF46DA-9515-85BE-86AC-A2F2307B4187}"/>
              </a:ext>
            </a:extLst>
          </p:cNvPr>
          <p:cNvSpPr txBox="1"/>
          <p:nvPr/>
        </p:nvSpPr>
        <p:spPr>
          <a:xfrm>
            <a:off x="3439633" y="837037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A40759-5418-25F4-4C17-3445B4B5A876}"/>
              </a:ext>
            </a:extLst>
          </p:cNvPr>
          <p:cNvSpPr txBox="1"/>
          <p:nvPr/>
        </p:nvSpPr>
        <p:spPr>
          <a:xfrm>
            <a:off x="3439633" y="1400563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A49AE3-1FFC-40E7-67A0-6AF5167FC5BA}"/>
              </a:ext>
            </a:extLst>
          </p:cNvPr>
          <p:cNvSpPr txBox="1"/>
          <p:nvPr/>
        </p:nvSpPr>
        <p:spPr>
          <a:xfrm>
            <a:off x="3510518" y="4608938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DA71EC-E7E3-8C37-40AA-0B29FEA50545}"/>
              </a:ext>
            </a:extLst>
          </p:cNvPr>
          <p:cNvSpPr txBox="1"/>
          <p:nvPr/>
        </p:nvSpPr>
        <p:spPr>
          <a:xfrm>
            <a:off x="3510518" y="5138185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3BE6AD-7729-8685-3CB0-8ACD07A6A04A}"/>
              </a:ext>
            </a:extLst>
          </p:cNvPr>
          <p:cNvSpPr txBox="1"/>
          <p:nvPr/>
        </p:nvSpPr>
        <p:spPr>
          <a:xfrm>
            <a:off x="3159643" y="1962132"/>
            <a:ext cx="1127050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select</a:t>
            </a:r>
            <a:endParaRPr kumimoji="1" lang="ko-Kore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1ECB35-A111-1CCE-7487-B0596EEE0E70}"/>
              </a:ext>
            </a:extLst>
          </p:cNvPr>
          <p:cNvSpPr txBox="1"/>
          <p:nvPr/>
        </p:nvSpPr>
        <p:spPr>
          <a:xfrm>
            <a:off x="9999921" y="1600624"/>
            <a:ext cx="1127050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select</a:t>
            </a:r>
            <a:endParaRPr kumimoji="1" lang="ko-Kore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913FD6-8F1E-6A22-0439-72F141D6C605}"/>
              </a:ext>
            </a:extLst>
          </p:cNvPr>
          <p:cNvSpPr txBox="1"/>
          <p:nvPr/>
        </p:nvSpPr>
        <p:spPr>
          <a:xfrm>
            <a:off x="3234072" y="5669813"/>
            <a:ext cx="1127050" cy="64633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1. update</a:t>
            </a:r>
          </a:p>
          <a:p>
            <a:pPr algn="ctr"/>
            <a:r>
              <a:rPr kumimoji="1" lang="en-US" altLang="ko-Kore-KR" sz="1200" dirty="0"/>
              <a:t>2. delete</a:t>
            </a:r>
          </a:p>
          <a:p>
            <a:pPr algn="ctr"/>
            <a:r>
              <a:rPr kumimoji="1" lang="en-US" altLang="ko-Kore-KR" sz="1200" dirty="0"/>
              <a:t>3. rollback</a:t>
            </a:r>
            <a:endParaRPr kumimoji="1" lang="ko-Kore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0E035FC-3178-31AA-1E3A-9E6BBB138D72}"/>
              </a:ext>
            </a:extLst>
          </p:cNvPr>
          <p:cNvSpPr/>
          <p:nvPr/>
        </p:nvSpPr>
        <p:spPr>
          <a:xfrm>
            <a:off x="6045052" y="5305500"/>
            <a:ext cx="1969686" cy="9601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ore-KR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296414-AE94-EBC0-FE95-9E05DDF64F15}"/>
              </a:ext>
            </a:extLst>
          </p:cNvPr>
          <p:cNvSpPr txBox="1"/>
          <p:nvPr/>
        </p:nvSpPr>
        <p:spPr>
          <a:xfrm>
            <a:off x="6265348" y="5565022"/>
            <a:ext cx="1529094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1. update</a:t>
            </a:r>
          </a:p>
          <a:p>
            <a:pPr algn="ctr"/>
            <a:r>
              <a:rPr kumimoji="1" lang="en-US" altLang="ko-Kore-KR" sz="1200" dirty="0"/>
              <a:t>2. delete</a:t>
            </a:r>
          </a:p>
        </p:txBody>
      </p: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48321046-285F-C296-E1FC-AA19C7D5F1DB}"/>
              </a:ext>
            </a:extLst>
          </p:cNvPr>
          <p:cNvCxnSpPr>
            <a:stCxn id="7" idx="4"/>
            <a:endCxn id="39" idx="1"/>
          </p:cNvCxnSpPr>
          <p:nvPr/>
        </p:nvCxnSpPr>
        <p:spPr>
          <a:xfrm rot="16200000" flipH="1">
            <a:off x="5564317" y="5094823"/>
            <a:ext cx="484891" cy="91717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015532CD-5F15-E313-9ADD-17DBBB2EC27C}"/>
              </a:ext>
            </a:extLst>
          </p:cNvPr>
          <p:cNvCxnSpPr>
            <a:cxnSpLocks/>
            <a:stCxn id="49" idx="1"/>
            <a:endCxn id="39" idx="3"/>
          </p:cNvCxnSpPr>
          <p:nvPr/>
        </p:nvCxnSpPr>
        <p:spPr>
          <a:xfrm rot="10800000" flipV="1">
            <a:off x="7794442" y="4701271"/>
            <a:ext cx="938998" cy="1094584"/>
          </a:xfrm>
          <a:prstGeom prst="curvedConnector3">
            <a:avLst>
              <a:gd name="adj1" fmla="val 50000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0BB215E-B81B-8DB7-DED0-34FEC4885FF7}"/>
              </a:ext>
            </a:extLst>
          </p:cNvPr>
          <p:cNvSpPr txBox="1"/>
          <p:nvPr/>
        </p:nvSpPr>
        <p:spPr>
          <a:xfrm>
            <a:off x="6265348" y="5023885"/>
            <a:ext cx="1571847" cy="46166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b="1" dirty="0"/>
              <a:t>임시</a:t>
            </a:r>
            <a:endParaRPr kumimoji="1" lang="en-US" altLang="ko-Kore-KR" sz="1200" b="1" dirty="0"/>
          </a:p>
          <a:p>
            <a:pPr algn="ctr"/>
            <a:r>
              <a:rPr kumimoji="1" lang="ko-Kore-KR" altLang="en-US" sz="1200" b="1" dirty="0"/>
              <a:t>데이터베이스</a:t>
            </a:r>
            <a:endParaRPr kumimoji="1" lang="en-US" altLang="ko-Kore-KR" sz="12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4E944D-F978-1AB0-2C36-D3590C057EE7}"/>
              </a:ext>
            </a:extLst>
          </p:cNvPr>
          <p:cNvSpPr txBox="1"/>
          <p:nvPr/>
        </p:nvSpPr>
        <p:spPr>
          <a:xfrm>
            <a:off x="4876970" y="6139177"/>
            <a:ext cx="2776756" cy="46166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수동 </a:t>
            </a:r>
            <a:r>
              <a:rPr kumimoji="1" lang="en-US" altLang="ko-KR" sz="1200" dirty="0"/>
              <a:t>commit</a:t>
            </a:r>
            <a:r>
              <a:rPr kumimoji="1" lang="ko-KR" altLang="en-US" sz="1200" dirty="0"/>
              <a:t>일 경우 </a:t>
            </a:r>
            <a:r>
              <a:rPr kumimoji="1" lang="en-US" altLang="ko-KR" sz="1200" dirty="0"/>
              <a:t>DML </a:t>
            </a:r>
            <a:r>
              <a:rPr kumimoji="1" lang="ko-KR" altLang="en-US" sz="1200" dirty="0"/>
              <a:t>작업결과는 임시 데이터베이스에 저장된다</a:t>
            </a:r>
            <a:r>
              <a:rPr kumimoji="1" lang="en-US" altLang="ko-KR" sz="1200" dirty="0"/>
              <a:t>.</a:t>
            </a:r>
            <a:endParaRPr kumimoji="1" lang="en-US" altLang="ko-Kore-KR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ECCB14-B265-D7EE-BCF0-67363F137722}"/>
              </a:ext>
            </a:extLst>
          </p:cNvPr>
          <p:cNvSpPr txBox="1"/>
          <p:nvPr/>
        </p:nvSpPr>
        <p:spPr>
          <a:xfrm>
            <a:off x="8733440" y="4378105"/>
            <a:ext cx="2944221" cy="646331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3. Rollback </a:t>
            </a:r>
            <a:r>
              <a:rPr kumimoji="1" lang="ko-KR" altLang="en-US" sz="1200" dirty="0"/>
              <a:t>명령을 받으면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임시 데이터베이스에 보관된 작업결과를 모두 삭제한다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</p:txBody>
      </p:sp>
      <p:sp>
        <p:nvSpPr>
          <p:cNvPr id="12" name="곱하기 11">
            <a:extLst>
              <a:ext uri="{FF2B5EF4-FFF2-40B4-BE49-F238E27FC236}">
                <a16:creationId xmlns:a16="http://schemas.microsoft.com/office/drawing/2014/main" id="{2DB5AA31-578A-191A-761E-2D29857BA149}"/>
              </a:ext>
            </a:extLst>
          </p:cNvPr>
          <p:cNvSpPr/>
          <p:nvPr/>
        </p:nvSpPr>
        <p:spPr>
          <a:xfrm>
            <a:off x="4995532" y="5397489"/>
            <a:ext cx="4068726" cy="776162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97533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7DDE069-82AE-2040-12A1-4B84A8C15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864405"/>
              </p:ext>
            </p:extLst>
          </p:nvPr>
        </p:nvGraphicFramePr>
        <p:xfrm>
          <a:off x="1766186" y="1580903"/>
          <a:ext cx="8127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25063116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744458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64542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5703308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953983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7317935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1530044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43783503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127941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119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552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564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64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575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154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153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871432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9378E6AF-2A19-63A5-387C-101B29F4B394}"/>
              </a:ext>
            </a:extLst>
          </p:cNvPr>
          <p:cNvSpPr/>
          <p:nvPr/>
        </p:nvSpPr>
        <p:spPr>
          <a:xfrm>
            <a:off x="1766186" y="2309744"/>
            <a:ext cx="8127999" cy="1257754"/>
          </a:xfrm>
          <a:prstGeom prst="rect">
            <a:avLst/>
          </a:prstGeom>
          <a:noFill/>
          <a:ln w="41275"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21223D-6230-F4BC-1A4F-3E2F99E323F8}"/>
              </a:ext>
            </a:extLst>
          </p:cNvPr>
          <p:cNvSpPr txBox="1"/>
          <p:nvPr/>
        </p:nvSpPr>
        <p:spPr>
          <a:xfrm>
            <a:off x="1010977" y="985649"/>
            <a:ext cx="2952000" cy="461665"/>
          </a:xfrm>
          <a:prstGeom prst="rect">
            <a:avLst/>
          </a:prstGeom>
          <a:ln w="34925">
            <a:solidFill>
              <a:srgbClr val="FF00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Selection</a:t>
            </a:r>
          </a:p>
          <a:p>
            <a:pPr algn="ctr"/>
            <a:r>
              <a:rPr kumimoji="1" lang="en-US" altLang="ko-Kore-KR" sz="1200" dirty="0">
                <a:sym typeface="Wingdings" pitchFamily="2" charset="2"/>
              </a:rPr>
              <a:t> </a:t>
            </a:r>
            <a:r>
              <a:rPr kumimoji="1" lang="ko-Kore-KR" altLang="en-US" sz="1200" dirty="0">
                <a:sym typeface="Wingdings" pitchFamily="2" charset="2"/>
              </a:rPr>
              <a:t>특정</a:t>
            </a:r>
            <a:r>
              <a:rPr kumimoji="1" lang="ko-KR" altLang="en-US" sz="1200" dirty="0">
                <a:sym typeface="Wingdings" pitchFamily="2" charset="2"/>
              </a:rPr>
              <a:t> 조건의 데이터를 선택</a:t>
            </a:r>
            <a:endParaRPr kumimoji="1" lang="ko-Kore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FD2168-1FF8-E4E2-A7CA-69739F2EDE1F}"/>
              </a:ext>
            </a:extLst>
          </p:cNvPr>
          <p:cNvSpPr/>
          <p:nvPr/>
        </p:nvSpPr>
        <p:spPr>
          <a:xfrm>
            <a:off x="2647507" y="1580902"/>
            <a:ext cx="1828800" cy="2966719"/>
          </a:xfrm>
          <a:prstGeom prst="rect">
            <a:avLst/>
          </a:prstGeom>
          <a:noFill/>
          <a:ln w="412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4695CB-1AB6-3635-615E-06FC6CE322AA}"/>
              </a:ext>
            </a:extLst>
          </p:cNvPr>
          <p:cNvSpPr txBox="1"/>
          <p:nvPr/>
        </p:nvSpPr>
        <p:spPr>
          <a:xfrm>
            <a:off x="4832651" y="5300440"/>
            <a:ext cx="2952000" cy="461665"/>
          </a:xfrm>
          <a:prstGeom prst="rect">
            <a:avLst/>
          </a:prstGeom>
          <a:ln w="349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Projection</a:t>
            </a:r>
          </a:p>
          <a:p>
            <a:pPr algn="ctr"/>
            <a:r>
              <a:rPr kumimoji="1" lang="en-US" altLang="ko-Kore-KR" sz="1200" dirty="0">
                <a:sym typeface="Wingdings" pitchFamily="2" charset="2"/>
              </a:rPr>
              <a:t> </a:t>
            </a:r>
            <a:r>
              <a:rPr kumimoji="1" lang="ko-Kore-KR" altLang="en-US" sz="1200" dirty="0">
                <a:sym typeface="Wingdings" pitchFamily="2" charset="2"/>
              </a:rPr>
              <a:t>결과로</a:t>
            </a:r>
            <a:r>
              <a:rPr kumimoji="1" lang="ko-KR" altLang="en-US" sz="1200" dirty="0">
                <a:sym typeface="Wingdings" pitchFamily="2" charset="2"/>
              </a:rPr>
              <a:t> 추출할 컬럼</a:t>
            </a:r>
            <a:endParaRPr kumimoji="1" lang="ko-Kore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905C58-056E-286E-5DEF-2CFEABB52E62}"/>
              </a:ext>
            </a:extLst>
          </p:cNvPr>
          <p:cNvSpPr/>
          <p:nvPr/>
        </p:nvSpPr>
        <p:spPr>
          <a:xfrm>
            <a:off x="5357628" y="1580902"/>
            <a:ext cx="1828800" cy="2966719"/>
          </a:xfrm>
          <a:prstGeom prst="rect">
            <a:avLst/>
          </a:prstGeom>
          <a:noFill/>
          <a:ln w="412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718988A-2D29-6112-DCCC-7E35B52F961D}"/>
              </a:ext>
            </a:extLst>
          </p:cNvPr>
          <p:cNvSpPr/>
          <p:nvPr/>
        </p:nvSpPr>
        <p:spPr>
          <a:xfrm>
            <a:off x="8067749" y="1580902"/>
            <a:ext cx="916763" cy="2966719"/>
          </a:xfrm>
          <a:prstGeom prst="rect">
            <a:avLst/>
          </a:prstGeom>
          <a:noFill/>
          <a:ln w="412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8DA9AE5-07D4-98FD-9570-91B3B4FA9316}"/>
              </a:ext>
            </a:extLst>
          </p:cNvPr>
          <p:cNvCxnSpPr>
            <a:endCxn id="9" idx="0"/>
          </p:cNvCxnSpPr>
          <p:nvPr/>
        </p:nvCxnSpPr>
        <p:spPr>
          <a:xfrm>
            <a:off x="3732028" y="4571599"/>
            <a:ext cx="2576623" cy="728841"/>
          </a:xfrm>
          <a:prstGeom prst="straightConnector1">
            <a:avLst/>
          </a:prstGeom>
          <a:ln>
            <a:solidFill>
              <a:srgbClr val="C5E1B4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E431A9E-9FD6-6591-FE25-382393A4155F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 flipH="1">
            <a:off x="6308651" y="4547621"/>
            <a:ext cx="2217480" cy="752819"/>
          </a:xfrm>
          <a:prstGeom prst="straightConnector1">
            <a:avLst/>
          </a:prstGeom>
          <a:ln>
            <a:solidFill>
              <a:srgbClr val="C5E1B4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63813E1-BCDF-66C6-63F2-E35F0626CE9E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6272028" y="4547621"/>
            <a:ext cx="36623" cy="752819"/>
          </a:xfrm>
          <a:prstGeom prst="straightConnector1">
            <a:avLst/>
          </a:prstGeom>
          <a:ln>
            <a:solidFill>
              <a:srgbClr val="C5E1B4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486AA7CD-1F6C-D15B-B6A9-2E4CFAAE7004}"/>
              </a:ext>
            </a:extLst>
          </p:cNvPr>
          <p:cNvCxnSpPr>
            <a:cxnSpLocks/>
            <a:endCxn id="5" idx="1"/>
          </p:cNvCxnSpPr>
          <p:nvPr/>
        </p:nvCxnSpPr>
        <p:spPr>
          <a:xfrm rot="16200000" flipV="1">
            <a:off x="464694" y="1762766"/>
            <a:ext cx="1847779" cy="755211"/>
          </a:xfrm>
          <a:prstGeom prst="curvedConnector4">
            <a:avLst>
              <a:gd name="adj1" fmla="val 43754"/>
              <a:gd name="adj2" fmla="val 130270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E6F2E2B-46D0-5CD9-E1B1-8A934833E83D}"/>
              </a:ext>
            </a:extLst>
          </p:cNvPr>
          <p:cNvSpPr txBox="1"/>
          <p:nvPr/>
        </p:nvSpPr>
        <p:spPr>
          <a:xfrm>
            <a:off x="579895" y="5179853"/>
            <a:ext cx="2576623" cy="83099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SELECT no, name</a:t>
            </a:r>
          </a:p>
          <a:p>
            <a:r>
              <a:rPr kumimoji="1" lang="en-US" altLang="ko-Kore-KR" sz="1600" dirty="0"/>
              <a:t>FROM test1</a:t>
            </a:r>
          </a:p>
          <a:p>
            <a:r>
              <a:rPr kumimoji="1" lang="en-US" altLang="ko-Kore-KR" sz="1600" dirty="0"/>
              <a:t>WHERE no &gt; 10;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CC274BD-D5AA-C7BC-4EFD-0BD501768067}"/>
              </a:ext>
            </a:extLst>
          </p:cNvPr>
          <p:cNvSpPr/>
          <p:nvPr/>
        </p:nvSpPr>
        <p:spPr>
          <a:xfrm>
            <a:off x="579895" y="5179853"/>
            <a:ext cx="1784079" cy="275921"/>
          </a:xfrm>
          <a:prstGeom prst="rect">
            <a:avLst/>
          </a:prstGeom>
          <a:noFill/>
          <a:ln w="412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3FD409D-6664-5A2C-FCA8-DA44678E4A61}"/>
              </a:ext>
            </a:extLst>
          </p:cNvPr>
          <p:cNvSpPr/>
          <p:nvPr/>
        </p:nvSpPr>
        <p:spPr>
          <a:xfrm>
            <a:off x="579895" y="5734929"/>
            <a:ext cx="1784079" cy="275921"/>
          </a:xfrm>
          <a:prstGeom prst="rect">
            <a:avLst/>
          </a:prstGeom>
          <a:noFill/>
          <a:ln w="41275"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189F69-2BE9-3DB1-FF04-15D2EDA3B7E1}"/>
              </a:ext>
            </a:extLst>
          </p:cNvPr>
          <p:cNvSpPr txBox="1"/>
          <p:nvPr/>
        </p:nvSpPr>
        <p:spPr>
          <a:xfrm>
            <a:off x="579895" y="6181559"/>
            <a:ext cx="1784079" cy="276999"/>
          </a:xfrm>
          <a:prstGeom prst="rect">
            <a:avLst/>
          </a:prstGeom>
          <a:ln w="34925">
            <a:solidFill>
              <a:srgbClr val="FF00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Selection</a:t>
            </a:r>
            <a:r>
              <a:rPr kumimoji="1" lang="ko-KR" altLang="en-US" sz="1200" dirty="0"/>
              <a:t> 대상</a:t>
            </a:r>
            <a:endParaRPr kumimoji="1" lang="ko-Kore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DF7406-51E9-9491-911D-FAE08BCEA021}"/>
              </a:ext>
            </a:extLst>
          </p:cNvPr>
          <p:cNvSpPr txBox="1"/>
          <p:nvPr/>
        </p:nvSpPr>
        <p:spPr>
          <a:xfrm>
            <a:off x="579895" y="4725238"/>
            <a:ext cx="1784079" cy="276999"/>
          </a:xfrm>
          <a:prstGeom prst="rect">
            <a:avLst/>
          </a:prstGeom>
          <a:ln w="349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Projection </a:t>
            </a:r>
            <a:r>
              <a:rPr kumimoji="1" lang="ko-KR" altLang="en-US" sz="1200" dirty="0"/>
              <a:t>대상</a:t>
            </a:r>
            <a:endParaRPr kumimoji="1" lang="ko-Kore-KR" altLang="en-US" sz="12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C0107B5-0D96-D5D4-D9F8-A460129973E8}"/>
              </a:ext>
            </a:extLst>
          </p:cNvPr>
          <p:cNvCxnSpPr>
            <a:cxnSpLocks/>
            <a:stCxn id="28" idx="0"/>
            <a:endCxn id="31" idx="2"/>
          </p:cNvCxnSpPr>
          <p:nvPr/>
        </p:nvCxnSpPr>
        <p:spPr>
          <a:xfrm flipV="1">
            <a:off x="1471935" y="5002237"/>
            <a:ext cx="0" cy="177616"/>
          </a:xfrm>
          <a:prstGeom prst="straightConnector1">
            <a:avLst/>
          </a:prstGeom>
          <a:ln>
            <a:solidFill>
              <a:srgbClr val="C5E1B4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4F14B31-912E-9B5E-4408-F79C674831EB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1471935" y="6010850"/>
            <a:ext cx="0" cy="170709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960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15183</TotalTime>
  <Words>869</Words>
  <Application>Microsoft Macintosh PowerPoint</Application>
  <PresentationFormat>와이드스크린</PresentationFormat>
  <Paragraphs>471</Paragraphs>
  <Slides>51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4" baseType="lpstr">
      <vt:lpstr>맑은 고딕</vt:lpstr>
      <vt:lpstr>Arial</vt:lpstr>
      <vt:lpstr>Office 테마</vt:lpstr>
      <vt:lpstr>2022-09-02 내용정리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2022-07-12 내용정리</dc:title>
  <dc:creator>박 지민</dc:creator>
  <cp:lastModifiedBy>박지민</cp:lastModifiedBy>
  <cp:revision>725</cp:revision>
  <dcterms:created xsi:type="dcterms:W3CDTF">2022-07-12T09:40:21Z</dcterms:created>
  <dcterms:modified xsi:type="dcterms:W3CDTF">2022-09-05T01:05:55Z</dcterms:modified>
</cp:coreProperties>
</file>