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A5A5A5"/>
    <a:srgbClr val="F57A27"/>
    <a:srgbClr val="F67C2B"/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EF9F9-C08B-4E67-B4E3-2C769548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833CAF-3B35-4F7F-B35E-31884213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60E14-B9BB-4D63-B867-92E59C22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F04F4-E1ED-4151-9D13-7542BEB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3A91-2EE4-4250-B94D-2FBE142E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56789-041F-48DE-8481-D0EFE03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4BBA1-462C-4C0B-B12E-E9E3D00D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987B7-AD1A-458F-BDB4-21FFA3C4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50026-6E4B-4CB7-98CD-A2A6E08C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68E49-6E64-4EA9-B052-21C58350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9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D05973-F3DE-444E-AD96-951097A4E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E35F9-F629-49F1-B64A-5819BFA8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4124F-DE68-4EE6-894A-599C0D31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EE367-FF2C-4804-8F1C-98187248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AC6DD-E9CD-4699-9F96-C42542AD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5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327DE-79D4-4016-8F02-BE2FE04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F6368-DD61-4560-8A2D-9478A2BF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585EA-BD30-457E-9732-966342F5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1E549-5594-499F-A3DF-81362A3E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E754F-B499-43DB-9788-DEFCF2E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8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DB7B-9644-42A2-8D3D-A5F76674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13913-B35E-4CED-B5EE-B03B1C1C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29082-AE96-4256-A02C-45F3704B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B33B5-9E20-4217-85F5-ADA6CFA1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BFD2B-0233-47C7-8F2E-C577911F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8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354F-63C9-46F9-BEAE-7E286FF6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C83EA-4A4E-4C8B-B4C6-30594060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57C77-3A3B-4068-99DA-F956DA5A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CC363-752A-4386-84D3-211A9AC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A5E5C-EA99-48A1-A18C-215B0B46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DF340-3C6A-4629-9096-DB22A97F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7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553E-2717-4F6A-949C-6A421672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40E4F-578E-420F-B3C7-F2E7C8AC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4816C-22DB-4BFA-B68C-E43954894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D863E-9A00-4541-A8BC-1F9C92EB5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62D5F-ABE4-4F84-8001-381DD1576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A1585-710A-4A41-A11E-6F478166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984DC-4D16-4A73-8E97-1ABF5C3C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B2B68-C9FB-43AC-9BB4-B8C0D417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8EE37-C453-4FA0-B8D6-6C8F0D0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152E8-A9E2-46E8-B442-3C155A09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32DC6-5E80-45E3-9B82-BD64B7D7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D1CBD-BBD3-4471-B3B1-FF126C7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2B240-5C24-4248-AC9D-DD808102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768528-B0E9-4D39-9F73-766E1E75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B5E07-2A86-4612-8BEE-CC112C4E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A07D-0D53-4C8B-9390-EA335327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8DFF5-B040-4E7E-AC82-269F7ECB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B51F9-87CA-44FB-8073-977A460A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D1CAE-63D7-4AD1-A111-445A74C1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BCECA-5A4C-4293-B174-062A51F4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8D8A7-C423-46E9-A585-4F7BEC62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BB7BD-D126-43C5-A61A-C24A6F95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304B43-6B6C-4D87-9FE6-66133160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A8775-5F2E-4B5F-A71C-8B6CA9CC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FB86A-1072-43A1-95D0-C7BEE92C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6E438-466F-4729-A362-F4BE38F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C5688-3E9E-406E-B590-0F1D4FAB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8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8A7E80-8F69-48D1-BDB1-3EEBC3A7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29BB6-AF5F-4E23-96B3-3024F9A4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6DC61-150D-4D79-99BA-32EEEABB0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7E85-1036-48F8-9389-87AEAB8E8FB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15EE-A6C4-4095-9A7A-E5F8C656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2296A-4C64-4D99-9A97-25341452A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D1C1-AE48-40C0-8E66-47B4B3B8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E77B6-CE8B-4ADA-BCC1-E1709FF9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2022.07.06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61894-F4D7-4729-87E9-EAB2DC4B5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자바 프로젝트의 </a:t>
            </a:r>
            <a:r>
              <a:rPr lang="en-US" altLang="ko-KR" dirty="0"/>
              <a:t>Maven </a:t>
            </a:r>
            <a:r>
              <a:rPr lang="ko-KR" altLang="en-US" dirty="0"/>
              <a:t>표준 디렉토리 구조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자바 패키지 소속 클래스 컴파일과 실행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실습 프로젝트 준비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빌드 도구 개념 소개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Gradle </a:t>
            </a:r>
            <a:r>
              <a:rPr lang="ko-KR" altLang="en-US" dirty="0"/>
              <a:t>빌드 도구 설정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Gradle </a:t>
            </a:r>
            <a:r>
              <a:rPr lang="ko-KR" altLang="en-US" dirty="0"/>
              <a:t>빌드 도구로 프로젝트 설정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51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5D288-1EC7-43BF-A9E1-82205572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Maven</a:t>
            </a:r>
            <a:r>
              <a:rPr lang="en-US" altLang="ko-KR" dirty="0"/>
              <a:t> </a:t>
            </a:r>
            <a:r>
              <a:rPr lang="ko-KR" altLang="en-US" dirty="0"/>
              <a:t>표준 프로젝트 디렉토리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CBEAB9-16FD-4EAC-86D3-78132F20997E}"/>
              </a:ext>
            </a:extLst>
          </p:cNvPr>
          <p:cNvSpPr/>
          <p:nvPr/>
        </p:nvSpPr>
        <p:spPr>
          <a:xfrm>
            <a:off x="838200" y="1485413"/>
            <a:ext cx="5525278" cy="523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Java-</a:t>
            </a:r>
            <a:r>
              <a:rPr lang="en-US" altLang="ko-KR" dirty="0" err="1"/>
              <a:t>lang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0731BC-2B8F-4B8E-A692-50FFCD12818D}"/>
              </a:ext>
            </a:extLst>
          </p:cNvPr>
          <p:cNvSpPr/>
          <p:nvPr/>
        </p:nvSpPr>
        <p:spPr>
          <a:xfrm>
            <a:off x="1111027" y="1949286"/>
            <a:ext cx="5072209" cy="4432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63FE6-E145-401F-9E41-85DC5BC0581D}"/>
              </a:ext>
            </a:extLst>
          </p:cNvPr>
          <p:cNvSpPr/>
          <p:nvPr/>
        </p:nvSpPr>
        <p:spPr>
          <a:xfrm>
            <a:off x="1288909" y="2353778"/>
            <a:ext cx="4738667" cy="19373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83445-0137-4585-AA90-2B163ADEEFA9}"/>
              </a:ext>
            </a:extLst>
          </p:cNvPr>
          <p:cNvSpPr/>
          <p:nvPr/>
        </p:nvSpPr>
        <p:spPr>
          <a:xfrm>
            <a:off x="1590395" y="2940273"/>
            <a:ext cx="1180647" cy="4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57A94-A96A-4E5B-86A2-ED4FB45C0493}"/>
              </a:ext>
            </a:extLst>
          </p:cNvPr>
          <p:cNvSpPr/>
          <p:nvPr/>
        </p:nvSpPr>
        <p:spPr>
          <a:xfrm>
            <a:off x="1288909" y="4323465"/>
            <a:ext cx="4738667" cy="19373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72C64-19A9-4F54-A9BF-D5363122655E}"/>
              </a:ext>
            </a:extLst>
          </p:cNvPr>
          <p:cNvSpPr/>
          <p:nvPr/>
        </p:nvSpPr>
        <p:spPr>
          <a:xfrm>
            <a:off x="1590395" y="3551014"/>
            <a:ext cx="1180647" cy="4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FC7E0A-3643-4B3A-A34C-9058D0986473}"/>
              </a:ext>
            </a:extLst>
          </p:cNvPr>
          <p:cNvSpPr/>
          <p:nvPr/>
        </p:nvSpPr>
        <p:spPr>
          <a:xfrm>
            <a:off x="1590395" y="4900826"/>
            <a:ext cx="1180647" cy="4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5B55D4-933D-440E-A77B-4611C55FFCB6}"/>
              </a:ext>
            </a:extLst>
          </p:cNvPr>
          <p:cNvSpPr/>
          <p:nvPr/>
        </p:nvSpPr>
        <p:spPr>
          <a:xfrm>
            <a:off x="1590395" y="5511567"/>
            <a:ext cx="1180647" cy="4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8560A-FC1D-4A04-BF56-CE9A52F4FB64}"/>
              </a:ext>
            </a:extLst>
          </p:cNvPr>
          <p:cNvSpPr txBox="1"/>
          <p:nvPr/>
        </p:nvSpPr>
        <p:spPr>
          <a:xfrm>
            <a:off x="2425959" y="1568336"/>
            <a:ext cx="294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ko-KR" altLang="en-US" sz="1200" dirty="0"/>
              <a:t>프로젝트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0D4A1-DEB4-4B20-8D7E-8A71F28B8B99}"/>
              </a:ext>
            </a:extLst>
          </p:cNvPr>
          <p:cNvSpPr txBox="1"/>
          <p:nvPr/>
        </p:nvSpPr>
        <p:spPr>
          <a:xfrm>
            <a:off x="2425959" y="2015680"/>
            <a:ext cx="294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en-US" altLang="ko-KR" sz="1200" dirty="0"/>
              <a:t>App </a:t>
            </a:r>
            <a:r>
              <a:rPr lang="ko-KR" altLang="en-US" sz="1200" dirty="0"/>
              <a:t>제작에 관련된 파일을 두는 폴더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11507-9720-4392-87E6-924A8095F892}"/>
              </a:ext>
            </a:extLst>
          </p:cNvPr>
          <p:cNvSpPr txBox="1"/>
          <p:nvPr/>
        </p:nvSpPr>
        <p:spPr>
          <a:xfrm>
            <a:off x="2425959" y="2470492"/>
            <a:ext cx="294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App</a:t>
            </a:r>
            <a:r>
              <a:rPr lang="ko-KR" altLang="en-US" sz="1200" dirty="0">
                <a:sym typeface="Wingdings" panose="05000000000000000000" pitchFamily="2" charset="2"/>
              </a:rPr>
              <a:t> 관련 파일을 두는 폴더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5F1F3-212A-43A4-98BD-592FFBEFC484}"/>
              </a:ext>
            </a:extLst>
          </p:cNvPr>
          <p:cNvSpPr txBox="1"/>
          <p:nvPr/>
        </p:nvSpPr>
        <p:spPr>
          <a:xfrm>
            <a:off x="2893090" y="3013483"/>
            <a:ext cx="294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ko-KR" altLang="en-US" sz="1200" dirty="0" err="1">
                <a:sym typeface="Wingdings" panose="05000000000000000000" pitchFamily="2" charset="2"/>
              </a:rPr>
              <a:t>자바소스파일을</a:t>
            </a:r>
            <a:r>
              <a:rPr lang="ko-KR" altLang="en-US" sz="1200" dirty="0">
                <a:sym typeface="Wingdings" panose="05000000000000000000" pitchFamily="2" charset="2"/>
              </a:rPr>
              <a:t> 두는 폴더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EFB0B-91B8-4A1E-9590-7A5FD719EE6A}"/>
              </a:ext>
            </a:extLst>
          </p:cNvPr>
          <p:cNvSpPr txBox="1"/>
          <p:nvPr/>
        </p:nvSpPr>
        <p:spPr>
          <a:xfrm>
            <a:off x="2897756" y="3622768"/>
            <a:ext cx="294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ko-KR" altLang="en-US" sz="1200" dirty="0">
                <a:sym typeface="Wingdings" panose="05000000000000000000" pitchFamily="2" charset="2"/>
              </a:rPr>
              <a:t>설정 파일이나 기타 파일을 두는 폴더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sym typeface="Wingdings" panose="05000000000000000000" pitchFamily="2" charset="2"/>
              </a:rPr>
              <a:t>sql</a:t>
            </a:r>
            <a:r>
              <a:rPr lang="ko-KR" altLang="en-US" sz="1200" dirty="0">
                <a:sym typeface="Wingdings" panose="05000000000000000000" pitchFamily="2" charset="2"/>
              </a:rPr>
              <a:t>같은 것들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76B22-8B41-48CE-B7BD-B255494D4CEB}"/>
              </a:ext>
            </a:extLst>
          </p:cNvPr>
          <p:cNvSpPr txBox="1"/>
          <p:nvPr/>
        </p:nvSpPr>
        <p:spPr>
          <a:xfrm>
            <a:off x="2425959" y="4462195"/>
            <a:ext cx="332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App</a:t>
            </a:r>
            <a:r>
              <a:rPr lang="ko-KR" altLang="en-US" sz="1200" dirty="0">
                <a:sym typeface="Wingdings" panose="05000000000000000000" pitchFamily="2" charset="2"/>
              </a:rPr>
              <a:t> 소스를 테스트하는 파일을 두는 폴더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62FC4-8D09-470A-AC35-C1EFB4FBF685}"/>
              </a:ext>
            </a:extLst>
          </p:cNvPr>
          <p:cNvSpPr txBox="1"/>
          <p:nvPr/>
        </p:nvSpPr>
        <p:spPr>
          <a:xfrm>
            <a:off x="2893090" y="5005186"/>
            <a:ext cx="320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ko-KR" altLang="en-US" sz="1200" dirty="0">
                <a:sym typeface="Wingdings" panose="05000000000000000000" pitchFamily="2" charset="2"/>
              </a:rPr>
              <a:t>단위 테스트 </a:t>
            </a:r>
            <a:r>
              <a:rPr lang="ko-KR" altLang="en-US" sz="1200" dirty="0" err="1">
                <a:sym typeface="Wingdings" panose="05000000000000000000" pitchFamily="2" charset="2"/>
              </a:rPr>
              <a:t>자바소스파일을</a:t>
            </a:r>
            <a:r>
              <a:rPr lang="ko-KR" altLang="en-US" sz="1200" dirty="0">
                <a:sym typeface="Wingdings" panose="05000000000000000000" pitchFamily="2" charset="2"/>
              </a:rPr>
              <a:t> 두는 폴더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16DF7-2741-4CF2-BA53-58617B03D082}"/>
              </a:ext>
            </a:extLst>
          </p:cNvPr>
          <p:cNvSpPr txBox="1"/>
          <p:nvPr/>
        </p:nvSpPr>
        <p:spPr>
          <a:xfrm>
            <a:off x="2897755" y="5614471"/>
            <a:ext cx="32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ko-KR" altLang="en-US" sz="1200">
                <a:sym typeface="Wingdings" panose="05000000000000000000" pitchFamily="2" charset="2"/>
              </a:rPr>
              <a:t>테스트에 관련된 설정 파일등을 두는 폴더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407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A6937B-5AE1-4CF1-AFDD-759520A6C888}"/>
              </a:ext>
            </a:extLst>
          </p:cNvPr>
          <p:cNvSpPr/>
          <p:nvPr/>
        </p:nvSpPr>
        <p:spPr>
          <a:xfrm>
            <a:off x="1111027" y="1949286"/>
            <a:ext cx="5072209" cy="4432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B7E5A9-89EF-4D9E-86F6-52FEE5171629}"/>
              </a:ext>
            </a:extLst>
          </p:cNvPr>
          <p:cNvSpPr/>
          <p:nvPr/>
        </p:nvSpPr>
        <p:spPr>
          <a:xfrm>
            <a:off x="1288909" y="2353777"/>
            <a:ext cx="4738667" cy="3785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48486D-0B8C-4698-BCF9-0DF50083DE79}"/>
              </a:ext>
            </a:extLst>
          </p:cNvPr>
          <p:cNvSpPr/>
          <p:nvPr/>
        </p:nvSpPr>
        <p:spPr>
          <a:xfrm>
            <a:off x="1590395" y="2940273"/>
            <a:ext cx="4147932" cy="143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51882B-CDBD-42AD-9744-2F075FB383CF}"/>
              </a:ext>
            </a:extLst>
          </p:cNvPr>
          <p:cNvSpPr/>
          <p:nvPr/>
        </p:nvSpPr>
        <p:spPr>
          <a:xfrm>
            <a:off x="1590395" y="4517297"/>
            <a:ext cx="4147932" cy="143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resources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26247-54E8-458F-B8F1-4E520CB8418C}"/>
              </a:ext>
            </a:extLst>
          </p:cNvPr>
          <p:cNvSpPr/>
          <p:nvPr/>
        </p:nvSpPr>
        <p:spPr>
          <a:xfrm>
            <a:off x="2006082" y="3429000"/>
            <a:ext cx="1296955" cy="3502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9BB6BB-D31C-4188-AC2C-669190C11634}"/>
              </a:ext>
            </a:extLst>
          </p:cNvPr>
          <p:cNvSpPr/>
          <p:nvPr/>
        </p:nvSpPr>
        <p:spPr>
          <a:xfrm>
            <a:off x="2006081" y="3876978"/>
            <a:ext cx="1296955" cy="3502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334928-CED2-4405-AD4A-EC67BA60D98B}"/>
              </a:ext>
            </a:extLst>
          </p:cNvPr>
          <p:cNvSpPr/>
          <p:nvPr/>
        </p:nvSpPr>
        <p:spPr>
          <a:xfrm>
            <a:off x="3480919" y="3427597"/>
            <a:ext cx="1296955" cy="3502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4489F7-CCCF-421D-BD83-933D01F71D7C}"/>
              </a:ext>
            </a:extLst>
          </p:cNvPr>
          <p:cNvSpPr txBox="1"/>
          <p:nvPr/>
        </p:nvSpPr>
        <p:spPr>
          <a:xfrm>
            <a:off x="5416121" y="3427597"/>
            <a:ext cx="3289340" cy="738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sym typeface="Wingdings" panose="05000000000000000000" pitchFamily="2" charset="2"/>
              </a:rPr>
              <a:t>자바소스파일을</a:t>
            </a:r>
            <a:r>
              <a:rPr lang="ko-KR" altLang="en-US" sz="1400" dirty="0">
                <a:sym typeface="Wingdings" panose="05000000000000000000" pitchFamily="2" charset="2"/>
              </a:rPr>
              <a:t> 둘 </a:t>
            </a:r>
            <a:r>
              <a:rPr lang="ko-KR" altLang="en-US" sz="1400" dirty="0" err="1">
                <a:sym typeface="Wingdings" panose="05000000000000000000" pitchFamily="2" charset="2"/>
              </a:rPr>
              <a:t>하위폴더들로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노란색 패키지들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자바 폴더 안에 있는 폴더들을 </a:t>
            </a:r>
            <a:r>
              <a:rPr lang="ko-KR" altLang="en-US" sz="1400" b="1" dirty="0">
                <a:sym typeface="Wingdings" panose="05000000000000000000" pitchFamily="2" charset="2"/>
              </a:rPr>
              <a:t>자바패키지</a:t>
            </a:r>
            <a:r>
              <a:rPr lang="ko-KR" altLang="en-US" sz="1400" dirty="0">
                <a:sym typeface="Wingdings" panose="05000000000000000000" pitchFamily="2" charset="2"/>
              </a:rPr>
              <a:t>라고 부른다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32183876-F30E-4F74-94C7-397EC17E9976}"/>
              </a:ext>
            </a:extLst>
          </p:cNvPr>
          <p:cNvSpPr/>
          <p:nvPr/>
        </p:nvSpPr>
        <p:spPr>
          <a:xfrm rot="5400000">
            <a:off x="5000736" y="3618838"/>
            <a:ext cx="252272" cy="463434"/>
          </a:xfrm>
          <a:prstGeom prst="downArrow">
            <a:avLst>
              <a:gd name="adj1" fmla="val 42543"/>
              <a:gd name="adj2" fmla="val 475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CBEAB9-16FD-4EAC-86D3-78132F20997E}"/>
              </a:ext>
            </a:extLst>
          </p:cNvPr>
          <p:cNvSpPr/>
          <p:nvPr/>
        </p:nvSpPr>
        <p:spPr>
          <a:xfrm>
            <a:off x="0" y="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Java-</a:t>
            </a:r>
            <a:r>
              <a:rPr lang="en-US" altLang="ko-KR" dirty="0" err="1"/>
              <a:t>lang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0731BC-2B8F-4B8E-A692-50FFCD12818D}"/>
              </a:ext>
            </a:extLst>
          </p:cNvPr>
          <p:cNvSpPr/>
          <p:nvPr/>
        </p:nvSpPr>
        <p:spPr>
          <a:xfrm>
            <a:off x="720000" y="851339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963FE6-E145-401F-9E41-85DC5BC0581D}"/>
              </a:ext>
            </a:extLst>
          </p:cNvPr>
          <p:cNvSpPr/>
          <p:nvPr/>
        </p:nvSpPr>
        <p:spPr>
          <a:xfrm>
            <a:off x="1201486" y="1702678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83445-0137-4585-AA90-2B163ADEEFA9}"/>
              </a:ext>
            </a:extLst>
          </p:cNvPr>
          <p:cNvSpPr/>
          <p:nvPr/>
        </p:nvSpPr>
        <p:spPr>
          <a:xfrm>
            <a:off x="1612033" y="2521231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57A94-A96A-4E5B-86A2-ED4FB45C0493}"/>
              </a:ext>
            </a:extLst>
          </p:cNvPr>
          <p:cNvSpPr/>
          <p:nvPr/>
        </p:nvSpPr>
        <p:spPr>
          <a:xfrm>
            <a:off x="2692033" y="3870242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eomcs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72C64-19A9-4F54-A9BF-D5363122655E}"/>
              </a:ext>
            </a:extLst>
          </p:cNvPr>
          <p:cNvSpPr/>
          <p:nvPr/>
        </p:nvSpPr>
        <p:spPr>
          <a:xfrm>
            <a:off x="2152033" y="3339784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FC7E0A-3643-4B3A-A34C-9058D0986473}"/>
              </a:ext>
            </a:extLst>
          </p:cNvPr>
          <p:cNvSpPr/>
          <p:nvPr/>
        </p:nvSpPr>
        <p:spPr>
          <a:xfrm>
            <a:off x="3132922" y="4400700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5B55D4-933D-440E-A77B-4611C55FFCB6}"/>
              </a:ext>
            </a:extLst>
          </p:cNvPr>
          <p:cNvSpPr/>
          <p:nvPr/>
        </p:nvSpPr>
        <p:spPr>
          <a:xfrm>
            <a:off x="3611799" y="4931158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ex03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726B8B-9B87-40C8-A393-8B8C795FC52D}"/>
              </a:ext>
            </a:extLst>
          </p:cNvPr>
          <p:cNvSpPr/>
          <p:nvPr/>
        </p:nvSpPr>
        <p:spPr>
          <a:xfrm>
            <a:off x="4151799" y="5470465"/>
            <a:ext cx="2261308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Exam0300.java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FFA2668-3E1D-4704-A321-524DF3BBC9CA}"/>
              </a:ext>
            </a:extLst>
          </p:cNvPr>
          <p:cNvSpPr/>
          <p:nvPr/>
        </p:nvSpPr>
        <p:spPr>
          <a:xfrm rot="5400000">
            <a:off x="3295335" y="2430009"/>
            <a:ext cx="452487" cy="777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B88E97D-A154-48F6-B091-582E01B5776E}"/>
              </a:ext>
            </a:extLst>
          </p:cNvPr>
          <p:cNvSpPr/>
          <p:nvPr/>
        </p:nvSpPr>
        <p:spPr>
          <a:xfrm rot="5400000">
            <a:off x="3774212" y="3084884"/>
            <a:ext cx="452487" cy="7773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2B122-E77C-4AAC-9CA8-AA2D0CFD1260}"/>
              </a:ext>
            </a:extLst>
          </p:cNvPr>
          <p:cNvSpPr txBox="1"/>
          <p:nvPr/>
        </p:nvSpPr>
        <p:spPr>
          <a:xfrm>
            <a:off x="4295058" y="2586776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여기까지 일반 폴더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E15D1-A69C-41AB-89A2-EB95FBC04CB2}"/>
              </a:ext>
            </a:extLst>
          </p:cNvPr>
          <p:cNvSpPr txBox="1"/>
          <p:nvPr/>
        </p:nvSpPr>
        <p:spPr>
          <a:xfrm>
            <a:off x="4690149" y="3288874"/>
            <a:ext cx="41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AD47"/>
                </a:solidFill>
              </a:rPr>
              <a:t>자바패키지 시작</a:t>
            </a:r>
            <a:endParaRPr lang="en-US" altLang="ko-KR" dirty="0">
              <a:solidFill>
                <a:srgbClr val="70AD47"/>
              </a:solidFill>
            </a:endParaRPr>
          </a:p>
          <a:p>
            <a:r>
              <a:rPr lang="en-US" altLang="ko-KR" dirty="0">
                <a:solidFill>
                  <a:srgbClr val="70AD47"/>
                </a:solidFill>
              </a:rPr>
              <a:t>(com</a:t>
            </a:r>
            <a:r>
              <a:rPr lang="ko-KR" altLang="en-US" dirty="0">
                <a:solidFill>
                  <a:srgbClr val="70AD47"/>
                </a:solidFill>
              </a:rPr>
              <a:t>은 루트 패키지가 된다</a:t>
            </a:r>
            <a:r>
              <a:rPr lang="en-US" altLang="ko-KR" dirty="0">
                <a:solidFill>
                  <a:srgbClr val="70AD47"/>
                </a:solidFill>
              </a:rPr>
              <a:t>)</a:t>
            </a:r>
            <a:endParaRPr lang="ko-KR" altLang="en-US" dirty="0">
              <a:solidFill>
                <a:srgbClr val="70AD47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1B4699-1A9A-4160-BBDE-795B18C7D9E6}"/>
              </a:ext>
            </a:extLst>
          </p:cNvPr>
          <p:cNvSpPr/>
          <p:nvPr/>
        </p:nvSpPr>
        <p:spPr>
          <a:xfrm>
            <a:off x="6096000" y="5470465"/>
            <a:ext cx="4102493" cy="13222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package com.eomcs.lang.ex03;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B211DA6-6F61-41FA-A738-FA7CA1E4BB9B}"/>
              </a:ext>
            </a:extLst>
          </p:cNvPr>
          <p:cNvSpPr/>
          <p:nvPr/>
        </p:nvSpPr>
        <p:spPr>
          <a:xfrm rot="1655923">
            <a:off x="8530337" y="4833707"/>
            <a:ext cx="452487" cy="7773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D2C553-A09C-4462-9892-FE50B22E3F7B}"/>
              </a:ext>
            </a:extLst>
          </p:cNvPr>
          <p:cNvSpPr txBox="1"/>
          <p:nvPr/>
        </p:nvSpPr>
        <p:spPr>
          <a:xfrm>
            <a:off x="8110038" y="3266823"/>
            <a:ext cx="4176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67C2B"/>
                </a:solidFill>
              </a:rPr>
              <a:t>패키지에 소속될 경우</a:t>
            </a:r>
            <a:r>
              <a:rPr lang="en-US" altLang="ko-KR" dirty="0">
                <a:solidFill>
                  <a:srgbClr val="F67C2B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67C2B"/>
                </a:solidFill>
              </a:rPr>
              <a:t>소스파일 첫 명령어로 </a:t>
            </a:r>
            <a:r>
              <a:rPr lang="en-US" altLang="ko-KR" dirty="0">
                <a:solidFill>
                  <a:srgbClr val="F67C2B"/>
                </a:solidFill>
              </a:rPr>
              <a:t>package</a:t>
            </a:r>
            <a:r>
              <a:rPr lang="ko-KR" altLang="en-US" dirty="0">
                <a:solidFill>
                  <a:srgbClr val="F67C2B"/>
                </a:solidFill>
              </a:rPr>
              <a:t>를 지정 </a:t>
            </a:r>
            <a:r>
              <a:rPr lang="ko-KR" altLang="en-US" dirty="0" err="1">
                <a:solidFill>
                  <a:srgbClr val="F67C2B"/>
                </a:solidFill>
              </a:rPr>
              <a:t>해줘야한다</a:t>
            </a:r>
            <a:r>
              <a:rPr lang="en-US" altLang="ko-KR" dirty="0">
                <a:solidFill>
                  <a:srgbClr val="F67C2B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67C2B"/>
                </a:solidFill>
              </a:rPr>
              <a:t>소스 파일도 관리하기 쉽게 패키지에 해당하는 폴더를 둬야한다</a:t>
            </a:r>
            <a:r>
              <a:rPr lang="en-US" altLang="ko-KR" dirty="0">
                <a:solidFill>
                  <a:srgbClr val="F67C2B"/>
                </a:solidFill>
              </a:rPr>
              <a:t>.</a:t>
            </a:r>
            <a:r>
              <a:rPr lang="ko-KR" altLang="en-US" dirty="0">
                <a:solidFill>
                  <a:srgbClr val="F67C2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33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383445-0137-4585-AA90-2B163ADEEFA9}"/>
              </a:ext>
            </a:extLst>
          </p:cNvPr>
          <p:cNvSpPr/>
          <p:nvPr/>
        </p:nvSpPr>
        <p:spPr>
          <a:xfrm>
            <a:off x="678972" y="533811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57A94-A96A-4E5B-86A2-ED4FB45C0493}"/>
              </a:ext>
            </a:extLst>
          </p:cNvPr>
          <p:cNvSpPr/>
          <p:nvPr/>
        </p:nvSpPr>
        <p:spPr>
          <a:xfrm>
            <a:off x="1758972" y="1882822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eomcs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72C64-19A9-4F54-A9BF-D5363122655E}"/>
              </a:ext>
            </a:extLst>
          </p:cNvPr>
          <p:cNvSpPr/>
          <p:nvPr/>
        </p:nvSpPr>
        <p:spPr>
          <a:xfrm>
            <a:off x="1218972" y="1352364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FC7E0A-3643-4B3A-A34C-9058D0986473}"/>
              </a:ext>
            </a:extLst>
          </p:cNvPr>
          <p:cNvSpPr/>
          <p:nvPr/>
        </p:nvSpPr>
        <p:spPr>
          <a:xfrm>
            <a:off x="2199861" y="2413280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5B55D4-933D-440E-A77B-4611C55FFCB6}"/>
              </a:ext>
            </a:extLst>
          </p:cNvPr>
          <p:cNvSpPr/>
          <p:nvPr/>
        </p:nvSpPr>
        <p:spPr>
          <a:xfrm>
            <a:off x="2678738" y="2943738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ex03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726B8B-9B87-40C8-A393-8B8C795FC52D}"/>
              </a:ext>
            </a:extLst>
          </p:cNvPr>
          <p:cNvSpPr/>
          <p:nvPr/>
        </p:nvSpPr>
        <p:spPr>
          <a:xfrm>
            <a:off x="3218738" y="3483045"/>
            <a:ext cx="2261308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Exam0300.class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FFA2668-3E1D-4704-A321-524DF3BBC9CA}"/>
              </a:ext>
            </a:extLst>
          </p:cNvPr>
          <p:cNvSpPr/>
          <p:nvPr/>
        </p:nvSpPr>
        <p:spPr>
          <a:xfrm rot="5400000">
            <a:off x="2362274" y="442589"/>
            <a:ext cx="452487" cy="777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B88E97D-A154-48F6-B091-582E01B5776E}"/>
              </a:ext>
            </a:extLst>
          </p:cNvPr>
          <p:cNvSpPr/>
          <p:nvPr/>
        </p:nvSpPr>
        <p:spPr>
          <a:xfrm rot="5400000">
            <a:off x="2841151" y="1097464"/>
            <a:ext cx="452487" cy="7773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2B122-E77C-4AAC-9CA8-AA2D0CFD1260}"/>
              </a:ext>
            </a:extLst>
          </p:cNvPr>
          <p:cNvSpPr txBox="1"/>
          <p:nvPr/>
        </p:nvSpPr>
        <p:spPr>
          <a:xfrm>
            <a:off x="3361997" y="599356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472C4"/>
                </a:solidFill>
              </a:rPr>
              <a:t>Class</a:t>
            </a:r>
            <a:r>
              <a:rPr lang="ko-KR" altLang="en-US" dirty="0">
                <a:solidFill>
                  <a:srgbClr val="4472C4"/>
                </a:solidFill>
              </a:rPr>
              <a:t>파일 담는 폴더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E15D1-A69C-41AB-89A2-EB95FBC04CB2}"/>
              </a:ext>
            </a:extLst>
          </p:cNvPr>
          <p:cNvSpPr txBox="1"/>
          <p:nvPr/>
        </p:nvSpPr>
        <p:spPr>
          <a:xfrm>
            <a:off x="3757088" y="1301454"/>
            <a:ext cx="417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AD47"/>
                </a:solidFill>
              </a:rPr>
              <a:t>여기서부터 자바패키지 시작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642CF0B-3626-4E32-B1FF-4EEF34715969}"/>
              </a:ext>
            </a:extLst>
          </p:cNvPr>
          <p:cNvSpPr/>
          <p:nvPr/>
        </p:nvSpPr>
        <p:spPr>
          <a:xfrm rot="20125899">
            <a:off x="3592270" y="3844730"/>
            <a:ext cx="447423" cy="68621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DAD73-EBB2-4F9F-B245-70A28CE42096}"/>
              </a:ext>
            </a:extLst>
          </p:cNvPr>
          <p:cNvSpPr txBox="1"/>
          <p:nvPr/>
        </p:nvSpPr>
        <p:spPr>
          <a:xfrm>
            <a:off x="4203355" y="4225862"/>
            <a:ext cx="654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67C2B"/>
                </a:solidFill>
              </a:rPr>
              <a:t>실행</a:t>
            </a:r>
            <a:r>
              <a:rPr lang="en-US" altLang="ko-KR" dirty="0">
                <a:solidFill>
                  <a:srgbClr val="F67C2B"/>
                </a:solidFill>
              </a:rPr>
              <a:t>: </a:t>
            </a:r>
            <a:r>
              <a:rPr lang="en-US" altLang="ko-KR" b="1" dirty="0">
                <a:solidFill>
                  <a:srgbClr val="F67C2B"/>
                </a:solidFill>
              </a:rPr>
              <a:t>$java –cp bin com.eomcs.lang.ex03.Exam0300</a:t>
            </a:r>
          </a:p>
          <a:p>
            <a:r>
              <a:rPr lang="ko-KR" altLang="en-US" dirty="0">
                <a:solidFill>
                  <a:srgbClr val="F67C2B"/>
                </a:solidFill>
              </a:rPr>
              <a:t>실행 시</a:t>
            </a:r>
            <a:r>
              <a:rPr lang="en-US" altLang="ko-KR" dirty="0">
                <a:solidFill>
                  <a:srgbClr val="F67C2B"/>
                </a:solidFill>
              </a:rPr>
              <a:t>, </a:t>
            </a:r>
            <a:r>
              <a:rPr lang="ko-KR" altLang="en-US" dirty="0">
                <a:solidFill>
                  <a:srgbClr val="F67C2B"/>
                </a:solidFill>
              </a:rPr>
              <a:t>클래스 이름을 지정할 때 패키지 명도 ‘</a:t>
            </a:r>
            <a:r>
              <a:rPr lang="en-US" altLang="ko-KR" b="1" dirty="0">
                <a:solidFill>
                  <a:srgbClr val="F67C2B"/>
                </a:solidFill>
              </a:rPr>
              <a:t>.</a:t>
            </a:r>
            <a:r>
              <a:rPr lang="en-US" altLang="ko-KR" dirty="0">
                <a:solidFill>
                  <a:srgbClr val="F67C2B"/>
                </a:solidFill>
              </a:rPr>
              <a:t>’</a:t>
            </a:r>
            <a:r>
              <a:rPr lang="ko-KR" altLang="en-US" dirty="0">
                <a:solidFill>
                  <a:srgbClr val="F67C2B"/>
                </a:solidFill>
              </a:rPr>
              <a:t>을 사용해서 지정해줘야 한다</a:t>
            </a:r>
            <a:r>
              <a:rPr lang="en-US" altLang="ko-KR" dirty="0">
                <a:solidFill>
                  <a:srgbClr val="F67C2B"/>
                </a:solidFill>
              </a:rPr>
              <a:t>.</a:t>
            </a:r>
            <a:endParaRPr lang="ko-KR" altLang="en-US" dirty="0">
              <a:solidFill>
                <a:srgbClr val="F67C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73B4EA-8506-4AC9-B226-57ADB166D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7" y="307167"/>
            <a:ext cx="962795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29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BFB4B-E28B-4E17-B65E-B5D72C2D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6A63DBD-C283-4989-8C3D-07B640A39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08489"/>
            <a:ext cx="8395247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3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7A3F1E3-3F5C-4D90-A529-8344CC6F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3" y="184666"/>
            <a:ext cx="5040000" cy="335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CFFB75C-5203-4E9C-A690-3D0E1D2D147C}"/>
              </a:ext>
            </a:extLst>
          </p:cNvPr>
          <p:cNvSpPr/>
          <p:nvPr/>
        </p:nvSpPr>
        <p:spPr>
          <a:xfrm rot="3493823">
            <a:off x="4264967" y="2224918"/>
            <a:ext cx="370235" cy="69680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C529C-3669-4DE0-B0D7-09469C7053CB}"/>
              </a:ext>
            </a:extLst>
          </p:cNvPr>
          <p:cNvSpPr txBox="1"/>
          <p:nvPr/>
        </p:nvSpPr>
        <p:spPr>
          <a:xfrm>
            <a:off x="4043037" y="1987170"/>
            <a:ext cx="826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A5A5A5"/>
                </a:solidFill>
              </a:rPr>
              <a:t>1. </a:t>
            </a:r>
            <a:r>
              <a:rPr lang="ko-KR" altLang="en-US" sz="1400" dirty="0">
                <a:solidFill>
                  <a:srgbClr val="A5A5A5"/>
                </a:solidFill>
              </a:rPr>
              <a:t>컴파일</a:t>
            </a:r>
            <a:r>
              <a:rPr lang="en-US" altLang="ko-KR" sz="1400" b="1" dirty="0">
                <a:solidFill>
                  <a:srgbClr val="A5A5A5"/>
                </a:solidFill>
              </a:rPr>
              <a:t>: $</a:t>
            </a:r>
            <a:r>
              <a:rPr lang="en-US" altLang="ko-KR" sz="1400" b="1" dirty="0" err="1">
                <a:solidFill>
                  <a:srgbClr val="A5A5A5"/>
                </a:solidFill>
              </a:rPr>
              <a:t>javac</a:t>
            </a:r>
            <a:r>
              <a:rPr lang="en-US" altLang="ko-KR" sz="1400" b="1" dirty="0">
                <a:solidFill>
                  <a:srgbClr val="A5A5A5"/>
                </a:solidFill>
              </a:rPr>
              <a:t> –d bin –encoding UTF-8 </a:t>
            </a:r>
            <a:r>
              <a:rPr lang="en-US" altLang="ko-KR" sz="1400" b="1" dirty="0" err="1">
                <a:solidFill>
                  <a:srgbClr val="A5A5A5"/>
                </a:solidFill>
              </a:rPr>
              <a:t>src</a:t>
            </a:r>
            <a:r>
              <a:rPr lang="en-US" altLang="ko-KR" sz="1400" b="1" dirty="0">
                <a:solidFill>
                  <a:srgbClr val="A5A5A5"/>
                </a:solidFill>
              </a:rPr>
              <a:t>/main/java/com/</a:t>
            </a:r>
            <a:r>
              <a:rPr lang="en-US" altLang="ko-KR" sz="1400" b="1" dirty="0" err="1">
                <a:solidFill>
                  <a:srgbClr val="A5A5A5"/>
                </a:solidFill>
              </a:rPr>
              <a:t>eomcs</a:t>
            </a:r>
            <a:r>
              <a:rPr lang="en-US" altLang="ko-KR" sz="1400" b="1" dirty="0">
                <a:solidFill>
                  <a:srgbClr val="A5A5A5"/>
                </a:solidFill>
              </a:rPr>
              <a:t>/</a:t>
            </a:r>
            <a:r>
              <a:rPr lang="en-US" altLang="ko-KR" sz="1400" b="1" dirty="0" err="1">
                <a:solidFill>
                  <a:srgbClr val="A5A5A5"/>
                </a:solidFill>
              </a:rPr>
              <a:t>lang</a:t>
            </a:r>
            <a:r>
              <a:rPr lang="en-US" altLang="ko-KR" sz="1400" b="1" dirty="0">
                <a:solidFill>
                  <a:srgbClr val="A5A5A5"/>
                </a:solidFill>
              </a:rPr>
              <a:t>/ex03/Exam0300.java</a:t>
            </a:r>
            <a:endParaRPr lang="ko-KR" altLang="en-US" sz="1400" b="1" dirty="0">
              <a:solidFill>
                <a:srgbClr val="A5A5A5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E78D2DE-C4CF-4CF5-B84C-E2DE0FDC8231}"/>
              </a:ext>
            </a:extLst>
          </p:cNvPr>
          <p:cNvSpPr/>
          <p:nvPr/>
        </p:nvSpPr>
        <p:spPr>
          <a:xfrm rot="18419133">
            <a:off x="5542299" y="3314833"/>
            <a:ext cx="370235" cy="57544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49794-D04B-4712-8E02-8B811470A740}"/>
              </a:ext>
            </a:extLst>
          </p:cNvPr>
          <p:cNvSpPr txBox="1"/>
          <p:nvPr/>
        </p:nvSpPr>
        <p:spPr>
          <a:xfrm>
            <a:off x="5727416" y="3146830"/>
            <a:ext cx="531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B9BD5"/>
                </a:solidFill>
              </a:rPr>
              <a:t>2. </a:t>
            </a:r>
            <a:r>
              <a:rPr lang="ko-KR" altLang="en-US" sz="1400" dirty="0">
                <a:solidFill>
                  <a:srgbClr val="5B9BD5"/>
                </a:solidFill>
              </a:rPr>
              <a:t>패키지에 해당하는 폴더에 </a:t>
            </a:r>
            <a:r>
              <a:rPr lang="en-US" altLang="ko-KR" sz="1400" dirty="0">
                <a:solidFill>
                  <a:srgbClr val="5B9BD5"/>
                </a:solidFill>
              </a:rPr>
              <a:t>.class</a:t>
            </a:r>
            <a:r>
              <a:rPr lang="ko-KR" altLang="en-US" sz="1400" dirty="0">
                <a:solidFill>
                  <a:srgbClr val="5B9BD5"/>
                </a:solidFill>
              </a:rPr>
              <a:t>파일이 생성된다</a:t>
            </a:r>
            <a:r>
              <a:rPr lang="en-US" altLang="ko-KR" sz="1400" dirty="0">
                <a:solidFill>
                  <a:srgbClr val="5B9BD5"/>
                </a:solidFill>
              </a:rPr>
              <a:t>.</a:t>
            </a:r>
            <a:endParaRPr lang="ko-KR" altLang="en-US" sz="1400" b="1" dirty="0">
              <a:solidFill>
                <a:srgbClr val="5B9BD5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70A71FC-050C-42D8-B96B-101C617D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2E50F12-EB26-401B-9D1E-B289C91A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10" y="3767531"/>
            <a:ext cx="5224294" cy="243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8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FAA41-48A4-40BA-BD0F-13592B371A9D}"/>
              </a:ext>
            </a:extLst>
          </p:cNvPr>
          <p:cNvSpPr/>
          <p:nvPr/>
        </p:nvSpPr>
        <p:spPr>
          <a:xfrm>
            <a:off x="466531" y="1488233"/>
            <a:ext cx="2481943" cy="194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/>
              <a:t>Build Script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빌드 작업을 기술한 문서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06C89E7-6B93-4478-8FBF-867CD77AD946}"/>
              </a:ext>
            </a:extLst>
          </p:cNvPr>
          <p:cNvSpPr/>
          <p:nvPr/>
        </p:nvSpPr>
        <p:spPr>
          <a:xfrm>
            <a:off x="3834882" y="1936101"/>
            <a:ext cx="1800808" cy="104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F94DA1-5121-41EC-BB48-1360CB114595}"/>
              </a:ext>
            </a:extLst>
          </p:cNvPr>
          <p:cNvSpPr/>
          <p:nvPr/>
        </p:nvSpPr>
        <p:spPr>
          <a:xfrm>
            <a:off x="6416352" y="1488233"/>
            <a:ext cx="2481943" cy="194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Build tools</a:t>
            </a:r>
          </a:p>
          <a:p>
            <a:pPr algn="ctr"/>
            <a:endParaRPr lang="en-US" altLang="ko-KR" dirty="0"/>
          </a:p>
        </p:txBody>
      </p:sp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9A75A5E7-CA8E-4239-B120-A3C6C02F1EE2}"/>
              </a:ext>
            </a:extLst>
          </p:cNvPr>
          <p:cNvSpPr/>
          <p:nvPr/>
        </p:nvSpPr>
        <p:spPr>
          <a:xfrm>
            <a:off x="9162661" y="1936101"/>
            <a:ext cx="662474" cy="11476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52CD7-41AE-4E42-9889-4702EE8A2863}"/>
              </a:ext>
            </a:extLst>
          </p:cNvPr>
          <p:cNvSpPr txBox="1"/>
          <p:nvPr/>
        </p:nvSpPr>
        <p:spPr>
          <a:xfrm>
            <a:off x="4019941" y="1566769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loading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CC9FF-077A-416C-B0CC-116CB3510242}"/>
              </a:ext>
            </a:extLst>
          </p:cNvPr>
          <p:cNvSpPr txBox="1"/>
          <p:nvPr/>
        </p:nvSpPr>
        <p:spPr>
          <a:xfrm>
            <a:off x="10089501" y="1883439"/>
            <a:ext cx="180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빌드 작업을</a:t>
            </a:r>
            <a:endParaRPr lang="en-US" altLang="ko-KR" dirty="0"/>
          </a:p>
          <a:p>
            <a:r>
              <a:rPr lang="ko-KR" altLang="en-US" dirty="0"/>
              <a:t>순서대로</a:t>
            </a:r>
            <a:endParaRPr lang="en-US" altLang="ko-KR" dirty="0"/>
          </a:p>
          <a:p>
            <a:r>
              <a:rPr lang="ko-KR" altLang="en-US" dirty="0"/>
              <a:t>일괄적으로</a:t>
            </a:r>
            <a:endParaRPr lang="en-US" altLang="ko-KR" dirty="0"/>
          </a:p>
          <a:p>
            <a:r>
              <a:rPr lang="ko-KR" altLang="en-US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05536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FAA41-48A4-40BA-BD0F-13592B371A9D}"/>
              </a:ext>
            </a:extLst>
          </p:cNvPr>
          <p:cNvSpPr/>
          <p:nvPr/>
        </p:nvSpPr>
        <p:spPr>
          <a:xfrm>
            <a:off x="779157" y="2694154"/>
            <a:ext cx="1647495" cy="67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/>
              <a:t>Ant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06C89E7-6B93-4478-8FBF-867CD77AD946}"/>
              </a:ext>
            </a:extLst>
          </p:cNvPr>
          <p:cNvSpPr/>
          <p:nvPr/>
        </p:nvSpPr>
        <p:spPr>
          <a:xfrm>
            <a:off x="3319805" y="2804249"/>
            <a:ext cx="901823" cy="45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52CD7-41AE-4E42-9889-4702EE8A2863}"/>
              </a:ext>
            </a:extLst>
          </p:cNvPr>
          <p:cNvSpPr txBox="1"/>
          <p:nvPr/>
        </p:nvSpPr>
        <p:spPr>
          <a:xfrm>
            <a:off x="2938690" y="2105968"/>
            <a:ext cx="333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+ </a:t>
            </a:r>
            <a:r>
              <a:rPr lang="ko-KR" altLang="en-US" sz="1600" dirty="0">
                <a:solidFill>
                  <a:srgbClr val="FF0000"/>
                </a:solidFill>
              </a:rPr>
              <a:t>의존 라이브러리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관리 자동화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A50615-CA82-415D-A798-9883E4F795F0}"/>
              </a:ext>
            </a:extLst>
          </p:cNvPr>
          <p:cNvSpPr/>
          <p:nvPr/>
        </p:nvSpPr>
        <p:spPr>
          <a:xfrm>
            <a:off x="5168544" y="2692745"/>
            <a:ext cx="1647495" cy="67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/>
              <a:t>Maven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EA3BD-836B-417E-B451-A291EDBFDAA7}"/>
              </a:ext>
            </a:extLst>
          </p:cNvPr>
          <p:cNvSpPr/>
          <p:nvPr/>
        </p:nvSpPr>
        <p:spPr>
          <a:xfrm>
            <a:off x="9299967" y="2692745"/>
            <a:ext cx="1647495" cy="67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/>
              <a:t>Gradle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1EB5803-7401-4A0B-9C71-16E13075D339}"/>
              </a:ext>
            </a:extLst>
          </p:cNvPr>
          <p:cNvSpPr/>
          <p:nvPr/>
        </p:nvSpPr>
        <p:spPr>
          <a:xfrm>
            <a:off x="7504991" y="2804249"/>
            <a:ext cx="901823" cy="45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BA532-CD89-4EF9-9BD6-869FD2CED726}"/>
              </a:ext>
            </a:extLst>
          </p:cNvPr>
          <p:cNvSpPr txBox="1"/>
          <p:nvPr/>
        </p:nvSpPr>
        <p:spPr>
          <a:xfrm>
            <a:off x="7131437" y="2047742"/>
            <a:ext cx="333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+ </a:t>
            </a:r>
            <a:r>
              <a:rPr lang="ko-KR" altLang="en-US" sz="1600" dirty="0" err="1">
                <a:solidFill>
                  <a:srgbClr val="FF0000"/>
                </a:solidFill>
              </a:rPr>
              <a:t>빌드스크립트를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xml</a:t>
            </a:r>
            <a:r>
              <a:rPr lang="ko-KR" altLang="en-US" sz="1600" dirty="0">
                <a:solidFill>
                  <a:srgbClr val="FF0000"/>
                </a:solidFill>
              </a:rPr>
              <a:t>대신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groomy</a:t>
            </a:r>
            <a:r>
              <a:rPr lang="ko-KR" altLang="en-US" sz="1600" dirty="0">
                <a:solidFill>
                  <a:srgbClr val="FF0000"/>
                </a:solidFill>
              </a:rPr>
              <a:t>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049D76-DDE8-48CC-B8DC-B6C5B23A8AD3}"/>
              </a:ext>
            </a:extLst>
          </p:cNvPr>
          <p:cNvSpPr/>
          <p:nvPr/>
        </p:nvSpPr>
        <p:spPr>
          <a:xfrm>
            <a:off x="779157" y="3809285"/>
            <a:ext cx="1647495" cy="67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/>
              <a:t>build.xml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B1A4D0-214C-47C9-8C0D-38D88E3D976F}"/>
              </a:ext>
            </a:extLst>
          </p:cNvPr>
          <p:cNvSpPr/>
          <p:nvPr/>
        </p:nvSpPr>
        <p:spPr>
          <a:xfrm>
            <a:off x="5168544" y="3809285"/>
            <a:ext cx="1647495" cy="67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/>
              <a:t>pom.xml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05FC5E-FC2F-454D-93DB-839184255E8E}"/>
              </a:ext>
            </a:extLst>
          </p:cNvPr>
          <p:cNvSpPr/>
          <p:nvPr/>
        </p:nvSpPr>
        <p:spPr>
          <a:xfrm>
            <a:off x="9299967" y="3809285"/>
            <a:ext cx="2620007" cy="67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 err="1"/>
              <a:t>build.gradle</a:t>
            </a:r>
            <a:endParaRPr lang="en-US" altLang="ko-KR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A5513A-B032-49BE-8474-59AA4C4029EA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1602905" y="4485412"/>
            <a:ext cx="0" cy="55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7C08E0-23DC-4DEB-AF49-2D219C58F177}"/>
              </a:ext>
            </a:extLst>
          </p:cNvPr>
          <p:cNvSpPr txBox="1"/>
          <p:nvPr/>
        </p:nvSpPr>
        <p:spPr>
          <a:xfrm>
            <a:off x="402750" y="5035704"/>
            <a:ext cx="240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Ant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r>
              <a:rPr lang="ko-KR" altLang="en-US" sz="1600" dirty="0"/>
              <a:t>빌드 스크립트 파일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F4A445-E0F6-4281-9342-1475CDECF954}"/>
              </a:ext>
            </a:extLst>
          </p:cNvPr>
          <p:cNvCxnSpPr>
            <a:stCxn id="2" idx="2"/>
            <a:endCxn id="15" idx="0"/>
          </p:cNvCxnSpPr>
          <p:nvPr/>
        </p:nvCxnSpPr>
        <p:spPr>
          <a:xfrm>
            <a:off x="1602905" y="3370281"/>
            <a:ext cx="0" cy="439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2D0F67-96AB-47C2-96FB-38C594182D5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992292" y="3368872"/>
            <a:ext cx="0" cy="440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985030-C984-4E08-B131-C52B56ACA4FD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10123715" y="3368872"/>
            <a:ext cx="486256" cy="440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BB8B4E-A3B5-4DB0-B725-A04F6B178920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5992292" y="4485412"/>
            <a:ext cx="0" cy="55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0247AA-3692-447C-B269-0E28B08BF23B}"/>
              </a:ext>
            </a:extLst>
          </p:cNvPr>
          <p:cNvSpPr txBox="1"/>
          <p:nvPr/>
        </p:nvSpPr>
        <p:spPr>
          <a:xfrm>
            <a:off x="4271078" y="5035704"/>
            <a:ext cx="344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Maven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r>
              <a:rPr lang="ko-KR" altLang="en-US" sz="1600" dirty="0"/>
              <a:t>빌드 스크립트 파일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프로젝트를 개발할 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외부라이브러리</a:t>
            </a:r>
            <a:r>
              <a:rPr lang="en-US" altLang="ko-KR" sz="1600" dirty="0"/>
              <a:t>(API)/Framework</a:t>
            </a:r>
            <a:r>
              <a:rPr lang="ko-KR" altLang="en-US" sz="1600" dirty="0"/>
              <a:t>를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1800D9-14D3-44BB-8A73-090252E09DCD}"/>
              </a:ext>
            </a:extLst>
          </p:cNvPr>
          <p:cNvSpPr txBox="1"/>
          <p:nvPr/>
        </p:nvSpPr>
        <p:spPr>
          <a:xfrm>
            <a:off x="2631155" y="5737454"/>
            <a:ext cx="137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dependency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1B3730C-1D7E-4ABE-BED2-086FCEDBC15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08455" y="5906731"/>
            <a:ext cx="318820" cy="264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0F806F-3A28-4719-8A51-92C9BF321ED7}"/>
              </a:ext>
            </a:extLst>
          </p:cNvPr>
          <p:cNvSpPr txBox="1"/>
          <p:nvPr/>
        </p:nvSpPr>
        <p:spPr>
          <a:xfrm>
            <a:off x="7585176" y="3429000"/>
            <a:ext cx="13773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프로그래밍 언어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프로그래밍 언어를 이용해서 빌드 작업을 좀 더 정밀하게 제어할 수 있다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더 복잡한 빌드 작업을 수행할 수 있다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F882C3A6-CB3C-435A-84FE-0DA68F95A58A}"/>
              </a:ext>
            </a:extLst>
          </p:cNvPr>
          <p:cNvCxnSpPr>
            <a:cxnSpLocks/>
            <a:stCxn id="52" idx="3"/>
            <a:endCxn id="14" idx="2"/>
          </p:cNvCxnSpPr>
          <p:nvPr/>
        </p:nvCxnSpPr>
        <p:spPr>
          <a:xfrm flipH="1" flipV="1">
            <a:off x="8799376" y="2632517"/>
            <a:ext cx="163100" cy="1569772"/>
          </a:xfrm>
          <a:prstGeom prst="curvedConnector4">
            <a:avLst>
              <a:gd name="adj1" fmla="val -140159"/>
              <a:gd name="adj2" fmla="val 746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F60D87-009A-4C56-A0ED-FC3D22A24AB4}"/>
              </a:ext>
            </a:extLst>
          </p:cNvPr>
          <p:cNvCxnSpPr>
            <a:cxnSpLocks/>
            <a:stCxn id="58" idx="0"/>
            <a:endCxn id="18" idx="2"/>
          </p:cNvCxnSpPr>
          <p:nvPr/>
        </p:nvCxnSpPr>
        <p:spPr>
          <a:xfrm flipV="1">
            <a:off x="10609971" y="4485412"/>
            <a:ext cx="0" cy="667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353A65-86D5-4A2A-8C9D-015A5E82F5EC}"/>
              </a:ext>
            </a:extLst>
          </p:cNvPr>
          <p:cNvSpPr txBox="1"/>
          <p:nvPr/>
        </p:nvSpPr>
        <p:spPr>
          <a:xfrm>
            <a:off x="9409816" y="5152679"/>
            <a:ext cx="240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gradle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r>
              <a:rPr lang="ko-KR" altLang="en-US" sz="1600" dirty="0"/>
              <a:t>빌드 스크립트 파일</a:t>
            </a: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844EC56C-CA9D-4FD9-A43C-63BB4E5A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빌드 도구</a:t>
            </a:r>
            <a:r>
              <a:rPr lang="en-US" altLang="ko-KR" b="1" dirty="0"/>
              <a:t>(Ant, Maven, Gradle)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29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FAA41-48A4-40BA-BD0F-13592B371A9D}"/>
              </a:ext>
            </a:extLst>
          </p:cNvPr>
          <p:cNvSpPr/>
          <p:nvPr/>
        </p:nvSpPr>
        <p:spPr>
          <a:xfrm>
            <a:off x="2556588" y="1566769"/>
            <a:ext cx="2481943" cy="194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/>
              <a:t>JSP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DSP: java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CB2269-F189-40A9-92C0-BF6ED46F8D41}"/>
              </a:ext>
            </a:extLst>
          </p:cNvPr>
          <p:cNvSpPr/>
          <p:nvPr/>
        </p:nvSpPr>
        <p:spPr>
          <a:xfrm>
            <a:off x="6085115" y="1566769"/>
            <a:ext cx="2648338" cy="194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 err="1"/>
              <a:t>build.gradle</a:t>
            </a:r>
            <a:endParaRPr lang="en-US" altLang="ko-KR" sz="32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DSP: </a:t>
            </a:r>
          </a:p>
          <a:p>
            <a:pPr algn="ctr"/>
            <a:r>
              <a:rPr lang="en-US" altLang="ko-KR" dirty="0" err="1"/>
              <a:t>Grooby</a:t>
            </a:r>
            <a:r>
              <a:rPr lang="en-US" altLang="ko-KR" dirty="0"/>
              <a:t> || </a:t>
            </a:r>
            <a:r>
              <a:rPr lang="en-US" altLang="ko-KR" dirty="0" err="1"/>
              <a:t>kotlin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2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371</Words>
  <Application>Microsoft Office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2022.07.06 내용정리</vt:lpstr>
      <vt:lpstr>Maven 표준 프로젝트 디렉토리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빌드 도구(Ant, Maven, Gradle)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2022.07.06 내용정리</dc:title>
  <dc:creator>bitcamp</dc:creator>
  <cp:lastModifiedBy>bitcamp</cp:lastModifiedBy>
  <cp:revision>13</cp:revision>
  <dcterms:created xsi:type="dcterms:W3CDTF">2022-07-06T08:30:19Z</dcterms:created>
  <dcterms:modified xsi:type="dcterms:W3CDTF">2022-07-06T10:11:51Z</dcterms:modified>
</cp:coreProperties>
</file>