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2022-07-22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168D59-CC4B-9463-F517-319B5FCA266B}"/>
              </a:ext>
            </a:extLst>
          </p:cNvPr>
          <p:cNvSpPr/>
          <p:nvPr/>
        </p:nvSpPr>
        <p:spPr>
          <a:xfrm>
            <a:off x="914400" y="1126671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62572F-B613-4C09-88D6-10126B745312}"/>
              </a:ext>
            </a:extLst>
          </p:cNvPr>
          <p:cNvSpPr/>
          <p:nvPr/>
        </p:nvSpPr>
        <p:spPr>
          <a:xfrm>
            <a:off x="4528457" y="1126670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BoardHandler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4935C3-FA67-A5A1-6CF8-570D63366A08}"/>
              </a:ext>
            </a:extLst>
          </p:cNvPr>
          <p:cNvSpPr/>
          <p:nvPr/>
        </p:nvSpPr>
        <p:spPr>
          <a:xfrm>
            <a:off x="8757557" y="1126669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2A39FF-8FB4-9F5D-261A-22E0718716F7}"/>
              </a:ext>
            </a:extLst>
          </p:cNvPr>
          <p:cNvSpPr/>
          <p:nvPr/>
        </p:nvSpPr>
        <p:spPr>
          <a:xfrm>
            <a:off x="4528457" y="3461654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Prompt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64AF71-767B-373C-3B0E-031DC85597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96243" y="1796142"/>
            <a:ext cx="19322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C85118-3F54-43D6-B078-8B3A1A01002B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1755322" y="2465614"/>
            <a:ext cx="2773135" cy="1665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E3913B-8A40-EBDB-598F-90E487CFB71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369379" y="2465613"/>
            <a:ext cx="0" cy="99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14CBE6-77A3-64EA-7736-8F4731A7D5F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210300" y="1796141"/>
            <a:ext cx="254725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168D59-CC4B-9463-F517-319B5FCA266B}"/>
              </a:ext>
            </a:extLst>
          </p:cNvPr>
          <p:cNvSpPr/>
          <p:nvPr/>
        </p:nvSpPr>
        <p:spPr>
          <a:xfrm>
            <a:off x="914400" y="1126671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62572F-B613-4C09-88D6-10126B745312}"/>
              </a:ext>
            </a:extLst>
          </p:cNvPr>
          <p:cNvSpPr/>
          <p:nvPr/>
        </p:nvSpPr>
        <p:spPr>
          <a:xfrm>
            <a:off x="4528457" y="1126670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BoardHandler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4935C3-FA67-A5A1-6CF8-570D63366A08}"/>
              </a:ext>
            </a:extLst>
          </p:cNvPr>
          <p:cNvSpPr/>
          <p:nvPr/>
        </p:nvSpPr>
        <p:spPr>
          <a:xfrm>
            <a:off x="8754834" y="4392388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b="1" dirty="0"/>
              <a:t>oa</a:t>
            </a:r>
            <a:r>
              <a:rPr lang="en-US" altLang="ko-KR" dirty="0"/>
              <a:t>rd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2A39FF-8FB4-9F5D-261A-22E0718716F7}"/>
              </a:ext>
            </a:extLst>
          </p:cNvPr>
          <p:cNvSpPr/>
          <p:nvPr/>
        </p:nvSpPr>
        <p:spPr>
          <a:xfrm>
            <a:off x="8754835" y="2759528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Prompt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64AF71-767B-373C-3B0E-031DC85597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96243" y="1796142"/>
            <a:ext cx="19322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E3913B-8A40-EBDB-598F-90E487CFB71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210300" y="1796142"/>
            <a:ext cx="2544535" cy="163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14CBE6-77A3-64EA-7736-8F4731A7D5F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210300" y="1796142"/>
            <a:ext cx="2544534" cy="326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104E2-B509-7B41-84A9-9EEDB232863F}"/>
              </a:ext>
            </a:extLst>
          </p:cNvPr>
          <p:cNvSpPr/>
          <p:nvPr/>
        </p:nvSpPr>
        <p:spPr>
          <a:xfrm>
            <a:off x="4528457" y="4392387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A165C3-71DB-915A-7D47-81713817239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369379" y="2465613"/>
            <a:ext cx="0" cy="1926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BE66DB9-F2E2-1FC9-2FAE-CEA027FB996A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6210300" y="5061859"/>
            <a:ext cx="25445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54413E-7C59-EF8F-6949-C7AA1EA288D3}"/>
              </a:ext>
            </a:extLst>
          </p:cNvPr>
          <p:cNvSpPr/>
          <p:nvPr/>
        </p:nvSpPr>
        <p:spPr>
          <a:xfrm>
            <a:off x="8754834" y="1126668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F9D4EE-279C-7D1F-6908-EA4CB212990A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6210300" y="1796140"/>
            <a:ext cx="254453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218702A-94EF-D382-A999-1F20C83E14CD}"/>
              </a:ext>
            </a:extLst>
          </p:cNvPr>
          <p:cNvSpPr txBox="1"/>
          <p:nvPr/>
        </p:nvSpPr>
        <p:spPr>
          <a:xfrm>
            <a:off x="2626178" y="2817867"/>
            <a:ext cx="1828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데이터목록을</a:t>
            </a:r>
            <a:endParaRPr lang="en-US" altLang="ko-KR" dirty="0"/>
          </a:p>
          <a:p>
            <a:r>
              <a:rPr lang="ko-KR" altLang="en-US" dirty="0"/>
              <a:t>관리하는 코드</a:t>
            </a:r>
            <a:endParaRPr lang="en-US" altLang="ko-KR" dirty="0"/>
          </a:p>
          <a:p>
            <a:r>
              <a:rPr lang="ko-KR" altLang="en-US" b="1" dirty="0"/>
              <a:t>분리</a:t>
            </a:r>
          </a:p>
        </p:txBody>
      </p:sp>
      <p:sp>
        <p:nvSpPr>
          <p:cNvPr id="38" name="화살표: 왼쪽 37">
            <a:extLst>
              <a:ext uri="{FF2B5EF4-FFF2-40B4-BE49-F238E27FC236}">
                <a16:creationId xmlns:a16="http://schemas.microsoft.com/office/drawing/2014/main" id="{3D25EAB9-2D3D-DBC7-69AF-462190E6A491}"/>
              </a:ext>
            </a:extLst>
          </p:cNvPr>
          <p:cNvSpPr/>
          <p:nvPr/>
        </p:nvSpPr>
        <p:spPr>
          <a:xfrm>
            <a:off x="4596493" y="3175629"/>
            <a:ext cx="489857" cy="207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C24445-1FBA-B2BD-7C2B-636AA4316226}"/>
              </a:ext>
            </a:extLst>
          </p:cNvPr>
          <p:cNvSpPr txBox="1"/>
          <p:nvPr/>
        </p:nvSpPr>
        <p:spPr>
          <a:xfrm>
            <a:off x="3665763" y="6100662"/>
            <a:ext cx="340722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목록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 관리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5E4A38A-76E8-B103-B041-40AB71924C7D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flipH="1">
            <a:off x="5369378" y="5731330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0D5FAD-86DB-1EC3-FCCE-05ADD899A3F8}"/>
              </a:ext>
            </a:extLst>
          </p:cNvPr>
          <p:cNvSpPr txBox="1"/>
          <p:nvPr/>
        </p:nvSpPr>
        <p:spPr>
          <a:xfrm>
            <a:off x="3665763" y="388006"/>
            <a:ext cx="340722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OI </a:t>
            </a:r>
            <a:r>
              <a:rPr lang="ko-KR" altLang="en-US" dirty="0"/>
              <a:t>처리 </a:t>
            </a:r>
            <a:r>
              <a:rPr lang="en-US" altLang="ko-KR" dirty="0"/>
              <a:t>(</a:t>
            </a:r>
            <a:r>
              <a:rPr lang="ko-KR" altLang="en-US" dirty="0"/>
              <a:t>데이터 입출력</a:t>
            </a:r>
            <a:r>
              <a:rPr lang="en-US" altLang="ko-KR" dirty="0"/>
              <a:t>) </a:t>
            </a:r>
            <a:r>
              <a:rPr lang="ko-KR" altLang="en-US" dirty="0"/>
              <a:t>관리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952892D-0874-B811-88A7-E6A69EBB374E}"/>
              </a:ext>
            </a:extLst>
          </p:cNvPr>
          <p:cNvCxnSpPr>
            <a:cxnSpLocks/>
            <a:stCxn id="5" idx="0"/>
            <a:endCxn id="44" idx="2"/>
          </p:cNvCxnSpPr>
          <p:nvPr/>
        </p:nvCxnSpPr>
        <p:spPr>
          <a:xfrm flipH="1" flipV="1">
            <a:off x="5369378" y="757338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9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5A70CC-19A4-000D-598E-D05AB9F97EA1}"/>
              </a:ext>
            </a:extLst>
          </p:cNvPr>
          <p:cNvSpPr/>
          <p:nvPr/>
        </p:nvSpPr>
        <p:spPr>
          <a:xfrm>
            <a:off x="941033" y="177554"/>
            <a:ext cx="1216241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DCD767-789C-5BD5-5467-D9D2F141E538}"/>
              </a:ext>
            </a:extLst>
          </p:cNvPr>
          <p:cNvSpPr/>
          <p:nvPr/>
        </p:nvSpPr>
        <p:spPr>
          <a:xfrm>
            <a:off x="2508680" y="177554"/>
            <a:ext cx="1216241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C3707E-F9C1-4A2D-0006-B9F5A214C3E9}"/>
              </a:ext>
            </a:extLst>
          </p:cNvPr>
          <p:cNvSpPr/>
          <p:nvPr/>
        </p:nvSpPr>
        <p:spPr>
          <a:xfrm>
            <a:off x="2508680" y="5041033"/>
            <a:ext cx="1216241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util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D9CE70-AB66-3057-6067-DE383AA202D7}"/>
              </a:ext>
            </a:extLst>
          </p:cNvPr>
          <p:cNvSpPr/>
          <p:nvPr/>
        </p:nvSpPr>
        <p:spPr>
          <a:xfrm>
            <a:off x="4651900" y="177554"/>
            <a:ext cx="1216241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domain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0D9EE5-9483-0896-2226-524AB9ABB286}"/>
              </a:ext>
            </a:extLst>
          </p:cNvPr>
          <p:cNvSpPr/>
          <p:nvPr/>
        </p:nvSpPr>
        <p:spPr>
          <a:xfrm>
            <a:off x="4651900" y="1426715"/>
            <a:ext cx="1216241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duo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B77C99-B29B-487E-B7A6-4F9044342CF1}"/>
              </a:ext>
            </a:extLst>
          </p:cNvPr>
          <p:cNvSpPr/>
          <p:nvPr/>
        </p:nvSpPr>
        <p:spPr>
          <a:xfrm>
            <a:off x="4651900" y="2675876"/>
            <a:ext cx="1216241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handler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FE0B1C-B412-EE32-5881-F0215B965D65}"/>
              </a:ext>
            </a:extLst>
          </p:cNvPr>
          <p:cNvSpPr/>
          <p:nvPr/>
        </p:nvSpPr>
        <p:spPr>
          <a:xfrm>
            <a:off x="4651900" y="3925037"/>
            <a:ext cx="1216241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F2A68F-F7DE-29B7-17F0-0733C9D962D5}"/>
              </a:ext>
            </a:extLst>
          </p:cNvPr>
          <p:cNvSpPr/>
          <p:nvPr/>
        </p:nvSpPr>
        <p:spPr>
          <a:xfrm>
            <a:off x="6983766" y="186432"/>
            <a:ext cx="1216241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CBE619-470B-1697-4ACC-A75731E15825}"/>
              </a:ext>
            </a:extLst>
          </p:cNvPr>
          <p:cNvSpPr/>
          <p:nvPr/>
        </p:nvSpPr>
        <p:spPr>
          <a:xfrm>
            <a:off x="6983765" y="668045"/>
            <a:ext cx="1216241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328566-3FA9-164F-4677-FFC6508B74B4}"/>
              </a:ext>
            </a:extLst>
          </p:cNvPr>
          <p:cNvSpPr/>
          <p:nvPr/>
        </p:nvSpPr>
        <p:spPr>
          <a:xfrm>
            <a:off x="6983764" y="1386768"/>
            <a:ext cx="1216241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EE9114-750E-A274-4A4C-E0162D6234A0}"/>
              </a:ext>
            </a:extLst>
          </p:cNvPr>
          <p:cNvSpPr/>
          <p:nvPr/>
        </p:nvSpPr>
        <p:spPr>
          <a:xfrm>
            <a:off x="6983764" y="1863386"/>
            <a:ext cx="1942731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MemberList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B0D3FE-57BD-EC32-37B6-640762FD8C3A}"/>
              </a:ext>
            </a:extLst>
          </p:cNvPr>
          <p:cNvSpPr/>
          <p:nvPr/>
        </p:nvSpPr>
        <p:spPr>
          <a:xfrm>
            <a:off x="4651900" y="5041033"/>
            <a:ext cx="1216241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Prompt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7D62C3-3EC4-4205-B00A-617ACB478584}"/>
              </a:ext>
            </a:extLst>
          </p:cNvPr>
          <p:cNvSpPr/>
          <p:nvPr/>
        </p:nvSpPr>
        <p:spPr>
          <a:xfrm>
            <a:off x="6983764" y="2675876"/>
            <a:ext cx="1942731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BoardHandler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4BA4DE-EB14-9625-FE73-CAA46E34D7A9}"/>
              </a:ext>
            </a:extLst>
          </p:cNvPr>
          <p:cNvSpPr/>
          <p:nvPr/>
        </p:nvSpPr>
        <p:spPr>
          <a:xfrm>
            <a:off x="6983764" y="3295835"/>
            <a:ext cx="1942731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MemberHandler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AB2EB3-45BE-5236-6005-F4C39D8752B7}"/>
              </a:ext>
            </a:extLst>
          </p:cNvPr>
          <p:cNvCxnSpPr>
            <a:stCxn id="2" idx="3"/>
            <a:endCxn id="23" idx="1"/>
          </p:cNvCxnSpPr>
          <p:nvPr/>
        </p:nvCxnSpPr>
        <p:spPr>
          <a:xfrm>
            <a:off x="2157274" y="310719"/>
            <a:ext cx="3514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A0036DC-8B75-8E4E-06B8-8D462BBC3AF5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2157274" y="310719"/>
            <a:ext cx="351406" cy="486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DB3981D-189A-1F7A-22FE-3D873E5B70E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724921" y="310719"/>
            <a:ext cx="9269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E9EA9A5-A815-263B-768A-6D7EBBFA8D06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3724921" y="310719"/>
            <a:ext cx="926979" cy="1249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57F3694-92BF-8059-2D2A-F591A5AEDAC4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3724921" y="310719"/>
            <a:ext cx="926979" cy="2498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D60C86A-BB42-C64C-7550-9C95ACAECA64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724921" y="310719"/>
            <a:ext cx="926979" cy="3747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490683-767F-A36A-2957-AB12F19600BB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3724921" y="5174198"/>
            <a:ext cx="9269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6F5050A-3436-CEE7-111C-87269942FC31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5868141" y="310719"/>
            <a:ext cx="1115625" cy="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43F6CB9-E044-7B8B-E185-280E4C1CC0B1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5868141" y="310719"/>
            <a:ext cx="1115624" cy="490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5C6A893-E1F0-3AE0-2A46-8660389C83D3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 flipV="1">
            <a:off x="5868141" y="1519933"/>
            <a:ext cx="1115623" cy="39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F27E1FC-7859-9B55-77AA-4003C7A4E8AD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>
            <a:off x="5868141" y="1559880"/>
            <a:ext cx="1115623" cy="436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1117184-8678-9964-6B45-DEDE05701B98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5868141" y="2809041"/>
            <a:ext cx="1115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9224DFC-3EBC-4D89-8C91-1E978A5D515D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>
            <a:off x="5868141" y="2809041"/>
            <a:ext cx="1115623" cy="619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54E5735-9930-8639-9A06-516DFB82A21A}"/>
              </a:ext>
            </a:extLst>
          </p:cNvPr>
          <p:cNvSpPr txBox="1"/>
          <p:nvPr/>
        </p:nvSpPr>
        <p:spPr>
          <a:xfrm>
            <a:off x="4651900" y="562359"/>
            <a:ext cx="1376038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/>
              <a:t>사용자 정의 데이터 타입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253DD8-71B6-25CE-ACAA-3FB75847794C}"/>
              </a:ext>
            </a:extLst>
          </p:cNvPr>
          <p:cNvSpPr txBox="1"/>
          <p:nvPr/>
        </p:nvSpPr>
        <p:spPr>
          <a:xfrm>
            <a:off x="4651900" y="1833341"/>
            <a:ext cx="137603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/>
              <a:t>데이터 저장 및 조회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(</a:t>
            </a:r>
            <a:r>
              <a:rPr lang="ko-KR" altLang="en-US" sz="800" dirty="0" err="1"/>
              <a:t>퍼시스턴스</a:t>
            </a:r>
            <a:r>
              <a:rPr lang="en-US" altLang="ko-KR" sz="800" dirty="0"/>
              <a:t>)</a:t>
            </a:r>
            <a:r>
              <a:rPr lang="ko-KR" altLang="en-US" sz="800" dirty="0"/>
              <a:t> 역할 수행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DB1F83-0BD1-035E-23B2-F2A8755274C4}"/>
              </a:ext>
            </a:extLst>
          </p:cNvPr>
          <p:cNvSpPr txBox="1"/>
          <p:nvPr/>
        </p:nvSpPr>
        <p:spPr>
          <a:xfrm>
            <a:off x="4651900" y="3154726"/>
            <a:ext cx="1376038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/>
              <a:t>UI </a:t>
            </a:r>
            <a:r>
              <a:rPr lang="ko-KR" altLang="en-US" sz="800" dirty="0"/>
              <a:t>처리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4D29FD6-577E-BDF8-CF07-913C6A4C1080}"/>
              </a:ext>
            </a:extLst>
          </p:cNvPr>
          <p:cNvSpPr txBox="1"/>
          <p:nvPr/>
        </p:nvSpPr>
        <p:spPr>
          <a:xfrm>
            <a:off x="2508680" y="5516751"/>
            <a:ext cx="137603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/>
              <a:t>여러 프로젝트에서 사용할</a:t>
            </a:r>
            <a:endParaRPr lang="en-US" altLang="ko-KR" sz="800" dirty="0"/>
          </a:p>
          <a:p>
            <a:r>
              <a:rPr lang="ko-KR" altLang="en-US" sz="800" dirty="0"/>
              <a:t>실생활 객체</a:t>
            </a:r>
          </a:p>
        </p:txBody>
      </p:sp>
    </p:spTree>
    <p:extLst>
      <p:ext uri="{BB962C8B-B14F-4D97-AF65-F5344CB8AC3E}">
        <p14:creationId xmlns:p14="http://schemas.microsoft.com/office/powerpoint/2010/main" val="231541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328566-3FA9-164F-4677-FFC6508B74B4}"/>
              </a:ext>
            </a:extLst>
          </p:cNvPr>
          <p:cNvSpPr/>
          <p:nvPr/>
        </p:nvSpPr>
        <p:spPr>
          <a:xfrm>
            <a:off x="1029810" y="1049416"/>
            <a:ext cx="1216241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EE9114-750E-A274-4A4C-E0162D6234A0}"/>
              </a:ext>
            </a:extLst>
          </p:cNvPr>
          <p:cNvSpPr/>
          <p:nvPr/>
        </p:nvSpPr>
        <p:spPr>
          <a:xfrm>
            <a:off x="4862001" y="1049416"/>
            <a:ext cx="1942731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MemberList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52798E-8F2D-6261-246E-1C5A9ED01797}"/>
              </a:ext>
            </a:extLst>
          </p:cNvPr>
          <p:cNvSpPr/>
          <p:nvPr/>
        </p:nvSpPr>
        <p:spPr>
          <a:xfrm>
            <a:off x="1029810" y="1315746"/>
            <a:ext cx="2965141" cy="2894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boardCount</a:t>
            </a:r>
            <a:r>
              <a:rPr lang="en-US" altLang="ko-KR" dirty="0"/>
              <a:t>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boards: Board[]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toArray</a:t>
            </a:r>
            <a:r>
              <a:rPr lang="en-US" altLang="ko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remove()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grow()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nextNo</a:t>
            </a:r>
            <a:r>
              <a:rPr lang="en-US" altLang="ko-KR" dirty="0"/>
              <a:t>()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D296C0-54B7-661A-1FE4-70149DD02DD2}"/>
              </a:ext>
            </a:extLst>
          </p:cNvPr>
          <p:cNvSpPr/>
          <p:nvPr/>
        </p:nvSpPr>
        <p:spPr>
          <a:xfrm>
            <a:off x="4862001" y="1315746"/>
            <a:ext cx="2965141" cy="2894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memberCount</a:t>
            </a:r>
            <a:r>
              <a:rPr lang="en-US" altLang="ko-KR" dirty="0"/>
              <a:t>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members: Member[]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toArray</a:t>
            </a:r>
            <a:r>
              <a:rPr lang="en-US" altLang="ko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remove()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grow()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nextNo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547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328566-3FA9-164F-4677-FFC6508B74B4}"/>
              </a:ext>
            </a:extLst>
          </p:cNvPr>
          <p:cNvSpPr/>
          <p:nvPr/>
        </p:nvSpPr>
        <p:spPr>
          <a:xfrm>
            <a:off x="310719" y="3493364"/>
            <a:ext cx="1216241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EE9114-750E-A274-4A4C-E0162D6234A0}"/>
              </a:ext>
            </a:extLst>
          </p:cNvPr>
          <p:cNvSpPr/>
          <p:nvPr/>
        </p:nvSpPr>
        <p:spPr>
          <a:xfrm>
            <a:off x="4142910" y="3493364"/>
            <a:ext cx="1942731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MemberList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52798E-8F2D-6261-246E-1C5A9ED01797}"/>
              </a:ext>
            </a:extLst>
          </p:cNvPr>
          <p:cNvSpPr/>
          <p:nvPr/>
        </p:nvSpPr>
        <p:spPr>
          <a:xfrm>
            <a:off x="310719" y="3759694"/>
            <a:ext cx="2965141" cy="2894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err="1">
                <a:solidFill>
                  <a:schemeClr val="accent4"/>
                </a:solidFill>
              </a:rPr>
              <a:t>boardCount</a:t>
            </a:r>
            <a:r>
              <a:rPr lang="en-US" altLang="ko-KR" strike="sngStrike" dirty="0">
                <a:solidFill>
                  <a:schemeClr val="accent4"/>
                </a:solidFill>
              </a:rPr>
              <a:t>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>
                <a:solidFill>
                  <a:schemeClr val="accent4"/>
                </a:solidFill>
              </a:rPr>
              <a:t>boards: Board[]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err="1">
                <a:solidFill>
                  <a:schemeClr val="accent4"/>
                </a:solidFill>
              </a:rPr>
              <a:t>toArray</a:t>
            </a:r>
            <a:r>
              <a:rPr lang="en-US" altLang="ko-KR" strike="sngStrike" dirty="0">
                <a:solidFill>
                  <a:schemeClr val="accent4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>
                <a:solidFill>
                  <a:schemeClr val="accent4"/>
                </a:solidFill>
              </a:rPr>
              <a:t>add()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>
                <a:solidFill>
                  <a:schemeClr val="accent4"/>
                </a:solidFill>
              </a:rPr>
              <a:t>get()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>
                <a:solidFill>
                  <a:schemeClr val="accent4"/>
                </a:solidFill>
              </a:rPr>
              <a:t>remove()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>
                <a:solidFill>
                  <a:schemeClr val="accent4"/>
                </a:solidFill>
              </a:rPr>
              <a:t>grow()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nextNo</a:t>
            </a:r>
            <a:r>
              <a:rPr lang="en-US" altLang="ko-KR" dirty="0"/>
              <a:t>()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D296C0-54B7-661A-1FE4-70149DD02DD2}"/>
              </a:ext>
            </a:extLst>
          </p:cNvPr>
          <p:cNvSpPr/>
          <p:nvPr/>
        </p:nvSpPr>
        <p:spPr>
          <a:xfrm>
            <a:off x="4142910" y="3759694"/>
            <a:ext cx="2965141" cy="2894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err="1">
                <a:solidFill>
                  <a:schemeClr val="accent4"/>
                </a:solidFill>
              </a:rPr>
              <a:t>memberCount</a:t>
            </a:r>
            <a:r>
              <a:rPr lang="en-US" altLang="ko-KR" strike="sngStrike" dirty="0">
                <a:solidFill>
                  <a:schemeClr val="accent4"/>
                </a:solidFill>
              </a:rPr>
              <a:t>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>
                <a:solidFill>
                  <a:schemeClr val="accent4"/>
                </a:solidFill>
              </a:rPr>
              <a:t>members: Member[]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err="1">
                <a:solidFill>
                  <a:schemeClr val="accent4"/>
                </a:solidFill>
              </a:rPr>
              <a:t>toArray</a:t>
            </a:r>
            <a:r>
              <a:rPr lang="en-US" altLang="ko-KR" strike="sngStrike" dirty="0">
                <a:solidFill>
                  <a:schemeClr val="accent4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>
                <a:solidFill>
                  <a:schemeClr val="accent4"/>
                </a:solidFill>
              </a:rPr>
              <a:t>add()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>
                <a:solidFill>
                  <a:schemeClr val="accent4"/>
                </a:solidFill>
              </a:rPr>
              <a:t>get()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>
                <a:solidFill>
                  <a:schemeClr val="accent4"/>
                </a:solidFill>
              </a:rPr>
              <a:t>remove()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>
                <a:solidFill>
                  <a:schemeClr val="accent4"/>
                </a:solidFill>
              </a:rPr>
              <a:t>grow()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nextNo</a:t>
            </a:r>
            <a:r>
              <a:rPr lang="en-US" altLang="ko-KR" dirty="0"/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BE771-E2AA-5A2F-B33F-3F46F66D6FFF}"/>
              </a:ext>
            </a:extLst>
          </p:cNvPr>
          <p:cNvSpPr/>
          <p:nvPr/>
        </p:nvSpPr>
        <p:spPr>
          <a:xfrm>
            <a:off x="310719" y="72872"/>
            <a:ext cx="1216241" cy="266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ObjectList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C0D21-417F-B5EC-224F-717EE3E7DC27}"/>
              </a:ext>
            </a:extLst>
          </p:cNvPr>
          <p:cNvSpPr/>
          <p:nvPr/>
        </p:nvSpPr>
        <p:spPr>
          <a:xfrm>
            <a:off x="310719" y="339202"/>
            <a:ext cx="2965141" cy="20666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Length():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List: Object[]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toArray</a:t>
            </a:r>
            <a:r>
              <a:rPr lang="en-US" altLang="ko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remove()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grow()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get()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CCE2DA6-B912-0200-4234-7F208E9AF86C}"/>
              </a:ext>
            </a:extLst>
          </p:cNvPr>
          <p:cNvCxnSpPr>
            <a:stCxn id="33" idx="0"/>
            <a:endCxn id="7" idx="2"/>
          </p:cNvCxnSpPr>
          <p:nvPr/>
        </p:nvCxnSpPr>
        <p:spPr>
          <a:xfrm flipV="1">
            <a:off x="918840" y="2405849"/>
            <a:ext cx="874450" cy="1087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754765F-23C1-794A-16D6-7F5115FE42A2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H="1" flipV="1">
            <a:off x="1793290" y="2405849"/>
            <a:ext cx="3320986" cy="1087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47E77C-527A-F83A-C21F-6E0D2FD057FB}"/>
              </a:ext>
            </a:extLst>
          </p:cNvPr>
          <p:cNvSpPr txBox="1"/>
          <p:nvPr/>
        </p:nvSpPr>
        <p:spPr>
          <a:xfrm>
            <a:off x="3754959" y="2580274"/>
            <a:ext cx="27186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일반화</a:t>
            </a:r>
            <a:r>
              <a:rPr lang="en-US" altLang="ko-KR" dirty="0"/>
              <a:t>(</a:t>
            </a:r>
            <a:r>
              <a:rPr lang="en-US" altLang="ko-KR" dirty="0" err="1"/>
              <a:t>gerneralization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36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168D59-CC4B-9463-F517-319B5FCA266B}"/>
              </a:ext>
            </a:extLst>
          </p:cNvPr>
          <p:cNvSpPr/>
          <p:nvPr/>
        </p:nvSpPr>
        <p:spPr>
          <a:xfrm>
            <a:off x="914400" y="1126671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</a:p>
          <a:p>
            <a:pPr algn="ctr"/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62572F-B613-4C09-88D6-10126B745312}"/>
              </a:ext>
            </a:extLst>
          </p:cNvPr>
          <p:cNvSpPr/>
          <p:nvPr/>
        </p:nvSpPr>
        <p:spPr>
          <a:xfrm>
            <a:off x="914399" y="4011913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64AF71-767B-373C-3B0E-031DC85597A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755321" y="2465614"/>
            <a:ext cx="1" cy="1546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1C872C-FD38-5F0A-D982-63C461CAC1AF}"/>
              </a:ext>
            </a:extLst>
          </p:cNvPr>
          <p:cNvSpPr txBox="1"/>
          <p:nvPr/>
        </p:nvSpPr>
        <p:spPr>
          <a:xfrm>
            <a:off x="2036949" y="2777098"/>
            <a:ext cx="62725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기능상속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String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Object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를</a:t>
            </a:r>
            <a:r>
              <a:rPr lang="ko-KR" altLang="en-US" dirty="0">
                <a:sym typeface="Wingdings" panose="05000000000000000000" pitchFamily="2" charset="2"/>
              </a:rPr>
              <a:t> 상속 받는다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목적어 방향으로 </a:t>
            </a:r>
            <a:r>
              <a:rPr lang="ko-KR" altLang="en-US" dirty="0">
                <a:sym typeface="Wingdings" panose="05000000000000000000" pitchFamily="2" charset="2"/>
              </a:rPr>
              <a:t>화살표가 향하면 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FB7A8F-FFCB-C463-F24C-5498F8F61608}"/>
              </a:ext>
            </a:extLst>
          </p:cNvPr>
          <p:cNvSpPr txBox="1"/>
          <p:nvPr/>
        </p:nvSpPr>
        <p:spPr>
          <a:xfrm>
            <a:off x="2928916" y="1611476"/>
            <a:ext cx="340722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SUPER CLASS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4B042E9-31FD-52E4-40D8-3273D547435C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2596243" y="1796142"/>
            <a:ext cx="3326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3900EF-F713-34B0-371C-D16BF3B1B1D6}"/>
              </a:ext>
            </a:extLst>
          </p:cNvPr>
          <p:cNvSpPr txBox="1"/>
          <p:nvPr/>
        </p:nvSpPr>
        <p:spPr>
          <a:xfrm>
            <a:off x="3054684" y="4496718"/>
            <a:ext cx="340722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SUB CLASS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1F19AF-5CA5-7ADD-CEBC-6F1E2649437A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 flipV="1">
            <a:off x="2596242" y="4681384"/>
            <a:ext cx="4584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D50233-1443-8EC6-E24F-123A4462A5A4}"/>
              </a:ext>
            </a:extLst>
          </p:cNvPr>
          <p:cNvSpPr txBox="1"/>
          <p:nvPr/>
        </p:nvSpPr>
        <p:spPr>
          <a:xfrm>
            <a:off x="3054684" y="461639"/>
            <a:ext cx="52548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/>
              <a:t>모든 클래스가 기본으로 가져야 할 필드와 메서드 정의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81FE3E0-1494-745E-804B-7DC604817CA0}"/>
              </a:ext>
            </a:extLst>
          </p:cNvPr>
          <p:cNvCxnSpPr>
            <a:cxnSpLocks/>
            <a:stCxn id="4" idx="0"/>
            <a:endCxn id="30" idx="1"/>
          </p:cNvCxnSpPr>
          <p:nvPr/>
        </p:nvCxnSpPr>
        <p:spPr>
          <a:xfrm flipV="1">
            <a:off x="1755322" y="630916"/>
            <a:ext cx="1299362" cy="49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9ABE9AA-C38B-A114-E9BF-7E951B633124}"/>
              </a:ext>
            </a:extLst>
          </p:cNvPr>
          <p:cNvSpPr txBox="1"/>
          <p:nvPr/>
        </p:nvSpPr>
        <p:spPr>
          <a:xfrm>
            <a:off x="3313615" y="5657679"/>
            <a:ext cx="340722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Object</a:t>
            </a:r>
            <a:r>
              <a:rPr lang="ko-KR" altLang="en-US" sz="1600" dirty="0"/>
              <a:t> 사용법 </a:t>
            </a:r>
            <a:r>
              <a:rPr lang="en-US" altLang="ko-KR" sz="1600" dirty="0"/>
              <a:t>+ </a:t>
            </a:r>
            <a:r>
              <a:rPr lang="ko-KR" altLang="en-US" sz="1600" dirty="0"/>
              <a:t>문자열 다루는 법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501F9A5-DA40-590F-937E-0CA52CB80F1D}"/>
              </a:ext>
            </a:extLst>
          </p:cNvPr>
          <p:cNvCxnSpPr>
            <a:cxnSpLocks/>
            <a:stCxn id="5" idx="2"/>
            <a:endCxn id="43" idx="1"/>
          </p:cNvCxnSpPr>
          <p:nvPr/>
        </p:nvCxnSpPr>
        <p:spPr>
          <a:xfrm>
            <a:off x="1755321" y="5350856"/>
            <a:ext cx="1558294" cy="476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85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B83F84B-7296-380A-89B5-EDD4CF661F01}"/>
              </a:ext>
            </a:extLst>
          </p:cNvPr>
          <p:cNvSpPr/>
          <p:nvPr/>
        </p:nvSpPr>
        <p:spPr>
          <a:xfrm>
            <a:off x="649549" y="794142"/>
            <a:ext cx="3744898" cy="3706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FE853B-A319-E31F-E1D6-E888E1900EDA}"/>
              </a:ext>
            </a:extLst>
          </p:cNvPr>
          <p:cNvSpPr/>
          <p:nvPr/>
        </p:nvSpPr>
        <p:spPr>
          <a:xfrm>
            <a:off x="1483048" y="1846555"/>
            <a:ext cx="2077900" cy="17989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</a:p>
          <a:p>
            <a:pPr algn="ctr"/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121DA2-D19F-C8B2-81A8-D08996095FE6}"/>
              </a:ext>
            </a:extLst>
          </p:cNvPr>
          <p:cNvSpPr/>
          <p:nvPr/>
        </p:nvSpPr>
        <p:spPr>
          <a:xfrm>
            <a:off x="6205492" y="1532190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</a:p>
          <a:p>
            <a:pPr algn="ctr"/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9CCBDC-4714-4F51-5C15-47EFC29BFAD8}"/>
              </a:ext>
            </a:extLst>
          </p:cNvPr>
          <p:cNvSpPr/>
          <p:nvPr/>
        </p:nvSpPr>
        <p:spPr>
          <a:xfrm>
            <a:off x="9241655" y="1532190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D137CF-1A22-1BBA-4AC3-D93809D2706A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7887335" y="2201662"/>
            <a:ext cx="1354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CA4831-7C09-0DF0-AE37-1BE6C62E6358}"/>
              </a:ext>
            </a:extLst>
          </p:cNvPr>
          <p:cNvSpPr txBox="1"/>
          <p:nvPr/>
        </p:nvSpPr>
        <p:spPr>
          <a:xfrm>
            <a:off x="6621740" y="1043566"/>
            <a:ext cx="401370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Object</a:t>
            </a:r>
            <a:r>
              <a:rPr lang="ko-KR" altLang="en-US" sz="1400" dirty="0"/>
              <a:t>의 기능을 사용할 수 있는 권리를 갖는다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E7844DE3-317B-11FE-2757-4CCA55374747}"/>
              </a:ext>
            </a:extLst>
          </p:cNvPr>
          <p:cNvSpPr/>
          <p:nvPr/>
        </p:nvSpPr>
        <p:spPr>
          <a:xfrm>
            <a:off x="-182181" y="2647561"/>
            <a:ext cx="3262017" cy="24808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8617B-C4E7-4ADB-A221-8FFC58481956}"/>
              </a:ext>
            </a:extLst>
          </p:cNvPr>
          <p:cNvSpPr txBox="1"/>
          <p:nvPr/>
        </p:nvSpPr>
        <p:spPr>
          <a:xfrm>
            <a:off x="1658907" y="3920642"/>
            <a:ext cx="4013709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Object</a:t>
            </a:r>
            <a:r>
              <a:rPr lang="ko-KR" altLang="en-US" sz="1400" dirty="0"/>
              <a:t>의 코드를 가져오는 것이 아니다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124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121DA2-D19F-C8B2-81A8-D08996095FE6}"/>
              </a:ext>
            </a:extLst>
          </p:cNvPr>
          <p:cNvSpPr/>
          <p:nvPr/>
        </p:nvSpPr>
        <p:spPr>
          <a:xfrm>
            <a:off x="1198485" y="1207362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D137CF-1A22-1BBA-4AC3-D93809D2706A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1738485" y="2287362"/>
            <a:ext cx="0" cy="259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CA4831-7C09-0DF0-AE37-1BE6C62E6358}"/>
              </a:ext>
            </a:extLst>
          </p:cNvPr>
          <p:cNvSpPr txBox="1"/>
          <p:nvPr/>
        </p:nvSpPr>
        <p:spPr>
          <a:xfrm>
            <a:off x="2659341" y="4273259"/>
            <a:ext cx="4810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m()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A3F7D9-BF37-430F-ACE5-71903D974BFC}"/>
              </a:ext>
            </a:extLst>
          </p:cNvPr>
          <p:cNvSpPr/>
          <p:nvPr/>
        </p:nvSpPr>
        <p:spPr>
          <a:xfrm>
            <a:off x="1198485" y="2547255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924DE5-24EB-557D-02AC-DFD56D0E2EDB}"/>
              </a:ext>
            </a:extLst>
          </p:cNvPr>
          <p:cNvSpPr/>
          <p:nvPr/>
        </p:nvSpPr>
        <p:spPr>
          <a:xfrm>
            <a:off x="1198485" y="388714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7A72A8-411D-BA32-E4F6-D69B3C1F2656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1738485" y="4967148"/>
            <a:ext cx="0" cy="259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57623C-33B3-72F5-3B1D-0AAE600F774A}"/>
              </a:ext>
            </a:extLst>
          </p:cNvPr>
          <p:cNvSpPr/>
          <p:nvPr/>
        </p:nvSpPr>
        <p:spPr>
          <a:xfrm>
            <a:off x="1198485" y="522704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82BDBE-14AB-0A7D-D734-BF99CCB5E67C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1738485" y="3627255"/>
            <a:ext cx="0" cy="259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9F0D2D-D4D2-DB96-B912-42413E8A6894}"/>
              </a:ext>
            </a:extLst>
          </p:cNvPr>
          <p:cNvSpPr txBox="1"/>
          <p:nvPr/>
        </p:nvSpPr>
        <p:spPr>
          <a:xfrm>
            <a:off x="2659342" y="5613152"/>
            <a:ext cx="48102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m()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865034-7742-CAB0-D3F1-8573AEE67E2F}"/>
              </a:ext>
            </a:extLst>
          </p:cNvPr>
          <p:cNvSpPr txBox="1"/>
          <p:nvPr/>
        </p:nvSpPr>
        <p:spPr>
          <a:xfrm>
            <a:off x="4516583" y="5567513"/>
            <a:ext cx="10800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this.m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BC29C7-69E9-84D9-F3F9-F7D608DBFCAD}"/>
              </a:ext>
            </a:extLst>
          </p:cNvPr>
          <p:cNvSpPr txBox="1"/>
          <p:nvPr/>
        </p:nvSpPr>
        <p:spPr>
          <a:xfrm>
            <a:off x="4516583" y="4242482"/>
            <a:ext cx="10800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super.m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7C562E-15A0-7875-8F5A-04D6A54B8574}"/>
              </a:ext>
            </a:extLst>
          </p:cNvPr>
          <p:cNvCxnSpPr>
            <a:stCxn id="26" idx="1"/>
            <a:endCxn id="25" idx="3"/>
          </p:cNvCxnSpPr>
          <p:nvPr/>
        </p:nvCxnSpPr>
        <p:spPr>
          <a:xfrm flipH="1">
            <a:off x="3140366" y="5752179"/>
            <a:ext cx="1376217" cy="1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3780F9A-C9A5-5CA5-2E68-B1FA49B261E2}"/>
              </a:ext>
            </a:extLst>
          </p:cNvPr>
          <p:cNvCxnSpPr>
            <a:cxnSpLocks/>
            <a:stCxn id="27" idx="1"/>
            <a:endCxn id="19" idx="3"/>
          </p:cNvCxnSpPr>
          <p:nvPr/>
        </p:nvCxnSpPr>
        <p:spPr>
          <a:xfrm flipH="1">
            <a:off x="3140365" y="4427148"/>
            <a:ext cx="13762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화살표: 위쪽 35">
            <a:extLst>
              <a:ext uri="{FF2B5EF4-FFF2-40B4-BE49-F238E27FC236}">
                <a16:creationId xmlns:a16="http://schemas.microsoft.com/office/drawing/2014/main" id="{E36FBEB3-98C7-A73A-D4AE-E3411D5B6E9A}"/>
              </a:ext>
            </a:extLst>
          </p:cNvPr>
          <p:cNvSpPr/>
          <p:nvPr/>
        </p:nvSpPr>
        <p:spPr>
          <a:xfrm>
            <a:off x="5772727" y="967182"/>
            <a:ext cx="498760" cy="532014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3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257</Words>
  <Application>Microsoft Office PowerPoint</Application>
  <PresentationFormat>와이드스크린</PresentationFormat>
  <Paragraphs>111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2022-07-22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bitcamp</cp:lastModifiedBy>
  <cp:revision>62</cp:revision>
  <dcterms:created xsi:type="dcterms:W3CDTF">2022-07-12T09:40:21Z</dcterms:created>
  <dcterms:modified xsi:type="dcterms:W3CDTF">2022-07-22T11:23:17Z</dcterms:modified>
</cp:coreProperties>
</file>