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2022-08-10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812CA5C-6943-A998-C7C2-ACA3910C8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64445"/>
              </p:ext>
            </p:extLst>
          </p:nvPr>
        </p:nvGraphicFramePr>
        <p:xfrm>
          <a:off x="140138" y="73573"/>
          <a:ext cx="11799614" cy="652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938">
                  <a:extLst>
                    <a:ext uri="{9D8B030D-6E8A-4147-A177-3AD203B41FA5}">
                      <a16:colId xmlns:a16="http://schemas.microsoft.com/office/drawing/2014/main" val="1716195492"/>
                    </a:ext>
                  </a:extLst>
                </a:gridCol>
                <a:gridCol w="1145627">
                  <a:extLst>
                    <a:ext uri="{9D8B030D-6E8A-4147-A177-3AD203B41FA5}">
                      <a16:colId xmlns:a16="http://schemas.microsoft.com/office/drawing/2014/main" val="172788221"/>
                    </a:ext>
                  </a:extLst>
                </a:gridCol>
                <a:gridCol w="4014952">
                  <a:extLst>
                    <a:ext uri="{9D8B030D-6E8A-4147-A177-3AD203B41FA5}">
                      <a16:colId xmlns:a16="http://schemas.microsoft.com/office/drawing/2014/main" val="1102246341"/>
                    </a:ext>
                  </a:extLst>
                </a:gridCol>
                <a:gridCol w="4162097">
                  <a:extLst>
                    <a:ext uri="{9D8B030D-6E8A-4147-A177-3AD203B41FA5}">
                      <a16:colId xmlns:a16="http://schemas.microsoft.com/office/drawing/2014/main" val="3584977435"/>
                    </a:ext>
                  </a:extLst>
                </a:gridCol>
              </a:tblGrid>
              <a:tr h="412702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Byte stream (byte, byte[])</a:t>
                      </a:r>
                    </a:p>
                    <a:p>
                      <a:r>
                        <a:rPr lang="en-US" altLang="ko-Kore-KR" dirty="0" err="1"/>
                        <a:t>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OutputStream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Character stream (char, char[])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Reader/Writer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18426"/>
                  </a:ext>
                </a:extLst>
              </a:tr>
              <a:tr h="412702">
                <a:tc rowSpan="3">
                  <a:txBody>
                    <a:bodyPr/>
                    <a:lstStyle/>
                    <a:p>
                      <a:r>
                        <a:rPr lang="en-US" altLang="ko-Kore-KR" dirty="0" err="1"/>
                        <a:t>DataSinkStream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FileInputStream</a:t>
                      </a:r>
                      <a:r>
                        <a:rPr lang="en-US" altLang="ko-Kore-KR" dirty="0"/>
                        <a:t>/</a:t>
                      </a:r>
                    </a:p>
                    <a:p>
                      <a:r>
                        <a:rPr lang="en-US" altLang="ko-Kore-KR" dirty="0" err="1"/>
                        <a:t>FileoutoutStream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FileReader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FileWriter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52146"/>
                  </a:ext>
                </a:extLst>
              </a:tr>
              <a:tr h="41270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메모리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ByteArrayInputArray</a:t>
                      </a:r>
                      <a:r>
                        <a:rPr lang="en-US" altLang="ko-Kore-KR" dirty="0"/>
                        <a:t>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ByteArrayOutputArray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CharArrayReader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CharArrayWriter</a:t>
                      </a:r>
                      <a:endParaRPr lang="en-US" altLang="ko-Kore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StringReader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StringWriter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00419"/>
                  </a:ext>
                </a:extLst>
              </a:tr>
              <a:tr h="41270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PipedInputStream</a:t>
                      </a:r>
                      <a:r>
                        <a:rPr lang="en-US" altLang="ko-Kore-KR" dirty="0"/>
                        <a:t>/</a:t>
                      </a:r>
                    </a:p>
                    <a:p>
                      <a:r>
                        <a:rPr lang="en-US" altLang="ko-Kore-KR" dirty="0" err="1"/>
                        <a:t>PipedOutputStream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PipedReader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PipedWriter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56307"/>
                  </a:ext>
                </a:extLst>
              </a:tr>
              <a:tr h="770060">
                <a:tc rowSpan="2">
                  <a:txBody>
                    <a:bodyPr/>
                    <a:lstStyle/>
                    <a:p>
                      <a:r>
                        <a:rPr lang="en-US" altLang="ko-Kore-KR" dirty="0" err="1"/>
                        <a:t>DataProcessingStream</a:t>
                      </a:r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PrintStream</a:t>
                      </a:r>
                      <a:endParaRPr lang="en-US" altLang="ko-Kore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PrintWriter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78600"/>
                  </a:ext>
                </a:extLst>
              </a:tr>
              <a:tr h="291838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DataInputStream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DataOutputStream</a:t>
                      </a:r>
                      <a:endParaRPr lang="en-US" altLang="ko-Kore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ObjectInputStream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ObjectOutputStream</a:t>
                      </a:r>
                      <a:endParaRPr lang="en-US" altLang="ko-Kore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BufferedInputStream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BUfferedOutputStream</a:t>
                      </a:r>
                      <a:endParaRPr lang="en-US" altLang="ko-Kore-KR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ore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BufferedReader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BufferedWriter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27389"/>
                  </a:ext>
                </a:extLst>
              </a:tr>
            </a:tbl>
          </a:graphicData>
        </a:graphic>
      </p:graphicFrame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64808105-DC7D-FA8F-165B-6BB50F5F57D8}"/>
              </a:ext>
            </a:extLst>
          </p:cNvPr>
          <p:cNvSpPr/>
          <p:nvPr/>
        </p:nvSpPr>
        <p:spPr>
          <a:xfrm>
            <a:off x="357351" y="1439918"/>
            <a:ext cx="315311" cy="451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3D186-330E-7184-8193-D58C72DCD8A2}"/>
              </a:ext>
            </a:extLst>
          </p:cNvPr>
          <p:cNvSpPr txBox="1"/>
          <p:nvPr/>
        </p:nvSpPr>
        <p:spPr>
          <a:xfrm>
            <a:off x="252248" y="1975945"/>
            <a:ext cx="14714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데이터</a:t>
            </a:r>
            <a:r>
              <a:rPr kumimoji="1" lang="ko-KR" altLang="en-US" sz="1200" dirty="0"/>
              <a:t> 저장소에 직접 읽기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쓰기를 수행하는 클래스</a:t>
            </a:r>
            <a:endParaRPr kumimoji="1" lang="en-US" altLang="ko-KR" sz="1200" dirty="0"/>
          </a:p>
          <a:p>
            <a:r>
              <a:rPr kumimoji="1" lang="en-US" altLang="ko-KR" sz="1200" dirty="0"/>
              <a:t>(Sink: data</a:t>
            </a:r>
            <a:r>
              <a:rPr kumimoji="1" lang="ko-KR" altLang="en-US" sz="1200" dirty="0"/>
              <a:t> 저장소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6463BC5E-1344-2D4F-FADB-2DF936758AE6}"/>
              </a:ext>
            </a:extLst>
          </p:cNvPr>
          <p:cNvSpPr/>
          <p:nvPr/>
        </p:nvSpPr>
        <p:spPr>
          <a:xfrm>
            <a:off x="252248" y="3342291"/>
            <a:ext cx="315311" cy="451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B748B-DDA4-0EF6-6E5C-DB6AB97D2302}"/>
              </a:ext>
            </a:extLst>
          </p:cNvPr>
          <p:cNvSpPr txBox="1"/>
          <p:nvPr/>
        </p:nvSpPr>
        <p:spPr>
          <a:xfrm>
            <a:off x="231228" y="3884989"/>
            <a:ext cx="23122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중간에서</a:t>
            </a:r>
            <a:r>
              <a:rPr kumimoji="1" lang="ko-KR" altLang="en-US" sz="1200" dirty="0"/>
              <a:t> 데이터를 가공하고 일을 하는 클래스</a:t>
            </a:r>
            <a:endParaRPr kumimoji="1" lang="en-US" altLang="ko-KR" sz="1200" dirty="0"/>
          </a:p>
          <a:p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Decorator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88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018C-8CE6-6612-2B3E-818BFF6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2" y="124620"/>
            <a:ext cx="10515600" cy="1325563"/>
          </a:xfrm>
        </p:spPr>
        <p:txBody>
          <a:bodyPr/>
          <a:lstStyle/>
          <a:p>
            <a:r>
              <a:rPr kumimoji="1" lang="ko-Kore-KR" altLang="en-US" dirty="0">
                <a:solidFill>
                  <a:schemeClr val="bg1">
                    <a:lumMod val="95000"/>
                  </a:schemeClr>
                </a:solidFill>
              </a:rPr>
              <a:t>버퍼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 사용 이유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4D9EAC-33E6-6D86-A2B0-E4691E0276BD}"/>
              </a:ext>
            </a:extLst>
          </p:cNvPr>
          <p:cNvSpPr/>
          <p:nvPr/>
        </p:nvSpPr>
        <p:spPr>
          <a:xfrm>
            <a:off x="94593" y="2183524"/>
            <a:ext cx="1881352" cy="188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87DA2280-BACB-49A2-0A65-DF1E67A55479}"/>
              </a:ext>
            </a:extLst>
          </p:cNvPr>
          <p:cNvSpPr/>
          <p:nvPr/>
        </p:nvSpPr>
        <p:spPr>
          <a:xfrm>
            <a:off x="3652344" y="2504089"/>
            <a:ext cx="3468414" cy="12402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6CBA1C2A-5ADF-D256-942D-4628B6DD78AB}"/>
              </a:ext>
            </a:extLst>
          </p:cNvPr>
          <p:cNvSpPr/>
          <p:nvPr/>
        </p:nvSpPr>
        <p:spPr>
          <a:xfrm>
            <a:off x="9900745" y="1690688"/>
            <a:ext cx="2196662" cy="292187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68625D-1A8F-5BE5-20EE-FDCDB1BF86F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75945" y="312420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EE87AC-72B1-65A6-9096-AC459DB39971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7120758" y="3124200"/>
            <a:ext cx="2779987" cy="2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DAC224-CA17-8D84-B162-7EB1894D14EA}"/>
              </a:ext>
            </a:extLst>
          </p:cNvPr>
          <p:cNvSpPr txBox="1"/>
          <p:nvPr/>
        </p:nvSpPr>
        <p:spPr>
          <a:xfrm>
            <a:off x="2446282" y="1752440"/>
            <a:ext cx="7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3912E-021B-DA4D-B462-F9756A73C003}"/>
              </a:ext>
            </a:extLst>
          </p:cNvPr>
          <p:cNvSpPr txBox="1"/>
          <p:nvPr/>
        </p:nvSpPr>
        <p:spPr>
          <a:xfrm>
            <a:off x="5018689" y="4064876"/>
            <a:ext cx="7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60362-FBBD-DA08-B6D7-C3DFC058DEFA}"/>
              </a:ext>
            </a:extLst>
          </p:cNvPr>
          <p:cNvSpPr txBox="1"/>
          <p:nvPr/>
        </p:nvSpPr>
        <p:spPr>
          <a:xfrm>
            <a:off x="10612820" y="4815221"/>
            <a:ext cx="7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B50BF-9A47-AD8D-CD95-57D37F201050}"/>
              </a:ext>
            </a:extLst>
          </p:cNvPr>
          <p:cNvSpPr txBox="1"/>
          <p:nvPr/>
        </p:nvSpPr>
        <p:spPr>
          <a:xfrm>
            <a:off x="1621219" y="4726452"/>
            <a:ext cx="238584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출력할</a:t>
            </a:r>
            <a:r>
              <a:rPr kumimoji="1" lang="ko-KR" altLang="en-US" dirty="0"/>
              <a:t> 데이터를 </a:t>
            </a:r>
            <a:r>
              <a:rPr kumimoji="1" lang="en-US" altLang="ko-KR" dirty="0"/>
              <a:t>RAM</a:t>
            </a:r>
            <a:r>
              <a:rPr kumimoji="1" lang="ko-KR" altLang="en-US" dirty="0"/>
              <a:t>에 모아두었다가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30D50B-15E7-1DC7-5D0C-05E2FC4ADAAD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2814144" y="2121772"/>
            <a:ext cx="0" cy="2604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188164-2645-B066-EF63-2BB112B7629E}"/>
              </a:ext>
            </a:extLst>
          </p:cNvPr>
          <p:cNvSpPr txBox="1"/>
          <p:nvPr/>
        </p:nvSpPr>
        <p:spPr>
          <a:xfrm>
            <a:off x="6533492" y="5140432"/>
            <a:ext cx="367336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RAM</a:t>
            </a:r>
            <a:r>
              <a:rPr kumimoji="1" lang="ko-KR" altLang="en-US" dirty="0"/>
              <a:t>이 꽉 차면</a:t>
            </a:r>
            <a:r>
              <a:rPr kumimoji="1" lang="en-US" altLang="ko-KR" dirty="0"/>
              <a:t>,</a:t>
            </a:r>
          </a:p>
          <a:p>
            <a:r>
              <a:rPr kumimoji="1" lang="en-US" altLang="ko-Kore-KR" dirty="0"/>
              <a:t>HDD</a:t>
            </a:r>
            <a:r>
              <a:rPr kumimoji="1" lang="ko-KR" altLang="en-US" dirty="0"/>
              <a:t>로 출력함으로써</a:t>
            </a:r>
            <a:endParaRPr kumimoji="1" lang="en-US" altLang="ko-KR" dirty="0"/>
          </a:p>
          <a:p>
            <a:r>
              <a:rPr kumimoji="1" lang="ko-KR" altLang="en-US" dirty="0"/>
              <a:t>입출력에 소요되는 시간을 줄인다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051706-9783-86A2-E45C-62CA8DFE14A9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V="1">
            <a:off x="8370176" y="2260272"/>
            <a:ext cx="0" cy="288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526DF9-3C43-E67D-8334-EB9AE51A6CE4}"/>
              </a:ext>
            </a:extLst>
          </p:cNvPr>
          <p:cNvSpPr txBox="1"/>
          <p:nvPr/>
        </p:nvSpPr>
        <p:spPr>
          <a:xfrm>
            <a:off x="6980183" y="1613941"/>
            <a:ext cx="27799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버퍼가 </a:t>
            </a:r>
            <a:r>
              <a:rPr kumimoji="1" lang="ko-KR" altLang="en-US" dirty="0" err="1"/>
              <a:t>꽉차면</a:t>
            </a:r>
            <a:r>
              <a:rPr kumimoji="1" lang="en-US" altLang="ko-KR" dirty="0"/>
              <a:t>,</a:t>
            </a:r>
          </a:p>
          <a:p>
            <a:pPr algn="ctr"/>
            <a:r>
              <a:rPr kumimoji="1" lang="ko-KR" altLang="en-US" dirty="0"/>
              <a:t>실제 파일로 출력</a:t>
            </a:r>
            <a:endParaRPr kumimoji="1" lang="ko-Kore-KR" altLang="en-US" dirty="0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C4D47B8E-98CE-48D4-F220-1CF2297128F4}"/>
              </a:ext>
            </a:extLst>
          </p:cNvPr>
          <p:cNvCxnSpPr>
            <a:stCxn id="4" idx="0"/>
            <a:endCxn id="6" idx="3"/>
          </p:cNvCxnSpPr>
          <p:nvPr/>
        </p:nvCxnSpPr>
        <p:spPr>
          <a:xfrm rot="5400000" flipH="1" flipV="1">
            <a:off x="5770754" y="-3044797"/>
            <a:ext cx="492836" cy="9963807"/>
          </a:xfrm>
          <a:prstGeom prst="curvedConnector3">
            <a:avLst>
              <a:gd name="adj1" fmla="val 1698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5AAF1DE-80CB-F200-1002-D20003EB5FC4}"/>
              </a:ext>
            </a:extLst>
          </p:cNvPr>
          <p:cNvSpPr txBox="1"/>
          <p:nvPr/>
        </p:nvSpPr>
        <p:spPr>
          <a:xfrm>
            <a:off x="5728138" y="843240"/>
            <a:ext cx="7357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출력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360D62A7-F0C7-1CFC-8462-9826442087D5}"/>
              </a:ext>
            </a:extLst>
          </p:cNvPr>
          <p:cNvSpPr/>
          <p:nvPr/>
        </p:nvSpPr>
        <p:spPr>
          <a:xfrm>
            <a:off x="5155324" y="499519"/>
            <a:ext cx="1881352" cy="1116834"/>
          </a:xfrm>
          <a:prstGeom prst="mathMultiply">
            <a:avLst/>
          </a:prstGeom>
          <a:solidFill>
            <a:srgbClr val="FDA9F7">
              <a:alpha val="5591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70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018C-8CE6-6612-2B3E-818BFF6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2" y="124620"/>
            <a:ext cx="10515600" cy="1325563"/>
          </a:xfrm>
        </p:spPr>
        <p:txBody>
          <a:bodyPr/>
          <a:lstStyle/>
          <a:p>
            <a:r>
              <a:rPr kumimoji="1" lang="ko-Kore-KR" altLang="en-US" dirty="0">
                <a:solidFill>
                  <a:schemeClr val="bg1">
                    <a:lumMod val="95000"/>
                  </a:schemeClr>
                </a:solidFill>
              </a:rPr>
              <a:t>객체를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 입출력하기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6CBA1C2A-5ADF-D256-942D-4628B6DD78AB}"/>
              </a:ext>
            </a:extLst>
          </p:cNvPr>
          <p:cNvSpPr/>
          <p:nvPr/>
        </p:nvSpPr>
        <p:spPr>
          <a:xfrm>
            <a:off x="10599683" y="1793904"/>
            <a:ext cx="1229710" cy="13255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C93E1-7748-74BF-BE00-19B32387A2C4}"/>
              </a:ext>
            </a:extLst>
          </p:cNvPr>
          <p:cNvSpPr/>
          <p:nvPr/>
        </p:nvSpPr>
        <p:spPr>
          <a:xfrm>
            <a:off x="415159" y="2102069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4185-49BD-0B89-FE94-8C45F66CC071}"/>
              </a:ext>
            </a:extLst>
          </p:cNvPr>
          <p:cNvSpPr/>
          <p:nvPr/>
        </p:nvSpPr>
        <p:spPr>
          <a:xfrm>
            <a:off x="3205655" y="2088824"/>
            <a:ext cx="2317531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319C41-05FE-3D50-4F5F-228BB0635042}"/>
              </a:ext>
            </a:extLst>
          </p:cNvPr>
          <p:cNvSpPr/>
          <p:nvPr/>
        </p:nvSpPr>
        <p:spPr>
          <a:xfrm>
            <a:off x="6306206" y="2088824"/>
            <a:ext cx="2317531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52AA8A-4D13-DD5F-C0B4-3BBC984401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392621" y="2456686"/>
            <a:ext cx="1813034" cy="1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5CB45D-561A-C3CC-BD52-8ED868E8AE7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523186" y="2456686"/>
            <a:ext cx="783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4CEEDE-ECF0-9179-D1AC-948CEDFC77FB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623737" y="2456686"/>
            <a:ext cx="1975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한쪽 모서리가 잘린 사각형 29">
            <a:extLst>
              <a:ext uri="{FF2B5EF4-FFF2-40B4-BE49-F238E27FC236}">
                <a16:creationId xmlns:a16="http://schemas.microsoft.com/office/drawing/2014/main" id="{CA2230CF-5754-D6D4-EEF7-D4592FA933D7}"/>
              </a:ext>
            </a:extLst>
          </p:cNvPr>
          <p:cNvSpPr/>
          <p:nvPr/>
        </p:nvSpPr>
        <p:spPr>
          <a:xfrm>
            <a:off x="10599683" y="4878714"/>
            <a:ext cx="1229710" cy="13255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F5D2F-7772-37E6-2889-AE66657CBA4A}"/>
              </a:ext>
            </a:extLst>
          </p:cNvPr>
          <p:cNvSpPr/>
          <p:nvPr/>
        </p:nvSpPr>
        <p:spPr>
          <a:xfrm>
            <a:off x="415159" y="5173633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4E73EC-9D16-B7A1-EB73-50A231A82BBC}"/>
              </a:ext>
            </a:extLst>
          </p:cNvPr>
          <p:cNvSpPr/>
          <p:nvPr/>
        </p:nvSpPr>
        <p:spPr>
          <a:xfrm>
            <a:off x="3205655" y="5173634"/>
            <a:ext cx="2317531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ObjectOutputStream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74962F-EF0C-0B2D-0B35-912DEBC4DE1F}"/>
              </a:ext>
            </a:extLst>
          </p:cNvPr>
          <p:cNvSpPr/>
          <p:nvPr/>
        </p:nvSpPr>
        <p:spPr>
          <a:xfrm>
            <a:off x="6306206" y="5173634"/>
            <a:ext cx="2317531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1A7EC1-2A6E-D541-7C5C-A5E48E67FA27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392621" y="5541495"/>
            <a:ext cx="18130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ACAD2C-0296-64DD-760D-F91B68BE41CA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523186" y="5541496"/>
            <a:ext cx="783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91EE76-5CF3-2243-834A-7A618DFE4AE2}"/>
              </a:ext>
            </a:extLst>
          </p:cNvPr>
          <p:cNvCxnSpPr>
            <a:cxnSpLocks/>
            <a:stCxn id="36" idx="3"/>
            <a:endCxn id="30" idx="2"/>
          </p:cNvCxnSpPr>
          <p:nvPr/>
        </p:nvCxnSpPr>
        <p:spPr>
          <a:xfrm>
            <a:off x="8623737" y="5541496"/>
            <a:ext cx="1975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2A0BDF-728E-7074-19B7-0800B53342B0}"/>
              </a:ext>
            </a:extLst>
          </p:cNvPr>
          <p:cNvSpPr txBox="1"/>
          <p:nvPr/>
        </p:nvSpPr>
        <p:spPr>
          <a:xfrm>
            <a:off x="1636986" y="1664823"/>
            <a:ext cx="13243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필드별로 출력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14EEB-03A3-7208-F20B-6077E8A37301}"/>
              </a:ext>
            </a:extLst>
          </p:cNvPr>
          <p:cNvSpPr txBox="1"/>
          <p:nvPr/>
        </p:nvSpPr>
        <p:spPr>
          <a:xfrm>
            <a:off x="1510862" y="4566387"/>
            <a:ext cx="15765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인스턴스를 통째로 출력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F5FE7-813C-91DE-C71D-708382C6E05C}"/>
              </a:ext>
            </a:extLst>
          </p:cNvPr>
          <p:cNvSpPr txBox="1"/>
          <p:nvPr/>
        </p:nvSpPr>
        <p:spPr>
          <a:xfrm>
            <a:off x="1636985" y="2614042"/>
            <a:ext cx="13243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writeXxx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F9D064-1112-C572-F196-5479769B6F2C}"/>
              </a:ext>
            </a:extLst>
          </p:cNvPr>
          <p:cNvSpPr txBox="1"/>
          <p:nvPr/>
        </p:nvSpPr>
        <p:spPr>
          <a:xfrm>
            <a:off x="1510862" y="5724691"/>
            <a:ext cx="15318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writeObject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961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F1E4F162-6F4D-4CF1-C5AF-886577536D42}"/>
              </a:ext>
            </a:extLst>
          </p:cNvPr>
          <p:cNvCxnSpPr>
            <a:cxnSpLocks/>
            <a:stCxn id="52" idx="0"/>
            <a:endCxn id="54" idx="0"/>
          </p:cNvCxnSpPr>
          <p:nvPr/>
        </p:nvCxnSpPr>
        <p:spPr>
          <a:xfrm rot="16200000" flipV="1">
            <a:off x="5150561" y="-812090"/>
            <a:ext cx="3615" cy="8402364"/>
          </a:xfrm>
          <a:prstGeom prst="curvedConnector3">
            <a:avLst>
              <a:gd name="adj1" fmla="val 642365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49E956-509C-DAE5-5D7D-76E689AB3BBD}"/>
              </a:ext>
            </a:extLst>
          </p:cNvPr>
          <p:cNvSpPr/>
          <p:nvPr/>
        </p:nvSpPr>
        <p:spPr>
          <a:xfrm>
            <a:off x="0" y="1119149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AF9E99-EDE5-61A5-51A8-9A2D7EC84B80}"/>
              </a:ext>
            </a:extLst>
          </p:cNvPr>
          <p:cNvSpPr/>
          <p:nvPr/>
        </p:nvSpPr>
        <p:spPr>
          <a:xfrm>
            <a:off x="4376572" y="1116812"/>
            <a:ext cx="1902372" cy="861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CSV </a:t>
            </a:r>
            <a:r>
              <a:rPr kumimoji="1" lang="ko-Kore-KR" altLang="en-US" dirty="0"/>
              <a:t>형식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34D832-AE27-ACCE-4B73-127D4193C2C6}"/>
              </a:ext>
            </a:extLst>
          </p:cNvPr>
          <p:cNvSpPr/>
          <p:nvPr/>
        </p:nvSpPr>
        <p:spPr>
          <a:xfrm>
            <a:off x="7733643" y="1116813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FileWriter</a:t>
            </a:r>
            <a:endParaRPr kumimoji="1" lang="ko-Kore-KR" altLang="en-US" dirty="0"/>
          </a:p>
        </p:txBody>
      </p:sp>
      <p:sp>
        <p:nvSpPr>
          <p:cNvPr id="51" name="한쪽 모서리가 잘린 사각형 50">
            <a:extLst>
              <a:ext uri="{FF2B5EF4-FFF2-40B4-BE49-F238E27FC236}">
                <a16:creationId xmlns:a16="http://schemas.microsoft.com/office/drawing/2014/main" id="{C4A78E1B-170E-516F-CABF-B39F9F941B25}"/>
              </a:ext>
            </a:extLst>
          </p:cNvPr>
          <p:cNvSpPr/>
          <p:nvPr/>
        </p:nvSpPr>
        <p:spPr>
          <a:xfrm>
            <a:off x="10999894" y="839357"/>
            <a:ext cx="1124607" cy="142940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550F98-22BB-E849-38B2-C4968AEA37BC}"/>
              </a:ext>
            </a:extLst>
          </p:cNvPr>
          <p:cNvSpPr/>
          <p:nvPr/>
        </p:nvSpPr>
        <p:spPr>
          <a:xfrm>
            <a:off x="8402364" y="3390899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FileReader</a:t>
            </a:r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9F6B66-AE87-2AAF-44A7-E1CF72ADFA8A}"/>
              </a:ext>
            </a:extLst>
          </p:cNvPr>
          <p:cNvSpPr/>
          <p:nvPr/>
        </p:nvSpPr>
        <p:spPr>
          <a:xfrm>
            <a:off x="4574629" y="3390899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BufferedReader</a:t>
            </a:r>
            <a:endParaRPr kumimoji="1" lang="ko-Kore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9D1319-3108-DA2F-B223-D8D97517DAB1}"/>
              </a:ext>
            </a:extLst>
          </p:cNvPr>
          <p:cNvSpPr/>
          <p:nvPr/>
        </p:nvSpPr>
        <p:spPr>
          <a:xfrm>
            <a:off x="0" y="3387284"/>
            <a:ext cx="1902372" cy="861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CSV </a:t>
            </a:r>
            <a:r>
              <a:rPr kumimoji="1" lang="ko-Kore-KR" altLang="en-US" dirty="0"/>
              <a:t>형식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E007D5-B6F8-1849-D8A3-A62F42AE5EE5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1902372" y="1547737"/>
            <a:ext cx="2474200" cy="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EE96EC-0867-BB5A-76FD-6091FD590F19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6278944" y="1547737"/>
            <a:ext cx="14546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978385-824E-0720-D2BE-54AE00D8B77B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>
            <a:off x="9636015" y="1547738"/>
            <a:ext cx="1363879" cy="6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15BCD1D7-BF96-B7D1-6930-AC044AC026DB}"/>
              </a:ext>
            </a:extLst>
          </p:cNvPr>
          <p:cNvCxnSpPr>
            <a:stCxn id="51" idx="1"/>
            <a:endCxn id="52" idx="3"/>
          </p:cNvCxnSpPr>
          <p:nvPr/>
        </p:nvCxnSpPr>
        <p:spPr>
          <a:xfrm rot="5400000">
            <a:off x="10156937" y="2416563"/>
            <a:ext cx="1553060" cy="12574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1847874-1886-30DE-6F67-0A85E9C5E1E9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>
            <a:off x="6477001" y="3821824"/>
            <a:ext cx="1925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76DBE53-486F-2725-72E1-24EAA1F18E8C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 flipV="1">
            <a:off x="1902372" y="3818209"/>
            <a:ext cx="2672257" cy="3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B54B160-E870-1984-6DA3-414CAF699F62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951186" y="1980998"/>
            <a:ext cx="0" cy="14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00784C8-8D00-EC6F-92A6-7FB918512527}"/>
              </a:ext>
            </a:extLst>
          </p:cNvPr>
          <p:cNvSpPr txBox="1"/>
          <p:nvPr/>
        </p:nvSpPr>
        <p:spPr>
          <a:xfrm>
            <a:off x="2252662" y="1376626"/>
            <a:ext cx="1773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String.format</a:t>
            </a:r>
            <a:r>
              <a:rPr kumimoji="1" lang="en-US" altLang="ko-KR" dirty="0"/>
              <a:t>()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508258-F981-AF0F-2DD8-B3F56427662A}"/>
              </a:ext>
            </a:extLst>
          </p:cNvPr>
          <p:cNvSpPr txBox="1"/>
          <p:nvPr/>
        </p:nvSpPr>
        <p:spPr>
          <a:xfrm>
            <a:off x="6546468" y="1381880"/>
            <a:ext cx="9229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write()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80F3F4-2D8D-1FB4-0C2D-A540CA9331A3}"/>
              </a:ext>
            </a:extLst>
          </p:cNvPr>
          <p:cNvSpPr txBox="1"/>
          <p:nvPr/>
        </p:nvSpPr>
        <p:spPr>
          <a:xfrm>
            <a:off x="9873812" y="1381375"/>
            <a:ext cx="8618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FA6576-EEE5-5C42-4EC7-66AC227CCC52}"/>
              </a:ext>
            </a:extLst>
          </p:cNvPr>
          <p:cNvSpPr txBox="1"/>
          <p:nvPr/>
        </p:nvSpPr>
        <p:spPr>
          <a:xfrm>
            <a:off x="10888053" y="2887716"/>
            <a:ext cx="8618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읽기</a:t>
            </a:r>
            <a:endParaRPr kumimoji="1" lang="en-US" altLang="ko-K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719615-3D95-94E3-C99A-33DF53E06473}"/>
              </a:ext>
            </a:extLst>
          </p:cNvPr>
          <p:cNvSpPr txBox="1"/>
          <p:nvPr/>
        </p:nvSpPr>
        <p:spPr>
          <a:xfrm>
            <a:off x="7008758" y="3654498"/>
            <a:ext cx="8618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연결</a:t>
            </a:r>
            <a:endParaRPr kumimoji="1" lang="en-US" altLang="ko-KR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7F4973-867D-4DC1-7761-CF8B4841F123}"/>
              </a:ext>
            </a:extLst>
          </p:cNvPr>
          <p:cNvSpPr txBox="1"/>
          <p:nvPr/>
        </p:nvSpPr>
        <p:spPr>
          <a:xfrm>
            <a:off x="2466649" y="3675255"/>
            <a:ext cx="1773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readLine</a:t>
            </a:r>
            <a:r>
              <a:rPr kumimoji="1" lang="en-US" altLang="ko-KR" dirty="0"/>
              <a:t>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75155E-D650-2237-7C02-193744553CF3}"/>
              </a:ext>
            </a:extLst>
          </p:cNvPr>
          <p:cNvSpPr txBox="1"/>
          <p:nvPr/>
        </p:nvSpPr>
        <p:spPr>
          <a:xfrm>
            <a:off x="322211" y="2473515"/>
            <a:ext cx="1257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split()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7D0B91-2535-02DC-FAC7-14741EBA508E}"/>
              </a:ext>
            </a:extLst>
          </p:cNvPr>
          <p:cNvSpPr txBox="1"/>
          <p:nvPr/>
        </p:nvSpPr>
        <p:spPr>
          <a:xfrm>
            <a:off x="3011546" y="3006723"/>
            <a:ext cx="951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read()</a:t>
            </a:r>
            <a:endParaRPr kumimoji="1" lang="ko-Kore-KR" altLang="en-US" dirty="0"/>
          </a:p>
        </p:txBody>
      </p:sp>
      <p:sp>
        <p:nvSpPr>
          <p:cNvPr id="99" name="곱하기 98">
            <a:extLst>
              <a:ext uri="{FF2B5EF4-FFF2-40B4-BE49-F238E27FC236}">
                <a16:creationId xmlns:a16="http://schemas.microsoft.com/office/drawing/2014/main" id="{A87DCCC2-2634-3D34-1967-8E5658BDA75A}"/>
              </a:ext>
            </a:extLst>
          </p:cNvPr>
          <p:cNvSpPr/>
          <p:nvPr/>
        </p:nvSpPr>
        <p:spPr>
          <a:xfrm>
            <a:off x="2564848" y="2533960"/>
            <a:ext cx="1881352" cy="1116834"/>
          </a:xfrm>
          <a:prstGeom prst="mathMultiply">
            <a:avLst/>
          </a:prstGeom>
          <a:solidFill>
            <a:srgbClr val="FDA9F7">
              <a:alpha val="5591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4C1A6EB-C399-AB60-1754-328A520D6474}"/>
              </a:ext>
            </a:extLst>
          </p:cNvPr>
          <p:cNvSpPr txBox="1"/>
          <p:nvPr/>
        </p:nvSpPr>
        <p:spPr>
          <a:xfrm>
            <a:off x="1820673" y="4858238"/>
            <a:ext cx="306557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한</a:t>
            </a:r>
            <a:r>
              <a:rPr kumimoji="1" lang="ko-KR" altLang="en-US" sz="1400" dirty="0"/>
              <a:t> 줄 단위로 문자열을 끊어서 리턴</a:t>
            </a:r>
            <a:endParaRPr kumimoji="1" lang="ko-Kore-KR" altLang="en-US" sz="14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2389E27-160A-0653-0256-8D36E9113E9C}"/>
              </a:ext>
            </a:extLst>
          </p:cNvPr>
          <p:cNvCxnSpPr>
            <a:cxnSpLocks/>
            <a:stCxn id="139" idx="0"/>
            <a:endCxn id="82" idx="2"/>
          </p:cNvCxnSpPr>
          <p:nvPr/>
        </p:nvCxnSpPr>
        <p:spPr>
          <a:xfrm flipV="1">
            <a:off x="3353459" y="4044587"/>
            <a:ext cx="0" cy="813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6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1DDA8F-B618-E5DA-2A12-2695CC29A720}"/>
              </a:ext>
            </a:extLst>
          </p:cNvPr>
          <p:cNvSpPr/>
          <p:nvPr/>
        </p:nvSpPr>
        <p:spPr>
          <a:xfrm>
            <a:off x="451946" y="1340068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DCA56-C59C-06AF-49CE-1ADDF5D28BEF}"/>
              </a:ext>
            </a:extLst>
          </p:cNvPr>
          <p:cNvSpPr/>
          <p:nvPr/>
        </p:nvSpPr>
        <p:spPr>
          <a:xfrm>
            <a:off x="903891" y="3654944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0682D5-9696-3475-E0BC-3849F33934D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92622" y="1960179"/>
            <a:ext cx="0" cy="1694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6F483150-6790-3DC0-E8F7-7D96EDF49129}"/>
              </a:ext>
            </a:extLst>
          </p:cNvPr>
          <p:cNvSpPr/>
          <p:nvPr/>
        </p:nvSpPr>
        <p:spPr>
          <a:xfrm>
            <a:off x="4838699" y="2397830"/>
            <a:ext cx="1156138" cy="546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58243E-5CE8-CE3F-5118-2B4D070E851D}"/>
              </a:ext>
            </a:extLst>
          </p:cNvPr>
          <p:cNvSpPr/>
          <p:nvPr/>
        </p:nvSpPr>
        <p:spPr>
          <a:xfrm>
            <a:off x="6797564" y="1340067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C47DF7-6221-5B12-51E3-942F5C7959D5}"/>
              </a:ext>
            </a:extLst>
          </p:cNvPr>
          <p:cNvSpPr/>
          <p:nvPr/>
        </p:nvSpPr>
        <p:spPr>
          <a:xfrm>
            <a:off x="8891751" y="4865921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170F3-CE73-8F8F-6962-8839D8067AD8}"/>
              </a:ext>
            </a:extLst>
          </p:cNvPr>
          <p:cNvSpPr/>
          <p:nvPr/>
        </p:nvSpPr>
        <p:spPr>
          <a:xfrm>
            <a:off x="10717922" y="1256355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83EB-C1AB-4D4A-920F-1100F1265A97}"/>
              </a:ext>
            </a:extLst>
          </p:cNvPr>
          <p:cNvSpPr txBox="1"/>
          <p:nvPr/>
        </p:nvSpPr>
        <p:spPr>
          <a:xfrm>
            <a:off x="321882" y="2636591"/>
            <a:ext cx="22689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생성</a:t>
            </a:r>
            <a:r>
              <a:rPr kumimoji="1" lang="ko-KR" altLang="en-US" sz="1400" dirty="0"/>
              <a:t>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필드에 값을 저장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EFD02F-56F3-9179-CA32-3581F74F52C6}"/>
              </a:ext>
            </a:extLst>
          </p:cNvPr>
          <p:cNvSpPr txBox="1"/>
          <p:nvPr/>
        </p:nvSpPr>
        <p:spPr>
          <a:xfrm>
            <a:off x="3174124" y="3778470"/>
            <a:ext cx="201798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만약</a:t>
            </a:r>
            <a:r>
              <a:rPr kumimoji="1" lang="en-US" altLang="ko-Kore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Board </a:t>
            </a:r>
            <a:r>
              <a:rPr kumimoji="1" lang="ko-KR" altLang="en-US" sz="1400" dirty="0"/>
              <a:t>클래스에</a:t>
            </a:r>
            <a:endParaRPr kumimoji="1" lang="en-US" altLang="ko-KR" sz="1400" dirty="0"/>
          </a:p>
          <a:p>
            <a:r>
              <a:rPr kumimoji="1" lang="ko-KR" altLang="en-US" sz="1400" dirty="0"/>
              <a:t>필드가 추가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삭제</a:t>
            </a:r>
            <a:endParaRPr kumimoji="1" lang="ko-Kore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33995C-6B4C-D8BD-C86C-122218C838E2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881353" y="4022806"/>
            <a:ext cx="1292771" cy="1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B1758F-FCC2-0EAC-F7AA-7E79D24EFD33}"/>
              </a:ext>
            </a:extLst>
          </p:cNvPr>
          <p:cNvCxnSpPr>
            <a:cxnSpLocks/>
            <a:stCxn id="20" idx="0"/>
            <a:endCxn id="8" idx="3"/>
          </p:cNvCxnSpPr>
          <p:nvPr/>
        </p:nvCxnSpPr>
        <p:spPr>
          <a:xfrm rot="16200000" flipV="1">
            <a:off x="2194035" y="1789387"/>
            <a:ext cx="2128346" cy="1849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B96BAC-CD45-46AF-59BD-4B5C375A7562}"/>
              </a:ext>
            </a:extLst>
          </p:cNvPr>
          <p:cNvSpPr txBox="1"/>
          <p:nvPr/>
        </p:nvSpPr>
        <p:spPr>
          <a:xfrm>
            <a:off x="4691554" y="1960179"/>
            <a:ext cx="12573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구조</a:t>
            </a:r>
            <a:r>
              <a:rPr kumimoji="1" lang="ko-KR" altLang="en-US" dirty="0"/>
              <a:t> 변경</a:t>
            </a:r>
            <a:endParaRPr kumimoji="1" lang="ko-Kore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5687EA-525F-3BA4-0F67-1FDC9567FDC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678916" y="1624217"/>
            <a:ext cx="2039006" cy="25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44BC8F-19B2-DF49-1D59-F53C4C44155D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9869213" y="1992079"/>
            <a:ext cx="1337440" cy="324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7718E1-2F73-A952-4CAA-9BCA32AF2915}"/>
              </a:ext>
            </a:extLst>
          </p:cNvPr>
          <p:cNvSpPr txBox="1"/>
          <p:nvPr/>
        </p:nvSpPr>
        <p:spPr>
          <a:xfrm>
            <a:off x="9380482" y="3728591"/>
            <a:ext cx="26124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생성</a:t>
            </a:r>
            <a:r>
              <a:rPr kumimoji="1" lang="ko-KR" altLang="en-US" sz="1400" dirty="0"/>
              <a:t>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필드에 값을 저장</a:t>
            </a:r>
            <a:endParaRPr kumimoji="1" lang="ko-Kore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927C25-6CC8-4E7A-5B4F-F8C32613EB97}"/>
              </a:ext>
            </a:extLst>
          </p:cNvPr>
          <p:cNvSpPr txBox="1"/>
          <p:nvPr/>
        </p:nvSpPr>
        <p:spPr>
          <a:xfrm>
            <a:off x="9126591" y="1174365"/>
            <a:ext cx="114365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create(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 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2B987204-B0AD-9EF5-7FDF-68E04865B567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5400000" flipH="1">
            <a:off x="9456496" y="241923"/>
            <a:ext cx="31901" cy="3468413"/>
          </a:xfrm>
          <a:prstGeom prst="curvedConnector3">
            <a:avLst>
              <a:gd name="adj1" fmla="val -71659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D85F0A5-FCF3-5483-018F-166CDAA09B3C}"/>
              </a:ext>
            </a:extLst>
          </p:cNvPr>
          <p:cNvSpPr txBox="1"/>
          <p:nvPr/>
        </p:nvSpPr>
        <p:spPr>
          <a:xfrm>
            <a:off x="9149912" y="2445908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3.</a:t>
            </a:r>
            <a:r>
              <a:rPr kumimoji="1" lang="ko-KR" altLang="en-US" sz="1400" dirty="0"/>
              <a:t> 리턴</a:t>
            </a:r>
            <a:endParaRPr kumimoji="1" lang="ko-Kore-KR" altLang="en-US" sz="14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26287B5-FD38-54A2-ECD4-EC740F5FA43A}"/>
              </a:ext>
            </a:extLst>
          </p:cNvPr>
          <p:cNvCxnSpPr>
            <a:cxnSpLocks/>
            <a:stCxn id="20" idx="2"/>
            <a:endCxn id="17" idx="2"/>
          </p:cNvCxnSpPr>
          <p:nvPr/>
        </p:nvCxnSpPr>
        <p:spPr>
          <a:xfrm rot="16200000" flipH="1">
            <a:off x="6131822" y="2352984"/>
            <a:ext cx="1299955" cy="5197365"/>
          </a:xfrm>
          <a:prstGeom prst="curvedConnector3">
            <a:avLst>
              <a:gd name="adj1" fmla="val 1175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AEC8569-3250-F21C-74D1-CEA8441B9569}"/>
              </a:ext>
            </a:extLst>
          </p:cNvPr>
          <p:cNvSpPr txBox="1"/>
          <p:nvPr/>
        </p:nvSpPr>
        <p:spPr>
          <a:xfrm>
            <a:off x="6527583" y="5907977"/>
            <a:ext cx="2588171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BoardDao</a:t>
            </a:r>
            <a:r>
              <a:rPr kumimoji="1" lang="ko-KR" altLang="en-US" sz="1400" dirty="0"/>
              <a:t>대신</a:t>
            </a:r>
            <a:r>
              <a:rPr kumimoji="1" lang="en-US" altLang="ko-KR" sz="1400" dirty="0"/>
              <a:t>,</a:t>
            </a:r>
          </a:p>
          <a:p>
            <a:r>
              <a:rPr kumimoji="1" lang="en-US" altLang="ko-Kore-KR" sz="1400" dirty="0"/>
              <a:t>Board </a:t>
            </a:r>
            <a:r>
              <a:rPr kumimoji="1" lang="ko-KR" altLang="en-US" sz="1400" dirty="0"/>
              <a:t>클래스 변경하기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B4C205-1C52-919C-1C24-A65DB07F6443}"/>
              </a:ext>
            </a:extLst>
          </p:cNvPr>
          <p:cNvSpPr txBox="1"/>
          <p:nvPr/>
        </p:nvSpPr>
        <p:spPr>
          <a:xfrm>
            <a:off x="4395295" y="1316051"/>
            <a:ext cx="1849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Information Expert</a:t>
            </a:r>
            <a:endParaRPr kumimoji="1" lang="ko-Kore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4947D10-17AE-B136-CF8A-DAB14C23E31A}"/>
              </a:ext>
            </a:extLst>
          </p:cNvPr>
          <p:cNvCxnSpPr>
            <a:cxnSpLocks/>
            <a:stCxn id="75" idx="2"/>
            <a:endCxn id="50" idx="0"/>
          </p:cNvCxnSpPr>
          <p:nvPr/>
        </p:nvCxnSpPr>
        <p:spPr>
          <a:xfrm>
            <a:off x="5320205" y="1623828"/>
            <a:ext cx="0" cy="336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8EC406B-A26C-FFDF-3218-E150007B533F}"/>
              </a:ext>
            </a:extLst>
          </p:cNvPr>
          <p:cNvSpPr txBox="1"/>
          <p:nvPr/>
        </p:nvSpPr>
        <p:spPr>
          <a:xfrm>
            <a:off x="9869213" y="605575"/>
            <a:ext cx="114365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CSV </a:t>
            </a:r>
            <a:r>
              <a:rPr kumimoji="1" lang="ko-Kore-KR" altLang="en-US" sz="1400" dirty="0"/>
              <a:t>데이터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AB62F6B-F1C4-F0E5-C27D-9B7BF196B3BB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026869" y="913352"/>
            <a:ext cx="414173" cy="40061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169F924-42B1-A8F2-84BC-C607BA37BA26}"/>
              </a:ext>
            </a:extLst>
          </p:cNvPr>
          <p:cNvSpPr txBox="1"/>
          <p:nvPr/>
        </p:nvSpPr>
        <p:spPr>
          <a:xfrm>
            <a:off x="7518837" y="602843"/>
            <a:ext cx="1849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Factory Method</a:t>
            </a:r>
            <a:endParaRPr kumimoji="1" lang="ko-Kore-KR" altLang="en-US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9415AC4-1141-DA29-E65D-4B9FD56C4461}"/>
              </a:ext>
            </a:extLst>
          </p:cNvPr>
          <p:cNvCxnSpPr>
            <a:cxnSpLocks/>
            <a:stCxn id="86" idx="2"/>
            <a:endCxn id="63" idx="0"/>
          </p:cNvCxnSpPr>
          <p:nvPr/>
        </p:nvCxnSpPr>
        <p:spPr>
          <a:xfrm>
            <a:off x="8443747" y="910620"/>
            <a:ext cx="1254672" cy="26374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3350FBB-EC3B-04DD-E2C7-2774DFB9B50C}"/>
              </a:ext>
            </a:extLst>
          </p:cNvPr>
          <p:cNvSpPr txBox="1"/>
          <p:nvPr/>
        </p:nvSpPr>
        <p:spPr>
          <a:xfrm>
            <a:off x="6063811" y="138704"/>
            <a:ext cx="60145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객체 생성</a:t>
            </a:r>
            <a:r>
              <a:rPr kumimoji="1" lang="en-US" altLang="ko-KR" sz="1400" b="1" dirty="0"/>
              <a:t>(Board)</a:t>
            </a:r>
            <a:r>
              <a:rPr kumimoji="1" lang="ko-KR" altLang="en-US" sz="1400" b="1" dirty="0"/>
              <a:t>은</a:t>
            </a:r>
            <a:r>
              <a:rPr kumimoji="1" lang="en-US" altLang="ko-KR" sz="1400" b="1" dirty="0"/>
              <a:t> </a:t>
            </a:r>
            <a:r>
              <a:rPr kumimoji="1" lang="ko-KR" altLang="en-US" sz="1400" b="1" dirty="0"/>
              <a:t>그 객체를 가장 잘 아는 객체</a:t>
            </a:r>
            <a:r>
              <a:rPr kumimoji="1" lang="en-US" altLang="ko-KR" sz="1400" b="1" dirty="0"/>
              <a:t> (Board) </a:t>
            </a:r>
            <a:r>
              <a:rPr kumimoji="1" lang="ko-KR" altLang="en-US" sz="1400" b="1" dirty="0"/>
              <a:t>에게 맡긴다</a:t>
            </a:r>
            <a:r>
              <a:rPr kumimoji="1" lang="en-US" altLang="ko-KR" sz="1400" b="1" dirty="0"/>
              <a:t>.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46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1DDA8F-B618-E5DA-2A12-2695CC29A720}"/>
              </a:ext>
            </a:extLst>
          </p:cNvPr>
          <p:cNvSpPr/>
          <p:nvPr/>
        </p:nvSpPr>
        <p:spPr>
          <a:xfrm>
            <a:off x="1517182" y="1944623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DCA56-C59C-06AF-49CE-1ADDF5D28BEF}"/>
              </a:ext>
            </a:extLst>
          </p:cNvPr>
          <p:cNvSpPr/>
          <p:nvPr/>
        </p:nvSpPr>
        <p:spPr>
          <a:xfrm>
            <a:off x="330172" y="3061138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0682D5-9696-3475-E0BC-3849F33934D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1307634" y="3429000"/>
            <a:ext cx="2300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6F483150-6790-3DC0-E8F7-7D96EDF49129}"/>
              </a:ext>
            </a:extLst>
          </p:cNvPr>
          <p:cNvSpPr/>
          <p:nvPr/>
        </p:nvSpPr>
        <p:spPr>
          <a:xfrm>
            <a:off x="5567606" y="2881514"/>
            <a:ext cx="1156138" cy="546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58243E-5CE8-CE3F-5118-2B4D070E851D}"/>
              </a:ext>
            </a:extLst>
          </p:cNvPr>
          <p:cNvSpPr/>
          <p:nvPr/>
        </p:nvSpPr>
        <p:spPr>
          <a:xfrm>
            <a:off x="8387502" y="1623847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170F3-CE73-8F8F-6962-8839D8067AD8}"/>
              </a:ext>
            </a:extLst>
          </p:cNvPr>
          <p:cNvSpPr/>
          <p:nvPr/>
        </p:nvSpPr>
        <p:spPr>
          <a:xfrm>
            <a:off x="8839447" y="3457089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83EB-C1AB-4D4A-920F-1100F1265A97}"/>
              </a:ext>
            </a:extLst>
          </p:cNvPr>
          <p:cNvSpPr txBox="1"/>
          <p:nvPr/>
        </p:nvSpPr>
        <p:spPr>
          <a:xfrm>
            <a:off x="2074809" y="3275111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변환</a:t>
            </a:r>
            <a:endParaRPr kumimoji="1" lang="ko-Kore-KR" altLang="en-US" sz="14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B1758F-FCC2-0EAC-F7AA-7E79D24EFD33}"/>
              </a:ext>
            </a:extLst>
          </p:cNvPr>
          <p:cNvCxnSpPr>
            <a:cxnSpLocks/>
            <a:stCxn id="18" idx="1"/>
            <a:endCxn id="16" idx="1"/>
          </p:cNvCxnSpPr>
          <p:nvPr/>
        </p:nvCxnSpPr>
        <p:spPr>
          <a:xfrm rot="10800000">
            <a:off x="8387503" y="1933903"/>
            <a:ext cx="451945" cy="1891048"/>
          </a:xfrm>
          <a:prstGeom prst="curvedConnector3">
            <a:avLst>
              <a:gd name="adj1" fmla="val 15058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B96BAC-CD45-46AF-59BD-4B5C375A7562}"/>
              </a:ext>
            </a:extLst>
          </p:cNvPr>
          <p:cNvSpPr txBox="1"/>
          <p:nvPr/>
        </p:nvSpPr>
        <p:spPr>
          <a:xfrm>
            <a:off x="5455280" y="2465426"/>
            <a:ext cx="12573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구조</a:t>
            </a:r>
            <a:r>
              <a:rPr kumimoji="1" lang="ko-KR" altLang="en-US" dirty="0"/>
              <a:t> 변경</a:t>
            </a:r>
            <a:endParaRPr kumimoji="1" lang="ko-Kore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5687EA-525F-3BA4-0F67-1FDC9567FDC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328178" y="2243958"/>
            <a:ext cx="0" cy="121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44BC8F-19B2-DF49-1D59-F53C4C44155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2457858" y="2564734"/>
            <a:ext cx="250" cy="71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7718E1-2F73-A952-4CAA-9BCA32AF2915}"/>
              </a:ext>
            </a:extLst>
          </p:cNvPr>
          <p:cNvSpPr txBox="1"/>
          <p:nvPr/>
        </p:nvSpPr>
        <p:spPr>
          <a:xfrm>
            <a:off x="8962616" y="4701448"/>
            <a:ext cx="26124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CSV </a:t>
            </a:r>
            <a:r>
              <a:rPr kumimoji="1" lang="ko-KR" altLang="en-US" sz="1400" dirty="0"/>
              <a:t>형식의 데이터 생성</a:t>
            </a:r>
            <a:endParaRPr kumimoji="1" lang="ko-Kore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927C25-6CC8-4E7A-5B4F-F8C32613EB97}"/>
              </a:ext>
            </a:extLst>
          </p:cNvPr>
          <p:cNvSpPr txBox="1"/>
          <p:nvPr/>
        </p:nvSpPr>
        <p:spPr>
          <a:xfrm>
            <a:off x="9562036" y="2714136"/>
            <a:ext cx="15555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toCsv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 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85F0A5-FCF3-5483-018F-166CDAA09B3C}"/>
              </a:ext>
            </a:extLst>
          </p:cNvPr>
          <p:cNvSpPr txBox="1"/>
          <p:nvPr/>
        </p:nvSpPr>
        <p:spPr>
          <a:xfrm>
            <a:off x="7835053" y="2716602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3.</a:t>
            </a:r>
            <a:r>
              <a:rPr kumimoji="1" lang="ko-KR" altLang="en-US" sz="1400" dirty="0"/>
              <a:t> 리턴</a:t>
            </a:r>
            <a:endParaRPr kumimoji="1" lang="ko-Kore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350FBB-EC3B-04DD-E2C7-2774DFB9B50C}"/>
              </a:ext>
            </a:extLst>
          </p:cNvPr>
          <p:cNvSpPr txBox="1"/>
          <p:nvPr/>
        </p:nvSpPr>
        <p:spPr>
          <a:xfrm>
            <a:off x="5606203" y="5405944"/>
            <a:ext cx="60145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정보 생성은 그 정보를 갖고 있는 전문가</a:t>
            </a:r>
            <a:r>
              <a:rPr kumimoji="1" lang="en-US" altLang="ko-KR" sz="1400" b="1" dirty="0"/>
              <a:t>(Board)</a:t>
            </a:r>
            <a:r>
              <a:rPr kumimoji="1" lang="ko-KR" altLang="en-US" sz="1400" b="1" dirty="0"/>
              <a:t>에게 맡기자</a:t>
            </a:r>
            <a:r>
              <a:rPr kumimoji="1" lang="en-US" altLang="ko-KR" sz="1400" b="1" dirty="0"/>
              <a:t>!</a:t>
            </a:r>
            <a:endParaRPr kumimoji="1" lang="ko-Kore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C6E72-81C7-AC08-E10A-10F0C91A4015}"/>
              </a:ext>
            </a:extLst>
          </p:cNvPr>
          <p:cNvSpPr/>
          <p:nvPr/>
        </p:nvSpPr>
        <p:spPr>
          <a:xfrm>
            <a:off x="3608581" y="3061138"/>
            <a:ext cx="1276676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CSV </a:t>
            </a:r>
            <a:r>
              <a:rPr kumimoji="1" lang="ko-Kore-KR" altLang="en-US" dirty="0"/>
              <a:t>형식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0F3462BE-C722-EB42-1B02-A89523DB1FE9}"/>
              </a:ext>
            </a:extLst>
          </p:cNvPr>
          <p:cNvSpPr/>
          <p:nvPr/>
        </p:nvSpPr>
        <p:spPr>
          <a:xfrm rot="5400000">
            <a:off x="9116039" y="4134911"/>
            <a:ext cx="307777" cy="584217"/>
          </a:xfrm>
          <a:prstGeom prst="curvedLeftArrow">
            <a:avLst>
              <a:gd name="adj1" fmla="val 25000"/>
              <a:gd name="adj2" fmla="val 85110"/>
              <a:gd name="adj3" fmla="val 4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7615768-9B3E-9458-B8E3-DF192166F2FB}"/>
              </a:ext>
            </a:extLst>
          </p:cNvPr>
          <p:cNvCxnSpPr>
            <a:cxnSpLocks/>
            <a:stCxn id="90" idx="0"/>
            <a:endCxn id="57" idx="2"/>
          </p:cNvCxnSpPr>
          <p:nvPr/>
        </p:nvCxnSpPr>
        <p:spPr>
          <a:xfrm flipV="1">
            <a:off x="8613475" y="5009225"/>
            <a:ext cx="1655379" cy="3967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6242</TotalTime>
  <Words>271</Words>
  <Application>Microsoft Macintosh PowerPoint</Application>
  <PresentationFormat>와이드스크린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2022-08-10 내용정리</vt:lpstr>
      <vt:lpstr>PowerPoint 프레젠테이션</vt:lpstr>
      <vt:lpstr>버퍼 사용 이유</vt:lpstr>
      <vt:lpstr>객체를 입출력하기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230</cp:revision>
  <dcterms:created xsi:type="dcterms:W3CDTF">2022-07-12T09:40:21Z</dcterms:created>
  <dcterms:modified xsi:type="dcterms:W3CDTF">2022-08-10T10:19:23Z</dcterms:modified>
</cp:coreProperties>
</file>