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koto" charset="1" panose="000000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6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83927" y="1500345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4038" y="8445061"/>
            <a:ext cx="6219924" cy="681182"/>
          </a:xfrm>
          <a:custGeom>
            <a:avLst/>
            <a:gdLst/>
            <a:ahLst/>
            <a:cxnLst/>
            <a:rect r="r" b="b" t="t" l="l"/>
            <a:pathLst>
              <a:path h="681182" w="6219924">
                <a:moveTo>
                  <a:pt x="0" y="0"/>
                </a:moveTo>
                <a:lnTo>
                  <a:pt x="6219924" y="0"/>
                </a:lnTo>
                <a:lnTo>
                  <a:pt x="6219924" y="681182"/>
                </a:lnTo>
                <a:lnTo>
                  <a:pt x="0" y="6811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959820" y="3228128"/>
            <a:ext cx="10368359" cy="4190910"/>
            <a:chOff x="0" y="0"/>
            <a:chExt cx="13824479" cy="55878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824479" cy="5587880"/>
            </a:xfrm>
            <a:custGeom>
              <a:avLst/>
              <a:gdLst/>
              <a:ahLst/>
              <a:cxnLst/>
              <a:rect r="r" b="b" t="t" l="l"/>
              <a:pathLst>
                <a:path h="5587880" w="13824479">
                  <a:moveTo>
                    <a:pt x="0" y="0"/>
                  </a:moveTo>
                  <a:lnTo>
                    <a:pt x="13824479" y="0"/>
                  </a:lnTo>
                  <a:lnTo>
                    <a:pt x="13824479" y="5587880"/>
                  </a:lnTo>
                  <a:lnTo>
                    <a:pt x="0" y="558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28600"/>
              <a:ext cx="13824479" cy="58164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6804"/>
                </a:lnSpc>
              </a:pPr>
              <a:r>
                <a:rPr lang="en-US" sz="12003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CHARGERHEX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252512" y="8700794"/>
            <a:ext cx="5782976" cy="358775"/>
            <a:chOff x="0" y="0"/>
            <a:chExt cx="7710635" cy="4783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10635" cy="478367"/>
            </a:xfrm>
            <a:custGeom>
              <a:avLst/>
              <a:gdLst/>
              <a:ahLst/>
              <a:cxnLst/>
              <a:rect r="r" b="b" t="t" l="l"/>
              <a:pathLst>
                <a:path h="478367" w="7710635">
                  <a:moveTo>
                    <a:pt x="0" y="0"/>
                  </a:moveTo>
                  <a:lnTo>
                    <a:pt x="7710635" y="0"/>
                  </a:lnTo>
                  <a:lnTo>
                    <a:pt x="7710635" y="478367"/>
                  </a:lnTo>
                  <a:lnTo>
                    <a:pt x="0" y="4783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7710635" cy="5355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Mokoto"/>
                  <a:ea typeface="Mokoto"/>
                  <a:cs typeface="Mokoto"/>
                  <a:sym typeface="Mokoto"/>
                </a:rPr>
                <a:t>THE REVOLUTIONARY CHARGER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16" id="16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5363" y="793712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0" y="0"/>
                </a:moveTo>
                <a:lnTo>
                  <a:pt x="1671261" y="0"/>
                </a:lnTo>
                <a:lnTo>
                  <a:pt x="1671261" y="1671261"/>
                </a:lnTo>
                <a:lnTo>
                  <a:pt x="0" y="1671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99836" y="1390415"/>
            <a:ext cx="9371684" cy="2143886"/>
            <a:chOff x="0" y="0"/>
            <a:chExt cx="12495579" cy="28585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95578" cy="2858514"/>
            </a:xfrm>
            <a:custGeom>
              <a:avLst/>
              <a:gdLst/>
              <a:ahLst/>
              <a:cxnLst/>
              <a:rect r="r" b="b" t="t" l="l"/>
              <a:pathLst>
                <a:path h="2858514" w="12495578">
                  <a:moveTo>
                    <a:pt x="0" y="0"/>
                  </a:moveTo>
                  <a:lnTo>
                    <a:pt x="12495578" y="0"/>
                  </a:lnTo>
                  <a:lnTo>
                    <a:pt x="12495578" y="2858514"/>
                  </a:lnTo>
                  <a:lnTo>
                    <a:pt x="0" y="28585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2495579" cy="298233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802"/>
                </a:lnSpc>
              </a:pPr>
              <a:r>
                <a:rPr lang="en-US" sz="5573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Why Is This Useless?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5700" y="4031727"/>
            <a:ext cx="16896936" cy="2223547"/>
            <a:chOff x="0" y="0"/>
            <a:chExt cx="22529248" cy="29647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29250" cy="2964729"/>
            </a:xfrm>
            <a:custGeom>
              <a:avLst/>
              <a:gdLst/>
              <a:ahLst/>
              <a:cxnLst/>
              <a:rect r="r" b="b" t="t" l="l"/>
              <a:pathLst>
                <a:path h="2964729" w="22529250">
                  <a:moveTo>
                    <a:pt x="0" y="0"/>
                  </a:moveTo>
                  <a:lnTo>
                    <a:pt x="22529250" y="0"/>
                  </a:lnTo>
                  <a:lnTo>
                    <a:pt x="22529250" y="2964729"/>
                  </a:lnTo>
                  <a:lnTo>
                    <a:pt x="0" y="29647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2529248" cy="3040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07"/>
                </a:lnSpc>
              </a:pPr>
              <a:r>
                <a:rPr lang="en-US" sz="2861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It drains the battery super fast. But in reality, who wants their phone battery drained on purpose? Not exactly a feature anyone would want in a real phone!</a:t>
              </a:r>
            </a:p>
            <a:p>
              <a:pPr algn="ctr">
                <a:lnSpc>
                  <a:spcPts val="4007"/>
                </a:lnSpc>
              </a:pPr>
            </a:p>
            <a:p>
              <a:pPr algn="ctr">
                <a:lnSpc>
                  <a:spcPts val="400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true" rot="0">
            <a:off x="16001375" y="67860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1671261" y="1671261"/>
                </a:moveTo>
                <a:lnTo>
                  <a:pt x="0" y="1671261"/>
                </a:lnTo>
                <a:lnTo>
                  <a:pt x="0" y="0"/>
                </a:lnTo>
                <a:lnTo>
                  <a:pt x="1671261" y="0"/>
                </a:lnTo>
                <a:lnTo>
                  <a:pt x="1671261" y="16712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8" t="0" r="-7" b="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15" id="15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5"/>
              <a:stretch>
                <a:fillRect l="-8" t="0" r="-7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91213" y="5616074"/>
            <a:ext cx="16068087" cy="2223547"/>
            <a:chOff x="0" y="0"/>
            <a:chExt cx="21424116" cy="29647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424117" cy="2964729"/>
            </a:xfrm>
            <a:custGeom>
              <a:avLst/>
              <a:gdLst/>
              <a:ahLst/>
              <a:cxnLst/>
              <a:rect r="r" b="b" t="t" l="l"/>
              <a:pathLst>
                <a:path h="2964729" w="21424117">
                  <a:moveTo>
                    <a:pt x="0" y="0"/>
                  </a:moveTo>
                  <a:lnTo>
                    <a:pt x="21424117" y="0"/>
                  </a:lnTo>
                  <a:lnTo>
                    <a:pt x="21424117" y="2964729"/>
                  </a:lnTo>
                  <a:lnTo>
                    <a:pt x="0" y="29647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21424116" cy="304092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07"/>
                </a:lnSpc>
              </a:pPr>
              <a:r>
                <a:rPr lang="en-US" sz="2861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imagine your phone typing messages by itself or opening apps on its own. That’s the last thing you need when you’re trying to get work done or navigate a phone!</a:t>
              </a:r>
            </a:p>
            <a:p>
              <a:pPr algn="ctr">
                <a:lnSpc>
                  <a:spcPts val="4007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789564" y="1903307"/>
            <a:ext cx="7394624" cy="2114550"/>
            <a:chOff x="0" y="0"/>
            <a:chExt cx="9859499" cy="2819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859499" cy="2819400"/>
            </a:xfrm>
            <a:custGeom>
              <a:avLst/>
              <a:gdLst/>
              <a:ahLst/>
              <a:cxnLst/>
              <a:rect r="r" b="b" t="t" l="l"/>
              <a:pathLst>
                <a:path h="2819400" w="9859499">
                  <a:moveTo>
                    <a:pt x="0" y="0"/>
                  </a:moveTo>
                  <a:lnTo>
                    <a:pt x="9859499" y="0"/>
                  </a:lnTo>
                  <a:lnTo>
                    <a:pt x="9859499" y="2819400"/>
                  </a:lnTo>
                  <a:lnTo>
                    <a:pt x="0" y="2819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33350"/>
              <a:ext cx="9859499" cy="2952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Conclusion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97067" y="4017857"/>
            <a:ext cx="10058419" cy="2527435"/>
            <a:chOff x="0" y="0"/>
            <a:chExt cx="11052588" cy="27772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52588" cy="2777245"/>
            </a:xfrm>
            <a:custGeom>
              <a:avLst/>
              <a:gdLst/>
              <a:ahLst/>
              <a:cxnLst/>
              <a:rect r="r" b="b" t="t" l="l"/>
              <a:pathLst>
                <a:path h="2777245" w="11052588">
                  <a:moveTo>
                    <a:pt x="0" y="0"/>
                  </a:moveTo>
                  <a:lnTo>
                    <a:pt x="11052588" y="0"/>
                  </a:lnTo>
                  <a:lnTo>
                    <a:pt x="11052588" y="2777245"/>
                  </a:lnTo>
                  <a:lnTo>
                    <a:pt x="0" y="27772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1052588" cy="28629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04298" indent="-302149" lvl="1">
                <a:lnSpc>
                  <a:spcPts val="3918"/>
                </a:lnSpc>
                <a:buFont typeface="Arial"/>
                <a:buChar char="•"/>
              </a:pPr>
              <a:r>
                <a:rPr lang="en-US" sz="2798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We’</a:t>
              </a:r>
              <a:r>
                <a:rPr lang="en-US" sz="2798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re draining batteries on purpose. Who needs that?</a:t>
              </a:r>
            </a:p>
            <a:p>
              <a:pPr algn="l" marL="604298" indent="-302149" lvl="1">
                <a:lnSpc>
                  <a:spcPts val="3918"/>
                </a:lnSpc>
                <a:buFont typeface="Arial"/>
                <a:buChar char="•"/>
              </a:pPr>
              <a:r>
                <a:rPr lang="en-US" sz="2798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We’re making phones think they’re being touched when they’re not. Why would anyone want that?</a:t>
              </a:r>
            </a:p>
            <a:p>
              <a:pPr algn="l">
                <a:lnSpc>
                  <a:spcPts val="29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5680267" cy="10287000"/>
            <a:chOff x="0" y="0"/>
            <a:chExt cx="7573689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7364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573645">
                  <a:moveTo>
                    <a:pt x="0" y="0"/>
                  </a:moveTo>
                  <a:lnTo>
                    <a:pt x="7573645" y="0"/>
                  </a:lnTo>
                  <a:lnTo>
                    <a:pt x="7573645" y="13716000"/>
                  </a:lnTo>
                  <a:lnTo>
                    <a:pt x="0" y="13716000"/>
                  </a:lnTo>
                  <a:close/>
                </a:path>
              </a:pathLst>
            </a:custGeom>
            <a:blipFill>
              <a:blip r:embed="rId3"/>
              <a:stretch>
                <a:fillRect l="-40955" t="0" r="-40955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6297067" y="793712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0" y="0"/>
                </a:moveTo>
                <a:lnTo>
                  <a:pt x="1671261" y="0"/>
                </a:lnTo>
                <a:lnTo>
                  <a:pt x="1671261" y="1671261"/>
                </a:lnTo>
                <a:lnTo>
                  <a:pt x="0" y="1671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6001375" y="1642258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1671261" y="1671261"/>
                </a:moveTo>
                <a:lnTo>
                  <a:pt x="0" y="1671261"/>
                </a:lnTo>
                <a:lnTo>
                  <a:pt x="0" y="0"/>
                </a:lnTo>
                <a:lnTo>
                  <a:pt x="1671261" y="0"/>
                </a:lnTo>
                <a:lnTo>
                  <a:pt x="1671261" y="16712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96929" y="3228128"/>
            <a:ext cx="8294142" cy="4190910"/>
            <a:chOff x="0" y="0"/>
            <a:chExt cx="11058856" cy="5587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8856" cy="5587880"/>
            </a:xfrm>
            <a:custGeom>
              <a:avLst/>
              <a:gdLst/>
              <a:ahLst/>
              <a:cxnLst/>
              <a:rect r="r" b="b" t="t" l="l"/>
              <a:pathLst>
                <a:path h="5587880" w="11058856">
                  <a:moveTo>
                    <a:pt x="0" y="0"/>
                  </a:moveTo>
                  <a:lnTo>
                    <a:pt x="11058856" y="0"/>
                  </a:lnTo>
                  <a:lnTo>
                    <a:pt x="11058856" y="5587880"/>
                  </a:lnTo>
                  <a:lnTo>
                    <a:pt x="0" y="55878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28600"/>
              <a:ext cx="11058856" cy="58164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6804"/>
                </a:lnSpc>
              </a:pPr>
              <a:r>
                <a:rPr lang="en-US" sz="12003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THANK</a:t>
              </a:r>
            </a:p>
            <a:p>
              <a:pPr algn="ctr">
                <a:lnSpc>
                  <a:spcPts val="16804"/>
                </a:lnSpc>
              </a:pPr>
              <a:r>
                <a:rPr lang="en-US" sz="12003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YOU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15363" y="793712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0" y="0"/>
                </a:moveTo>
                <a:lnTo>
                  <a:pt x="1671261" y="0"/>
                </a:lnTo>
                <a:lnTo>
                  <a:pt x="1671261" y="1671261"/>
                </a:lnTo>
                <a:lnTo>
                  <a:pt x="0" y="1671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01375" y="67860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1671261" y="1671261"/>
                </a:moveTo>
                <a:lnTo>
                  <a:pt x="0" y="1671261"/>
                </a:lnTo>
                <a:lnTo>
                  <a:pt x="0" y="0"/>
                </a:lnTo>
                <a:lnTo>
                  <a:pt x="1671261" y="0"/>
                </a:lnTo>
                <a:lnTo>
                  <a:pt x="1671261" y="16712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34038" y="7756303"/>
            <a:ext cx="6219924" cy="879914"/>
          </a:xfrm>
          <a:custGeom>
            <a:avLst/>
            <a:gdLst/>
            <a:ahLst/>
            <a:cxnLst/>
            <a:rect r="r" b="b" t="t" l="l"/>
            <a:pathLst>
              <a:path h="879914" w="6219924">
                <a:moveTo>
                  <a:pt x="0" y="0"/>
                </a:moveTo>
                <a:lnTo>
                  <a:pt x="6219924" y="0"/>
                </a:lnTo>
                <a:lnTo>
                  <a:pt x="6219924" y="879914"/>
                </a:lnTo>
                <a:lnTo>
                  <a:pt x="0" y="8799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5363" y="793712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0" y="0"/>
                </a:moveTo>
                <a:lnTo>
                  <a:pt x="1671261" y="0"/>
                </a:lnTo>
                <a:lnTo>
                  <a:pt x="1671261" y="1671261"/>
                </a:lnTo>
                <a:lnTo>
                  <a:pt x="0" y="1671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99836" y="1390415"/>
            <a:ext cx="9371684" cy="1964287"/>
            <a:chOff x="0" y="0"/>
            <a:chExt cx="12495579" cy="2619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95578" cy="2619049"/>
            </a:xfrm>
            <a:custGeom>
              <a:avLst/>
              <a:gdLst/>
              <a:ahLst/>
              <a:cxnLst/>
              <a:rect r="r" b="b" t="t" l="l"/>
              <a:pathLst>
                <a:path h="2619049" w="12495578">
                  <a:moveTo>
                    <a:pt x="0" y="0"/>
                  </a:moveTo>
                  <a:lnTo>
                    <a:pt x="12495578" y="0"/>
                  </a:lnTo>
                  <a:lnTo>
                    <a:pt x="12495578" y="2619049"/>
                  </a:lnTo>
                  <a:lnTo>
                    <a:pt x="0" y="26190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2495579" cy="27428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802"/>
                </a:lnSpc>
              </a:pPr>
              <a:r>
                <a:rPr lang="en-US" sz="5573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 WHAT ARE WE BUILDING?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898179" y="4341215"/>
            <a:ext cx="18570816" cy="2474386"/>
            <a:chOff x="0" y="0"/>
            <a:chExt cx="24761088" cy="32991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761089" cy="3299181"/>
            </a:xfrm>
            <a:custGeom>
              <a:avLst/>
              <a:gdLst/>
              <a:ahLst/>
              <a:cxnLst/>
              <a:rect r="r" b="b" t="t" l="l"/>
              <a:pathLst>
                <a:path h="3299181" w="24761089">
                  <a:moveTo>
                    <a:pt x="0" y="0"/>
                  </a:moveTo>
                  <a:lnTo>
                    <a:pt x="24761089" y="0"/>
                  </a:lnTo>
                  <a:lnTo>
                    <a:pt x="24761089" y="3299181"/>
                  </a:lnTo>
                  <a:lnTo>
                    <a:pt x="0" y="32991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4761088" cy="33753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07"/>
                </a:lnSpc>
              </a:pPr>
              <a:r>
                <a:rPr lang="en-US" sz="2861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A circuit that drains the phone’s battery by consuming power.</a:t>
              </a:r>
            </a:p>
            <a:p>
              <a:pPr algn="ctr">
                <a:lnSpc>
                  <a:spcPts val="4007"/>
                </a:lnSpc>
              </a:pPr>
              <a:r>
                <a:rPr lang="en-US" sz="2861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Measures the battery drain in real-time with an Arduino Uno.</a:t>
              </a:r>
            </a:p>
            <a:p>
              <a:pPr algn="ctr">
                <a:lnSpc>
                  <a:spcPts val="4007"/>
                </a:lnSpc>
              </a:pPr>
              <a:r>
                <a:rPr lang="en-US" sz="2861">
                  <a:solidFill>
                    <a:srgbClr val="FFFBF7"/>
                  </a:solidFill>
                  <a:latin typeface="Poppins"/>
                  <a:ea typeface="Poppins"/>
                  <a:cs typeface="Poppins"/>
                  <a:sym typeface="Poppins"/>
                </a:rPr>
                <a:t>Displays the voltage on a computer using the Serial Monitor.</a:t>
              </a:r>
            </a:p>
            <a:p>
              <a:pPr algn="ctr">
                <a:lnSpc>
                  <a:spcPts val="4007"/>
                </a:lnSpc>
              </a:pPr>
            </a:p>
            <a:p>
              <a:pPr algn="ctr">
                <a:lnSpc>
                  <a:spcPts val="400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true" rot="0">
            <a:off x="16001375" y="67860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1671261" y="1671261"/>
                </a:moveTo>
                <a:lnTo>
                  <a:pt x="0" y="1671261"/>
                </a:lnTo>
                <a:lnTo>
                  <a:pt x="0" y="0"/>
                </a:lnTo>
                <a:lnTo>
                  <a:pt x="1671261" y="0"/>
                </a:lnTo>
                <a:lnTo>
                  <a:pt x="1671261" y="16712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8" t="0" r="-7" b="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15" id="15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5"/>
              <a:stretch>
                <a:fillRect l="-8" t="0" r="-7" b="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83927" y="1500345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369535" y="4527568"/>
            <a:ext cx="1573542" cy="2730969"/>
            <a:chOff x="0" y="0"/>
            <a:chExt cx="2098056" cy="36412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8040" cy="3641344"/>
            </a:xfrm>
            <a:custGeom>
              <a:avLst/>
              <a:gdLst/>
              <a:ahLst/>
              <a:cxnLst/>
              <a:rect r="r" b="b" t="t" l="l"/>
              <a:pathLst>
                <a:path h="3641344" w="2098040">
                  <a:moveTo>
                    <a:pt x="0" y="0"/>
                  </a:moveTo>
                  <a:lnTo>
                    <a:pt x="2098040" y="0"/>
                  </a:lnTo>
                  <a:lnTo>
                    <a:pt x="2098040" y="3641344"/>
                  </a:lnTo>
                  <a:lnTo>
                    <a:pt x="0" y="3641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64" r="0" b="-62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464812" y="4698635"/>
            <a:ext cx="2925640" cy="2925640"/>
            <a:chOff x="0" y="0"/>
            <a:chExt cx="3900853" cy="39008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00805" cy="3900805"/>
            </a:xfrm>
            <a:custGeom>
              <a:avLst/>
              <a:gdLst/>
              <a:ahLst/>
              <a:cxnLst/>
              <a:rect r="r" b="b" t="t" l="l"/>
              <a:pathLst>
                <a:path h="3900805" w="3900805">
                  <a:moveTo>
                    <a:pt x="0" y="0"/>
                  </a:moveTo>
                  <a:lnTo>
                    <a:pt x="3900805" y="0"/>
                  </a:lnTo>
                  <a:lnTo>
                    <a:pt x="3900805" y="3900805"/>
                  </a:lnTo>
                  <a:lnTo>
                    <a:pt x="0" y="3900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-1" b="-1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2867175">
            <a:off x="6960418" y="5335005"/>
            <a:ext cx="2855217" cy="1036168"/>
            <a:chOff x="0" y="0"/>
            <a:chExt cx="3806956" cy="13815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06952" cy="1381506"/>
            </a:xfrm>
            <a:custGeom>
              <a:avLst/>
              <a:gdLst/>
              <a:ahLst/>
              <a:cxnLst/>
              <a:rect r="r" b="b" t="t" l="l"/>
              <a:pathLst>
                <a:path h="1381506" w="3806952">
                  <a:moveTo>
                    <a:pt x="0" y="0"/>
                  </a:moveTo>
                  <a:lnTo>
                    <a:pt x="3806952" y="0"/>
                  </a:lnTo>
                  <a:lnTo>
                    <a:pt x="3806952" y="1381506"/>
                  </a:lnTo>
                  <a:lnTo>
                    <a:pt x="0" y="1381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67" t="0" r="-67" b="-3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532818" y="4698635"/>
            <a:ext cx="2596079" cy="2596079"/>
            <a:chOff x="0" y="0"/>
            <a:chExt cx="3461439" cy="34614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461385" cy="3461385"/>
            </a:xfrm>
            <a:custGeom>
              <a:avLst/>
              <a:gdLst/>
              <a:ahLst/>
              <a:cxnLst/>
              <a:rect r="r" b="b" t="t" l="l"/>
              <a:pathLst>
                <a:path h="3461385" w="3461385">
                  <a:moveTo>
                    <a:pt x="0" y="0"/>
                  </a:moveTo>
                  <a:lnTo>
                    <a:pt x="3461385" y="0"/>
                  </a:lnTo>
                  <a:lnTo>
                    <a:pt x="3461385" y="3461385"/>
                  </a:lnTo>
                  <a:lnTo>
                    <a:pt x="0" y="3461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-1" b="-1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128897" y="4527568"/>
            <a:ext cx="3345631" cy="3345631"/>
            <a:chOff x="0" y="0"/>
            <a:chExt cx="4460841" cy="44608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60875" cy="4460875"/>
            </a:xfrm>
            <a:custGeom>
              <a:avLst/>
              <a:gdLst/>
              <a:ahLst/>
              <a:cxnLst/>
              <a:rect r="r" b="b" t="t" l="l"/>
              <a:pathLst>
                <a:path h="4460875" w="4460875">
                  <a:moveTo>
                    <a:pt x="0" y="0"/>
                  </a:moveTo>
                  <a:lnTo>
                    <a:pt x="4460875" y="0"/>
                  </a:lnTo>
                  <a:lnTo>
                    <a:pt x="4460875" y="4460875"/>
                  </a:lnTo>
                  <a:lnTo>
                    <a:pt x="0" y="4460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958456" y="1574093"/>
            <a:ext cx="10088327" cy="1047750"/>
            <a:chOff x="0" y="0"/>
            <a:chExt cx="13451103" cy="139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451103" cy="1397000"/>
            </a:xfrm>
            <a:custGeom>
              <a:avLst/>
              <a:gdLst/>
              <a:ahLst/>
              <a:cxnLst/>
              <a:rect r="r" b="b" t="t" l="l"/>
              <a:pathLst>
                <a:path h="1397000" w="13451103">
                  <a:moveTo>
                    <a:pt x="0" y="0"/>
                  </a:moveTo>
                  <a:lnTo>
                    <a:pt x="13451103" y="0"/>
                  </a:lnTo>
                  <a:lnTo>
                    <a:pt x="13451103" y="1397000"/>
                  </a:lnTo>
                  <a:lnTo>
                    <a:pt x="0" y="1397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33350"/>
              <a:ext cx="13451103" cy="15303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KEY COMPONENTS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99397" y="8183241"/>
            <a:ext cx="2959059" cy="306307"/>
            <a:chOff x="0" y="0"/>
            <a:chExt cx="3945412" cy="40840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45412" cy="408409"/>
            </a:xfrm>
            <a:custGeom>
              <a:avLst/>
              <a:gdLst/>
              <a:ahLst/>
              <a:cxnLst/>
              <a:rect r="r" b="b" t="t" l="l"/>
              <a:pathLst>
                <a:path h="408409" w="3945412">
                  <a:moveTo>
                    <a:pt x="0" y="0"/>
                  </a:moveTo>
                  <a:lnTo>
                    <a:pt x="3945412" y="0"/>
                  </a:lnTo>
                  <a:lnTo>
                    <a:pt x="3945412" y="408409"/>
                  </a:lnTo>
                  <a:lnTo>
                    <a:pt x="0" y="4084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945412" cy="4465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63"/>
                </a:lnSpc>
              </a:pPr>
              <a:r>
                <a:rPr lang="en-US" sz="175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USB CABLE A TO C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779520" y="8183241"/>
            <a:ext cx="2959059" cy="619216"/>
            <a:chOff x="0" y="0"/>
            <a:chExt cx="3945412" cy="82562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945412" cy="825621"/>
            </a:xfrm>
            <a:custGeom>
              <a:avLst/>
              <a:gdLst/>
              <a:ahLst/>
              <a:cxnLst/>
              <a:rect r="r" b="b" t="t" l="l"/>
              <a:pathLst>
                <a:path h="825621" w="3945412">
                  <a:moveTo>
                    <a:pt x="0" y="0"/>
                  </a:moveTo>
                  <a:lnTo>
                    <a:pt x="3945412" y="0"/>
                  </a:lnTo>
                  <a:lnTo>
                    <a:pt x="3945412" y="825621"/>
                  </a:lnTo>
                  <a:lnTo>
                    <a:pt x="0" y="825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945412" cy="8637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63"/>
                </a:lnSpc>
              </a:pPr>
              <a:r>
                <a:rPr lang="en-US" sz="175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SCHOTTKY DIODE (1N5819) 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390451" y="8205592"/>
            <a:ext cx="2959059" cy="306307"/>
            <a:chOff x="0" y="0"/>
            <a:chExt cx="3945412" cy="40840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945412" cy="408409"/>
            </a:xfrm>
            <a:custGeom>
              <a:avLst/>
              <a:gdLst/>
              <a:ahLst/>
              <a:cxnLst/>
              <a:rect r="r" b="b" t="t" l="l"/>
              <a:pathLst>
                <a:path h="408409" w="3945412">
                  <a:moveTo>
                    <a:pt x="0" y="0"/>
                  </a:moveTo>
                  <a:lnTo>
                    <a:pt x="3945412" y="0"/>
                  </a:lnTo>
                  <a:lnTo>
                    <a:pt x="3945412" y="408409"/>
                  </a:lnTo>
                  <a:lnTo>
                    <a:pt x="0" y="4084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3945412" cy="4465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63"/>
                </a:lnSpc>
              </a:pPr>
              <a:r>
                <a:rPr lang="en-US" sz="175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RESISTORS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730950" y="8205592"/>
            <a:ext cx="2959059" cy="619216"/>
            <a:chOff x="0" y="0"/>
            <a:chExt cx="3945412" cy="82562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945412" cy="825621"/>
            </a:xfrm>
            <a:custGeom>
              <a:avLst/>
              <a:gdLst/>
              <a:ahLst/>
              <a:cxnLst/>
              <a:rect r="r" b="b" t="t" l="l"/>
              <a:pathLst>
                <a:path h="825621" w="3945412">
                  <a:moveTo>
                    <a:pt x="0" y="0"/>
                  </a:moveTo>
                  <a:lnTo>
                    <a:pt x="3945412" y="0"/>
                  </a:lnTo>
                  <a:lnTo>
                    <a:pt x="3945412" y="825621"/>
                  </a:lnTo>
                  <a:lnTo>
                    <a:pt x="0" y="825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3945412" cy="8637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63"/>
                </a:lnSpc>
              </a:pPr>
              <a:r>
                <a:rPr lang="en-US" sz="175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MOSFET (IRLB4132)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785259" y="8205592"/>
            <a:ext cx="2959059" cy="932124"/>
            <a:chOff x="0" y="0"/>
            <a:chExt cx="3945412" cy="124283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945412" cy="1242832"/>
            </a:xfrm>
            <a:custGeom>
              <a:avLst/>
              <a:gdLst/>
              <a:ahLst/>
              <a:cxnLst/>
              <a:rect r="r" b="b" t="t" l="l"/>
              <a:pathLst>
                <a:path h="1242832" w="3945412">
                  <a:moveTo>
                    <a:pt x="0" y="0"/>
                  </a:moveTo>
                  <a:lnTo>
                    <a:pt x="3945412" y="0"/>
                  </a:lnTo>
                  <a:lnTo>
                    <a:pt x="3945412" y="1242832"/>
                  </a:lnTo>
                  <a:lnTo>
                    <a:pt x="0" y="12428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3945412" cy="12809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63"/>
                </a:lnSpc>
              </a:pPr>
              <a:r>
                <a:rPr lang="en-US" sz="175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VOLTAGE REGULATOR (XL4015)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83927" y="1500345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7"/>
              <a:stretch>
                <a:fillRect l="-8" t="0" r="-7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62172" y="5317269"/>
            <a:ext cx="1980147" cy="1980147"/>
            <a:chOff x="0" y="0"/>
            <a:chExt cx="2640196" cy="26401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0203" cy="2640203"/>
            </a:xfrm>
            <a:custGeom>
              <a:avLst/>
              <a:gdLst/>
              <a:ahLst/>
              <a:cxnLst/>
              <a:rect r="r" b="b" t="t" l="l"/>
              <a:pathLst>
                <a:path h="2640203" w="2640203">
                  <a:moveTo>
                    <a:pt x="0" y="0"/>
                  </a:moveTo>
                  <a:lnTo>
                    <a:pt x="2640203" y="0"/>
                  </a:lnTo>
                  <a:lnTo>
                    <a:pt x="2640203" y="2640203"/>
                  </a:lnTo>
                  <a:lnTo>
                    <a:pt x="0" y="2640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373021" y="4885567"/>
            <a:ext cx="4039420" cy="2696145"/>
            <a:chOff x="0" y="0"/>
            <a:chExt cx="5385893" cy="3594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85943" cy="3594862"/>
            </a:xfrm>
            <a:custGeom>
              <a:avLst/>
              <a:gdLst/>
              <a:ahLst/>
              <a:cxnLst/>
              <a:rect r="r" b="b" t="t" l="l"/>
              <a:pathLst>
                <a:path h="3594862" w="5385943">
                  <a:moveTo>
                    <a:pt x="0" y="0"/>
                  </a:moveTo>
                  <a:lnTo>
                    <a:pt x="5385943" y="0"/>
                  </a:lnTo>
                  <a:lnTo>
                    <a:pt x="5385943" y="3594862"/>
                  </a:lnTo>
                  <a:lnTo>
                    <a:pt x="0" y="3594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039044" y="4768553"/>
            <a:ext cx="3077579" cy="3077579"/>
            <a:chOff x="0" y="0"/>
            <a:chExt cx="4103439" cy="41034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103497" cy="4103497"/>
            </a:xfrm>
            <a:custGeom>
              <a:avLst/>
              <a:gdLst/>
              <a:ahLst/>
              <a:cxnLst/>
              <a:rect r="r" b="b" t="t" l="l"/>
              <a:pathLst>
                <a:path h="4103497" w="4103497">
                  <a:moveTo>
                    <a:pt x="0" y="0"/>
                  </a:moveTo>
                  <a:lnTo>
                    <a:pt x="4103497" y="0"/>
                  </a:lnTo>
                  <a:lnTo>
                    <a:pt x="4103497" y="4103497"/>
                  </a:lnTo>
                  <a:lnTo>
                    <a:pt x="0" y="4103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1" b="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958456" y="1574093"/>
            <a:ext cx="10088327" cy="1047750"/>
            <a:chOff x="0" y="0"/>
            <a:chExt cx="13451103" cy="1397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451103" cy="1397000"/>
            </a:xfrm>
            <a:custGeom>
              <a:avLst/>
              <a:gdLst/>
              <a:ahLst/>
              <a:cxnLst/>
              <a:rect r="r" b="b" t="t" l="l"/>
              <a:pathLst>
                <a:path h="1397000" w="13451103">
                  <a:moveTo>
                    <a:pt x="0" y="0"/>
                  </a:moveTo>
                  <a:lnTo>
                    <a:pt x="13451103" y="0"/>
                  </a:lnTo>
                  <a:lnTo>
                    <a:pt x="13451103" y="1397000"/>
                  </a:lnTo>
                  <a:lnTo>
                    <a:pt x="0" y="1397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13451103" cy="15303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KEY COMPONENTS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51119" y="8110154"/>
            <a:ext cx="3202254" cy="676501"/>
            <a:chOff x="0" y="0"/>
            <a:chExt cx="4269672" cy="90200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69672" cy="902001"/>
            </a:xfrm>
            <a:custGeom>
              <a:avLst/>
              <a:gdLst/>
              <a:ahLst/>
              <a:cxnLst/>
              <a:rect r="r" b="b" t="t" l="l"/>
              <a:pathLst>
                <a:path h="902001" w="4269672">
                  <a:moveTo>
                    <a:pt x="0" y="0"/>
                  </a:moveTo>
                  <a:lnTo>
                    <a:pt x="4269672" y="0"/>
                  </a:lnTo>
                  <a:lnTo>
                    <a:pt x="4269672" y="902001"/>
                  </a:lnTo>
                  <a:lnTo>
                    <a:pt x="0" y="9020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269672" cy="9496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66"/>
                </a:lnSpc>
              </a:pPr>
              <a:r>
                <a:rPr lang="en-US" sz="1904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CAPACITOR (1000ΜF, 10V)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851701" y="8263220"/>
            <a:ext cx="3560739" cy="370368"/>
            <a:chOff x="0" y="0"/>
            <a:chExt cx="4747652" cy="4938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47652" cy="493824"/>
            </a:xfrm>
            <a:custGeom>
              <a:avLst/>
              <a:gdLst/>
              <a:ahLst/>
              <a:cxnLst/>
              <a:rect r="r" b="b" t="t" l="l"/>
              <a:pathLst>
                <a:path h="493824" w="4747652">
                  <a:moveTo>
                    <a:pt x="0" y="0"/>
                  </a:moveTo>
                  <a:lnTo>
                    <a:pt x="4747652" y="0"/>
                  </a:lnTo>
                  <a:lnTo>
                    <a:pt x="4747652" y="493824"/>
                  </a:lnTo>
                  <a:lnTo>
                    <a:pt x="0" y="493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4747652" cy="541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964"/>
                </a:lnSpc>
              </a:pPr>
              <a:r>
                <a:rPr lang="en-US" sz="2117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ARDUINO UNO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97464" y="8074953"/>
            <a:ext cx="3560739" cy="746902"/>
            <a:chOff x="0" y="0"/>
            <a:chExt cx="4747652" cy="9958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747652" cy="995869"/>
            </a:xfrm>
            <a:custGeom>
              <a:avLst/>
              <a:gdLst/>
              <a:ahLst/>
              <a:cxnLst/>
              <a:rect r="r" b="b" t="t" l="l"/>
              <a:pathLst>
                <a:path h="995869" w="4747652">
                  <a:moveTo>
                    <a:pt x="0" y="0"/>
                  </a:moveTo>
                  <a:lnTo>
                    <a:pt x="4747652" y="0"/>
                  </a:lnTo>
                  <a:lnTo>
                    <a:pt x="4747652" y="995869"/>
                  </a:lnTo>
                  <a:lnTo>
                    <a:pt x="0" y="9958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4747652" cy="10434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964"/>
                </a:lnSpc>
              </a:pPr>
              <a:r>
                <a:rPr lang="en-US" sz="2117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THIN METAL PLATE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700961" y="1864331"/>
            <a:ext cx="6558339" cy="6558339"/>
          </a:xfrm>
          <a:custGeom>
            <a:avLst/>
            <a:gdLst/>
            <a:ahLst/>
            <a:cxnLst/>
            <a:rect r="r" b="b" t="t" l="l"/>
            <a:pathLst>
              <a:path h="6558339" w="6558339">
                <a:moveTo>
                  <a:pt x="0" y="0"/>
                </a:moveTo>
                <a:lnTo>
                  <a:pt x="6558339" y="0"/>
                </a:lnTo>
                <a:lnTo>
                  <a:pt x="6558339" y="6558339"/>
                </a:lnTo>
                <a:lnTo>
                  <a:pt x="0" y="6558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356946" y="2645014"/>
            <a:ext cx="5590530" cy="4996972"/>
            <a:chOff x="0" y="0"/>
            <a:chExt cx="7454040" cy="66626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54011" cy="6662547"/>
            </a:xfrm>
            <a:custGeom>
              <a:avLst/>
              <a:gdLst/>
              <a:ahLst/>
              <a:cxnLst/>
              <a:rect r="r" b="b" t="t" l="l"/>
              <a:pathLst>
                <a:path h="6662547" w="7454011">
                  <a:moveTo>
                    <a:pt x="524383" y="0"/>
                  </a:moveTo>
                  <a:lnTo>
                    <a:pt x="6929628" y="0"/>
                  </a:lnTo>
                  <a:cubicBezTo>
                    <a:pt x="7068693" y="0"/>
                    <a:pt x="7202043" y="55245"/>
                    <a:pt x="7300468" y="153543"/>
                  </a:cubicBezTo>
                  <a:cubicBezTo>
                    <a:pt x="7398893" y="251841"/>
                    <a:pt x="7454011" y="385318"/>
                    <a:pt x="7454011" y="524383"/>
                  </a:cubicBezTo>
                  <a:lnTo>
                    <a:pt x="7454011" y="6138164"/>
                  </a:lnTo>
                  <a:cubicBezTo>
                    <a:pt x="7454011" y="6277229"/>
                    <a:pt x="7398766" y="6410579"/>
                    <a:pt x="7300468" y="6509004"/>
                  </a:cubicBezTo>
                  <a:cubicBezTo>
                    <a:pt x="7202170" y="6607429"/>
                    <a:pt x="7068693" y="6662547"/>
                    <a:pt x="6929628" y="6662547"/>
                  </a:cubicBezTo>
                  <a:lnTo>
                    <a:pt x="524383" y="6662547"/>
                  </a:lnTo>
                  <a:cubicBezTo>
                    <a:pt x="385318" y="6662547"/>
                    <a:pt x="251968" y="6607302"/>
                    <a:pt x="153543" y="6509004"/>
                  </a:cubicBezTo>
                  <a:cubicBezTo>
                    <a:pt x="55118" y="6410706"/>
                    <a:pt x="0" y="6277356"/>
                    <a:pt x="0" y="6138164"/>
                  </a:cubicBezTo>
                  <a:lnTo>
                    <a:pt x="0" y="524383"/>
                  </a:lnTo>
                  <a:cubicBezTo>
                    <a:pt x="0" y="385318"/>
                    <a:pt x="55245" y="251968"/>
                    <a:pt x="153543" y="153543"/>
                  </a:cubicBezTo>
                  <a:cubicBezTo>
                    <a:pt x="251841" y="55118"/>
                    <a:pt x="385318" y="0"/>
                    <a:pt x="524383" y="0"/>
                  </a:cubicBezTo>
                  <a:close/>
                </a:path>
              </a:pathLst>
            </a:custGeom>
            <a:blipFill>
              <a:blip r:embed="rId5"/>
              <a:stretch>
                <a:fillRect l="-2326" t="0" r="-232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63077" y="3261047"/>
            <a:ext cx="10088327" cy="2114550"/>
            <a:chOff x="0" y="0"/>
            <a:chExt cx="13451103" cy="2819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51103" cy="2819400"/>
            </a:xfrm>
            <a:custGeom>
              <a:avLst/>
              <a:gdLst/>
              <a:ahLst/>
              <a:cxnLst/>
              <a:rect r="r" b="b" t="t" l="l"/>
              <a:pathLst>
                <a:path h="2819400" w="13451103">
                  <a:moveTo>
                    <a:pt x="0" y="0"/>
                  </a:moveTo>
                  <a:lnTo>
                    <a:pt x="13451103" y="0"/>
                  </a:lnTo>
                  <a:lnTo>
                    <a:pt x="13451103" y="2819400"/>
                  </a:lnTo>
                  <a:lnTo>
                    <a:pt x="0" y="2819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3451103" cy="2952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HOW DOES THE CIRCUIT WORK?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96162" y="6191546"/>
            <a:ext cx="6947838" cy="3416844"/>
            <a:chOff x="0" y="0"/>
            <a:chExt cx="9263784" cy="45557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63784" cy="4555792"/>
            </a:xfrm>
            <a:custGeom>
              <a:avLst/>
              <a:gdLst/>
              <a:ahLst/>
              <a:cxnLst/>
              <a:rect r="r" b="b" t="t" l="l"/>
              <a:pathLst>
                <a:path h="4555792" w="9263784">
                  <a:moveTo>
                    <a:pt x="0" y="0"/>
                  </a:moveTo>
                  <a:lnTo>
                    <a:pt x="9263784" y="0"/>
                  </a:lnTo>
                  <a:lnTo>
                    <a:pt x="9263784" y="4555792"/>
                  </a:lnTo>
                  <a:lnTo>
                    <a:pt x="0" y="45557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263784" cy="459389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03738" indent="-134579" lvl="2">
                <a:lnSpc>
                  <a:spcPts val="2472"/>
                </a:lnSpc>
                <a:buFont typeface="Arial"/>
                <a:buChar char="⚬"/>
              </a:pPr>
              <a:r>
                <a:rPr lang="en-US" sz="1766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Drain the Battery: Power resistors and a MOSFET act to drain the phone's battery.</a:t>
              </a:r>
            </a:p>
            <a:p>
              <a:pPr algn="l" marL="403738" indent="-134579" lvl="2">
                <a:lnSpc>
                  <a:spcPts val="2472"/>
                </a:lnSpc>
                <a:buFont typeface="Arial"/>
                <a:buChar char="⚬"/>
              </a:pPr>
              <a:r>
                <a:rPr lang="en-US" sz="1766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Monitor Voltage: Arduino measures and displays USB voltage on the Serial Monitor.</a:t>
              </a:r>
            </a:p>
            <a:p>
              <a:pPr algn="l" marL="403738" indent="-134579" lvl="2">
                <a:lnSpc>
                  <a:spcPts val="2472"/>
                </a:lnSpc>
                <a:buFont typeface="Arial"/>
                <a:buChar char="⚬"/>
              </a:pPr>
              <a:r>
                <a:rPr lang="en-US" sz="1766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Ghost Touch Effect: A metal plate creates electromagnetic interference, causing random screen touches.</a:t>
              </a:r>
            </a:p>
            <a:p>
              <a:pPr algn="l" marL="403738" indent="-134579" lvl="2">
                <a:lnSpc>
                  <a:spcPts val="247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15363" y="793712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0" y="0"/>
                </a:moveTo>
                <a:lnTo>
                  <a:pt x="1671261" y="0"/>
                </a:lnTo>
                <a:lnTo>
                  <a:pt x="1671261" y="1671261"/>
                </a:lnTo>
                <a:lnTo>
                  <a:pt x="0" y="1671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6001375" y="678609"/>
            <a:ext cx="1671261" cy="1671261"/>
          </a:xfrm>
          <a:custGeom>
            <a:avLst/>
            <a:gdLst/>
            <a:ahLst/>
            <a:cxnLst/>
            <a:rect r="r" b="b" t="t" l="l"/>
            <a:pathLst>
              <a:path h="1671261" w="1671261">
                <a:moveTo>
                  <a:pt x="1671261" y="1671261"/>
                </a:moveTo>
                <a:lnTo>
                  <a:pt x="0" y="1671261"/>
                </a:lnTo>
                <a:lnTo>
                  <a:pt x="0" y="0"/>
                </a:lnTo>
                <a:lnTo>
                  <a:pt x="1671261" y="0"/>
                </a:lnTo>
                <a:lnTo>
                  <a:pt x="1671261" y="167126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8" t="0" r="-7" b="1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18" id="18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8"/>
              <a:stretch>
                <a:fillRect l="-8" t="0" r="-7" b="1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83927" y="1500345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08275" y="950050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04073" y="4019550"/>
            <a:ext cx="7682560" cy="2114550"/>
            <a:chOff x="0" y="0"/>
            <a:chExt cx="10243413" cy="2819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43414" cy="2819400"/>
            </a:xfrm>
            <a:custGeom>
              <a:avLst/>
              <a:gdLst/>
              <a:ahLst/>
              <a:cxnLst/>
              <a:rect r="r" b="b" t="t" l="l"/>
              <a:pathLst>
                <a:path h="2819400" w="10243414">
                  <a:moveTo>
                    <a:pt x="0" y="0"/>
                  </a:moveTo>
                  <a:lnTo>
                    <a:pt x="10243414" y="0"/>
                  </a:lnTo>
                  <a:lnTo>
                    <a:pt x="10243414" y="2819400"/>
                  </a:lnTo>
                  <a:lnTo>
                    <a:pt x="0" y="2819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0243413" cy="2952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STEPS OF CHARGER HEX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51968" y="1048919"/>
            <a:ext cx="3578859" cy="711199"/>
            <a:chOff x="0" y="0"/>
            <a:chExt cx="4771812" cy="9482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71812" cy="948265"/>
            </a:xfrm>
            <a:custGeom>
              <a:avLst/>
              <a:gdLst/>
              <a:ahLst/>
              <a:cxnLst/>
              <a:rect r="r" b="b" t="t" l="l"/>
              <a:pathLst>
                <a:path h="948265" w="4771812">
                  <a:moveTo>
                    <a:pt x="0" y="0"/>
                  </a:moveTo>
                  <a:lnTo>
                    <a:pt x="4771812" y="0"/>
                  </a:lnTo>
                  <a:lnTo>
                    <a:pt x="4771812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771812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Preparing the USB Cable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51968" y="2112543"/>
            <a:ext cx="3578859" cy="711199"/>
            <a:chOff x="0" y="0"/>
            <a:chExt cx="4771812" cy="94826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71812" cy="948265"/>
            </a:xfrm>
            <a:custGeom>
              <a:avLst/>
              <a:gdLst/>
              <a:ahLst/>
              <a:cxnLst/>
              <a:rect r="r" b="b" t="t" l="l"/>
              <a:pathLst>
                <a:path h="948265" w="4771812">
                  <a:moveTo>
                    <a:pt x="0" y="0"/>
                  </a:moveTo>
                  <a:lnTo>
                    <a:pt x="4771812" y="0"/>
                  </a:lnTo>
                  <a:lnTo>
                    <a:pt x="4771812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4771812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Connect the Schottky Diode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75541" y="3199265"/>
            <a:ext cx="4631960" cy="711199"/>
            <a:chOff x="0" y="0"/>
            <a:chExt cx="6175947" cy="9482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5947" cy="948265"/>
            </a:xfrm>
            <a:custGeom>
              <a:avLst/>
              <a:gdLst/>
              <a:ahLst/>
              <a:cxnLst/>
              <a:rect r="r" b="b" t="t" l="l"/>
              <a:pathLst>
                <a:path h="948265" w="6175947">
                  <a:moveTo>
                    <a:pt x="0" y="0"/>
                  </a:moveTo>
                  <a:lnTo>
                    <a:pt x="6175947" y="0"/>
                  </a:lnTo>
                  <a:lnTo>
                    <a:pt x="6175947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6175947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 Add Power Drain Resistors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108275" y="2176038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108275" y="3176168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24" id="24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751968" y="4167639"/>
            <a:ext cx="3578859" cy="711199"/>
            <a:chOff x="0" y="0"/>
            <a:chExt cx="4771812" cy="9482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771812" cy="948265"/>
            </a:xfrm>
            <a:custGeom>
              <a:avLst/>
              <a:gdLst/>
              <a:ahLst/>
              <a:cxnLst/>
              <a:rect r="r" b="b" t="t" l="l"/>
              <a:pathLst>
                <a:path h="948265" w="4771812">
                  <a:moveTo>
                    <a:pt x="0" y="0"/>
                  </a:moveTo>
                  <a:lnTo>
                    <a:pt x="4771812" y="0"/>
                  </a:lnTo>
                  <a:lnTo>
                    <a:pt x="4771812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4771812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MOSFET to Control Power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2108275" y="4231134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2751968" y="5136966"/>
            <a:ext cx="4227192" cy="707076"/>
            <a:chOff x="0" y="0"/>
            <a:chExt cx="5636256" cy="94276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36256" cy="942768"/>
            </a:xfrm>
            <a:custGeom>
              <a:avLst/>
              <a:gdLst/>
              <a:ahLst/>
              <a:cxnLst/>
              <a:rect r="r" b="b" t="t" l="l"/>
              <a:pathLst>
                <a:path h="942768" w="5636256">
                  <a:moveTo>
                    <a:pt x="0" y="0"/>
                  </a:moveTo>
                  <a:lnTo>
                    <a:pt x="5636256" y="0"/>
                  </a:lnTo>
                  <a:lnTo>
                    <a:pt x="5636256" y="942768"/>
                  </a:lnTo>
                  <a:lnTo>
                    <a:pt x="0" y="9427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36256" cy="99991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81"/>
                </a:lnSpc>
              </a:pPr>
              <a:r>
                <a:rPr lang="en-US" sz="1986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Voltage Regulation &amp; Capacitor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2108275" y="5194116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2751968" y="6093604"/>
            <a:ext cx="3578859" cy="711199"/>
            <a:chOff x="0" y="0"/>
            <a:chExt cx="4771812" cy="94826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71812" cy="948265"/>
            </a:xfrm>
            <a:custGeom>
              <a:avLst/>
              <a:gdLst/>
              <a:ahLst/>
              <a:cxnLst/>
              <a:rect r="r" b="b" t="t" l="l"/>
              <a:pathLst>
                <a:path h="948265" w="4771812">
                  <a:moveTo>
                    <a:pt x="0" y="0"/>
                  </a:moveTo>
                  <a:lnTo>
                    <a:pt x="4771812" y="0"/>
                  </a:lnTo>
                  <a:lnTo>
                    <a:pt x="4771812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4771812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Add the Ghost Touch Plate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2108275" y="6157099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2751968" y="7056586"/>
            <a:ext cx="3942260" cy="711199"/>
            <a:chOff x="0" y="0"/>
            <a:chExt cx="5256347" cy="94826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256347" cy="948265"/>
            </a:xfrm>
            <a:custGeom>
              <a:avLst/>
              <a:gdLst/>
              <a:ahLst/>
              <a:cxnLst/>
              <a:rect r="r" b="b" t="t" l="l"/>
              <a:pathLst>
                <a:path h="948265" w="5256347">
                  <a:moveTo>
                    <a:pt x="0" y="0"/>
                  </a:moveTo>
                  <a:lnTo>
                    <a:pt x="5256347" y="0"/>
                  </a:lnTo>
                  <a:lnTo>
                    <a:pt x="5256347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5256347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Arduino Monitoring and Connections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12108275" y="7120081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2751968" y="8019569"/>
            <a:ext cx="3578859" cy="711199"/>
            <a:chOff x="0" y="0"/>
            <a:chExt cx="4771812" cy="94826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771812" cy="948265"/>
            </a:xfrm>
            <a:custGeom>
              <a:avLst/>
              <a:gdLst/>
              <a:ahLst/>
              <a:cxnLst/>
              <a:rect r="r" b="b" t="t" l="l"/>
              <a:pathLst>
                <a:path h="948265" w="4771812">
                  <a:moveTo>
                    <a:pt x="0" y="0"/>
                  </a:moveTo>
                  <a:lnTo>
                    <a:pt x="4771812" y="0"/>
                  </a:lnTo>
                  <a:lnTo>
                    <a:pt x="4771812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4771812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How the Circuit Works</a:t>
              </a: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2108275" y="8083064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2751968" y="8792932"/>
            <a:ext cx="3942260" cy="711199"/>
            <a:chOff x="0" y="0"/>
            <a:chExt cx="5256347" cy="94826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256347" cy="948265"/>
            </a:xfrm>
            <a:custGeom>
              <a:avLst/>
              <a:gdLst/>
              <a:ahLst/>
              <a:cxnLst/>
              <a:rect r="r" b="b" t="t" l="l"/>
              <a:pathLst>
                <a:path h="948265" w="5256347">
                  <a:moveTo>
                    <a:pt x="0" y="0"/>
                  </a:moveTo>
                  <a:lnTo>
                    <a:pt x="5256347" y="0"/>
                  </a:lnTo>
                  <a:lnTo>
                    <a:pt x="5256347" y="948265"/>
                  </a:lnTo>
                  <a:lnTo>
                    <a:pt x="0" y="948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5256347" cy="1005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KiCad Schematic &amp; PCB Design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2108275" y="8856427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83927" y="1500345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05347" y="744259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612481" y="2865120"/>
            <a:ext cx="7271544" cy="4442460"/>
            <a:chOff x="0" y="0"/>
            <a:chExt cx="9695392" cy="59232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95391" cy="5923280"/>
            </a:xfrm>
            <a:custGeom>
              <a:avLst/>
              <a:gdLst/>
              <a:ahLst/>
              <a:cxnLst/>
              <a:rect r="r" b="b" t="t" l="l"/>
              <a:pathLst>
                <a:path h="5923280" w="9695391">
                  <a:moveTo>
                    <a:pt x="0" y="0"/>
                  </a:moveTo>
                  <a:lnTo>
                    <a:pt x="9695391" y="0"/>
                  </a:lnTo>
                  <a:lnTo>
                    <a:pt x="9695391" y="5923280"/>
                  </a:lnTo>
                  <a:lnTo>
                    <a:pt x="0" y="59232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9695392" cy="60566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How It Works – Battery Draining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72612" y="741956"/>
            <a:ext cx="4631960" cy="1115695"/>
            <a:chOff x="0" y="0"/>
            <a:chExt cx="6175947" cy="1487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5946" cy="1487593"/>
            </a:xfrm>
            <a:custGeom>
              <a:avLst/>
              <a:gdLst/>
              <a:ahLst/>
              <a:cxnLst/>
              <a:rect r="r" b="b" t="t" l="l"/>
              <a:pathLst>
                <a:path h="1487593" w="6175946">
                  <a:moveTo>
                    <a:pt x="0" y="0"/>
                  </a:moveTo>
                  <a:lnTo>
                    <a:pt x="6175946" y="0"/>
                  </a:lnTo>
                  <a:lnTo>
                    <a:pt x="6175946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6175947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Power flows from the USB-A connector to the Schottky Diode.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49039" y="2729917"/>
            <a:ext cx="4358919" cy="1468120"/>
            <a:chOff x="0" y="0"/>
            <a:chExt cx="5811893" cy="19574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11893" cy="1957493"/>
            </a:xfrm>
            <a:custGeom>
              <a:avLst/>
              <a:gdLst/>
              <a:ahLst/>
              <a:cxnLst/>
              <a:rect r="r" b="b" t="t" l="l"/>
              <a:pathLst>
                <a:path h="1957493" w="5811893">
                  <a:moveTo>
                    <a:pt x="0" y="0"/>
                  </a:moveTo>
                  <a:lnTo>
                    <a:pt x="5811893" y="0"/>
                  </a:lnTo>
                  <a:lnTo>
                    <a:pt x="5811893" y="1957493"/>
                  </a:lnTo>
                  <a:lnTo>
                    <a:pt x="0" y="1957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5811893" cy="20146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the Schottky Diode connects to the MOSFET to manage power flow.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072612" y="4846950"/>
            <a:ext cx="4875729" cy="1820545"/>
            <a:chOff x="0" y="0"/>
            <a:chExt cx="6500972" cy="24273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500972" cy="2427394"/>
            </a:xfrm>
            <a:custGeom>
              <a:avLst/>
              <a:gdLst/>
              <a:ahLst/>
              <a:cxnLst/>
              <a:rect r="r" b="b" t="t" l="l"/>
              <a:pathLst>
                <a:path h="2427394" w="6500972">
                  <a:moveTo>
                    <a:pt x="0" y="0"/>
                  </a:moveTo>
                  <a:lnTo>
                    <a:pt x="6500972" y="0"/>
                  </a:lnTo>
                  <a:lnTo>
                    <a:pt x="6500972" y="2427394"/>
                  </a:lnTo>
                  <a:lnTo>
                    <a:pt x="0" y="24273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6500972" cy="24845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Resistors</a:t>
              </a: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 burn extra energy to drain the battery quickly.</a:t>
              </a:r>
            </a:p>
            <a:p>
              <a:pPr algn="l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305347" y="2793412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305347" y="4823853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24" id="24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983501" y="8053675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1917133" y="8053675"/>
            <a:ext cx="5186688" cy="1115695"/>
            <a:chOff x="0" y="0"/>
            <a:chExt cx="6915584" cy="14875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15583" cy="1487593"/>
            </a:xfrm>
            <a:custGeom>
              <a:avLst/>
              <a:gdLst/>
              <a:ahLst/>
              <a:cxnLst/>
              <a:rect r="r" b="b" t="t" l="l"/>
              <a:pathLst>
                <a:path h="1487593" w="6915583">
                  <a:moveTo>
                    <a:pt x="0" y="0"/>
                  </a:moveTo>
                  <a:lnTo>
                    <a:pt x="6915583" y="0"/>
                  </a:lnTo>
                  <a:lnTo>
                    <a:pt x="6915583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6915584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Arduino monitors the battery and adjusts the drain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072612" y="6378012"/>
            <a:ext cx="5186688" cy="1468120"/>
            <a:chOff x="0" y="0"/>
            <a:chExt cx="6915584" cy="19574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15583" cy="1957493"/>
            </a:xfrm>
            <a:custGeom>
              <a:avLst/>
              <a:gdLst/>
              <a:ahLst/>
              <a:cxnLst/>
              <a:rect r="r" b="b" t="t" l="l"/>
              <a:pathLst>
                <a:path h="1957493" w="6915583">
                  <a:moveTo>
                    <a:pt x="0" y="0"/>
                  </a:moveTo>
                  <a:lnTo>
                    <a:pt x="6915583" y="0"/>
                  </a:lnTo>
                  <a:lnTo>
                    <a:pt x="6915583" y="1957493"/>
                  </a:lnTo>
                  <a:lnTo>
                    <a:pt x="0" y="1957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6915584" cy="20146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The Voltage Regulator creates unstable voltage, confusing the phone’s charging system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1165225" y="6667495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874100" y="3255481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69985" y="2592901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92543" y="2058794"/>
            <a:ext cx="10135393" cy="3181350"/>
            <a:chOff x="0" y="0"/>
            <a:chExt cx="13513857" cy="4241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13857" cy="4241800"/>
            </a:xfrm>
            <a:custGeom>
              <a:avLst/>
              <a:gdLst/>
              <a:ahLst/>
              <a:cxnLst/>
              <a:rect r="r" b="b" t="t" l="l"/>
              <a:pathLst>
                <a:path h="4241800" w="13513857">
                  <a:moveTo>
                    <a:pt x="0" y="0"/>
                  </a:moveTo>
                  <a:lnTo>
                    <a:pt x="13513857" y="0"/>
                  </a:lnTo>
                  <a:lnTo>
                    <a:pt x="13513857" y="4241800"/>
                  </a:lnTo>
                  <a:lnTo>
                    <a:pt x="0" y="424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3513857" cy="43751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How It Works – Ghost Touch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13678" y="2416924"/>
            <a:ext cx="4261024" cy="763270"/>
            <a:chOff x="0" y="0"/>
            <a:chExt cx="5681366" cy="1017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681366" cy="1017693"/>
            </a:xfrm>
            <a:custGeom>
              <a:avLst/>
              <a:gdLst/>
              <a:ahLst/>
              <a:cxnLst/>
              <a:rect r="r" b="b" t="t" l="l"/>
              <a:pathLst>
                <a:path h="1017693" w="5681366">
                  <a:moveTo>
                    <a:pt x="0" y="0"/>
                  </a:moveTo>
                  <a:lnTo>
                    <a:pt x="5681366" y="0"/>
                  </a:lnTo>
                  <a:lnTo>
                    <a:pt x="5681366" y="1017693"/>
                  </a:lnTo>
                  <a:lnTo>
                    <a:pt x="0" y="1017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681366" cy="10748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ESP8266 powers up and sends signals.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027936" y="3649469"/>
            <a:ext cx="4846164" cy="1115695"/>
            <a:chOff x="0" y="0"/>
            <a:chExt cx="6461552" cy="1487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61552" cy="1487593"/>
            </a:xfrm>
            <a:custGeom>
              <a:avLst/>
              <a:gdLst/>
              <a:ahLst/>
              <a:cxnLst/>
              <a:rect r="r" b="b" t="t" l="l"/>
              <a:pathLst>
                <a:path h="1487593" w="6461552">
                  <a:moveTo>
                    <a:pt x="0" y="0"/>
                  </a:moveTo>
                  <a:lnTo>
                    <a:pt x="6461552" y="0"/>
                  </a:lnTo>
                  <a:lnTo>
                    <a:pt x="6461552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461552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The MOSFET is activated to control the metal plate.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72144" y="4827393"/>
            <a:ext cx="7006129" cy="1115695"/>
            <a:chOff x="0" y="0"/>
            <a:chExt cx="9341506" cy="14875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41506" cy="1487593"/>
            </a:xfrm>
            <a:custGeom>
              <a:avLst/>
              <a:gdLst/>
              <a:ahLst/>
              <a:cxnLst/>
              <a:rect r="r" b="b" t="t" l="l"/>
              <a:pathLst>
                <a:path h="1487593" w="9341506">
                  <a:moveTo>
                    <a:pt x="0" y="0"/>
                  </a:moveTo>
                  <a:lnTo>
                    <a:pt x="9341506" y="0"/>
                  </a:lnTo>
                  <a:lnTo>
                    <a:pt x="9341506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341506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The metal plate creates interference, tricking the phone into thinking it's being touched.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69985" y="3814133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58456" y="4945592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24" id="24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0281515" y="5991941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925208" y="5943088"/>
            <a:ext cx="6285705" cy="1115695"/>
            <a:chOff x="0" y="0"/>
            <a:chExt cx="8380940" cy="14875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380940" cy="1487593"/>
            </a:xfrm>
            <a:custGeom>
              <a:avLst/>
              <a:gdLst/>
              <a:ahLst/>
              <a:cxnLst/>
              <a:rect r="r" b="b" t="t" l="l"/>
              <a:pathLst>
                <a:path h="1487593" w="8380940">
                  <a:moveTo>
                    <a:pt x="0" y="0"/>
                  </a:moveTo>
                  <a:lnTo>
                    <a:pt x="8380940" y="0"/>
                  </a:lnTo>
                  <a:lnTo>
                    <a:pt x="8380940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8380940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The capacitor boosts the effect for stronger interference.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039465" y="7048510"/>
            <a:ext cx="5691523" cy="1115695"/>
            <a:chOff x="0" y="0"/>
            <a:chExt cx="7588697" cy="14875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588696" cy="1487593"/>
            </a:xfrm>
            <a:custGeom>
              <a:avLst/>
              <a:gdLst/>
              <a:ahLst/>
              <a:cxnLst/>
              <a:rect r="r" b="b" t="t" l="l"/>
              <a:pathLst>
                <a:path h="1487593" w="7588696">
                  <a:moveTo>
                    <a:pt x="0" y="0"/>
                  </a:moveTo>
                  <a:lnTo>
                    <a:pt x="7588696" y="0"/>
                  </a:lnTo>
                  <a:lnTo>
                    <a:pt x="7588696" y="1487593"/>
                  </a:lnTo>
                  <a:lnTo>
                    <a:pt x="0" y="1487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7588697" cy="15447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Control ghost touch remotely via Wi-Fi by accessing the ESP8266's IP.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0281515" y="7213174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701839" y="4512835"/>
            <a:ext cx="5870591" cy="4289622"/>
          </a:xfrm>
          <a:custGeom>
            <a:avLst/>
            <a:gdLst/>
            <a:ahLst/>
            <a:cxnLst/>
            <a:rect r="r" b="b" t="t" l="l"/>
            <a:pathLst>
              <a:path h="4289622" w="5870591">
                <a:moveTo>
                  <a:pt x="0" y="0"/>
                </a:moveTo>
                <a:lnTo>
                  <a:pt x="5870591" y="0"/>
                </a:lnTo>
                <a:lnTo>
                  <a:pt x="5870591" y="4289623"/>
                </a:lnTo>
                <a:lnTo>
                  <a:pt x="0" y="42896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63" r="0" b="-556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7707" y="6905609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0" y="0"/>
                </a:moveTo>
                <a:lnTo>
                  <a:pt x="1201779" y="0"/>
                </a:lnTo>
                <a:lnTo>
                  <a:pt x="1201779" y="1881046"/>
                </a:lnTo>
                <a:lnTo>
                  <a:pt x="0" y="188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874100" y="3255481"/>
            <a:ext cx="1201779" cy="1881046"/>
          </a:xfrm>
          <a:custGeom>
            <a:avLst/>
            <a:gdLst/>
            <a:ahLst/>
            <a:cxnLst/>
            <a:rect r="r" b="b" t="t" l="l"/>
            <a:pathLst>
              <a:path h="1881046" w="1201779">
                <a:moveTo>
                  <a:pt x="1201779" y="1881046"/>
                </a:moveTo>
                <a:lnTo>
                  <a:pt x="0" y="1881046"/>
                </a:lnTo>
                <a:lnTo>
                  <a:pt x="0" y="0"/>
                </a:lnTo>
                <a:lnTo>
                  <a:pt x="1201779" y="0"/>
                </a:lnTo>
                <a:lnTo>
                  <a:pt x="1201779" y="18810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97" t="0" r="-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69985" y="2592901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9815" y="3867160"/>
            <a:ext cx="10135393" cy="3181350"/>
            <a:chOff x="0" y="0"/>
            <a:chExt cx="13513857" cy="4241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513857" cy="4241800"/>
            </a:xfrm>
            <a:custGeom>
              <a:avLst/>
              <a:gdLst/>
              <a:ahLst/>
              <a:cxnLst/>
              <a:rect r="r" b="b" t="t" l="l"/>
              <a:pathLst>
                <a:path h="4241800" w="13513857">
                  <a:moveTo>
                    <a:pt x="0" y="0"/>
                  </a:moveTo>
                  <a:lnTo>
                    <a:pt x="13513857" y="0"/>
                  </a:lnTo>
                  <a:lnTo>
                    <a:pt x="13513857" y="4241800"/>
                  </a:lnTo>
                  <a:lnTo>
                    <a:pt x="0" y="4241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3513857" cy="43751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6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What Do We Achieve?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171634" y="2592901"/>
            <a:ext cx="6185174" cy="2286508"/>
            <a:chOff x="0" y="0"/>
            <a:chExt cx="8246898" cy="304867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46897" cy="3048677"/>
            </a:xfrm>
            <a:custGeom>
              <a:avLst/>
              <a:gdLst/>
              <a:ahLst/>
              <a:cxnLst/>
              <a:rect r="r" b="b" t="t" l="l"/>
              <a:pathLst>
                <a:path h="3048677" w="8246897">
                  <a:moveTo>
                    <a:pt x="0" y="0"/>
                  </a:moveTo>
                  <a:lnTo>
                    <a:pt x="8246897" y="0"/>
                  </a:lnTo>
                  <a:lnTo>
                    <a:pt x="8246897" y="3048677"/>
                  </a:lnTo>
                  <a:lnTo>
                    <a:pt x="0" y="30486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8246898" cy="31058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Battery Draining: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Quickly drains the</a:t>
              </a: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 phone's battery.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Measures how much battery is lost in real-time.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171634" y="4875540"/>
            <a:ext cx="6185174" cy="1934083"/>
            <a:chOff x="0" y="0"/>
            <a:chExt cx="8246898" cy="25787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46897" cy="2578777"/>
            </a:xfrm>
            <a:custGeom>
              <a:avLst/>
              <a:gdLst/>
              <a:ahLst/>
              <a:cxnLst/>
              <a:rect r="r" b="b" t="t" l="l"/>
              <a:pathLst>
                <a:path h="2578777" w="8246897">
                  <a:moveTo>
                    <a:pt x="0" y="0"/>
                  </a:moveTo>
                  <a:lnTo>
                    <a:pt x="8246897" y="0"/>
                  </a:lnTo>
                  <a:lnTo>
                    <a:pt x="8246897" y="2578777"/>
                  </a:lnTo>
                  <a:lnTo>
                    <a:pt x="0" y="25787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246898" cy="26359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ghost Touch: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Controls the phone remotely.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BF7"/>
                  </a:solidFill>
                  <a:latin typeface="Mokoto"/>
                  <a:ea typeface="Mokoto"/>
                  <a:cs typeface="Mokoto"/>
                  <a:sym typeface="Mokoto"/>
                </a:rPr>
                <a:t>Simulates random touch events.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58456" y="4945592"/>
            <a:ext cx="643693" cy="381871"/>
          </a:xfrm>
          <a:custGeom>
            <a:avLst/>
            <a:gdLst/>
            <a:ahLst/>
            <a:cxnLst/>
            <a:rect r="r" b="b" t="t" l="l"/>
            <a:pathLst>
              <a:path h="381871" w="643693">
                <a:moveTo>
                  <a:pt x="0" y="0"/>
                </a:moveTo>
                <a:lnTo>
                  <a:pt x="643693" y="0"/>
                </a:lnTo>
                <a:lnTo>
                  <a:pt x="643693" y="381871"/>
                </a:lnTo>
                <a:lnTo>
                  <a:pt x="0" y="3818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816" r="0" b="-816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3959256">
            <a:off x="15290625" y="8906700"/>
            <a:ext cx="1651994" cy="2192913"/>
            <a:chOff x="0" y="0"/>
            <a:chExt cx="2202659" cy="29238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0" y="0"/>
                  </a:moveTo>
                  <a:lnTo>
                    <a:pt x="2202688" y="0"/>
                  </a:lnTo>
                  <a:lnTo>
                    <a:pt x="2202688" y="2923921"/>
                  </a:lnTo>
                  <a:lnTo>
                    <a:pt x="0" y="2923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-6876587">
            <a:off x="1543538" y="-805739"/>
            <a:ext cx="1651994" cy="2192913"/>
            <a:chOff x="0" y="0"/>
            <a:chExt cx="2202659" cy="2923884"/>
          </a:xfrm>
        </p:grpSpPr>
        <p:sp>
          <p:nvSpPr>
            <p:cNvPr name="Freeform 20" id="20"/>
            <p:cNvSpPr/>
            <p:nvPr/>
          </p:nvSpPr>
          <p:spPr>
            <a:xfrm flipH="true" flipV="false" rot="0">
              <a:off x="0" y="0"/>
              <a:ext cx="2202688" cy="2923921"/>
            </a:xfrm>
            <a:custGeom>
              <a:avLst/>
              <a:gdLst/>
              <a:ahLst/>
              <a:cxnLst/>
              <a:rect r="r" b="b" t="t" l="l"/>
              <a:pathLst>
                <a:path h="2923921" w="2202688">
                  <a:moveTo>
                    <a:pt x="2202688" y="0"/>
                  </a:moveTo>
                  <a:lnTo>
                    <a:pt x="0" y="0"/>
                  </a:lnTo>
                  <a:lnTo>
                    <a:pt x="0" y="2923921"/>
                  </a:lnTo>
                  <a:lnTo>
                    <a:pt x="2202688" y="2923921"/>
                  </a:lnTo>
                  <a:lnTo>
                    <a:pt x="2202688" y="0"/>
                  </a:lnTo>
                  <a:close/>
                </a:path>
              </a:pathLst>
            </a:custGeom>
            <a:blipFill>
              <a:blip r:embed="rId9"/>
              <a:stretch>
                <a:fillRect l="-8" t="0" r="-7" b="1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DAGhF6m12eI</dc:identifier>
  <dcterms:modified xsi:type="dcterms:W3CDTF">2011-08-01T06:04:30Z</dcterms:modified>
  <cp:revision>1</cp:revision>
  <dc:title>Powering ESP8266 Wi-Fi Module</dc:title>
</cp:coreProperties>
</file>