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56" r:id="rId5"/>
    <p:sldId id="257" r:id="rId6"/>
    <p:sldId id="25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3AE17-0530-838E-C226-823D1CC971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7C5A86-607B-82BE-400F-B9DB5C8C7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1C19C4-65D2-22A7-2072-0E346DCD37FC}"/>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5017BC7E-A847-7299-63C1-F874AE3D21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725A31-D2CF-82EF-5452-91ABB373FCA1}"/>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4845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84A51-FC70-7E78-0EE7-13F2C0F7F9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C35DF97-89F7-69A1-1F1E-DE57945561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459C54-8B5E-893F-2300-F25418565C52}"/>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791CD00C-746A-C88E-2B5D-82D31369A8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6528AD-CE27-928E-2116-81AD56B243BE}"/>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417665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E96055-8682-5412-8DEF-DBF81C4425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6B064E-5FCA-FD1E-91DF-063C3EE8F77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C8325-11FE-C26A-D016-31BFFA8CEDED}"/>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49B46445-E91E-060D-93D1-29BA50AF7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1FB29-E0A4-098D-855C-1F2825490F49}"/>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77338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9F50C-3982-9392-14F2-4252EBA92A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3DCC85-3ADE-DB7E-68BF-EDEE330316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376EF3-771D-6BEC-2ED4-BEA416C41E0E}"/>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A55C9582-4C54-6BAC-C212-CE30E1BF8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2DC051-615B-2291-DE7F-EEE3F59C8B0F}"/>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7556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47936-EF55-F27C-F2E7-1E025C5B31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5F3149-7E49-7F71-BA2B-56FD513814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2AA5F9-5F55-89D6-0597-F278C2EB0526}"/>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6B2BF810-A91C-3A31-CC30-155410AA8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FBD7A-4D2B-2252-DF58-FA89EEF38C12}"/>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03805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28476-E35B-4821-6497-CADC7FCEDB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439797-907C-7F6A-FC1A-D67A86B1C8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9DB068-9567-97E4-B30E-04D9B63431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8CA377-7CAD-E517-C471-484071DF04E4}"/>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556CA32A-30F2-DB66-6439-F50710D02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77233A-8CCA-FD99-8C49-4A3CA0026217}"/>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259206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8BB9B-8BDD-ECD5-5F55-510960D874C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FE51A4-793A-E4C2-1761-AE6811C8E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FF56C5-4890-0487-1774-FB8ADCC2FE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CCFF1B-DAE0-D3A1-4E48-C5971C53E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2598CC-C24E-EF7F-684C-3D72006601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DC1515-0CEF-D6A5-124C-C6A8D3D2A0CA}"/>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8" name="页脚占位符 7">
            <a:extLst>
              <a:ext uri="{FF2B5EF4-FFF2-40B4-BE49-F238E27FC236}">
                <a16:creationId xmlns:a16="http://schemas.microsoft.com/office/drawing/2014/main" id="{68379AD9-5F20-C453-B6E4-85FC1D1BF7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4F01E3-896B-EF42-0984-BD57303BF541}"/>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424018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81097-48C3-23AA-8A72-BB2A839B0A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E9C230-49F4-4206-E215-64BAB8417FAD}"/>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4" name="页脚占位符 3">
            <a:extLst>
              <a:ext uri="{FF2B5EF4-FFF2-40B4-BE49-F238E27FC236}">
                <a16:creationId xmlns:a16="http://schemas.microsoft.com/office/drawing/2014/main" id="{AB845319-D741-9E6C-A717-13A2409C87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AC8094-DBDA-F9FE-895F-C5DD5048170B}"/>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251205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4E11-109A-290F-9817-E65C60317F7A}"/>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3" name="页脚占位符 2">
            <a:extLst>
              <a:ext uri="{FF2B5EF4-FFF2-40B4-BE49-F238E27FC236}">
                <a16:creationId xmlns:a16="http://schemas.microsoft.com/office/drawing/2014/main" id="{FAF5B63D-297A-6A1D-5535-A06A7190CF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3DD409-2D59-8E9F-B58E-04E623707948}"/>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74342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8644E-2A07-7673-7A7D-D0D934DBC9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2BC3D3-3614-69CC-6571-19EE3F4E6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19B4E1-2B0D-710D-B698-E94D9118E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AA8EB6-4A95-076F-E1C8-A424B7CA0854}"/>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24758410-0501-0854-F34B-7E215D0232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AA3461-4C0C-A3AE-0BF7-80E0CE647A5F}"/>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318073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562EC-171C-2609-BEF1-F445FC1EAD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CD21F0-7BAF-8D4E-23EE-6AAB542DC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68BFB-65CC-6372-2203-CA8701B79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5C44BF-A07F-C444-2BBF-AE5F682590F9}"/>
              </a:ext>
            </a:extLst>
          </p:cNvPr>
          <p:cNvSpPr>
            <a:spLocks noGrp="1"/>
          </p:cNvSpPr>
          <p:nvPr>
            <p:ph type="dt" sz="half" idx="10"/>
          </p:nvPr>
        </p:nvSpPr>
        <p:spPr/>
        <p:txBody>
          <a:bodyPr/>
          <a:lstStyle/>
          <a:p>
            <a:fld id="{5B56D79A-DBD8-4AC4-BA9E-E6FDAE90782D}"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8AB594AF-A952-EDA4-857E-F82355D2CF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B78F99-F9F3-85EA-5B92-ED3F1C556302}"/>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334231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52521F-6FEF-6B2B-7E29-46DD2E662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89CBEA-5390-8CD8-A39D-4A5E27F56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59EA67-3D0E-3611-BE54-23BC71DD4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56D79A-DBD8-4AC4-BA9E-E6FDAE90782D}"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364CBE53-B2E3-7D01-D725-B18F1A25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4093516-3D91-BAA8-7269-FA3C0622E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257194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3779C5-378F-7FFA-30F5-9988BD94F341}"/>
              </a:ext>
            </a:extLst>
          </p:cNvPr>
          <p:cNvSpPr txBox="1"/>
          <p:nvPr/>
        </p:nvSpPr>
        <p:spPr>
          <a:xfrm>
            <a:off x="2929052" y="2583277"/>
            <a:ext cx="6058831" cy="2031325"/>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We applied SelfSim to Shenzhen, simulated how its urban system would evolve over time from 2021 to 2030. The scaling factor is 1:1000 (i.e., each agent in the simulation represents 1000 people in reality). The model is calibrated by comparing the observed and simulated home sale prices and population distribution between 2021 and 2023. The mean absolute percentage errors(MAPE) were 9.2% and 4.7%, respectively.</a:t>
            </a:r>
          </a:p>
        </p:txBody>
      </p:sp>
      <p:sp>
        <p:nvSpPr>
          <p:cNvPr id="5" name="文本框 4">
            <a:extLst>
              <a:ext uri="{FF2B5EF4-FFF2-40B4-BE49-F238E27FC236}">
                <a16:creationId xmlns:a16="http://schemas.microsoft.com/office/drawing/2014/main" id="{1648C262-781B-1C74-D54A-BF059FBC4D03}"/>
              </a:ext>
            </a:extLst>
          </p:cNvPr>
          <p:cNvSpPr txBox="1"/>
          <p:nvPr/>
        </p:nvSpPr>
        <p:spPr>
          <a:xfrm>
            <a:off x="1196898" y="1256369"/>
            <a:ext cx="2267415"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Shenzhen</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17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186564-876C-A21E-6F28-8156367EF567}"/>
              </a:ext>
            </a:extLst>
          </p:cNvPr>
          <p:cNvSpPr txBox="1"/>
          <p:nvPr/>
        </p:nvSpPr>
        <p:spPr>
          <a:xfrm>
            <a:off x="542692" y="327102"/>
            <a:ext cx="3471747"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1: Key results</a:t>
            </a:r>
            <a:endParaRPr lang="zh-CN" altLang="en-US"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BE6EE3B-0D30-B75A-98F3-39C1C590B6CE}"/>
              </a:ext>
            </a:extLst>
          </p:cNvPr>
          <p:cNvSpPr txBox="1"/>
          <p:nvPr/>
        </p:nvSpPr>
        <p:spPr>
          <a:xfrm>
            <a:off x="1858537" y="4546302"/>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(a)Education Population Change</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EAADF41-AD32-664D-51EF-0B42F57F266F}"/>
              </a:ext>
            </a:extLst>
          </p:cNvPr>
          <p:cNvSpPr txBox="1"/>
          <p:nvPr/>
        </p:nvSpPr>
        <p:spPr>
          <a:xfrm>
            <a:off x="7199971" y="4546302"/>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(b)Work Population Change</a:t>
            </a:r>
            <a:endParaRPr lang="zh-CN" altLang="en-US" dirty="0">
              <a:latin typeface="Times New Roman" panose="02020603050405020304" pitchFamily="18" charset="0"/>
              <a:cs typeface="Times New Roman" panose="02020603050405020304" pitchFamily="18" charset="0"/>
            </a:endParaRPr>
          </a:p>
        </p:txBody>
      </p:sp>
      <p:pic>
        <p:nvPicPr>
          <p:cNvPr id="4" name="图片 3" descr="图表&#10;&#10;中度可信度描述已自动生成">
            <a:extLst>
              <a:ext uri="{FF2B5EF4-FFF2-40B4-BE49-F238E27FC236}">
                <a16:creationId xmlns:a16="http://schemas.microsoft.com/office/drawing/2014/main" id="{BEA45477-3BB6-90EE-6C37-08043386D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68" y="871975"/>
            <a:ext cx="4899103" cy="3674327"/>
          </a:xfrm>
          <a:prstGeom prst="rect">
            <a:avLst/>
          </a:prstGeom>
        </p:spPr>
      </p:pic>
      <p:pic>
        <p:nvPicPr>
          <p:cNvPr id="6" name="图片 5" descr="图表, 折线图&#10;&#10;描述已自动生成">
            <a:extLst>
              <a:ext uri="{FF2B5EF4-FFF2-40B4-BE49-F238E27FC236}">
                <a16:creationId xmlns:a16="http://schemas.microsoft.com/office/drawing/2014/main" id="{BA611070-20AC-574F-3E21-77EB1D7EF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360" y="684308"/>
            <a:ext cx="5250006" cy="3937505"/>
          </a:xfrm>
          <a:prstGeom prst="rect">
            <a:avLst/>
          </a:prstGeom>
        </p:spPr>
      </p:pic>
    </p:spTree>
    <p:extLst>
      <p:ext uri="{BB962C8B-B14F-4D97-AF65-F5344CB8AC3E}">
        <p14:creationId xmlns:p14="http://schemas.microsoft.com/office/powerpoint/2010/main" val="213553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9E8E95D-F32E-C3C0-A57A-425B88AC96B3}"/>
              </a:ext>
            </a:extLst>
          </p:cNvPr>
          <p:cNvSpPr txBox="1"/>
          <p:nvPr/>
        </p:nvSpPr>
        <p:spPr>
          <a:xfrm>
            <a:off x="2044390" y="5230244"/>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(c)People Population Change</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2811EA2-3691-DC9C-C212-6CFF4F92A300}"/>
              </a:ext>
            </a:extLst>
          </p:cNvPr>
          <p:cNvSpPr txBox="1"/>
          <p:nvPr/>
        </p:nvSpPr>
        <p:spPr>
          <a:xfrm>
            <a:off x="7430430" y="5205888"/>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(d)Gender Population Change</a:t>
            </a:r>
            <a:endParaRPr lang="zh-CN" altLang="en-US" dirty="0">
              <a:latin typeface="Times New Roman" panose="02020603050405020304" pitchFamily="18" charset="0"/>
              <a:cs typeface="Times New Roman" panose="02020603050405020304" pitchFamily="18" charset="0"/>
            </a:endParaRPr>
          </a:p>
        </p:txBody>
      </p:sp>
      <p:pic>
        <p:nvPicPr>
          <p:cNvPr id="3" name="图片 2" descr="图表, 条形图&#10;&#10;描述已自动生成">
            <a:extLst>
              <a:ext uri="{FF2B5EF4-FFF2-40B4-BE49-F238E27FC236}">
                <a16:creationId xmlns:a16="http://schemas.microsoft.com/office/drawing/2014/main" id="{10EE465A-7679-B907-F4A6-D5868E54E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31" y="1100124"/>
            <a:ext cx="5074554" cy="3805916"/>
          </a:xfrm>
          <a:prstGeom prst="rect">
            <a:avLst/>
          </a:prstGeom>
        </p:spPr>
      </p:pic>
      <p:pic>
        <p:nvPicPr>
          <p:cNvPr id="6" name="图片 5" descr="图表, 条形图&#10;&#10;描述已自动生成">
            <a:extLst>
              <a:ext uri="{FF2B5EF4-FFF2-40B4-BE49-F238E27FC236}">
                <a16:creationId xmlns:a16="http://schemas.microsoft.com/office/drawing/2014/main" id="{DE88EF4F-21FB-1E40-2F3A-6361C2DD2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00124"/>
            <a:ext cx="5074555" cy="3805916"/>
          </a:xfrm>
          <a:prstGeom prst="rect">
            <a:avLst/>
          </a:prstGeom>
        </p:spPr>
      </p:pic>
    </p:spTree>
    <p:extLst>
      <p:ext uri="{BB962C8B-B14F-4D97-AF65-F5344CB8AC3E}">
        <p14:creationId xmlns:p14="http://schemas.microsoft.com/office/powerpoint/2010/main" val="274462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E0926-B0D8-9AAA-BC4D-1E998A9CF028}"/>
              </a:ext>
            </a:extLst>
          </p:cNvPr>
          <p:cNvSpPr txBox="1"/>
          <p:nvPr/>
        </p:nvSpPr>
        <p:spPr>
          <a:xfrm>
            <a:off x="3527502" y="5803435"/>
            <a:ext cx="513699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(a)Average house selling price of residential buildings</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41BD384-66FD-ACC6-3037-B8D8857BBCCF}"/>
              </a:ext>
            </a:extLst>
          </p:cNvPr>
          <p:cNvSpPr txBox="1"/>
          <p:nvPr/>
        </p:nvSpPr>
        <p:spPr>
          <a:xfrm>
            <a:off x="542692" y="327102"/>
            <a:ext cx="496601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1: Spatial Distribution Results</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descr="地图&#10;&#10;描述已自动生成">
            <a:extLst>
              <a:ext uri="{FF2B5EF4-FFF2-40B4-BE49-F238E27FC236}">
                <a16:creationId xmlns:a16="http://schemas.microsoft.com/office/drawing/2014/main" id="{92E94F17-0C34-2A34-7001-46A7DB66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483" y="1252035"/>
            <a:ext cx="7768683" cy="4353930"/>
          </a:xfrm>
          <a:prstGeom prst="rect">
            <a:avLst/>
          </a:prstGeom>
        </p:spPr>
      </p:pic>
    </p:spTree>
    <p:extLst>
      <p:ext uri="{BB962C8B-B14F-4D97-AF65-F5344CB8AC3E}">
        <p14:creationId xmlns:p14="http://schemas.microsoft.com/office/powerpoint/2010/main" val="398492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E0926-B0D8-9AAA-BC4D-1E998A9CF028}"/>
              </a:ext>
            </a:extLst>
          </p:cNvPr>
          <p:cNvSpPr txBox="1"/>
          <p:nvPr/>
        </p:nvSpPr>
        <p:spPr>
          <a:xfrm>
            <a:off x="4133384" y="5737820"/>
            <a:ext cx="469838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(b)Average house rent of residential buildings</a:t>
            </a:r>
            <a:endParaRPr lang="zh-CN" altLang="en-US" dirty="0">
              <a:latin typeface="Times New Roman" panose="02020603050405020304" pitchFamily="18" charset="0"/>
              <a:cs typeface="Times New Roman" panose="02020603050405020304" pitchFamily="18" charset="0"/>
            </a:endParaRPr>
          </a:p>
        </p:txBody>
      </p:sp>
      <p:pic>
        <p:nvPicPr>
          <p:cNvPr id="4" name="图片 3" descr="地图&#10;&#10;描述已自动生成">
            <a:extLst>
              <a:ext uri="{FF2B5EF4-FFF2-40B4-BE49-F238E27FC236}">
                <a16:creationId xmlns:a16="http://schemas.microsoft.com/office/drawing/2014/main" id="{F8D5CBC0-DA06-91F8-8E1A-5645C477F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213" y="1011044"/>
            <a:ext cx="7775055" cy="4478007"/>
          </a:xfrm>
          <a:prstGeom prst="rect">
            <a:avLst/>
          </a:prstGeom>
        </p:spPr>
      </p:pic>
    </p:spTree>
    <p:extLst>
      <p:ext uri="{BB962C8B-B14F-4D97-AF65-F5344CB8AC3E}">
        <p14:creationId xmlns:p14="http://schemas.microsoft.com/office/powerpoint/2010/main" val="66834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E0926-B0D8-9AAA-BC4D-1E998A9CF028}"/>
              </a:ext>
            </a:extLst>
          </p:cNvPr>
          <p:cNvSpPr txBox="1"/>
          <p:nvPr/>
        </p:nvSpPr>
        <p:spPr>
          <a:xfrm>
            <a:off x="5136995" y="5597912"/>
            <a:ext cx="416312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(c)Number of people</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4E52150-9CC8-EA94-8249-05435097E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396" y="676508"/>
            <a:ext cx="8237208" cy="4616513"/>
          </a:xfrm>
          <a:prstGeom prst="rect">
            <a:avLst/>
          </a:prstGeom>
        </p:spPr>
      </p:pic>
    </p:spTree>
    <p:extLst>
      <p:ext uri="{BB962C8B-B14F-4D97-AF65-F5344CB8AC3E}">
        <p14:creationId xmlns:p14="http://schemas.microsoft.com/office/powerpoint/2010/main" val="3474366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139</Words>
  <Application>Microsoft Office PowerPoint</Application>
  <PresentationFormat>宽屏</PresentationFormat>
  <Paragraphs>11</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DING, Zhiruo [Student]</dc:creator>
  <cp:lastModifiedBy>DING, Zhiruo [Student]</cp:lastModifiedBy>
  <cp:revision>8</cp:revision>
  <dcterms:created xsi:type="dcterms:W3CDTF">2024-08-31T14:36:25Z</dcterms:created>
  <dcterms:modified xsi:type="dcterms:W3CDTF">2024-09-02T05:28:47Z</dcterms:modified>
</cp:coreProperties>
</file>