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62" r:id="rId3"/>
    <p:sldId id="260" r:id="rId4"/>
    <p:sldId id="261" r:id="rId5"/>
    <p:sldId id="263" r:id="rId6"/>
    <p:sldId id="256" r:id="rId7"/>
    <p:sldId id="257" r:id="rId8"/>
    <p:sldId id="25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40" autoAdjust="0"/>
    <p:restoredTop sz="94660"/>
  </p:normalViewPr>
  <p:slideViewPr>
    <p:cSldViewPr snapToGrid="0">
      <p:cViewPr varScale="1">
        <p:scale>
          <a:sx n="86" d="100"/>
          <a:sy n="86" d="100"/>
        </p:scale>
        <p:origin x="13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96E99-BF6E-4081-AF39-A20D2CF777FD}" type="datetimeFigureOut">
              <a:rPr lang="zh-CN" altLang="en-US" smtClean="0"/>
              <a:t>2024/9/28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A504C-6FC3-4DC0-824E-4D9A2DEB4E04}" type="slidenum">
              <a:rPr lang="zh-CN" altLang="en-US" smtClean="0"/>
              <a:t>‹#›</a:t>
            </a:fld>
            <a:endParaRPr lang="zh-CN" altLang="en-US"/>
          </a:p>
        </p:txBody>
      </p:sp>
    </p:spTree>
    <p:extLst>
      <p:ext uri="{BB962C8B-B14F-4D97-AF65-F5344CB8AC3E}">
        <p14:creationId xmlns:p14="http://schemas.microsoft.com/office/powerpoint/2010/main" val="2390187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F0A504C-6FC3-4DC0-824E-4D9A2DEB4E04}" type="slidenum">
              <a:rPr lang="zh-CN" altLang="en-US" smtClean="0"/>
              <a:t>4</a:t>
            </a:fld>
            <a:endParaRPr lang="zh-CN" altLang="en-US"/>
          </a:p>
        </p:txBody>
      </p:sp>
    </p:spTree>
    <p:extLst>
      <p:ext uri="{BB962C8B-B14F-4D97-AF65-F5344CB8AC3E}">
        <p14:creationId xmlns:p14="http://schemas.microsoft.com/office/powerpoint/2010/main" val="1176133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3AE17-0530-838E-C226-823D1CC971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D7C5A86-607B-82BE-400F-B9DB5C8C7F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61C19C4-65D2-22A7-2072-0E346DCD37FC}"/>
              </a:ext>
            </a:extLst>
          </p:cNvPr>
          <p:cNvSpPr>
            <a:spLocks noGrp="1"/>
          </p:cNvSpPr>
          <p:nvPr>
            <p:ph type="dt" sz="half" idx="10"/>
          </p:nvPr>
        </p:nvSpPr>
        <p:spPr/>
        <p:txBody>
          <a:bodyPr/>
          <a:lstStyle/>
          <a:p>
            <a:fld id="{5B56D79A-DBD8-4AC4-BA9E-E6FDAE90782D}" type="datetimeFigureOut">
              <a:rPr lang="zh-CN" altLang="en-US" smtClean="0"/>
              <a:t>2024/9/28</a:t>
            </a:fld>
            <a:endParaRPr lang="zh-CN" altLang="en-US"/>
          </a:p>
        </p:txBody>
      </p:sp>
      <p:sp>
        <p:nvSpPr>
          <p:cNvPr id="5" name="页脚占位符 4">
            <a:extLst>
              <a:ext uri="{FF2B5EF4-FFF2-40B4-BE49-F238E27FC236}">
                <a16:creationId xmlns:a16="http://schemas.microsoft.com/office/drawing/2014/main" id="{5017BC7E-A847-7299-63C1-F874AE3D21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725A31-D2CF-82EF-5452-91ABB373FCA1}"/>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148458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84A51-FC70-7E78-0EE7-13F2C0F7F9D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C35DF97-89F7-69A1-1F1E-DE57945561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459C54-8B5E-893F-2300-F25418565C52}"/>
              </a:ext>
            </a:extLst>
          </p:cNvPr>
          <p:cNvSpPr>
            <a:spLocks noGrp="1"/>
          </p:cNvSpPr>
          <p:nvPr>
            <p:ph type="dt" sz="half" idx="10"/>
          </p:nvPr>
        </p:nvSpPr>
        <p:spPr/>
        <p:txBody>
          <a:bodyPr/>
          <a:lstStyle/>
          <a:p>
            <a:fld id="{5B56D79A-DBD8-4AC4-BA9E-E6FDAE90782D}" type="datetimeFigureOut">
              <a:rPr lang="zh-CN" altLang="en-US" smtClean="0"/>
              <a:t>2024/9/28</a:t>
            </a:fld>
            <a:endParaRPr lang="zh-CN" altLang="en-US"/>
          </a:p>
        </p:txBody>
      </p:sp>
      <p:sp>
        <p:nvSpPr>
          <p:cNvPr id="5" name="页脚占位符 4">
            <a:extLst>
              <a:ext uri="{FF2B5EF4-FFF2-40B4-BE49-F238E27FC236}">
                <a16:creationId xmlns:a16="http://schemas.microsoft.com/office/drawing/2014/main" id="{791CD00C-746A-C88E-2B5D-82D31369A8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6528AD-CE27-928E-2116-81AD56B243BE}"/>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417665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2E96055-8682-5412-8DEF-DBF81C44251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26B064E-5FCA-FD1E-91DF-063C3EE8F77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BC8325-11FE-C26A-D016-31BFFA8CEDED}"/>
              </a:ext>
            </a:extLst>
          </p:cNvPr>
          <p:cNvSpPr>
            <a:spLocks noGrp="1"/>
          </p:cNvSpPr>
          <p:nvPr>
            <p:ph type="dt" sz="half" idx="10"/>
          </p:nvPr>
        </p:nvSpPr>
        <p:spPr/>
        <p:txBody>
          <a:bodyPr/>
          <a:lstStyle/>
          <a:p>
            <a:fld id="{5B56D79A-DBD8-4AC4-BA9E-E6FDAE90782D}" type="datetimeFigureOut">
              <a:rPr lang="zh-CN" altLang="en-US" smtClean="0"/>
              <a:t>2024/9/28</a:t>
            </a:fld>
            <a:endParaRPr lang="zh-CN" altLang="en-US"/>
          </a:p>
        </p:txBody>
      </p:sp>
      <p:sp>
        <p:nvSpPr>
          <p:cNvPr id="5" name="页脚占位符 4">
            <a:extLst>
              <a:ext uri="{FF2B5EF4-FFF2-40B4-BE49-F238E27FC236}">
                <a16:creationId xmlns:a16="http://schemas.microsoft.com/office/drawing/2014/main" id="{49B46445-E91E-060D-93D1-29BA50AF7F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11FB29-E0A4-098D-855C-1F2825490F49}"/>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1773389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9F50C-3982-9392-14F2-4252EBA92A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3DCC85-3ADE-DB7E-68BF-EDEE330316F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376EF3-771D-6BEC-2ED4-BEA416C41E0E}"/>
              </a:ext>
            </a:extLst>
          </p:cNvPr>
          <p:cNvSpPr>
            <a:spLocks noGrp="1"/>
          </p:cNvSpPr>
          <p:nvPr>
            <p:ph type="dt" sz="half" idx="10"/>
          </p:nvPr>
        </p:nvSpPr>
        <p:spPr/>
        <p:txBody>
          <a:bodyPr/>
          <a:lstStyle/>
          <a:p>
            <a:fld id="{5B56D79A-DBD8-4AC4-BA9E-E6FDAE90782D}" type="datetimeFigureOut">
              <a:rPr lang="zh-CN" altLang="en-US" smtClean="0"/>
              <a:t>2024/9/28</a:t>
            </a:fld>
            <a:endParaRPr lang="zh-CN" altLang="en-US"/>
          </a:p>
        </p:txBody>
      </p:sp>
      <p:sp>
        <p:nvSpPr>
          <p:cNvPr id="5" name="页脚占位符 4">
            <a:extLst>
              <a:ext uri="{FF2B5EF4-FFF2-40B4-BE49-F238E27FC236}">
                <a16:creationId xmlns:a16="http://schemas.microsoft.com/office/drawing/2014/main" id="{A55C9582-4C54-6BAC-C212-CE30E1BF8F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2DC051-615B-2291-DE7F-EEE3F59C8B0F}"/>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7556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47936-EF55-F27C-F2E7-1E025C5B31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5F3149-7E49-7F71-BA2B-56FD513814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2AA5F9-5F55-89D6-0597-F278C2EB0526}"/>
              </a:ext>
            </a:extLst>
          </p:cNvPr>
          <p:cNvSpPr>
            <a:spLocks noGrp="1"/>
          </p:cNvSpPr>
          <p:nvPr>
            <p:ph type="dt" sz="half" idx="10"/>
          </p:nvPr>
        </p:nvSpPr>
        <p:spPr/>
        <p:txBody>
          <a:bodyPr/>
          <a:lstStyle/>
          <a:p>
            <a:fld id="{5B56D79A-DBD8-4AC4-BA9E-E6FDAE90782D}" type="datetimeFigureOut">
              <a:rPr lang="zh-CN" altLang="en-US" smtClean="0"/>
              <a:t>2024/9/28</a:t>
            </a:fld>
            <a:endParaRPr lang="zh-CN" altLang="en-US"/>
          </a:p>
        </p:txBody>
      </p:sp>
      <p:sp>
        <p:nvSpPr>
          <p:cNvPr id="5" name="页脚占位符 4">
            <a:extLst>
              <a:ext uri="{FF2B5EF4-FFF2-40B4-BE49-F238E27FC236}">
                <a16:creationId xmlns:a16="http://schemas.microsoft.com/office/drawing/2014/main" id="{6B2BF810-A91C-3A31-CC30-155410AA84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CFBD7A-4D2B-2252-DF58-FA89EEF38C12}"/>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1038055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28476-E35B-4821-6497-CADC7FCEDB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439797-907C-7F6A-FC1A-D67A86B1C82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39DB068-9567-97E4-B30E-04D9B63431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58CA377-7CAD-E517-C471-484071DF04E4}"/>
              </a:ext>
            </a:extLst>
          </p:cNvPr>
          <p:cNvSpPr>
            <a:spLocks noGrp="1"/>
          </p:cNvSpPr>
          <p:nvPr>
            <p:ph type="dt" sz="half" idx="10"/>
          </p:nvPr>
        </p:nvSpPr>
        <p:spPr/>
        <p:txBody>
          <a:bodyPr/>
          <a:lstStyle/>
          <a:p>
            <a:fld id="{5B56D79A-DBD8-4AC4-BA9E-E6FDAE90782D}" type="datetimeFigureOut">
              <a:rPr lang="zh-CN" altLang="en-US" smtClean="0"/>
              <a:t>2024/9/28</a:t>
            </a:fld>
            <a:endParaRPr lang="zh-CN" altLang="en-US"/>
          </a:p>
        </p:txBody>
      </p:sp>
      <p:sp>
        <p:nvSpPr>
          <p:cNvPr id="6" name="页脚占位符 5">
            <a:extLst>
              <a:ext uri="{FF2B5EF4-FFF2-40B4-BE49-F238E27FC236}">
                <a16:creationId xmlns:a16="http://schemas.microsoft.com/office/drawing/2014/main" id="{556CA32A-30F2-DB66-6439-F50710D026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77233A-8CCA-FD99-8C49-4A3CA0026217}"/>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259206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8BB9B-8BDD-ECD5-5F55-510960D874C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6FE51A4-793A-E4C2-1761-AE6811C8EA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8FF56C5-4890-0487-1774-FB8ADCC2FE7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ECCFF1B-DAE0-D3A1-4E48-C5971C53ED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32598CC-C24E-EF7F-684C-3D72006601F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ADC1515-0CEF-D6A5-124C-C6A8D3D2A0CA}"/>
              </a:ext>
            </a:extLst>
          </p:cNvPr>
          <p:cNvSpPr>
            <a:spLocks noGrp="1"/>
          </p:cNvSpPr>
          <p:nvPr>
            <p:ph type="dt" sz="half" idx="10"/>
          </p:nvPr>
        </p:nvSpPr>
        <p:spPr/>
        <p:txBody>
          <a:bodyPr/>
          <a:lstStyle/>
          <a:p>
            <a:fld id="{5B56D79A-DBD8-4AC4-BA9E-E6FDAE90782D}" type="datetimeFigureOut">
              <a:rPr lang="zh-CN" altLang="en-US" smtClean="0"/>
              <a:t>2024/9/28</a:t>
            </a:fld>
            <a:endParaRPr lang="zh-CN" altLang="en-US"/>
          </a:p>
        </p:txBody>
      </p:sp>
      <p:sp>
        <p:nvSpPr>
          <p:cNvPr id="8" name="页脚占位符 7">
            <a:extLst>
              <a:ext uri="{FF2B5EF4-FFF2-40B4-BE49-F238E27FC236}">
                <a16:creationId xmlns:a16="http://schemas.microsoft.com/office/drawing/2014/main" id="{68379AD9-5F20-C453-B6E4-85FC1D1BF7A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4F01E3-896B-EF42-0984-BD57303BF541}"/>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424018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81097-48C3-23AA-8A72-BB2A839B0A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E9C230-49F4-4206-E215-64BAB8417FAD}"/>
              </a:ext>
            </a:extLst>
          </p:cNvPr>
          <p:cNvSpPr>
            <a:spLocks noGrp="1"/>
          </p:cNvSpPr>
          <p:nvPr>
            <p:ph type="dt" sz="half" idx="10"/>
          </p:nvPr>
        </p:nvSpPr>
        <p:spPr/>
        <p:txBody>
          <a:bodyPr/>
          <a:lstStyle/>
          <a:p>
            <a:fld id="{5B56D79A-DBD8-4AC4-BA9E-E6FDAE90782D}" type="datetimeFigureOut">
              <a:rPr lang="zh-CN" altLang="en-US" smtClean="0"/>
              <a:t>2024/9/28</a:t>
            </a:fld>
            <a:endParaRPr lang="zh-CN" altLang="en-US"/>
          </a:p>
        </p:txBody>
      </p:sp>
      <p:sp>
        <p:nvSpPr>
          <p:cNvPr id="4" name="页脚占位符 3">
            <a:extLst>
              <a:ext uri="{FF2B5EF4-FFF2-40B4-BE49-F238E27FC236}">
                <a16:creationId xmlns:a16="http://schemas.microsoft.com/office/drawing/2014/main" id="{AB845319-D741-9E6C-A717-13A2409C87C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DAC8094-DBDA-F9FE-895F-C5DD5048170B}"/>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2512054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7A4E11-109A-290F-9817-E65C60317F7A}"/>
              </a:ext>
            </a:extLst>
          </p:cNvPr>
          <p:cNvSpPr>
            <a:spLocks noGrp="1"/>
          </p:cNvSpPr>
          <p:nvPr>
            <p:ph type="dt" sz="half" idx="10"/>
          </p:nvPr>
        </p:nvSpPr>
        <p:spPr/>
        <p:txBody>
          <a:bodyPr/>
          <a:lstStyle/>
          <a:p>
            <a:fld id="{5B56D79A-DBD8-4AC4-BA9E-E6FDAE90782D}" type="datetimeFigureOut">
              <a:rPr lang="zh-CN" altLang="en-US" smtClean="0"/>
              <a:t>2024/9/28</a:t>
            </a:fld>
            <a:endParaRPr lang="zh-CN" altLang="en-US"/>
          </a:p>
        </p:txBody>
      </p:sp>
      <p:sp>
        <p:nvSpPr>
          <p:cNvPr id="3" name="页脚占位符 2">
            <a:extLst>
              <a:ext uri="{FF2B5EF4-FFF2-40B4-BE49-F238E27FC236}">
                <a16:creationId xmlns:a16="http://schemas.microsoft.com/office/drawing/2014/main" id="{FAF5B63D-297A-6A1D-5535-A06A7190CF4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13DD409-2D59-8E9F-B58E-04E623707948}"/>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174342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8644E-2A07-7673-7A7D-D0D934DBC9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02BC3D3-3614-69CC-6571-19EE3F4E6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19B4E1-2B0D-710D-B698-E94D9118E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AA8EB6-4A95-076F-E1C8-A424B7CA0854}"/>
              </a:ext>
            </a:extLst>
          </p:cNvPr>
          <p:cNvSpPr>
            <a:spLocks noGrp="1"/>
          </p:cNvSpPr>
          <p:nvPr>
            <p:ph type="dt" sz="half" idx="10"/>
          </p:nvPr>
        </p:nvSpPr>
        <p:spPr/>
        <p:txBody>
          <a:bodyPr/>
          <a:lstStyle/>
          <a:p>
            <a:fld id="{5B56D79A-DBD8-4AC4-BA9E-E6FDAE90782D}" type="datetimeFigureOut">
              <a:rPr lang="zh-CN" altLang="en-US" smtClean="0"/>
              <a:t>2024/9/28</a:t>
            </a:fld>
            <a:endParaRPr lang="zh-CN" altLang="en-US"/>
          </a:p>
        </p:txBody>
      </p:sp>
      <p:sp>
        <p:nvSpPr>
          <p:cNvPr id="6" name="页脚占位符 5">
            <a:extLst>
              <a:ext uri="{FF2B5EF4-FFF2-40B4-BE49-F238E27FC236}">
                <a16:creationId xmlns:a16="http://schemas.microsoft.com/office/drawing/2014/main" id="{24758410-0501-0854-F34B-7E215D0232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AA3461-4C0C-A3AE-0BF7-80E0CE647A5F}"/>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318073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562EC-171C-2609-BEF1-F445FC1EAD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0CD21F0-7BAF-8D4E-23EE-6AAB542DC5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268BFB-65CC-6372-2203-CA8701B79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5C44BF-A07F-C444-2BBF-AE5F682590F9}"/>
              </a:ext>
            </a:extLst>
          </p:cNvPr>
          <p:cNvSpPr>
            <a:spLocks noGrp="1"/>
          </p:cNvSpPr>
          <p:nvPr>
            <p:ph type="dt" sz="half" idx="10"/>
          </p:nvPr>
        </p:nvSpPr>
        <p:spPr/>
        <p:txBody>
          <a:bodyPr/>
          <a:lstStyle/>
          <a:p>
            <a:fld id="{5B56D79A-DBD8-4AC4-BA9E-E6FDAE90782D}" type="datetimeFigureOut">
              <a:rPr lang="zh-CN" altLang="en-US" smtClean="0"/>
              <a:t>2024/9/28</a:t>
            </a:fld>
            <a:endParaRPr lang="zh-CN" altLang="en-US"/>
          </a:p>
        </p:txBody>
      </p:sp>
      <p:sp>
        <p:nvSpPr>
          <p:cNvPr id="6" name="页脚占位符 5">
            <a:extLst>
              <a:ext uri="{FF2B5EF4-FFF2-40B4-BE49-F238E27FC236}">
                <a16:creationId xmlns:a16="http://schemas.microsoft.com/office/drawing/2014/main" id="{8AB594AF-A952-EDA4-857E-F82355D2CF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B78F99-F9F3-85EA-5B92-ED3F1C556302}"/>
              </a:ext>
            </a:extLst>
          </p:cNvPr>
          <p:cNvSpPr>
            <a:spLocks noGrp="1"/>
          </p:cNvSpPr>
          <p:nvPr>
            <p:ph type="sldNum" sz="quarter" idx="12"/>
          </p:nvPr>
        </p:nvSpPr>
        <p:spPr/>
        <p:txBody>
          <a:body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334231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52521F-6FEF-6B2B-7E29-46DD2E6628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789CBEA-5390-8CD8-A39D-4A5E27F56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59EA67-3D0E-3611-BE54-23BC71DD4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56D79A-DBD8-4AC4-BA9E-E6FDAE90782D}" type="datetimeFigureOut">
              <a:rPr lang="zh-CN" altLang="en-US" smtClean="0"/>
              <a:t>2024/9/28</a:t>
            </a:fld>
            <a:endParaRPr lang="zh-CN" altLang="en-US"/>
          </a:p>
        </p:txBody>
      </p:sp>
      <p:sp>
        <p:nvSpPr>
          <p:cNvPr id="5" name="页脚占位符 4">
            <a:extLst>
              <a:ext uri="{FF2B5EF4-FFF2-40B4-BE49-F238E27FC236}">
                <a16:creationId xmlns:a16="http://schemas.microsoft.com/office/drawing/2014/main" id="{364CBE53-B2E3-7D01-D725-B18F1A257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4093516-3D91-BAA8-7269-FA3C0622E9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2615FA-9E9D-4F75-8EEF-313AA8D1FA70}" type="slidenum">
              <a:rPr lang="zh-CN" altLang="en-US" smtClean="0"/>
              <a:t>‹#›</a:t>
            </a:fld>
            <a:endParaRPr lang="zh-CN" altLang="en-US"/>
          </a:p>
        </p:txBody>
      </p:sp>
    </p:spTree>
    <p:extLst>
      <p:ext uri="{BB962C8B-B14F-4D97-AF65-F5344CB8AC3E}">
        <p14:creationId xmlns:p14="http://schemas.microsoft.com/office/powerpoint/2010/main" val="2571944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3779C5-378F-7FFA-30F5-9988BD94F341}"/>
              </a:ext>
            </a:extLst>
          </p:cNvPr>
          <p:cNvSpPr txBox="1"/>
          <p:nvPr/>
        </p:nvSpPr>
        <p:spPr>
          <a:xfrm>
            <a:off x="1070515" y="651680"/>
            <a:ext cx="10422675" cy="1200329"/>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We applied SelfSim to Shenzhen, simulated how its urban system would evolve over time from 2021 to 2030. The scaling factor is 1:1000 (i.e., each agent in the simulation represents 1000 people in reality). The model is calibrated by comparing the observed and simulated home sale prices and population distribution between 2021 and 2023. The mean absolute percentage errors(MAPE) were 8.99% and 12.66%, respectively.</a:t>
            </a:r>
          </a:p>
        </p:txBody>
      </p:sp>
      <p:sp>
        <p:nvSpPr>
          <p:cNvPr id="5" name="文本框 4">
            <a:extLst>
              <a:ext uri="{FF2B5EF4-FFF2-40B4-BE49-F238E27FC236}">
                <a16:creationId xmlns:a16="http://schemas.microsoft.com/office/drawing/2014/main" id="{1648C262-781B-1C74-D54A-BF059FBC4D03}"/>
              </a:ext>
            </a:extLst>
          </p:cNvPr>
          <p:cNvSpPr txBox="1"/>
          <p:nvPr/>
        </p:nvSpPr>
        <p:spPr>
          <a:xfrm>
            <a:off x="118946" y="66905"/>
            <a:ext cx="2267415"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Shenzhen</a:t>
            </a:r>
            <a:endParaRPr lang="zh-CN" altLang="en-US" sz="32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31CDF59F-D894-9701-E9EB-15F394DD431A}"/>
              </a:ext>
            </a:extLst>
          </p:cNvPr>
          <p:cNvPicPr>
            <a:picLocks noChangeAspect="1"/>
          </p:cNvPicPr>
          <p:nvPr/>
        </p:nvPicPr>
        <p:blipFill>
          <a:blip r:embed="rId2"/>
          <a:stretch>
            <a:fillRect/>
          </a:stretch>
        </p:blipFill>
        <p:spPr>
          <a:xfrm>
            <a:off x="6043959" y="1908920"/>
            <a:ext cx="5351639" cy="3619886"/>
          </a:xfrm>
          <a:prstGeom prst="rect">
            <a:avLst/>
          </a:prstGeom>
        </p:spPr>
      </p:pic>
      <p:pic>
        <p:nvPicPr>
          <p:cNvPr id="6" name="图片 5">
            <a:extLst>
              <a:ext uri="{FF2B5EF4-FFF2-40B4-BE49-F238E27FC236}">
                <a16:creationId xmlns:a16="http://schemas.microsoft.com/office/drawing/2014/main" id="{36994545-3544-4957-BA5F-4F31DA5A3FED}"/>
              </a:ext>
            </a:extLst>
          </p:cNvPr>
          <p:cNvPicPr>
            <a:picLocks noChangeAspect="1"/>
          </p:cNvPicPr>
          <p:nvPr/>
        </p:nvPicPr>
        <p:blipFill>
          <a:blip r:embed="rId3"/>
          <a:stretch>
            <a:fillRect/>
          </a:stretch>
        </p:blipFill>
        <p:spPr>
          <a:xfrm>
            <a:off x="743413" y="1908920"/>
            <a:ext cx="5140544" cy="3619886"/>
          </a:xfrm>
          <a:prstGeom prst="rect">
            <a:avLst/>
          </a:prstGeom>
        </p:spPr>
      </p:pic>
      <p:graphicFrame>
        <p:nvGraphicFramePr>
          <p:cNvPr id="7" name="表格 6">
            <a:extLst>
              <a:ext uri="{FF2B5EF4-FFF2-40B4-BE49-F238E27FC236}">
                <a16:creationId xmlns:a16="http://schemas.microsoft.com/office/drawing/2014/main" id="{78377340-7578-0981-B473-0AE8E7AABA33}"/>
              </a:ext>
            </a:extLst>
          </p:cNvPr>
          <p:cNvGraphicFramePr>
            <a:graphicFrameLocks noGrp="1"/>
          </p:cNvGraphicFramePr>
          <p:nvPr>
            <p:extLst>
              <p:ext uri="{D42A27DB-BD31-4B8C-83A1-F6EECF244321}">
                <p14:modId xmlns:p14="http://schemas.microsoft.com/office/powerpoint/2010/main" val="267258996"/>
              </p:ext>
            </p:extLst>
          </p:nvPr>
        </p:nvGraphicFramePr>
        <p:xfrm>
          <a:off x="1568605" y="5819637"/>
          <a:ext cx="3850888" cy="548640"/>
        </p:xfrm>
        <a:graphic>
          <a:graphicData uri="http://schemas.openxmlformats.org/drawingml/2006/table">
            <a:tbl>
              <a:tblPr bandRow="1">
                <a:tableStyleId>{5C22544A-7EE6-4342-B048-85BDC9FD1C3A}</a:tableStyleId>
              </a:tblPr>
              <a:tblGrid>
                <a:gridCol w="962722">
                  <a:extLst>
                    <a:ext uri="{9D8B030D-6E8A-4147-A177-3AD203B41FA5}">
                      <a16:colId xmlns:a16="http://schemas.microsoft.com/office/drawing/2014/main" val="2710411500"/>
                    </a:ext>
                  </a:extLst>
                </a:gridCol>
                <a:gridCol w="962722">
                  <a:extLst>
                    <a:ext uri="{9D8B030D-6E8A-4147-A177-3AD203B41FA5}">
                      <a16:colId xmlns:a16="http://schemas.microsoft.com/office/drawing/2014/main" val="3776585323"/>
                    </a:ext>
                  </a:extLst>
                </a:gridCol>
                <a:gridCol w="962722">
                  <a:extLst>
                    <a:ext uri="{9D8B030D-6E8A-4147-A177-3AD203B41FA5}">
                      <a16:colId xmlns:a16="http://schemas.microsoft.com/office/drawing/2014/main" val="4037881911"/>
                    </a:ext>
                  </a:extLst>
                </a:gridCol>
                <a:gridCol w="962722">
                  <a:extLst>
                    <a:ext uri="{9D8B030D-6E8A-4147-A177-3AD203B41FA5}">
                      <a16:colId xmlns:a16="http://schemas.microsoft.com/office/drawing/2014/main" val="2771887341"/>
                    </a:ext>
                  </a:extLst>
                </a:gridCol>
              </a:tblGrid>
              <a:tr h="274320">
                <a:tc>
                  <a:txBody>
                    <a:bodyPr/>
                    <a:lstStyle/>
                    <a:p>
                      <a:pPr algn="ctr"/>
                      <a:endParaRPr lang="zh-CN" altLang="en-US" sz="120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2021</a:t>
                      </a:r>
                      <a:endParaRPr lang="zh-CN" alt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2022</a:t>
                      </a:r>
                      <a:endParaRPr lang="zh-CN" alt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2023</a:t>
                      </a:r>
                      <a:endParaRPr lang="zh-CN" altLang="en-US"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85880290"/>
                  </a:ext>
                </a:extLst>
              </a:tr>
              <a:tr h="274320">
                <a:tc>
                  <a:txBody>
                    <a:bodyPr/>
                    <a:lstStyle/>
                    <a:p>
                      <a:pPr algn="ctr"/>
                      <a:r>
                        <a:rPr lang="zh-CN" altLang="en-US" sz="1200" dirty="0">
                          <a:latin typeface="Times New Roman" panose="02020603050405020304" pitchFamily="18" charset="0"/>
                          <a:cs typeface="Times New Roman" panose="02020603050405020304" pitchFamily="18" charset="0"/>
                        </a:rPr>
                        <a:t>房价</a:t>
                      </a:r>
                      <a:r>
                        <a:rPr lang="en-US" altLang="zh-CN" sz="1200" dirty="0">
                          <a:latin typeface="Times New Roman" panose="02020603050405020304" pitchFamily="18" charset="0"/>
                          <a:cs typeface="Times New Roman" panose="02020603050405020304" pitchFamily="18" charset="0"/>
                        </a:rPr>
                        <a:t>MAPE</a:t>
                      </a:r>
                      <a:endParaRPr lang="zh-CN" alt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7.98%</a:t>
                      </a:r>
                      <a:endParaRPr lang="zh-CN" alt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6.45%</a:t>
                      </a:r>
                      <a:endParaRPr lang="zh-CN" alt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12.52%</a:t>
                      </a:r>
                      <a:endParaRPr lang="zh-CN" altLang="en-US"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97222492"/>
                  </a:ext>
                </a:extLst>
              </a:tr>
            </a:tbl>
          </a:graphicData>
        </a:graphic>
      </p:graphicFrame>
      <p:graphicFrame>
        <p:nvGraphicFramePr>
          <p:cNvPr id="8" name="表格 7">
            <a:extLst>
              <a:ext uri="{FF2B5EF4-FFF2-40B4-BE49-F238E27FC236}">
                <a16:creationId xmlns:a16="http://schemas.microsoft.com/office/drawing/2014/main" id="{A21A4C0D-5B29-4603-3F9B-9B002EE2C1D8}"/>
              </a:ext>
            </a:extLst>
          </p:cNvPr>
          <p:cNvGraphicFramePr>
            <a:graphicFrameLocks noGrp="1"/>
          </p:cNvGraphicFramePr>
          <p:nvPr>
            <p:extLst>
              <p:ext uri="{D42A27DB-BD31-4B8C-83A1-F6EECF244321}">
                <p14:modId xmlns:p14="http://schemas.microsoft.com/office/powerpoint/2010/main" val="2326560115"/>
              </p:ext>
            </p:extLst>
          </p:nvPr>
        </p:nvGraphicFramePr>
        <p:xfrm>
          <a:off x="6980664" y="5819637"/>
          <a:ext cx="3850888" cy="548640"/>
        </p:xfrm>
        <a:graphic>
          <a:graphicData uri="http://schemas.openxmlformats.org/drawingml/2006/table">
            <a:tbl>
              <a:tblPr bandRow="1">
                <a:tableStyleId>{5C22544A-7EE6-4342-B048-85BDC9FD1C3A}</a:tableStyleId>
              </a:tblPr>
              <a:tblGrid>
                <a:gridCol w="962722">
                  <a:extLst>
                    <a:ext uri="{9D8B030D-6E8A-4147-A177-3AD203B41FA5}">
                      <a16:colId xmlns:a16="http://schemas.microsoft.com/office/drawing/2014/main" val="2710411500"/>
                    </a:ext>
                  </a:extLst>
                </a:gridCol>
                <a:gridCol w="962722">
                  <a:extLst>
                    <a:ext uri="{9D8B030D-6E8A-4147-A177-3AD203B41FA5}">
                      <a16:colId xmlns:a16="http://schemas.microsoft.com/office/drawing/2014/main" val="3776585323"/>
                    </a:ext>
                  </a:extLst>
                </a:gridCol>
                <a:gridCol w="962722">
                  <a:extLst>
                    <a:ext uri="{9D8B030D-6E8A-4147-A177-3AD203B41FA5}">
                      <a16:colId xmlns:a16="http://schemas.microsoft.com/office/drawing/2014/main" val="4037881911"/>
                    </a:ext>
                  </a:extLst>
                </a:gridCol>
                <a:gridCol w="962722">
                  <a:extLst>
                    <a:ext uri="{9D8B030D-6E8A-4147-A177-3AD203B41FA5}">
                      <a16:colId xmlns:a16="http://schemas.microsoft.com/office/drawing/2014/main" val="2771887341"/>
                    </a:ext>
                  </a:extLst>
                </a:gridCol>
              </a:tblGrid>
              <a:tr h="256641">
                <a:tc>
                  <a:txBody>
                    <a:bodyPr/>
                    <a:lstStyle/>
                    <a:p>
                      <a:pPr algn="ctr"/>
                      <a:endParaRPr lang="zh-CN" altLang="en-US" sz="120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2021</a:t>
                      </a:r>
                      <a:endParaRPr lang="zh-CN" alt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2022</a:t>
                      </a:r>
                      <a:endParaRPr lang="zh-CN" alt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2023</a:t>
                      </a:r>
                      <a:endParaRPr lang="zh-CN" altLang="en-US"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85880290"/>
                  </a:ext>
                </a:extLst>
              </a:tr>
              <a:tr h="256641">
                <a:tc>
                  <a:txBody>
                    <a:bodyPr/>
                    <a:lstStyle/>
                    <a:p>
                      <a:pPr algn="ctr"/>
                      <a:r>
                        <a:rPr lang="zh-CN" altLang="en-US" sz="1200" dirty="0">
                          <a:latin typeface="Times New Roman" panose="02020603050405020304" pitchFamily="18" charset="0"/>
                          <a:cs typeface="Times New Roman" panose="02020603050405020304" pitchFamily="18" charset="0"/>
                        </a:rPr>
                        <a:t>人口</a:t>
                      </a:r>
                      <a:r>
                        <a:rPr lang="en-US" altLang="zh-CN" sz="1200" dirty="0">
                          <a:latin typeface="Times New Roman" panose="02020603050405020304" pitchFamily="18" charset="0"/>
                          <a:cs typeface="Times New Roman" panose="02020603050405020304" pitchFamily="18" charset="0"/>
                        </a:rPr>
                        <a:t>MAPE</a:t>
                      </a:r>
                      <a:endParaRPr lang="zh-CN" alt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12.91%</a:t>
                      </a:r>
                      <a:endParaRPr lang="zh-CN" alt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11.87%</a:t>
                      </a:r>
                      <a:endParaRPr lang="zh-CN" alt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200" dirty="0">
                          <a:latin typeface="Times New Roman" panose="02020603050405020304" pitchFamily="18" charset="0"/>
                          <a:cs typeface="Times New Roman" panose="02020603050405020304" pitchFamily="18" charset="0"/>
                        </a:rPr>
                        <a:t>13.19%</a:t>
                      </a:r>
                      <a:endParaRPr lang="zh-CN" altLang="en-US"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97222492"/>
                  </a:ext>
                </a:extLst>
              </a:tr>
            </a:tbl>
          </a:graphicData>
        </a:graphic>
      </p:graphicFrame>
    </p:spTree>
    <p:extLst>
      <p:ext uri="{BB962C8B-B14F-4D97-AF65-F5344CB8AC3E}">
        <p14:creationId xmlns:p14="http://schemas.microsoft.com/office/powerpoint/2010/main" val="2165176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C702ADF0-2D67-7585-4172-9F926192DF09}"/>
              </a:ext>
            </a:extLst>
          </p:cNvPr>
          <p:cNvGraphicFramePr>
            <a:graphicFrameLocks noGrp="1"/>
          </p:cNvGraphicFramePr>
          <p:nvPr>
            <p:extLst>
              <p:ext uri="{D42A27DB-BD31-4B8C-83A1-F6EECF244321}">
                <p14:modId xmlns:p14="http://schemas.microsoft.com/office/powerpoint/2010/main" val="2091865254"/>
              </p:ext>
            </p:extLst>
          </p:nvPr>
        </p:nvGraphicFramePr>
        <p:xfrm>
          <a:off x="2542305" y="449510"/>
          <a:ext cx="8036336" cy="6065978"/>
        </p:xfrm>
        <a:graphic>
          <a:graphicData uri="http://schemas.openxmlformats.org/drawingml/2006/table">
            <a:tbl>
              <a:tblPr>
                <a:tableStyleId>{5C22544A-7EE6-4342-B048-85BDC9FD1C3A}</a:tableStyleId>
              </a:tblPr>
              <a:tblGrid>
                <a:gridCol w="1527953">
                  <a:extLst>
                    <a:ext uri="{9D8B030D-6E8A-4147-A177-3AD203B41FA5}">
                      <a16:colId xmlns:a16="http://schemas.microsoft.com/office/drawing/2014/main" val="259836395"/>
                    </a:ext>
                  </a:extLst>
                </a:gridCol>
                <a:gridCol w="1917306">
                  <a:extLst>
                    <a:ext uri="{9D8B030D-6E8A-4147-A177-3AD203B41FA5}">
                      <a16:colId xmlns:a16="http://schemas.microsoft.com/office/drawing/2014/main" val="3553629996"/>
                    </a:ext>
                  </a:extLst>
                </a:gridCol>
                <a:gridCol w="1165432">
                  <a:extLst>
                    <a:ext uri="{9D8B030D-6E8A-4147-A177-3AD203B41FA5}">
                      <a16:colId xmlns:a16="http://schemas.microsoft.com/office/drawing/2014/main" val="1604893528"/>
                    </a:ext>
                  </a:extLst>
                </a:gridCol>
                <a:gridCol w="1016987">
                  <a:extLst>
                    <a:ext uri="{9D8B030D-6E8A-4147-A177-3AD203B41FA5}">
                      <a16:colId xmlns:a16="http://schemas.microsoft.com/office/drawing/2014/main" val="2473867327"/>
                    </a:ext>
                  </a:extLst>
                </a:gridCol>
                <a:gridCol w="730959">
                  <a:extLst>
                    <a:ext uri="{9D8B030D-6E8A-4147-A177-3AD203B41FA5}">
                      <a16:colId xmlns:a16="http://schemas.microsoft.com/office/drawing/2014/main" val="3213407580"/>
                    </a:ext>
                  </a:extLst>
                </a:gridCol>
                <a:gridCol w="1677699">
                  <a:extLst>
                    <a:ext uri="{9D8B030D-6E8A-4147-A177-3AD203B41FA5}">
                      <a16:colId xmlns:a16="http://schemas.microsoft.com/office/drawing/2014/main" val="282874582"/>
                    </a:ext>
                  </a:extLst>
                </a:gridCol>
              </a:tblGrid>
              <a:tr h="479594">
                <a:tc>
                  <a:txBody>
                    <a:bodyPr/>
                    <a:lstStyle/>
                    <a:p>
                      <a:pPr algn="ctr"/>
                      <a:r>
                        <a:rPr lang="en-US" altLang="zh-CN" sz="1050" dirty="0">
                          <a:latin typeface="Times New Roman" panose="02020603050405020304" pitchFamily="18" charset="0"/>
                          <a:cs typeface="Times New Roman" panose="02020603050405020304" pitchFamily="18" charset="0"/>
                        </a:rPr>
                        <a:t>Urban Elements</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050" dirty="0">
                          <a:latin typeface="Times New Roman" panose="02020603050405020304" pitchFamily="18" charset="0"/>
                          <a:cs typeface="Times New Roman" panose="02020603050405020304" pitchFamily="18" charset="0"/>
                        </a:rPr>
                        <a:t>Brief Introduction</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050" dirty="0">
                          <a:latin typeface="Times New Roman" panose="02020603050405020304" pitchFamily="18" charset="0"/>
                          <a:cs typeface="Times New Roman" panose="02020603050405020304" pitchFamily="18" charset="0"/>
                        </a:rPr>
                        <a:t>Macro or Micro Data</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050" dirty="0">
                          <a:latin typeface="Times New Roman" panose="02020603050405020304" pitchFamily="18" charset="0"/>
                          <a:cs typeface="Times New Roman" panose="02020603050405020304" pitchFamily="18" charset="0"/>
                        </a:rPr>
                        <a:t>Sample Size</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050" dirty="0">
                          <a:latin typeface="Times New Roman" panose="02020603050405020304" pitchFamily="18" charset="0"/>
                          <a:cs typeface="Times New Roman" panose="02020603050405020304" pitchFamily="18" charset="0"/>
                        </a:rPr>
                        <a:t>Year</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050" dirty="0">
                          <a:latin typeface="Times New Roman" panose="02020603050405020304" pitchFamily="18" charset="0"/>
                          <a:cs typeface="Times New Roman" panose="02020603050405020304" pitchFamily="18" charset="0"/>
                        </a:rPr>
                        <a:t>Data Sources</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53503090"/>
                  </a:ext>
                </a:extLst>
              </a:tr>
              <a:tr h="666103">
                <a:tc>
                  <a:txBody>
                    <a:bodyPr/>
                    <a:lstStyle/>
                    <a:p>
                      <a:pPr algn="ctr"/>
                      <a:r>
                        <a:rPr lang="en-US" altLang="zh-CN" sz="1050" dirty="0">
                          <a:latin typeface="Times New Roman" panose="02020603050405020304" pitchFamily="18" charset="0"/>
                          <a:cs typeface="Times New Roman" panose="02020603050405020304" pitchFamily="18" charset="0"/>
                        </a:rPr>
                        <a:t>Households</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050" dirty="0">
                          <a:latin typeface="Times New Roman" panose="02020603050405020304" pitchFamily="18" charset="0"/>
                          <a:cs typeface="Times New Roman" panose="02020603050405020304" pitchFamily="18" charset="0"/>
                        </a:rPr>
                        <a:t>Distribution of gender, age, income, marriage at District-level</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Macro</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NA</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2020</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50" dirty="0">
                          <a:latin typeface="Times New Roman" panose="02020603050405020304" pitchFamily="18" charset="0"/>
                          <a:cs typeface="Times New Roman" panose="02020603050405020304" pitchFamily="18" charset="0"/>
                        </a:rPr>
                        <a:t>Shenzhen Statistical Yearbook</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031334"/>
                  </a:ext>
                </a:extLst>
              </a:tr>
              <a:tr h="666103">
                <a:tc>
                  <a:txBody>
                    <a:bodyPr/>
                    <a:lstStyle/>
                    <a:p>
                      <a:pPr algn="ctr"/>
                      <a:r>
                        <a:rPr lang="en-US" altLang="zh-CN" sz="1050" dirty="0">
                          <a:latin typeface="Times New Roman" panose="02020603050405020304" pitchFamily="18" charset="0"/>
                          <a:cs typeface="Times New Roman" panose="02020603050405020304" pitchFamily="18" charset="0"/>
                        </a:rPr>
                        <a:t>Residential attributes</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050" dirty="0">
                          <a:latin typeface="Times New Roman" panose="02020603050405020304" pitchFamily="18" charset="0"/>
                          <a:cs typeface="Times New Roman" panose="02020603050405020304" pitchFamily="18" charset="0"/>
                        </a:rPr>
                        <a:t>Distribution of socio-demographic attributes of residents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Macro</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50" kern="100" dirty="0">
                          <a:effectLst/>
                          <a:latin typeface="Times New Roman" panose="02020603050405020304" pitchFamily="18" charset="0"/>
                          <a:ea typeface="+mn-ea"/>
                          <a:cs typeface="Times New Roman" panose="02020603050405020304" pitchFamily="18" charset="0"/>
                        </a:rPr>
                        <a:t>NA</a:t>
                      </a:r>
                      <a:endParaRPr lang="zh-CN" altLang="zh-CN" sz="1050" kern="100" dirty="0">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2020</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Shenzhen Statistical Yearbook</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674299"/>
                  </a:ext>
                </a:extLst>
              </a:tr>
              <a:tr h="666103">
                <a:tc rowSpan="2">
                  <a:txBody>
                    <a:bodyPr/>
                    <a:lstStyle/>
                    <a:p>
                      <a:pPr algn="ctr"/>
                      <a:r>
                        <a:rPr lang="en-US" altLang="zh-CN" sz="1050" dirty="0">
                          <a:latin typeface="Times New Roman" panose="02020603050405020304" pitchFamily="18" charset="0"/>
                          <a:cs typeface="Times New Roman" panose="02020603050405020304" pitchFamily="18" charset="0"/>
                        </a:rPr>
                        <a:t>Office buildings</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050" dirty="0">
                          <a:latin typeface="Times New Roman" panose="02020603050405020304" pitchFamily="18" charset="0"/>
                          <a:cs typeface="Times New Roman" panose="02020603050405020304" pitchFamily="18" charset="0"/>
                        </a:rPr>
                        <a:t>Average rent of office buildings at the district 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Macro</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50" kern="100" dirty="0">
                          <a:effectLst/>
                          <a:latin typeface="Times New Roman" panose="02020603050405020304" pitchFamily="18" charset="0"/>
                          <a:ea typeface="+mn-ea"/>
                          <a:cs typeface="Times New Roman" panose="02020603050405020304" pitchFamily="18" charset="0"/>
                        </a:rPr>
                        <a:t>NA</a:t>
                      </a:r>
                      <a:endParaRPr lang="zh-CN" altLang="zh-CN" sz="1050" kern="100" dirty="0">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2020</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Lianjia.com</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31651318"/>
                  </a:ext>
                </a:extLst>
              </a:tr>
              <a:tr h="666103">
                <a:tc vMerge="1">
                  <a:txBody>
                    <a:bodyPr/>
                    <a:lstStyle/>
                    <a:p>
                      <a:pPr algn="ct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050" dirty="0">
                          <a:latin typeface="Times New Roman" panose="02020603050405020304" pitchFamily="18" charset="0"/>
                          <a:cs typeface="Times New Roman" panose="02020603050405020304" pitchFamily="18" charset="0"/>
                        </a:rPr>
                        <a:t>Location of office buildings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Micro</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1000</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2020</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dirty="0">
                          <a:latin typeface="Times New Roman" panose="02020603050405020304" pitchFamily="18" charset="0"/>
                          <a:cs typeface="Times New Roman" panose="02020603050405020304" pitchFamily="18" charset="0"/>
                        </a:rPr>
                        <a:t>Open POI datasets from Gaode Map API, Baidu Map API</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1964885"/>
                  </a:ext>
                </a:extLst>
              </a:tr>
              <a:tr h="666103">
                <a:tc rowSpan="2">
                  <a:txBody>
                    <a:bodyPr/>
                    <a:lstStyle/>
                    <a:p>
                      <a:pPr algn="ctr"/>
                      <a:r>
                        <a:rPr lang="en-US" altLang="zh-CN" sz="1050" dirty="0">
                          <a:latin typeface="Times New Roman" panose="02020603050405020304" pitchFamily="18" charset="0"/>
                          <a:cs typeface="Times New Roman" panose="02020603050405020304" pitchFamily="18" charset="0"/>
                        </a:rPr>
                        <a:t>Residential buildings</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050" dirty="0">
                          <a:latin typeface="Times New Roman" panose="02020603050405020304" pitchFamily="18" charset="0"/>
                          <a:cs typeface="Times New Roman" panose="02020603050405020304" pitchFamily="18" charset="0"/>
                        </a:rPr>
                        <a:t>Average selling price and rent of residential buildings at the district 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Macro</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050" kern="100" dirty="0">
                          <a:effectLst/>
                          <a:latin typeface="Times New Roman" panose="02020603050405020304" pitchFamily="18" charset="0"/>
                          <a:ea typeface="+mn-ea"/>
                          <a:cs typeface="Times New Roman" panose="02020603050405020304" pitchFamily="18" charset="0"/>
                        </a:rPr>
                        <a:t>NA</a:t>
                      </a:r>
                      <a:endParaRPr lang="zh-CN" altLang="zh-CN" sz="1050" kern="100" dirty="0">
                        <a:effectLst/>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2020</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Anjuke.com</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3287097"/>
                  </a:ext>
                </a:extLst>
              </a:tr>
              <a:tr h="479594">
                <a:tc vMerge="1">
                  <a:txBody>
                    <a:bodyPr/>
                    <a:lstStyle/>
                    <a:p>
                      <a:endParaRPr lang="zh-CN" altLang="en-US" dirty="0"/>
                    </a:p>
                  </a:txBody>
                  <a:tcPr/>
                </a:tc>
                <a:tc>
                  <a:txBody>
                    <a:bodyPr/>
                    <a:lstStyle/>
                    <a:p>
                      <a:pPr algn="ctr"/>
                      <a:r>
                        <a:rPr lang="en-US" altLang="zh-CN" sz="1050" dirty="0">
                          <a:latin typeface="Times New Roman" panose="02020603050405020304" pitchFamily="18" charset="0"/>
                          <a:cs typeface="Times New Roman" panose="02020603050405020304" pitchFamily="18" charset="0"/>
                        </a:rPr>
                        <a:t>Location of residential buildings, capacity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Micro</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1501</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2020</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5">
                  <a:txBody>
                    <a:bodyPr/>
                    <a:lstStyle/>
                    <a:p>
                      <a:pPr algn="ctr"/>
                      <a:r>
                        <a:rPr lang="en-US" altLang="zh-CN" sz="1050" dirty="0">
                          <a:latin typeface="Times New Roman" panose="02020603050405020304" pitchFamily="18" charset="0"/>
                          <a:cs typeface="Times New Roman" panose="02020603050405020304" pitchFamily="18" charset="0"/>
                        </a:rPr>
                        <a:t>Open POI datasets from Gaode Map API, Baidu Map API</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801247"/>
                  </a:ext>
                </a:extLst>
              </a:tr>
              <a:tr h="432227">
                <a:tc>
                  <a:txBody>
                    <a:bodyPr/>
                    <a:lstStyle/>
                    <a:p>
                      <a:pPr algn="ctr"/>
                      <a:r>
                        <a:rPr lang="en-US" altLang="zh-CN" sz="1050" dirty="0">
                          <a:latin typeface="Times New Roman" panose="02020603050405020304" pitchFamily="18" charset="0"/>
                          <a:cs typeface="Times New Roman" panose="02020603050405020304" pitchFamily="18" charset="0"/>
                        </a:rPr>
                        <a:t>Firms</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050" dirty="0">
                          <a:latin typeface="Times New Roman" panose="02020603050405020304" pitchFamily="18" charset="0"/>
                          <a:cs typeface="Times New Roman" panose="02020603050405020304" pitchFamily="18" charset="0"/>
                        </a:rPr>
                        <a:t>Firm location,</a:t>
                      </a:r>
                      <a:r>
                        <a:rPr lang="zh-CN" altLang="en-US" sz="10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capacity, age</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Micro</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2001</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2020</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a:p>
                  </a:txBody>
                  <a:tcPr/>
                </a:tc>
                <a:extLst>
                  <a:ext uri="{0D108BD9-81ED-4DB2-BD59-A6C34878D82A}">
                    <a16:rowId xmlns:a16="http://schemas.microsoft.com/office/drawing/2014/main" val="2857370068"/>
                  </a:ext>
                </a:extLst>
              </a:tr>
              <a:tr h="432227">
                <a:tc>
                  <a:txBody>
                    <a:bodyPr/>
                    <a:lstStyle/>
                    <a:p>
                      <a:pPr algn="ctr"/>
                      <a:r>
                        <a:rPr lang="en-US" altLang="zh-CN" sz="1050" dirty="0">
                          <a:latin typeface="Times New Roman" panose="02020603050405020304" pitchFamily="18" charset="0"/>
                          <a:cs typeface="Times New Roman" panose="02020603050405020304" pitchFamily="18" charset="0"/>
                        </a:rPr>
                        <a:t>Schools</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050" dirty="0">
                          <a:latin typeface="Times New Roman" panose="02020603050405020304" pitchFamily="18" charset="0"/>
                          <a:cs typeface="Times New Roman" panose="02020603050405020304" pitchFamily="18" charset="0"/>
                        </a:rPr>
                        <a:t>School location, capacity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Micro</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335</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2020</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zh-CN" altLang="en-US" dirty="0"/>
                    </a:p>
                  </a:txBody>
                  <a:tcPr/>
                </a:tc>
                <a:extLst>
                  <a:ext uri="{0D108BD9-81ED-4DB2-BD59-A6C34878D82A}">
                    <a16:rowId xmlns:a16="http://schemas.microsoft.com/office/drawing/2014/main" val="1468959439"/>
                  </a:ext>
                </a:extLst>
              </a:tr>
              <a:tr h="432227">
                <a:tc>
                  <a:txBody>
                    <a:bodyPr/>
                    <a:lstStyle/>
                    <a:p>
                      <a:pPr algn="ctr"/>
                      <a:r>
                        <a:rPr lang="en-US" altLang="zh-CN" sz="1050" dirty="0">
                          <a:latin typeface="Times New Roman" panose="02020603050405020304" pitchFamily="18" charset="0"/>
                          <a:cs typeface="Times New Roman" panose="02020603050405020304" pitchFamily="18" charset="0"/>
                        </a:rPr>
                        <a:t>Shops</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050" dirty="0">
                          <a:latin typeface="Times New Roman" panose="02020603050405020304" pitchFamily="18" charset="0"/>
                          <a:cs typeface="Times New Roman" panose="02020603050405020304" pitchFamily="18" charset="0"/>
                        </a:rPr>
                        <a:t>Shop location, size, staff numbers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Micro</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2001</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2020</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zh-CN" altLang="en-US"/>
                    </a:p>
                  </a:txBody>
                  <a:tcPr/>
                </a:tc>
                <a:extLst>
                  <a:ext uri="{0D108BD9-81ED-4DB2-BD59-A6C34878D82A}">
                    <a16:rowId xmlns:a16="http://schemas.microsoft.com/office/drawing/2014/main" val="3382880631"/>
                  </a:ext>
                </a:extLst>
              </a:tr>
              <a:tr h="479594">
                <a:tc>
                  <a:txBody>
                    <a:bodyPr/>
                    <a:lstStyle/>
                    <a:p>
                      <a:pPr algn="ctr"/>
                      <a:r>
                        <a:rPr lang="en-US" altLang="zh-CN" sz="1050" dirty="0">
                          <a:latin typeface="Times New Roman" panose="02020603050405020304" pitchFamily="18" charset="0"/>
                          <a:cs typeface="Times New Roman" panose="02020603050405020304" pitchFamily="18" charset="0"/>
                        </a:rPr>
                        <a:t>Commercial buildings</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050" dirty="0">
                          <a:latin typeface="Times New Roman" panose="02020603050405020304" pitchFamily="18" charset="0"/>
                          <a:cs typeface="Times New Roman" panose="02020603050405020304" pitchFamily="18" charset="0"/>
                        </a:rPr>
                        <a:t>Location of commercial buildings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Micro</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1000</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latin typeface="Times New Roman" panose="02020603050405020304" pitchFamily="18" charset="0"/>
                          <a:cs typeface="Times New Roman" panose="02020603050405020304" pitchFamily="18" charset="0"/>
                        </a:rPr>
                        <a:t>2020</a:t>
                      </a:r>
                      <a:endParaRPr lang="zh-CN" altLang="en-US" sz="105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zh-CN" altLang="en-US" dirty="0"/>
                    </a:p>
                  </a:txBody>
                  <a:tcPr/>
                </a:tc>
                <a:extLst>
                  <a:ext uri="{0D108BD9-81ED-4DB2-BD59-A6C34878D82A}">
                    <a16:rowId xmlns:a16="http://schemas.microsoft.com/office/drawing/2014/main" val="832568992"/>
                  </a:ext>
                </a:extLst>
              </a:tr>
            </a:tbl>
          </a:graphicData>
        </a:graphic>
      </p:graphicFrame>
      <p:sp>
        <p:nvSpPr>
          <p:cNvPr id="5" name="文本框 4">
            <a:extLst>
              <a:ext uri="{FF2B5EF4-FFF2-40B4-BE49-F238E27FC236}">
                <a16:creationId xmlns:a16="http://schemas.microsoft.com/office/drawing/2014/main" id="{3D9A1E2C-7ACC-F7B5-6AFD-DFEC0F5F51F4}"/>
              </a:ext>
            </a:extLst>
          </p:cNvPr>
          <p:cNvSpPr txBox="1"/>
          <p:nvPr/>
        </p:nvSpPr>
        <p:spPr>
          <a:xfrm>
            <a:off x="118946" y="66905"/>
            <a:ext cx="2267415"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Input Data</a:t>
            </a:r>
            <a:endParaRPr lang="zh-CN"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193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4186564-876C-A21E-6F28-8156367EF567}"/>
              </a:ext>
            </a:extLst>
          </p:cNvPr>
          <p:cNvSpPr txBox="1"/>
          <p:nvPr/>
        </p:nvSpPr>
        <p:spPr>
          <a:xfrm>
            <a:off x="542692" y="327102"/>
            <a:ext cx="3471747"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1: Key results</a:t>
            </a:r>
            <a:endParaRPr lang="zh-CN" altLang="en-US" sz="24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BE6EE3B-0D30-B75A-98F3-39C1C590B6CE}"/>
              </a:ext>
            </a:extLst>
          </p:cNvPr>
          <p:cNvSpPr txBox="1"/>
          <p:nvPr/>
        </p:nvSpPr>
        <p:spPr>
          <a:xfrm>
            <a:off x="1858537" y="4546302"/>
            <a:ext cx="405161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(a)Education Population Change</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EAADF41-AD32-664D-51EF-0B42F57F266F}"/>
              </a:ext>
            </a:extLst>
          </p:cNvPr>
          <p:cNvSpPr txBox="1"/>
          <p:nvPr/>
        </p:nvSpPr>
        <p:spPr>
          <a:xfrm>
            <a:off x="7199971" y="4546302"/>
            <a:ext cx="405161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(b)Work Population Change</a:t>
            </a:r>
            <a:endParaRPr lang="zh-CN" altLang="en-US" dirty="0">
              <a:latin typeface="Times New Roman" panose="02020603050405020304" pitchFamily="18" charset="0"/>
              <a:cs typeface="Times New Roman" panose="02020603050405020304" pitchFamily="18" charset="0"/>
            </a:endParaRPr>
          </a:p>
        </p:txBody>
      </p:sp>
      <p:pic>
        <p:nvPicPr>
          <p:cNvPr id="5" name="图片 4" descr="图表&#10;&#10;描述已自动生成">
            <a:extLst>
              <a:ext uri="{FF2B5EF4-FFF2-40B4-BE49-F238E27FC236}">
                <a16:creationId xmlns:a16="http://schemas.microsoft.com/office/drawing/2014/main" id="{A277DE47-2CCF-5BBD-4920-B6EBEDB17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916" y="788731"/>
            <a:ext cx="4870865" cy="3653149"/>
          </a:xfrm>
          <a:prstGeom prst="rect">
            <a:avLst/>
          </a:prstGeom>
        </p:spPr>
      </p:pic>
      <p:pic>
        <p:nvPicPr>
          <p:cNvPr id="9" name="图片 8" descr="图表, 折线图&#10;&#10;描述已自动生成">
            <a:extLst>
              <a:ext uri="{FF2B5EF4-FFF2-40B4-BE49-F238E27FC236}">
                <a16:creationId xmlns:a16="http://schemas.microsoft.com/office/drawing/2014/main" id="{D346755B-8967-4979-49FA-9746B36ED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17372"/>
            <a:ext cx="4966010" cy="3724508"/>
          </a:xfrm>
          <a:prstGeom prst="rect">
            <a:avLst/>
          </a:prstGeom>
        </p:spPr>
      </p:pic>
    </p:spTree>
    <p:extLst>
      <p:ext uri="{BB962C8B-B14F-4D97-AF65-F5344CB8AC3E}">
        <p14:creationId xmlns:p14="http://schemas.microsoft.com/office/powerpoint/2010/main" val="213553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9E8E95D-F32E-C3C0-A57A-425B88AC96B3}"/>
              </a:ext>
            </a:extLst>
          </p:cNvPr>
          <p:cNvSpPr txBox="1"/>
          <p:nvPr/>
        </p:nvSpPr>
        <p:spPr>
          <a:xfrm>
            <a:off x="2044390" y="5230244"/>
            <a:ext cx="405161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(c)People Population Change</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2811EA2-3691-DC9C-C212-6CFF4F92A300}"/>
              </a:ext>
            </a:extLst>
          </p:cNvPr>
          <p:cNvSpPr txBox="1"/>
          <p:nvPr/>
        </p:nvSpPr>
        <p:spPr>
          <a:xfrm>
            <a:off x="7430430" y="5205888"/>
            <a:ext cx="405161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(d)Gender Population Change</a:t>
            </a:r>
            <a:endParaRPr lang="zh-CN" altLang="en-US" dirty="0">
              <a:latin typeface="Times New Roman" panose="02020603050405020304" pitchFamily="18" charset="0"/>
              <a:cs typeface="Times New Roman" panose="02020603050405020304" pitchFamily="18" charset="0"/>
            </a:endParaRPr>
          </a:p>
        </p:txBody>
      </p:sp>
      <p:pic>
        <p:nvPicPr>
          <p:cNvPr id="4" name="图片 3" descr="图表, 条形图&#10;&#10;描述已自动生成">
            <a:extLst>
              <a:ext uri="{FF2B5EF4-FFF2-40B4-BE49-F238E27FC236}">
                <a16:creationId xmlns:a16="http://schemas.microsoft.com/office/drawing/2014/main" id="{0C1354B9-0114-8F39-F531-05D1CD557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783" y="816759"/>
            <a:ext cx="5852172" cy="4389129"/>
          </a:xfrm>
          <a:prstGeom prst="rect">
            <a:avLst/>
          </a:prstGeom>
        </p:spPr>
      </p:pic>
      <p:pic>
        <p:nvPicPr>
          <p:cNvPr id="8" name="图片 7" descr="图表, 条形图&#10;&#10;描述已自动生成">
            <a:extLst>
              <a:ext uri="{FF2B5EF4-FFF2-40B4-BE49-F238E27FC236}">
                <a16:creationId xmlns:a16="http://schemas.microsoft.com/office/drawing/2014/main" id="{33B04C3F-4557-5F03-59EB-6FA103D63D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611" y="816759"/>
            <a:ext cx="5852172" cy="4389129"/>
          </a:xfrm>
          <a:prstGeom prst="rect">
            <a:avLst/>
          </a:prstGeom>
        </p:spPr>
      </p:pic>
    </p:spTree>
    <p:extLst>
      <p:ext uri="{BB962C8B-B14F-4D97-AF65-F5344CB8AC3E}">
        <p14:creationId xmlns:p14="http://schemas.microsoft.com/office/powerpoint/2010/main" val="2744622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表, 图标&#10;&#10;描述已自动生成">
            <a:extLst>
              <a:ext uri="{FF2B5EF4-FFF2-40B4-BE49-F238E27FC236}">
                <a16:creationId xmlns:a16="http://schemas.microsoft.com/office/drawing/2014/main" id="{9EC8086F-3557-435B-9CF5-5A9215DAC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344" y="745641"/>
            <a:ext cx="5193500" cy="3895125"/>
          </a:xfrm>
          <a:prstGeom prst="rect">
            <a:avLst/>
          </a:prstGeom>
        </p:spPr>
      </p:pic>
      <p:pic>
        <p:nvPicPr>
          <p:cNvPr id="7" name="图片 6" descr="图表&#10;&#10;描述已自动生成">
            <a:extLst>
              <a:ext uri="{FF2B5EF4-FFF2-40B4-BE49-F238E27FC236}">
                <a16:creationId xmlns:a16="http://schemas.microsoft.com/office/drawing/2014/main" id="{0530602C-E823-263F-CA96-AA0F55259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612" y="776306"/>
            <a:ext cx="5111725" cy="3833794"/>
          </a:xfrm>
          <a:prstGeom prst="rect">
            <a:avLst/>
          </a:prstGeom>
        </p:spPr>
      </p:pic>
      <p:sp>
        <p:nvSpPr>
          <p:cNvPr id="8" name="文本框 7">
            <a:extLst>
              <a:ext uri="{FF2B5EF4-FFF2-40B4-BE49-F238E27FC236}">
                <a16:creationId xmlns:a16="http://schemas.microsoft.com/office/drawing/2014/main" id="{3978828F-A11A-FE0D-4C20-63DC861E6C26}"/>
              </a:ext>
            </a:extLst>
          </p:cNvPr>
          <p:cNvSpPr txBox="1"/>
          <p:nvPr/>
        </p:nvSpPr>
        <p:spPr>
          <a:xfrm>
            <a:off x="1925443" y="4776762"/>
            <a:ext cx="405161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(e)Household Income Change</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75BDE8E5-6848-A112-3DB6-4FACF8F84E54}"/>
              </a:ext>
            </a:extLst>
          </p:cNvPr>
          <p:cNvSpPr txBox="1"/>
          <p:nvPr/>
        </p:nvSpPr>
        <p:spPr>
          <a:xfrm>
            <a:off x="7586546" y="4776762"/>
            <a:ext cx="405161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(d)Income Population Change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07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64E0926-B0D8-9AAA-BC4D-1E998A9CF028}"/>
              </a:ext>
            </a:extLst>
          </p:cNvPr>
          <p:cNvSpPr txBox="1"/>
          <p:nvPr/>
        </p:nvSpPr>
        <p:spPr>
          <a:xfrm>
            <a:off x="3527502" y="5803435"/>
            <a:ext cx="513699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(a)Average house selling price of residential buildings</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E41BD384-66FD-ACC6-3037-B8D8857BBCCF}"/>
              </a:ext>
            </a:extLst>
          </p:cNvPr>
          <p:cNvSpPr txBox="1"/>
          <p:nvPr/>
        </p:nvSpPr>
        <p:spPr>
          <a:xfrm>
            <a:off x="542692" y="327102"/>
            <a:ext cx="4966010"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1: Spatial Distribution Results</a:t>
            </a:r>
            <a:endParaRPr lang="zh-CN" altLang="en-US" sz="2400" b="1" dirty="0">
              <a:latin typeface="Times New Roman" panose="02020603050405020304" pitchFamily="18" charset="0"/>
              <a:cs typeface="Times New Roman" panose="02020603050405020304" pitchFamily="18" charset="0"/>
            </a:endParaRPr>
          </a:p>
        </p:txBody>
      </p:sp>
      <p:pic>
        <p:nvPicPr>
          <p:cNvPr id="4" name="图片 3" descr="地图&#10;&#10;描述已自动生成">
            <a:extLst>
              <a:ext uri="{FF2B5EF4-FFF2-40B4-BE49-F238E27FC236}">
                <a16:creationId xmlns:a16="http://schemas.microsoft.com/office/drawing/2014/main" id="{1209D963-D3A0-5135-8306-9793D3A9D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190" y="1326791"/>
            <a:ext cx="7493620" cy="4204418"/>
          </a:xfrm>
          <a:prstGeom prst="rect">
            <a:avLst/>
          </a:prstGeom>
        </p:spPr>
      </p:pic>
    </p:spTree>
    <p:extLst>
      <p:ext uri="{BB962C8B-B14F-4D97-AF65-F5344CB8AC3E}">
        <p14:creationId xmlns:p14="http://schemas.microsoft.com/office/powerpoint/2010/main" val="398492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64E0926-B0D8-9AAA-BC4D-1E998A9CF028}"/>
              </a:ext>
            </a:extLst>
          </p:cNvPr>
          <p:cNvSpPr txBox="1"/>
          <p:nvPr/>
        </p:nvSpPr>
        <p:spPr>
          <a:xfrm>
            <a:off x="4133384" y="5737820"/>
            <a:ext cx="469838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(b)Average house rent of residential buildings</a:t>
            </a:r>
            <a:endParaRPr lang="zh-CN" altLang="en-US" dirty="0">
              <a:latin typeface="Times New Roman" panose="02020603050405020304" pitchFamily="18" charset="0"/>
              <a:cs typeface="Times New Roman" panose="02020603050405020304" pitchFamily="18" charset="0"/>
            </a:endParaRPr>
          </a:p>
        </p:txBody>
      </p:sp>
      <p:pic>
        <p:nvPicPr>
          <p:cNvPr id="3" name="图片 2" descr="地图&#10;&#10;描述已自动生成">
            <a:extLst>
              <a:ext uri="{FF2B5EF4-FFF2-40B4-BE49-F238E27FC236}">
                <a16:creationId xmlns:a16="http://schemas.microsoft.com/office/drawing/2014/main" id="{0998920B-0825-D078-07C1-2373EC28C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795" y="959006"/>
            <a:ext cx="7493589" cy="4320544"/>
          </a:xfrm>
          <a:prstGeom prst="rect">
            <a:avLst/>
          </a:prstGeom>
        </p:spPr>
      </p:pic>
    </p:spTree>
    <p:extLst>
      <p:ext uri="{BB962C8B-B14F-4D97-AF65-F5344CB8AC3E}">
        <p14:creationId xmlns:p14="http://schemas.microsoft.com/office/powerpoint/2010/main" val="668349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64E0926-B0D8-9AAA-BC4D-1E998A9CF028}"/>
              </a:ext>
            </a:extLst>
          </p:cNvPr>
          <p:cNvSpPr txBox="1"/>
          <p:nvPr/>
        </p:nvSpPr>
        <p:spPr>
          <a:xfrm>
            <a:off x="5136995" y="5597912"/>
            <a:ext cx="416312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(c)Number of people</a:t>
            </a:r>
            <a:endParaRPr lang="zh-CN" altLang="en-US" dirty="0">
              <a:latin typeface="Times New Roman" panose="02020603050405020304" pitchFamily="18" charset="0"/>
              <a:cs typeface="Times New Roman" panose="02020603050405020304" pitchFamily="18" charset="0"/>
            </a:endParaRPr>
          </a:p>
        </p:txBody>
      </p:sp>
      <p:pic>
        <p:nvPicPr>
          <p:cNvPr id="3" name="图片 2" descr="地图&#10;&#10;描述已自动生成">
            <a:extLst>
              <a:ext uri="{FF2B5EF4-FFF2-40B4-BE49-F238E27FC236}">
                <a16:creationId xmlns:a16="http://schemas.microsoft.com/office/drawing/2014/main" id="{5B2C074E-FF3A-16E9-1D49-1481D7423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956" y="890756"/>
            <a:ext cx="7954537" cy="4463023"/>
          </a:xfrm>
          <a:prstGeom prst="rect">
            <a:avLst/>
          </a:prstGeom>
        </p:spPr>
      </p:pic>
    </p:spTree>
    <p:extLst>
      <p:ext uri="{BB962C8B-B14F-4D97-AF65-F5344CB8AC3E}">
        <p14:creationId xmlns:p14="http://schemas.microsoft.com/office/powerpoint/2010/main" val="34743660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658</TotalTime>
  <Words>334</Words>
  <Application>Microsoft Office PowerPoint</Application>
  <PresentationFormat>宽屏</PresentationFormat>
  <Paragraphs>89</Paragraphs>
  <Slides>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DING, Zhiruo [Student]</dc:creator>
  <cp:lastModifiedBy>DING, Zhiruo [Student]</cp:lastModifiedBy>
  <cp:revision>25</cp:revision>
  <dcterms:created xsi:type="dcterms:W3CDTF">2024-08-31T14:36:25Z</dcterms:created>
  <dcterms:modified xsi:type="dcterms:W3CDTF">2024-09-28T10:09:49Z</dcterms:modified>
</cp:coreProperties>
</file>