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5" r:id="rId4"/>
    <p:sldId id="282" r:id="rId5"/>
    <p:sldId id="278" r:id="rId6"/>
    <p:sldId id="281" r:id="rId7"/>
    <p:sldId id="277" r:id="rId8"/>
    <p:sldId id="276" r:id="rId9"/>
    <p:sldId id="274" r:id="rId10"/>
    <p:sldId id="279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00" r:id="rId25"/>
    <p:sldId id="302" r:id="rId26"/>
    <p:sldId id="299" r:id="rId27"/>
    <p:sldId id="303" r:id="rId28"/>
    <p:sldId id="298" r:id="rId29"/>
    <p:sldId id="273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70" r:id="rId41"/>
    <p:sldId id="271" r:id="rId42"/>
    <p:sldId id="272" r:id="rId43"/>
    <p:sldId id="268" r:id="rId44"/>
    <p:sldId id="269" r:id="rId45"/>
    <p:sldId id="267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3CE"/>
    <a:srgbClr val="FC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86" d="100"/>
          <a:sy n="86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45:55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33,'5'-5,"23"-2,22 0,28 2,23 1,19 2,15 0,7 2,-2 0,-2 0,-5 0,-14 1,-12-1,-19 0,-19 0,-16 0,-18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45:56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0,'5'0,"7"0,12 0,17 0,28 0,23 0,22 0,17 0,13 0,8 0,4 0,-9 0,-9 0,-17 0,-24 0,-23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45:57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0,'18'2,"1"-1,30 8,21 3,578-2,-396-13,61 3,-271-1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45:59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0,'45'2,"-1"3,56 11,19 4,707 2,-593-24,2474 0,-2681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34:07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17,'958'0,"-713"-17,47 18,-278-1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0:54:20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497 249,'-5'74,"-3"1,-2-1,-23 79,-10 56,34-148,3 0,2 0,3 0,9 87,-3-115,0 0,3-1,1 0,1 0,1-1,2-1,2 0,0 0,36 49,-18-38,2 0,2-3,2-1,1-1,1-3,3-1,0-3,96 49,-74-48,2-3,0-3,2-3,0-3,1-3,78 6,141 5,381-16,-650-11,0-2,0 0,-1-1,0-2,0 0,0 0,-1-2,0-1,0 0,-1-1,0-1,-1-1,0 0,28-28,-35 29,0 0,0-1,-1 0,-1 0,0-1,0 0,-2 0,1-1,-2 0,0 0,-1 0,0-1,-1 0,0 1,-2-1,1 0,-2 0,0 0,-1 0,0 0,-6-21,-5-3,-2 1,-1 0,-3 1,0 1,-48-66,0-4,-45-77,-151-187,248 355,0 0,0 1,-2 0,1 1,-2 1,0 1,0 0,-1 1,0 1,-1 1,-33-11,-18-1,-140-19,155 30,-143-17,-391 0,575 26,1 0,-1 1,1 1,0 0,0 1,0 0,0 1,1 0,-1 1,1 1,0 0,0 1,1 0,0 0,0 1,1 1,-12 11,6-3,2 1,0 0,0 1,2 0,0 1,2 0,0 1,1 0,-9 34,8-17,2 0,2 1,1 0,1 70,5-100,0-1,0 1,0-1,1 1,0-1,1 0,0 0,0 0,0 0,1 0,1-1,6 10,-2-5,1-1,1 0,0 0,0-1,1-1,19 13,5-2,1-1,1-2,0-2,50 13,3-1,2-5,0-4,0-4,2-4,186-5,-276-5,-1 0,1 0,0-1,0 0,0 0,0 0,0-1,-1 1,1-1,-1 0,1-1,-1 1,0-1,0 0,0 0,0 0,0 0,-1-1,1 1,3-8,-3 4,0-1,-1 0,0 0,-1 0,0-1,0 1,-1-1,0 1,0-1,-2-17,-1 0,-1-1,-1 0,-1 1,-2 0,0 0,-2 1,-1 0,-1 0,-1 1,-23-35,15 29,-2 1,-1 1,-1 0,-1 2,-1 1,-1 2,-41-29,43 36,0 1,-1 1,-1 2,0 0,0 2,-1 1,-1 1,1 1,-1 1,0 2,-31 0,49 5,0 1,0 0,-1 1,1 1,1 0,-1 0,1 1,-1 0,1 1,1 0,-1 0,1 1,0 1,1-1,0 1,0 1,-9 12,4-5,1 1,1 0,0 0,2 1,0 1,1 0,1 0,-10 38,15-42,0-1,0 0,1 1,1 0,1-1,0 1,0-1,2 0,0 1,0-1,7 15,-3-12,2-1,0 0,0 0,2 0,0-1,1-1,0 0,19 17,-4-8,0-1,1-2,1 0,1-2,1-1,1-2,0-1,64 19,-50-22,1-1,0-2,0-3,0-1,1-3,51-5,-76 2,-1-1,1-2,-1 0,0-1,-1-1,1-1,-2-1,1-1,-1-1,0 0,-1-2,-1 0,0-1,-1-1,0-1,-1 0,-1-1,0-1,-2 0,0-1,13-25,-20 32,-1-1,-1 1,0-1,0 0,-2 0,1-1,-2 1,0 0,0-1,-1 1,-1-1,0 1,-1-1,0 1,-1 0,-1 0,0 0,-1 1,0-1,-1 1,-11-19,5 13,-1 0,-1 1,0 0,-1 1,-1 1,-1 0,0 1,0 1,-2 0,1 2,-2 0,-28-11,14 9,0 2,-2 2,1 1,-1 1,0 2,0 2,-1 1,1 2,-68 9,89-6,1 0,-1 1,1 1,0 0,0 1,0 1,1 0,0 1,0 0,1 1,0 0,1 1,0 1,0 0,1 0,-9 14,7-7,1 0,1 1,0 0,2 0,0 1,1 0,1 1,1-1,1 1,-3 40,6-39,0 1,2-1,1 0,0 1,2-1,0 0,2-1,0 1,2-1,0 0,1-1,1 0,1 0,1-1,22 28,-16-26,1 0,1-2,1 0,0-1,1-1,1-1,1-1,0-1,1-1,1-1,-1-1,34 8,-16-8,0-1,1-2,0-2,0-2,1-2,88-8,-118 4,0-1,0-1,0 0,0-1,0 0,-1-1,0-1,0-1,-1 0,0 0,0-1,21-20,-6 0,-2 0,0-1,38-62,-56 78,0-1,-1-1,-1 1,-1-1,0 0,-1-1,0 1,-2-1,0 1,0-23,-2 10,-1-1,-2 1,-1 0,-1 0,-9-29,6 35,0 1,-2 0,-1 0,0 1,-2 1,0 0,-2 1,0 0,0 1,-28-23,16 18,-2 0,0 2,-2 1,0 2,-1 1,-41-16,54 26,0 1,-1 1,1 1,-1 0,0 2,0 0,-1 1,1 2,0 0,0 0,0 2,-30 8,24-3,0 1,1 1,0 1,1 1,0 1,1 1,0 1,-35 31,43-31,0 1,2 0,0 1,1 0,0 1,2 0,0 1,1 0,1 0,0 1,2 0,-5 23,3 1,1 0,3 0,1 1,5 74,0-103,-1 0,2 0,0 0,1-1,1 1,0-1,1 0,1-1,0 1,1-1,0 0,11 12,-6-11,1 0,0-1,1-1,0 0,1-1,0-1,1 0,1-2,24 12,25 4,1-2,1-3,1-4,0-2,79 4,-81-13,0-3,0-4,0-2,100-20,-156 21,0 0,0-1,-1-1,1 0,-1 0,0-1,-1-1,1 0,-1 0,-1-1,1 0,-2-1,1 0,-1 0,0-1,-1 0,10-17,-7 9,0-2,-2 1,0-1,-1 0,-1-1,-1 0,-1 0,0 0,0-30,-1-38,-4 0,-13-97,10 158,-2-1,0 0,-3 1,0 0,-1 1,-2 0,-1 1,-1 0,-1 1,-26-33,0 10,-3 1,-2 3,-56-42,-166-100,213 156,-1 2,-1 3,-106-32,147 52,14 5,-38-15,-1 2,-1 2,0 1,-1 3,-59-3,22 11,1 3,0 4,0 4,1 3,-100 33,128-35,-80 11,83-17,1 2,-58 18,51-12,42-13,1 1,0 0,0 0,0 1,0 0,0 1,1 0,0 1,0 0,-11 9,5 1,0 1,2 1,0 0,0 1,2 0,0 1,2 0,-8 22,-7 28,-16 76,30-98,2 0,-2 83,12 100,1-73,-4-97,0-26,1-1,9 65,-7-88,0 0,2 1,-1-1,1 0,1-1,0 1,1-1,0 0,0 0,1-1,0 1,12 11,178 175,-172-171,1-2,1 0,44 27,-53-40,0 0,0-2,0 0,1 0,1-2,-1-1,30 5,32 4,56 5,35-3,76 1,-135-15,186-6,-261 0,0-2,46-14,-48 10,0 2,56-5,304-30,-302 23,38-6,-105 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268-F789-BE20-1DB5-AE91756C2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4C61-F8A3-2166-832D-C292744A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BE69-49C4-B9C7-59D9-AC8049C8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82BC-35E5-345C-6123-54530DB7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68EA-1556-1A7E-1F26-407DE57F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EEDF-7884-9F26-E3C1-93187504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809D4-86F8-DEE9-562F-6792AD02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0B6B-C648-D1D5-CC84-7B1B3A0A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4DA2-367D-01A0-1EF1-2DCFBD87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C488-8372-731B-8B86-EEE0AE14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164A0-A921-B33C-C53B-5B3605A4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F7098-F677-46E9-0CC3-0BF6BA0BF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F1E7-173C-733B-BF44-DDB13C1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6021-9C63-AE7B-8C76-F6387CCD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3D62-8625-FC23-760F-C2B7CC80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8E56-3246-53F5-7E80-5A69C20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CC8D-F055-89CD-C613-A3E23B22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LT Pro" panose="020B0504020202020204" pitchFamily="34" charset="0"/>
              </a:defRPr>
            </a:lvl1pPr>
            <a:lvl2pPr>
              <a:defRPr>
                <a:latin typeface="Avenir Next LT Pro" panose="020B0504020202020204" pitchFamily="34" charset="0"/>
              </a:defRPr>
            </a:lvl2pPr>
            <a:lvl3pPr>
              <a:defRPr>
                <a:latin typeface="Avenir Next LT Pro" panose="020B0504020202020204" pitchFamily="34" charset="0"/>
              </a:defRPr>
            </a:lvl3pPr>
            <a:lvl4pPr>
              <a:defRPr>
                <a:latin typeface="Avenir Next LT Pro" panose="020B0504020202020204" pitchFamily="34" charset="0"/>
              </a:defRPr>
            </a:lvl4pPr>
            <a:lvl5pPr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C865-C062-FC9B-A813-F8B58D07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4E51-24D1-F767-4778-5915AAF7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21F5-32B4-8436-9AD3-E252921E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9B64-F3BD-8B54-5B28-62055AB5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 Next LT Pro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7A21-55AD-4D38-B46F-014ED108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9626-1915-F562-A62A-39201DB9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C55D-3AFF-7373-74EB-7F56907C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42E6-748D-30E6-34E1-15468A93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C2C1-0FD1-A649-35B5-7B2FBECC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52E5-9A38-11DE-9DF1-58669E2EA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344B2-59A9-2109-6AD8-C8C5CD408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37DC5-2841-4ACD-189F-5B03A305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B395-A2E1-5DAC-B829-582FCD09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EC93-9FF7-826F-F4E9-3E5BC3DB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9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9B11-BC5D-4835-28BF-1EF1BE9C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9F8-DB52-3918-47D7-450A8AAA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7DF66-66CC-9348-9BF8-9716C13C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D2E86-834B-E88C-C7FE-7557FD98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F7785-C67B-A2D6-63BC-B122CFD8C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A1575-853E-F9CE-873C-3A2A6A2B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D515F-658F-B2AB-1CCD-761A2BFB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769D9-8C78-8E6B-4599-B5D8D922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064E-E38D-1973-AD7E-CC0BE328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26B2D-0F8E-DF57-DF29-85CAF5CF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EA2D-22A1-88EE-045D-5636D273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D087-39AD-5279-19F2-1563830B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AB38D-4FA8-5AEF-99B3-1CC4E22F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FE99B-A6C3-EC21-6155-61B2320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F5C7-9DE0-CF4F-8DCB-B92F2ECD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D67C-D6F8-D759-0441-789AF76B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8E98-46A0-CFE3-94C8-15BEA37E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F38E7-A122-BF6B-3BA7-6A8018672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01801-FA4E-A955-D622-6A559110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A8D26-9838-DFD6-6347-543C8C8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7F37-0F33-34D9-9ECF-1EE1D51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7A3A-0F51-997D-38FC-5B1979C3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C7537-C520-76B2-5A1A-2DC623D7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E42-F168-729E-310E-91E5EA34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6322B-F75E-ACE0-3D4E-61487B3F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4C8A3-97B1-2461-7491-53108A93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24096-9521-8ACE-B99A-49B77BB0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CE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00998-90DC-AB16-2B5E-B806C368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05DE-6943-A64A-9AB3-50863695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C691-97D9-8597-8F66-55FF1C916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F35A-A214-4CAC-8EA7-5FC4DC36353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5199-DD30-0E04-4A06-5935F430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7EDD-15E4-B2D6-9E32-BFC225DD9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781E-F8C3-47C0-AB06-5F79DAA6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emi.choi@humber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21C9-45AE-F780-029A-93FCF3ED9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HTTP5112: Database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BF92-4F08-B69D-CB40-C355670DC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Introduction to Databases </a:t>
            </a:r>
          </a:p>
          <a:p>
            <a:r>
              <a:rPr lang="en-US" dirty="0"/>
              <a:t>Fall 2023</a:t>
            </a:r>
          </a:p>
          <a:p>
            <a:r>
              <a:rPr lang="en-US" dirty="0"/>
              <a:t>Tues/Wed 11:40AM, Online</a:t>
            </a:r>
          </a:p>
        </p:txBody>
      </p:sp>
    </p:spTree>
    <p:extLst>
      <p:ext uri="{BB962C8B-B14F-4D97-AF65-F5344CB8AC3E}">
        <p14:creationId xmlns:p14="http://schemas.microsoft.com/office/powerpoint/2010/main" val="117703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65B3-7C42-0062-6B78-6193704D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47D5-D2F3-FDAD-91C1-1B1F4537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is the memory of a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E088B-01CA-B8D3-6909-C553CE1D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44" y="2041282"/>
            <a:ext cx="3898556" cy="42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4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71E14-7AA5-AC0A-6E58-84AB2628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590154"/>
            <a:ext cx="5582429" cy="56776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0A28-2929-034D-5281-B533429B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672" y="922377"/>
            <a:ext cx="2007220" cy="4269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Database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445B3-4A96-F4B2-8CA5-82E804182FBC}"/>
              </a:ext>
            </a:extLst>
          </p:cNvPr>
          <p:cNvSpPr txBox="1">
            <a:spLocks/>
          </p:cNvSpPr>
          <p:nvPr/>
        </p:nvSpPr>
        <p:spPr>
          <a:xfrm>
            <a:off x="4456769" y="2792065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602AA0-B174-B3FF-83FB-54F76B68BC4D}"/>
              </a:ext>
            </a:extLst>
          </p:cNvPr>
          <p:cNvSpPr txBox="1">
            <a:spLocks/>
          </p:cNvSpPr>
          <p:nvPr/>
        </p:nvSpPr>
        <p:spPr>
          <a:xfrm>
            <a:off x="4441903" y="4428120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Website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3D05FC-1094-7DD6-17F2-4B8BE4E07C8D}"/>
              </a:ext>
            </a:extLst>
          </p:cNvPr>
          <p:cNvSpPr txBox="1">
            <a:spLocks/>
          </p:cNvSpPr>
          <p:nvPr/>
        </p:nvSpPr>
        <p:spPr>
          <a:xfrm>
            <a:off x="6902604" y="829856"/>
            <a:ext cx="4540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 stores information that can be later recalled</a:t>
            </a:r>
          </a:p>
          <a:p>
            <a:r>
              <a:rPr lang="en-US" dirty="0"/>
              <a:t>Common uses : </a:t>
            </a:r>
          </a:p>
          <a:p>
            <a:pPr lvl="1"/>
            <a:r>
              <a:rPr lang="en-US" dirty="0"/>
              <a:t>String the content of your website – especially if the information is updated </a:t>
            </a:r>
          </a:p>
          <a:p>
            <a:pPr lvl="1"/>
            <a:r>
              <a:rPr lang="en-US" dirty="0"/>
              <a:t>Remembering users</a:t>
            </a:r>
          </a:p>
          <a:p>
            <a:pPr lvl="1"/>
            <a:r>
              <a:rPr lang="en-US" dirty="0"/>
              <a:t>Remembering things from one page to the next (for example, items in a shopping cart)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11E271-4743-4A48-D1E5-51EF149AA232}"/>
              </a:ext>
            </a:extLst>
          </p:cNvPr>
          <p:cNvSpPr txBox="1">
            <a:spLocks/>
          </p:cNvSpPr>
          <p:nvPr/>
        </p:nvSpPr>
        <p:spPr>
          <a:xfrm>
            <a:off x="1429215" y="1777304"/>
            <a:ext cx="1146716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28251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1A7-A7EA-F9F5-867B-9BD07F5F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EA00-E676-4562-51E6-EFB21A78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type of database used today</a:t>
            </a:r>
          </a:p>
          <a:p>
            <a:r>
              <a:rPr lang="en-US" dirty="0"/>
              <a:t>Made up of </a:t>
            </a:r>
            <a:r>
              <a:rPr lang="en-US" b="1" dirty="0"/>
              <a:t>tables</a:t>
            </a:r>
            <a:r>
              <a:rPr lang="en-US" dirty="0"/>
              <a:t> that connect together, hence “relational”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08AE2-F190-03D8-E9D7-33A1CAA9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740" y="3233580"/>
            <a:ext cx="1133633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088DD-F70A-9BE5-0032-5A806B65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572" y="4624856"/>
            <a:ext cx="2353003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FAA0A-1B91-9FE5-7E7F-92FB87328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017" y="4701067"/>
            <a:ext cx="2772162" cy="1295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5FE6FF-2076-2714-D10C-90C306CAE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211" y="4674335"/>
            <a:ext cx="2943636" cy="140037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9191E1-C24F-3379-2F73-09A5E3A873AB}"/>
              </a:ext>
            </a:extLst>
          </p:cNvPr>
          <p:cNvSpPr txBox="1">
            <a:spLocks/>
          </p:cNvSpPr>
          <p:nvPr/>
        </p:nvSpPr>
        <p:spPr>
          <a:xfrm>
            <a:off x="3687574" y="3674094"/>
            <a:ext cx="1440165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017443-8187-15B0-EBCD-B473C8A531E4}"/>
              </a:ext>
            </a:extLst>
          </p:cNvPr>
          <p:cNvSpPr txBox="1">
            <a:spLocks/>
          </p:cNvSpPr>
          <p:nvPr/>
        </p:nvSpPr>
        <p:spPr>
          <a:xfrm>
            <a:off x="1992549" y="4307290"/>
            <a:ext cx="1440165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Row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4F5C2-9341-E7FB-069F-D77FA4ECA3FA}"/>
              </a:ext>
            </a:extLst>
          </p:cNvPr>
          <p:cNvSpPr txBox="1">
            <a:spLocks/>
          </p:cNvSpPr>
          <p:nvPr/>
        </p:nvSpPr>
        <p:spPr>
          <a:xfrm>
            <a:off x="5487870" y="4359255"/>
            <a:ext cx="1440165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Column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599F1B-BC99-F740-332F-B061E2D5440B}"/>
              </a:ext>
            </a:extLst>
          </p:cNvPr>
          <p:cNvSpPr txBox="1">
            <a:spLocks/>
          </p:cNvSpPr>
          <p:nvPr/>
        </p:nvSpPr>
        <p:spPr>
          <a:xfrm>
            <a:off x="8749581" y="4278091"/>
            <a:ext cx="1440165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C5C1-0CC3-2A05-1545-C5895717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a Database for a school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F190-A420-F06C-AFEB-D61A7139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If we were creating a database for a school, we'd want a database table for students.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Each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type of information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a school needs about students would be in a separate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column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(i.e. student number, first name, last name, email address,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Each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student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would be in their own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row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each different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piece of data about each student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would be in the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cell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where the data type's column intersects with that student's row.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0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F34E-CE90-746D-1644-04443B97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If your database is well-designed, the columns will be broken down into narrow categories of data, as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it is easier to tell a computer how to put things together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(i.e. "Patrick" + " " + "Stewart")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than it is to tell a computer how to split things apart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(i.e. trying to explain to a computer how to find the last name of "Sir Patrick James Stewart III, </a:t>
            </a:r>
            <a:r>
              <a:rPr lang="en-CA" b="0" i="0" dirty="0" err="1">
                <a:effectLst/>
                <a:latin typeface="source sans pro" panose="020B0503030403020204" pitchFamily="34" charset="0"/>
              </a:rPr>
              <a:t>Ph.D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").</a:t>
            </a:r>
          </a:p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When designing a database, you'll want to split things into their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smallest useful pieces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9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7C4A-26C7-6508-B93D-D404745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What makes a database "relational" is that there are relationships between the tables.</a:t>
            </a:r>
          </a:p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Each row (each "thing") gets a unique ID. When there is a relationship between two different types of thing (for example, students and classes), we can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map the unique IDs together across tables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l"/>
            <a:r>
              <a:rPr lang="en-CA" b="0" i="0" dirty="0">
                <a:effectLst/>
                <a:latin typeface="source sans pro" panose="020B0503030403020204" pitchFamily="34" charset="0"/>
              </a:rPr>
              <a:t>This means we don't have to re-record all the information about every class a student takes - we can just create a reference to the class 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1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3861-61C1-AFFC-BD74-3B0CAAE5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We look up data in a database (either in single tables, or many at once) by using a language called Structured Query Language (SQL)</a:t>
            </a:r>
          </a:p>
          <a:p>
            <a:pPr marL="0" indent="0">
              <a:buNone/>
            </a:pPr>
            <a:r>
              <a:rPr lang="en-CA" b="1" i="0" dirty="0">
                <a:effectLst/>
                <a:latin typeface="source sans pro" panose="020B0503030403020204" pitchFamily="34" charset="0"/>
              </a:rPr>
              <a:t>Learning SQL will be most of the content of this course.</a:t>
            </a:r>
          </a:p>
          <a:p>
            <a:pPr marL="0" indent="0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SQL can also do everything else we need to do in order to interact with a database server - from creating the database and the rows and tables within, to updating the data within those tables, to deleting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1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B8FE-6795-F007-DDF6-D48CF6B1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SQL is a (relatively) old, and very reliable language, and integrates easily with many other languages that you'll learn in this program (</a:t>
            </a:r>
            <a:r>
              <a:rPr lang="en-CA" b="0" i="0" dirty="0" err="1">
                <a:effectLst/>
                <a:latin typeface="source sans pro" panose="020B0503030403020204" pitchFamily="34" charset="0"/>
              </a:rPr>
              <a:t>javaScript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, PHP, .NET, etc.). It's such a nicely designed language that those languages haven't tried to replace SQL, because it's easier just to write SQL in your 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B619-53B0-B7A6-1EDD-3BA3F4AD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cap="all" dirty="0">
                <a:effectLst/>
                <a:latin typeface="source sans pro" panose="020B0503030403020204" pitchFamily="34" charset="0"/>
              </a:rPr>
              <a:t>WHAT A DATABASE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0878-861B-EFF8-5E84-1DDEE145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Where does a database sits in relation to other technologies?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8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5CF87D-2EC4-3AC4-9BBC-0AA1A392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43" y="211874"/>
            <a:ext cx="7693275" cy="62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4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2843-D65E-E513-29B4-1310913D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Instructor: Jemi Choi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FCC1-E4CD-37FC-81AD-FF9761DB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Contact: </a:t>
            </a:r>
            <a:r>
              <a:rPr lang="en-US" dirty="0">
                <a:hlinkClick r:id="rId2"/>
              </a:rPr>
              <a:t>jemi.choi@humber.ca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6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E6C91-FA49-CC50-9C7B-0B82E5D8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82" y="280230"/>
            <a:ext cx="7301436" cy="60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24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78BD3-0375-964D-7329-5EBC115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D3DB6-B68A-3A12-1A6C-68E863251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6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3E05A-E588-0654-0AD2-AD7A39AC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cap="all" dirty="0">
                <a:effectLst/>
                <a:latin typeface="source sans pro" panose="020B0503030403020204" pitchFamily="34" charset="0"/>
              </a:rPr>
              <a:t>ROWS, COLUMNS &amp; CELLS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6C7C7-D2AA-B702-47EF-BD03ECC1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51" y="1451219"/>
            <a:ext cx="6897063" cy="426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992B2-6A8F-E8C5-51E5-E18C89CACB55}"/>
              </a:ext>
            </a:extLst>
          </p:cNvPr>
          <p:cNvSpPr txBox="1"/>
          <p:nvPr/>
        </p:nvSpPr>
        <p:spPr>
          <a:xfrm>
            <a:off x="2009534" y="5980358"/>
            <a:ext cx="8172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source sans pro" panose="020B0503030403020204" pitchFamily="34" charset="0"/>
              </a:rPr>
              <a:t>rows are horizontal sets of data, and columns are vertical categories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3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D719-253C-0389-8BDF-AB647ADA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660"/>
            <a:ext cx="10515600" cy="1325563"/>
          </a:xfrm>
        </p:spPr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8DA1-42D4-1682-888E-644713E7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391"/>
            <a:ext cx="10515600" cy="4351338"/>
          </a:xfrm>
        </p:spPr>
        <p:txBody>
          <a:bodyPr/>
          <a:lstStyle/>
          <a:p>
            <a:r>
              <a:rPr lang="en-CA" b="0" i="0" dirty="0">
                <a:effectLst/>
                <a:latin typeface="source sans pro" panose="020B0503030403020204" pitchFamily="34" charset="0"/>
              </a:rPr>
              <a:t>Another important element that every table should have is a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primary key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 The </a:t>
            </a:r>
            <a:r>
              <a:rPr lang="en-CA" b="0" i="1" dirty="0">
                <a:effectLst/>
                <a:latin typeface="source sans pro" panose="020B0503030403020204" pitchFamily="34" charset="0"/>
              </a:rPr>
              <a:t>only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job of a primary key is to be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unique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C16FC-7AC2-7218-C2CC-BD87D8A9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89" y="2548975"/>
            <a:ext cx="4867954" cy="394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9B597-9F3F-0618-B028-4739D19F9E03}"/>
              </a:ext>
            </a:extLst>
          </p:cNvPr>
          <p:cNvSpPr txBox="1"/>
          <p:nvPr/>
        </p:nvSpPr>
        <p:spPr>
          <a:xfrm>
            <a:off x="8529977" y="3027556"/>
            <a:ext cx="28238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source sans pro" panose="020B0503030403020204" pitchFamily="34" charset="0"/>
              </a:rPr>
              <a:t>Primary keys are something you define when you create a table. They </a:t>
            </a:r>
            <a:r>
              <a:rPr lang="en-CA" b="0" i="1" dirty="0">
                <a:effectLst/>
                <a:latin typeface="source sans pro" panose="020B0503030403020204" pitchFamily="34" charset="0"/>
              </a:rPr>
              <a:t>must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be unique for each row! No two rows can have the same 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0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8A0021-D9F3-11CE-D47F-48D9FF84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16" y="3677897"/>
            <a:ext cx="8000193" cy="2428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B847C0-32B7-4EEB-4D5B-7AC14362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24" y="1112891"/>
            <a:ext cx="4922456" cy="229714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888D9CE-5C4E-45BC-E661-71A1EB7CD2AC}"/>
              </a:ext>
            </a:extLst>
          </p:cNvPr>
          <p:cNvSpPr txBox="1">
            <a:spLocks/>
          </p:cNvSpPr>
          <p:nvPr/>
        </p:nvSpPr>
        <p:spPr>
          <a:xfrm>
            <a:off x="721111" y="418110"/>
            <a:ext cx="3148362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Database: Teachers</a:t>
            </a:r>
          </a:p>
        </p:txBody>
      </p:sp>
    </p:spTree>
    <p:extLst>
      <p:ext uri="{BB962C8B-B14F-4D97-AF65-F5344CB8AC3E}">
        <p14:creationId xmlns:p14="http://schemas.microsoft.com/office/powerpoint/2010/main" val="92968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6BF59-CED1-8F13-ED15-A04417D9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0" y="518953"/>
            <a:ext cx="5868219" cy="31341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F1F2AD-1CBE-99F0-CAA0-6E532FF9FF86}"/>
              </a:ext>
            </a:extLst>
          </p:cNvPr>
          <p:cNvSpPr txBox="1">
            <a:spLocks/>
          </p:cNvSpPr>
          <p:nvPr/>
        </p:nvSpPr>
        <p:spPr>
          <a:xfrm>
            <a:off x="442329" y="92032"/>
            <a:ext cx="2769221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Database: Blog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24436-E370-99BA-79AE-CB0E6F87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27" y="1605282"/>
            <a:ext cx="5741573" cy="2003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71DA95-1630-DE5B-628A-08779C54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42" y="4175710"/>
            <a:ext cx="9240540" cy="204816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552771-ADED-5913-22C9-70900B95AFCF}"/>
              </a:ext>
            </a:extLst>
          </p:cNvPr>
          <p:cNvSpPr txBox="1">
            <a:spLocks/>
          </p:cNvSpPr>
          <p:nvPr/>
        </p:nvSpPr>
        <p:spPr>
          <a:xfrm>
            <a:off x="5174112" y="228845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Article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750C60-1E9A-1EFC-81B7-B06BE8173292}"/>
              </a:ext>
            </a:extLst>
          </p:cNvPr>
          <p:cNvSpPr txBox="1">
            <a:spLocks/>
          </p:cNvSpPr>
          <p:nvPr/>
        </p:nvSpPr>
        <p:spPr>
          <a:xfrm>
            <a:off x="6594086" y="1130524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57030D-AB41-BCFF-3058-B554E71663E8}"/>
              </a:ext>
            </a:extLst>
          </p:cNvPr>
          <p:cNvSpPr txBox="1">
            <a:spLocks/>
          </p:cNvSpPr>
          <p:nvPr/>
        </p:nvSpPr>
        <p:spPr>
          <a:xfrm>
            <a:off x="553842" y="3818202"/>
            <a:ext cx="2007220" cy="426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911086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7A1F04-1831-AF82-2D44-800BC4A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64" y="1145401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We now have a rough idea of what a database does, and how it operates: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It is a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store of data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that a website can access through server-side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It gives our websites a "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memory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If it's a relational database, it gives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different types of thing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their own table, and then lets you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connect these tables together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Tables have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columns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to store different categories of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Tables have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rows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to store information about different things.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6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94EB-2C51-F52E-5AB2-BF7D9AA5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283"/>
            <a:ext cx="10515600" cy="3222702"/>
          </a:xfrm>
        </p:spPr>
        <p:txBody>
          <a:bodyPr/>
          <a:lstStyle/>
          <a:p>
            <a:pPr marL="0" indent="0" algn="l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Now we can look at Structured Query Language (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SQL)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 that lets us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interact with the data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 in our databases.</a:t>
            </a:r>
          </a:p>
          <a:p>
            <a:pPr marL="0" indent="0" algn="l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The most basic part of SQL is the "query" (which is a fancy way of saying </a:t>
            </a:r>
            <a:r>
              <a:rPr lang="en-CA" b="1" i="0" dirty="0">
                <a:effectLst/>
                <a:latin typeface="source sans pro" panose="020B0503030403020204" pitchFamily="34" charset="0"/>
              </a:rPr>
              <a:t>"question"</a:t>
            </a:r>
            <a:r>
              <a:rPr lang="en-CA" b="0" i="0" dirty="0">
                <a:effectLst/>
                <a:latin typeface="source sans pro" panose="020B0503030403020204" pitchFamily="34" charset="0"/>
              </a:rPr>
              <a:t>).</a:t>
            </a:r>
          </a:p>
          <a:p>
            <a:pPr marL="0" indent="0" algn="l">
              <a:buNone/>
            </a:pPr>
            <a:r>
              <a:rPr lang="en-CA" b="0" i="0" dirty="0">
                <a:effectLst/>
                <a:latin typeface="source sans pro" panose="020B0503030403020204" pitchFamily="34" charset="0"/>
              </a:rPr>
              <a:t>A query is when we ask the database a question, and it returns an answer.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CB039-7755-FBC2-996D-04CF1D22F7A7}"/>
              </a:ext>
            </a:extLst>
          </p:cNvPr>
          <p:cNvSpPr txBox="1"/>
          <p:nvPr/>
        </p:nvSpPr>
        <p:spPr>
          <a:xfrm>
            <a:off x="2252546" y="3507058"/>
            <a:ext cx="79814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Who? What? Where? When? Why? How?</a:t>
            </a:r>
          </a:p>
          <a:p>
            <a:pPr marL="0" indent="0"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Who is the author? 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What articles did they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write?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	Which article had the most comments?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When did they publish the articles? 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4557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A36-147A-EB10-38C4-6E3D222D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B8505-B9FA-A388-7B01-F9631939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40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59F9-45A0-6006-6969-E9DC0E3A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84CA-0BF5-D82E-B658-EE5A534C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Apache, MySQL and </a:t>
            </a:r>
            <a:r>
              <a:rPr lang="en-US" dirty="0" err="1"/>
              <a:t>PHPMyAdmin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06D4-33CC-5AB5-67F3-B53D2878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DE07-13DE-8A44-8615-2BD77A09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course, we will learn: </a:t>
            </a:r>
          </a:p>
          <a:p>
            <a:pPr marL="0" indent="0">
              <a:buNone/>
            </a:pPr>
            <a:r>
              <a:rPr lang="en-US" dirty="0"/>
              <a:t>	What is a database </a:t>
            </a:r>
          </a:p>
          <a:p>
            <a:pPr marL="0" indent="0">
              <a:buNone/>
            </a:pPr>
            <a:r>
              <a:rPr lang="en-US" dirty="0"/>
              <a:t>	Different tools for interacting with a database</a:t>
            </a:r>
          </a:p>
          <a:p>
            <a:pPr marL="0" indent="0">
              <a:buNone/>
            </a:pPr>
            <a:r>
              <a:rPr lang="en-US" dirty="0"/>
              <a:t>	Different techniques for interacting with a database</a:t>
            </a:r>
          </a:p>
          <a:p>
            <a:pPr marL="0" indent="0">
              <a:buNone/>
            </a:pPr>
            <a:r>
              <a:rPr lang="en-US" dirty="0"/>
              <a:t>	How to design and optimize a database</a:t>
            </a:r>
          </a:p>
        </p:txBody>
      </p:sp>
    </p:spTree>
    <p:extLst>
      <p:ext uri="{BB962C8B-B14F-4D97-AF65-F5344CB8AC3E}">
        <p14:creationId xmlns:p14="http://schemas.microsoft.com/office/powerpoint/2010/main" val="1747457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25B9-793D-49A7-EAD4-89A36D36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3" y="5380465"/>
            <a:ext cx="8336096" cy="1260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: </a:t>
            </a:r>
          </a:p>
          <a:p>
            <a:pPr marL="0" indent="0">
              <a:buNone/>
            </a:pPr>
            <a:r>
              <a:rPr lang="en-US" dirty="0"/>
              <a:t>https://www.mamp.info/en/downloads/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08C22-0307-E493-8807-A5626167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35" y="217287"/>
            <a:ext cx="7736484" cy="55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DBC24-72EC-EF36-9A80-CC298636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465" y="1204330"/>
            <a:ext cx="6179793" cy="48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71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76BDD-9567-C742-B0EE-ED7E9BAE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32" y="1312767"/>
            <a:ext cx="6234191" cy="48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77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EDED3-E35E-F82C-7245-FBDA281C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21" y="1804247"/>
            <a:ext cx="471553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4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ED88B-CFF9-2120-E681-FF7D83E9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42" y="2028898"/>
            <a:ext cx="474411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31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D1A4E-6B1C-25D4-B2BD-1133D8E2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67002"/>
            <a:ext cx="469648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1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9B25C-204B-0ED2-2FF9-75B0252A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16" y="1864879"/>
            <a:ext cx="466790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9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81E11-8E93-FA30-A2A6-1A35C0E4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1705512"/>
            <a:ext cx="468695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F1ABE-8239-4E6A-6CF3-0A8C89C3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84" y="1471931"/>
            <a:ext cx="4696480" cy="4220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D0AD48-D1F2-356E-938A-B7F19E7F4CB4}"/>
                  </a:ext>
                </a:extLst>
              </p14:cNvPr>
              <p14:cNvContentPartPr/>
              <p14:nvPr/>
            </p14:nvContentPartPr>
            <p14:xfrm>
              <a:off x="5852164" y="3937842"/>
              <a:ext cx="555120" cy="1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D0AD48-D1F2-356E-938A-B7F19E7F4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8164" y="3830202"/>
                <a:ext cx="662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8857E6-61F0-1105-DA46-96EDB36CD80F}"/>
                  </a:ext>
                </a:extLst>
              </p14:cNvPr>
              <p14:cNvContentPartPr/>
              <p14:nvPr/>
            </p14:nvContentPartPr>
            <p14:xfrm>
              <a:off x="5942421" y="4227777"/>
              <a:ext cx="5641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8857E6-61F0-1105-DA46-96EDB36CD8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8781" y="4119777"/>
                <a:ext cx="671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CAC0C0-FDB3-67E2-3CA7-619A8F96C30E}"/>
                  </a:ext>
                </a:extLst>
              </p14:cNvPr>
              <p14:cNvContentPartPr/>
              <p14:nvPr/>
            </p14:nvContentPartPr>
            <p14:xfrm>
              <a:off x="5942421" y="4127052"/>
              <a:ext cx="508680" cy="1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CAC0C0-FDB3-67E2-3CA7-619A8F96C3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8781" y="4019052"/>
                <a:ext cx="616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2963D9-7D7C-77E9-9F9D-E343D61702AE}"/>
                  </a:ext>
                </a:extLst>
              </p14:cNvPr>
              <p14:cNvContentPartPr/>
              <p14:nvPr/>
            </p14:nvContentPartPr>
            <p14:xfrm>
              <a:off x="5486301" y="4417347"/>
              <a:ext cx="1476360" cy="23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2963D9-7D7C-77E9-9F9D-E343D61702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32301" y="4309347"/>
                <a:ext cx="1584000" cy="2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635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35C24-8768-708D-7F88-D0E59C48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07" y="0"/>
            <a:ext cx="737558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4335C6-BC72-DA2A-B0D9-E05D6969595B}"/>
                  </a:ext>
                </a:extLst>
              </p14:cNvPr>
              <p14:cNvContentPartPr/>
              <p14:nvPr/>
            </p14:nvContentPartPr>
            <p14:xfrm>
              <a:off x="6239035" y="5384591"/>
              <a:ext cx="543600" cy="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4335C6-BC72-DA2A-B0D9-E05D69695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5395" y="5276591"/>
                <a:ext cx="65124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76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AEE8-AD6E-7F9F-E4F4-92545DEA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8" y="226749"/>
            <a:ext cx="10515600" cy="794602"/>
          </a:xfrm>
        </p:spPr>
        <p:txBody>
          <a:bodyPr/>
          <a:lstStyle/>
          <a:p>
            <a:r>
              <a:rPr lang="en-US" dirty="0"/>
              <a:t>Modules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F6045D-967D-820F-C450-D1D6BDC38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129912"/>
              </p:ext>
            </p:extLst>
          </p:nvPr>
        </p:nvGraphicFramePr>
        <p:xfrm>
          <a:off x="726691" y="1021351"/>
          <a:ext cx="1051559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44">
                  <a:extLst>
                    <a:ext uri="{9D8B030D-6E8A-4147-A177-3AD203B41FA5}">
                      <a16:colId xmlns:a16="http://schemas.microsoft.com/office/drawing/2014/main" val="1191630924"/>
                    </a:ext>
                  </a:extLst>
                </a:gridCol>
                <a:gridCol w="5618354">
                  <a:extLst>
                    <a:ext uri="{9D8B030D-6E8A-4147-A177-3AD203B41FA5}">
                      <a16:colId xmlns:a16="http://schemas.microsoft.com/office/drawing/2014/main" val="3604676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6071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2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Introduction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2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Accessing Data 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75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Accessing Data II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3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Join Operations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6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Built-in Functions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75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Design Part I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69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Design Part II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1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Design Part III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9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Views &amp; Triggers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 Functions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10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Procedures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08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1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presentations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5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23949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E1B6FCA-0F6E-E62B-C7F9-3070BFBC8D32}"/>
              </a:ext>
            </a:extLst>
          </p:cNvPr>
          <p:cNvSpPr txBox="1">
            <a:spLocks/>
          </p:cNvSpPr>
          <p:nvPr/>
        </p:nvSpPr>
        <p:spPr>
          <a:xfrm>
            <a:off x="3378819" y="274049"/>
            <a:ext cx="2274849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(tentative) </a:t>
            </a:r>
          </a:p>
        </p:txBody>
      </p:sp>
    </p:spTree>
    <p:extLst>
      <p:ext uri="{BB962C8B-B14F-4D97-AF65-F5344CB8AC3E}">
        <p14:creationId xmlns:p14="http://schemas.microsoft.com/office/powerpoint/2010/main" val="4148212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08C97-9204-038E-1731-B9A93DFE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93" y="1212308"/>
            <a:ext cx="466790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8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C485F7-0C8E-C00B-4D0F-4FD8223C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39" y="1450343"/>
            <a:ext cx="463932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1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20818-02BF-C527-87D4-7E04F92E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2" y="1468786"/>
            <a:ext cx="522995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58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DFCA-7852-1A34-02BE-CBD6123C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your databases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0D6C9-D461-E992-DC06-C3B22731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4761"/>
            <a:ext cx="4925112" cy="32484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E9248-486E-0175-F5F4-B38C20B5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77" y="5281357"/>
            <a:ext cx="6976357" cy="821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17CB6-CB38-F59D-BFF9-A6A7589F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932" y="1656446"/>
            <a:ext cx="4266417" cy="36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68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8A62-9CD6-42D7-9377-DC7A0E96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Servers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C2AE0-3786-2819-2AC2-31FED76A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97" y="2033010"/>
            <a:ext cx="4667901" cy="41439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7E5EB9-D87E-C9CB-B6F5-7ABA50FDF4C0}"/>
                  </a:ext>
                </a:extLst>
              </p14:cNvPr>
              <p14:cNvContentPartPr/>
              <p14:nvPr/>
            </p14:nvContentPartPr>
            <p14:xfrm>
              <a:off x="4272111" y="4240123"/>
              <a:ext cx="1051920" cy="77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7E5EB9-D87E-C9CB-B6F5-7ABA50FDF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8471" y="4132483"/>
                <a:ext cx="1159560" cy="9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763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C73C-A8D6-7F37-122E-E1CD6977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1306" y="1825625"/>
            <a:ext cx="27524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Restart your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51914-E663-DB35-DE1F-88FBFF59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13" y="975970"/>
            <a:ext cx="759248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03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B0E1-0376-838D-9BBB-051D1429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– Data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FB95-CC86-AF3B-9D89-03048DCD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ED1C-85FA-18AE-B89E-38602E5B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Course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BE61-EE32-0DBF-A651-3C4B7535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90" y="1361786"/>
            <a:ext cx="6230219" cy="41344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CA6D14-0666-C224-2CE9-3E7CEA2F3862}"/>
              </a:ext>
            </a:extLst>
          </p:cNvPr>
          <p:cNvSpPr txBox="1">
            <a:spLocks/>
          </p:cNvSpPr>
          <p:nvPr/>
        </p:nvSpPr>
        <p:spPr>
          <a:xfrm>
            <a:off x="8486078" y="630605"/>
            <a:ext cx="2274849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* (tentative) </a:t>
            </a:r>
          </a:p>
        </p:txBody>
      </p:sp>
    </p:spTree>
    <p:extLst>
      <p:ext uri="{BB962C8B-B14F-4D97-AF65-F5344CB8AC3E}">
        <p14:creationId xmlns:p14="http://schemas.microsoft.com/office/powerpoint/2010/main" val="98242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4693-3801-81B0-180E-CC5032C9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17" y="169910"/>
            <a:ext cx="10515600" cy="841279"/>
          </a:xfrm>
        </p:spPr>
        <p:txBody>
          <a:bodyPr/>
          <a:lstStyle/>
          <a:p>
            <a:r>
              <a:rPr lang="en-US" dirty="0"/>
              <a:t>Submitting your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4479-CC95-7B6C-AD1B-92ED2FE5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17" y="1495473"/>
            <a:ext cx="28082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your name and student number in the file name</a:t>
            </a:r>
          </a:p>
          <a:p>
            <a:pPr lvl="1"/>
            <a:r>
              <a:rPr lang="en-US" dirty="0"/>
              <a:t>Julie_Lee_HTTP5112_Week2Lab.sql</a:t>
            </a:r>
          </a:p>
          <a:p>
            <a:pPr lvl="1"/>
            <a:endParaRPr lang="en-US" dirty="0"/>
          </a:p>
          <a:p>
            <a:r>
              <a:rPr lang="en-US" dirty="0"/>
              <a:t>Submit your assignments and labs in </a:t>
            </a:r>
            <a:r>
              <a:rPr lang="en-US" dirty="0" err="1"/>
              <a:t>BlackBoard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FFCFC-50E7-76E6-1FC7-D9BFBDB3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24" y="927302"/>
            <a:ext cx="8179496" cy="56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8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3C32-B2DA-B5A9-15D1-75977DD7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Structured Query Language (SQL)?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AE0F-E198-748C-BB61-F884C132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powers the databases of the internet </a:t>
            </a:r>
          </a:p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most popular programming language (source: StackOverflow)</a:t>
            </a:r>
          </a:p>
          <a:p>
            <a:r>
              <a:rPr lang="en-US"/>
              <a:t>SQL is used by large companies such as Google, Amazon, Airbnb, Wordpress etc. </a:t>
            </a:r>
          </a:p>
          <a:p>
            <a:r>
              <a:rPr lang="en-US"/>
              <a:t>SQL jobs skills are in high demand</a:t>
            </a:r>
          </a:p>
          <a:p>
            <a:r>
              <a:rPr lang="en-US"/>
              <a:t>Robust and easier to use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0D050-1273-E2C9-52F8-568ABAA8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33" y="4180696"/>
            <a:ext cx="1714739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5C639-D818-7F2A-032D-1F7C9D80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04" y="5364342"/>
            <a:ext cx="1152686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023B2-5CA3-1B2E-1A52-14DEB08B0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210" y="5750159"/>
            <a:ext cx="1181265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8EC5E-1D61-3E9A-88EE-D786FBA2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264" y="4280722"/>
            <a:ext cx="87642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3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A51E-4406-922D-0E28-2169B79E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prospects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8619-A5CE-3BB6-8D83-8F1B6E7E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developer</a:t>
            </a:r>
          </a:p>
          <a:p>
            <a:r>
              <a:rPr lang="en-US" dirty="0"/>
              <a:t>SQL developer / Database developer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Data Analyst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Data warehouse architect</a:t>
            </a:r>
          </a:p>
          <a:p>
            <a:r>
              <a:rPr lang="en-US" dirty="0"/>
              <a:t>Database administrator</a:t>
            </a:r>
          </a:p>
          <a:p>
            <a:r>
              <a:rPr lang="en-US" dirty="0"/>
              <a:t>Data modeler</a:t>
            </a:r>
          </a:p>
          <a:p>
            <a:r>
              <a:rPr lang="en-US" dirty="0"/>
              <a:t>ETL developer (Extract, transform, load)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6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8E03-B815-4967-20A6-B817CCAA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9526-7AD4-E481-5D9D-4A0BA302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Overview </a:t>
            </a:r>
          </a:p>
          <a:p>
            <a:pPr marL="457200" lvl="1" indent="0">
              <a:buNone/>
            </a:pPr>
            <a:r>
              <a:rPr lang="en-US" dirty="0"/>
              <a:t>What is a database? </a:t>
            </a:r>
          </a:p>
          <a:p>
            <a:pPr marL="457200" lvl="1" indent="0">
              <a:buNone/>
            </a:pPr>
            <a:r>
              <a:rPr lang="en-US" dirty="0"/>
              <a:t>What does a database do? </a:t>
            </a:r>
          </a:p>
          <a:p>
            <a:pPr marL="0" indent="0">
              <a:buNone/>
            </a:pPr>
            <a:r>
              <a:rPr lang="en-US" dirty="0"/>
              <a:t>Terms and definitions</a:t>
            </a:r>
          </a:p>
          <a:p>
            <a:pPr marL="0" indent="0">
              <a:buNone/>
            </a:pPr>
            <a:r>
              <a:rPr lang="en-US" dirty="0"/>
              <a:t>Install MAMP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1108</Words>
  <Application>Microsoft Office PowerPoint</Application>
  <PresentationFormat>Widescreen</PresentationFormat>
  <Paragraphs>142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Avenir Next LT Pro</vt:lpstr>
      <vt:lpstr>Avenir Next LT Pro Light</vt:lpstr>
      <vt:lpstr>Calibri</vt:lpstr>
      <vt:lpstr>Calibri Light</vt:lpstr>
      <vt:lpstr>Source Sans Pro</vt:lpstr>
      <vt:lpstr>Office Theme</vt:lpstr>
      <vt:lpstr>HTTP5112: Database </vt:lpstr>
      <vt:lpstr>Instructor: Jemi Choi</vt:lpstr>
      <vt:lpstr>Welcome to the class</vt:lpstr>
      <vt:lpstr>Modules </vt:lpstr>
      <vt:lpstr>Summary of Course Components</vt:lpstr>
      <vt:lpstr>Submitting your assignments</vt:lpstr>
      <vt:lpstr>Why learn Structured Query Language (SQL)? </vt:lpstr>
      <vt:lpstr>Job prospects </vt:lpstr>
      <vt:lpstr>Today’s class: </vt:lpstr>
      <vt:lpstr>What is a database? </vt:lpstr>
      <vt:lpstr>PowerPoint Presentation</vt:lpstr>
      <vt:lpstr>Database: Relational</vt:lpstr>
      <vt:lpstr>Example: Creating a Database for a school</vt:lpstr>
      <vt:lpstr>PowerPoint Presentation</vt:lpstr>
      <vt:lpstr>PowerPoint Presentation</vt:lpstr>
      <vt:lpstr>PowerPoint Presentation</vt:lpstr>
      <vt:lpstr>PowerPoint Presentation</vt:lpstr>
      <vt:lpstr>WHAT A DATABASE DOES</vt:lpstr>
      <vt:lpstr>PowerPoint Presentation</vt:lpstr>
      <vt:lpstr>PowerPoint Presentation</vt:lpstr>
      <vt:lpstr>Terminology</vt:lpstr>
      <vt:lpstr>ROWS, COLUMNS &amp; CELLS</vt:lpstr>
      <vt:lpstr>Primary Key</vt:lpstr>
      <vt:lpstr>PowerPoint Presentation</vt:lpstr>
      <vt:lpstr>PowerPoint Presentation</vt:lpstr>
      <vt:lpstr>PowerPoint Presentation</vt:lpstr>
      <vt:lpstr>PowerPoint Presentation</vt:lpstr>
      <vt:lpstr>MAMP</vt:lpstr>
      <vt:lpstr>Setting up MAMP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find your databases </vt:lpstr>
      <vt:lpstr>Stop Servers</vt:lpstr>
      <vt:lpstr>PowerPoint Presentation</vt:lpstr>
      <vt:lpstr>Assignment 1 – Data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HTTP5112: Database </dc:title>
  <dc:creator>Jemi Choi</dc:creator>
  <cp:lastModifiedBy>Jemi Choi</cp:lastModifiedBy>
  <cp:revision>3</cp:revision>
  <dcterms:created xsi:type="dcterms:W3CDTF">2023-09-11T22:06:48Z</dcterms:created>
  <dcterms:modified xsi:type="dcterms:W3CDTF">2023-09-12T16:51:37Z</dcterms:modified>
</cp:coreProperties>
</file>