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Source Code Pro"/>
      <p:regular r:id="rId17"/>
      <p:bold r:id="rId18"/>
    </p:embeddedFont>
    <p:embeddedFont>
      <p:font typeface="Oswald"/>
      <p:regular r:id="rId19"/>
      <p:bold r:id="rId20"/>
    </p:embeddedFont>
    <p:embeddedFont>
      <p:font typeface="Droid Sans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7.xml"/><Relationship Id="rId22" Type="http://schemas.openxmlformats.org/officeDocument/2006/relationships/font" Target="fonts/DroidSans-bold.fntdata"/><Relationship Id="rId10" Type="http://schemas.openxmlformats.org/officeDocument/2006/relationships/slide" Target="slides/slide6.xml"/><Relationship Id="rId21" Type="http://schemas.openxmlformats.org/officeDocument/2006/relationships/font" Target="fonts/DroidSans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SourceCodePro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Oswald-regular.fntdata"/><Relationship Id="rId6" Type="http://schemas.openxmlformats.org/officeDocument/2006/relationships/slide" Target="slides/slide2.xml"/><Relationship Id="rId18" Type="http://schemas.openxmlformats.org/officeDocument/2006/relationships/font" Target="fonts/SourceCodePr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53" name="Shape 53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12000"/>
            </a:lvl1pPr>
            <a:lvl2pPr lvl="1">
              <a:spcBef>
                <a:spcPts val="0"/>
              </a:spcBef>
              <a:buSzPct val="100000"/>
              <a:defRPr sz="12000"/>
            </a:lvl2pPr>
            <a:lvl3pPr lvl="2">
              <a:spcBef>
                <a:spcPts val="0"/>
              </a:spcBef>
              <a:buSzPct val="100000"/>
              <a:defRPr sz="12000"/>
            </a:lvl3pPr>
            <a:lvl4pPr lvl="3">
              <a:spcBef>
                <a:spcPts val="0"/>
              </a:spcBef>
              <a:buSzPct val="100000"/>
              <a:defRPr sz="12000"/>
            </a:lvl4pPr>
            <a:lvl5pPr lvl="4">
              <a:spcBef>
                <a:spcPts val="0"/>
              </a:spcBef>
              <a:buSzPct val="100000"/>
              <a:defRPr sz="12000"/>
            </a:lvl5pPr>
            <a:lvl6pPr lvl="5">
              <a:spcBef>
                <a:spcPts val="0"/>
              </a:spcBef>
              <a:buSzPct val="100000"/>
              <a:defRPr sz="12000"/>
            </a:lvl6pPr>
            <a:lvl7pPr lvl="6">
              <a:spcBef>
                <a:spcPts val="0"/>
              </a:spcBef>
              <a:buSzPct val="100000"/>
              <a:defRPr sz="12000"/>
            </a:lvl7pPr>
            <a:lvl8pPr lvl="7">
              <a:spcBef>
                <a:spcPts val="0"/>
              </a:spcBef>
              <a:buSzPct val="100000"/>
              <a:defRPr sz="12000"/>
            </a:lvl8pPr>
            <a:lvl9pPr lvl="8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hape 20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1" name="Shape 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hape 2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hape 34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35" name="Shape 35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618203"/>
            <a:ext cx="2808000" cy="295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9214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219683" y="532950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Unit Testing in </a:t>
            </a:r>
            <a:r>
              <a:rPr lang="en">
                <a:solidFill>
                  <a:schemeClr val="accent5"/>
                </a:solidFill>
              </a:rPr>
              <a:t>Groovy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Daniel Dingess, Alex Heavner, and Matt Gaines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MockFor &amp; StubFor </a:t>
            </a:r>
            <a:r>
              <a:rPr lang="en" sz="1400"/>
              <a:t>(groovy.mock.interceptor)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StubFor </a:t>
            </a:r>
            <a:r>
              <a:rPr lang="en" sz="1200"/>
              <a:t>class supports testing of classes in isolation as well, but it allows a loosely-ordered expectation of the behavior to be defined.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The expectation 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StubFor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is sequence independent and the use of verify is optional.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666600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 txBox="1"/>
          <p:nvPr>
            <p:ph idx="2" type="body"/>
          </p:nvPr>
        </p:nvSpPr>
        <p:spPr>
          <a:xfrm>
            <a:off x="4311600" y="1468825"/>
            <a:ext cx="47097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000088"/>
                </a:solidFill>
                <a:highlight>
                  <a:srgbClr val="FFFFFF"/>
                </a:highlight>
              </a:rPr>
              <a:t>def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stub </a:t>
            </a:r>
            <a:r>
              <a:rPr lang="en" sz="1200">
                <a:solidFill>
                  <a:srgbClr val="666600"/>
                </a:solidFill>
                <a:highlight>
                  <a:srgbClr val="FFFFFF"/>
                </a:highlight>
              </a:rPr>
              <a:t>=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 sz="1200">
                <a:solidFill>
                  <a:srgbClr val="000088"/>
                </a:solidFill>
                <a:highlight>
                  <a:srgbClr val="FFFFFF"/>
                </a:highlight>
              </a:rPr>
              <a:t>new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 sz="1200">
                <a:solidFill>
                  <a:srgbClr val="660066"/>
                </a:solidFill>
                <a:highlight>
                  <a:srgbClr val="FFFFFF"/>
                </a:highlight>
              </a:rPr>
              <a:t>StubFor</a:t>
            </a:r>
            <a:r>
              <a:rPr lang="en" sz="1200">
                <a:solidFill>
                  <a:srgbClr val="666600"/>
                </a:solidFill>
                <a:highlight>
                  <a:srgbClr val="FFFFFF"/>
                </a:highlight>
              </a:rPr>
              <a:t>(</a:t>
            </a:r>
            <a:r>
              <a:rPr lang="en" sz="1200">
                <a:solidFill>
                  <a:srgbClr val="660066"/>
                </a:solidFill>
                <a:highlight>
                  <a:srgbClr val="FFFFFF"/>
                </a:highlight>
              </a:rPr>
              <a:t>Person</a:t>
            </a:r>
            <a:r>
              <a:rPr lang="en" sz="1200">
                <a:solidFill>
                  <a:srgbClr val="666600"/>
                </a:solidFill>
                <a:highlight>
                  <a:srgbClr val="FFFFFF"/>
                </a:highlight>
              </a:rPr>
              <a:t>)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b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stub</a:t>
            </a:r>
            <a:r>
              <a:rPr lang="en" sz="1200">
                <a:solidFill>
                  <a:srgbClr val="666600"/>
                </a:solidFill>
                <a:highlight>
                  <a:srgbClr val="FFFFFF"/>
                </a:highlight>
              </a:rPr>
              <a:t>.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demand</a:t>
            </a:r>
            <a:r>
              <a:rPr lang="en" sz="1200">
                <a:solidFill>
                  <a:srgbClr val="666600"/>
                </a:solidFill>
                <a:highlight>
                  <a:srgbClr val="FFFFFF"/>
                </a:highlight>
              </a:rPr>
              <a:t>.</a:t>
            </a:r>
            <a:r>
              <a:rPr lang="en" sz="1200">
                <a:solidFill>
                  <a:srgbClr val="000088"/>
                </a:solidFill>
                <a:highlight>
                  <a:srgbClr val="FFFFFF"/>
                </a:highlight>
              </a:rPr>
              <a:t>with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 sz="1200">
                <a:solidFill>
                  <a:srgbClr val="666600"/>
                </a:solidFill>
                <a:highlight>
                  <a:srgbClr val="FFFFFF"/>
                </a:highlight>
              </a:rPr>
              <a:t>{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                 </a:t>
            </a:r>
            <a:b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   getLast</a:t>
            </a:r>
            <a:r>
              <a:rPr lang="en" sz="1200">
                <a:solidFill>
                  <a:srgbClr val="666600"/>
                </a:solidFill>
                <a:highlight>
                  <a:srgbClr val="FFFFFF"/>
                </a:highlight>
              </a:rPr>
              <a:t>{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 sz="1200">
                <a:solidFill>
                  <a:srgbClr val="008800"/>
                </a:solidFill>
                <a:highlight>
                  <a:srgbClr val="FFFFFF"/>
                </a:highlight>
              </a:rPr>
              <a:t>'name'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 sz="1200">
                <a:solidFill>
                  <a:srgbClr val="666600"/>
                </a:solidFill>
                <a:highlight>
                  <a:srgbClr val="FFFFFF"/>
                </a:highlight>
              </a:rPr>
              <a:t>}</a:t>
            </a:r>
            <a:b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   getFirst</a:t>
            </a:r>
            <a:r>
              <a:rPr lang="en" sz="1200">
                <a:solidFill>
                  <a:srgbClr val="666600"/>
                </a:solidFill>
                <a:highlight>
                  <a:srgbClr val="FFFFFF"/>
                </a:highlight>
              </a:rPr>
              <a:t>{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 sz="1200">
                <a:solidFill>
                  <a:srgbClr val="008800"/>
                </a:solidFill>
                <a:highlight>
                  <a:srgbClr val="FFFFFF"/>
                </a:highlight>
              </a:rPr>
              <a:t>'dummy'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 sz="1200">
                <a:solidFill>
                  <a:srgbClr val="666600"/>
                </a:solidFill>
                <a:highlight>
                  <a:srgbClr val="FFFFFF"/>
                </a:highlight>
              </a:rPr>
              <a:t>}</a:t>
            </a:r>
            <a:b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666600"/>
                </a:solidFill>
                <a:highlight>
                  <a:srgbClr val="FFFFFF"/>
                </a:highlight>
              </a:rPr>
              <a:t>}</a:t>
            </a:r>
            <a:b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stub</a:t>
            </a:r>
            <a:r>
              <a:rPr lang="en" sz="1200">
                <a:solidFill>
                  <a:srgbClr val="666600"/>
                </a:solidFill>
                <a:highlight>
                  <a:srgbClr val="FFFFFF"/>
                </a:highlight>
              </a:rPr>
              <a:t>.</a:t>
            </a:r>
            <a:r>
              <a:rPr lang="en" sz="1200">
                <a:solidFill>
                  <a:srgbClr val="000088"/>
                </a:solidFill>
                <a:highlight>
                  <a:srgbClr val="FFFFFF"/>
                </a:highlight>
              </a:rPr>
              <a:t>use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 sz="1200">
                <a:solidFill>
                  <a:srgbClr val="666600"/>
                </a:solidFill>
                <a:highlight>
                  <a:srgbClr val="FFFFFF"/>
                </a:highlight>
              </a:rPr>
              <a:t>{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                         </a:t>
            </a:r>
            <a:b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" sz="1200">
                <a:solidFill>
                  <a:srgbClr val="000088"/>
                </a:solidFill>
                <a:highlight>
                  <a:srgbClr val="FFFFFF"/>
                </a:highlight>
              </a:rPr>
              <a:t>def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john </a:t>
            </a:r>
            <a:r>
              <a:rPr lang="en" sz="1200">
                <a:solidFill>
                  <a:srgbClr val="666600"/>
                </a:solidFill>
                <a:highlight>
                  <a:srgbClr val="FFFFFF"/>
                </a:highlight>
              </a:rPr>
              <a:t>=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 sz="1200">
                <a:solidFill>
                  <a:srgbClr val="000088"/>
                </a:solidFill>
                <a:highlight>
                  <a:srgbClr val="FFFFFF"/>
                </a:highlight>
              </a:rPr>
              <a:t>new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 sz="1200">
                <a:solidFill>
                  <a:srgbClr val="660066"/>
                </a:solidFill>
                <a:highlight>
                  <a:srgbClr val="FFFFFF"/>
                </a:highlight>
              </a:rPr>
              <a:t>Person</a:t>
            </a:r>
            <a:r>
              <a:rPr lang="en" sz="1200">
                <a:solidFill>
                  <a:srgbClr val="666600"/>
                </a:solidFill>
                <a:highlight>
                  <a:srgbClr val="FFFFFF"/>
                </a:highlight>
              </a:rPr>
              <a:t>(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first</a:t>
            </a:r>
            <a:r>
              <a:rPr lang="en" sz="1200">
                <a:solidFill>
                  <a:srgbClr val="666600"/>
                </a:solidFill>
                <a:highlight>
                  <a:srgbClr val="FFFFFF"/>
                </a:highlight>
              </a:rPr>
              <a:t>:</a:t>
            </a:r>
            <a:r>
              <a:rPr lang="en" sz="1200">
                <a:solidFill>
                  <a:srgbClr val="008800"/>
                </a:solidFill>
                <a:highlight>
                  <a:srgbClr val="FFFFFF"/>
                </a:highlight>
              </a:rPr>
              <a:t>'John'</a:t>
            </a:r>
            <a:r>
              <a:rPr lang="en" sz="1200">
                <a:solidFill>
                  <a:srgbClr val="666600"/>
                </a:solidFill>
                <a:highlight>
                  <a:srgbClr val="FFFFFF"/>
                </a:highlight>
              </a:rPr>
              <a:t>,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 sz="1200">
                <a:solidFill>
                  <a:srgbClr val="000088"/>
                </a:solidFill>
                <a:highlight>
                  <a:srgbClr val="FFFFFF"/>
                </a:highlight>
              </a:rPr>
              <a:t>last</a:t>
            </a:r>
            <a:r>
              <a:rPr lang="en" sz="1200">
                <a:solidFill>
                  <a:srgbClr val="666600"/>
                </a:solidFill>
                <a:highlight>
                  <a:srgbClr val="FFFFFF"/>
                </a:highlight>
              </a:rPr>
              <a:t>:</a:t>
            </a:r>
            <a:r>
              <a:rPr lang="en" sz="1200">
                <a:solidFill>
                  <a:srgbClr val="008800"/>
                </a:solidFill>
                <a:highlight>
                  <a:srgbClr val="FFFFFF"/>
                </a:highlight>
              </a:rPr>
              <a:t>'Smith'</a:t>
            </a:r>
            <a:r>
              <a:rPr lang="en" sz="1200">
                <a:solidFill>
                  <a:srgbClr val="666600"/>
                </a:solidFill>
                <a:highlight>
                  <a:srgbClr val="FFFFFF"/>
                </a:highlight>
              </a:rPr>
              <a:t>)</a:t>
            </a:r>
            <a:b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" sz="1200">
                <a:solidFill>
                  <a:srgbClr val="000088"/>
                </a:solidFill>
                <a:highlight>
                  <a:srgbClr val="FFFFFF"/>
                </a:highlight>
              </a:rPr>
              <a:t>def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f </a:t>
            </a:r>
            <a:r>
              <a:rPr lang="en" sz="1200">
                <a:solidFill>
                  <a:srgbClr val="666600"/>
                </a:solidFill>
                <a:highlight>
                  <a:srgbClr val="FFFFFF"/>
                </a:highlight>
              </a:rPr>
              <a:t>=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 sz="1200">
                <a:solidFill>
                  <a:srgbClr val="000088"/>
                </a:solidFill>
                <a:highlight>
                  <a:srgbClr val="FFFFFF"/>
                </a:highlight>
              </a:rPr>
              <a:t>new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 sz="1200">
                <a:solidFill>
                  <a:srgbClr val="660066"/>
                </a:solidFill>
                <a:highlight>
                  <a:srgbClr val="FFFFFF"/>
                </a:highlight>
              </a:rPr>
              <a:t>Family</a:t>
            </a:r>
            <a:r>
              <a:rPr lang="en" sz="1200">
                <a:solidFill>
                  <a:srgbClr val="666600"/>
                </a:solidFill>
                <a:highlight>
                  <a:srgbClr val="FFFFFF"/>
                </a:highlight>
              </a:rPr>
              <a:t>(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father</a:t>
            </a:r>
            <a:r>
              <a:rPr lang="en" sz="1200">
                <a:solidFill>
                  <a:srgbClr val="666600"/>
                </a:solidFill>
                <a:highlight>
                  <a:srgbClr val="FFFFFF"/>
                </a:highlight>
              </a:rPr>
              <a:t>: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john</a:t>
            </a:r>
            <a:r>
              <a:rPr lang="en" sz="1200">
                <a:solidFill>
                  <a:srgbClr val="666600"/>
                </a:solidFill>
                <a:highlight>
                  <a:srgbClr val="FFFFFF"/>
                </a:highlight>
              </a:rPr>
              <a:t>)</a:t>
            </a:r>
            <a:b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" sz="1200">
                <a:solidFill>
                  <a:srgbClr val="000088"/>
                </a:solidFill>
                <a:highlight>
                  <a:srgbClr val="FFFFFF"/>
                </a:highlight>
              </a:rPr>
              <a:t>assert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f</a:t>
            </a:r>
            <a:r>
              <a:rPr lang="en" sz="1200">
                <a:solidFill>
                  <a:srgbClr val="666600"/>
                </a:solidFill>
                <a:highlight>
                  <a:srgbClr val="FFFFFF"/>
                </a:highlight>
              </a:rPr>
              <a:t>.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father</a:t>
            </a:r>
            <a:r>
              <a:rPr lang="en" sz="1200">
                <a:solidFill>
                  <a:srgbClr val="666600"/>
                </a:solidFill>
                <a:highlight>
                  <a:srgbClr val="FFFFFF"/>
                </a:highlight>
              </a:rPr>
              <a:t>.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first </a:t>
            </a:r>
            <a:r>
              <a:rPr lang="en" sz="1200">
                <a:solidFill>
                  <a:srgbClr val="666600"/>
                </a:solidFill>
                <a:highlight>
                  <a:srgbClr val="FFFFFF"/>
                </a:highlight>
              </a:rPr>
              <a:t>==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 sz="1200">
                <a:solidFill>
                  <a:srgbClr val="008800"/>
                </a:solidFill>
                <a:highlight>
                  <a:srgbClr val="FFFFFF"/>
                </a:highlight>
              </a:rPr>
              <a:t>'dummy'</a:t>
            </a:r>
            <a:b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" sz="1200">
                <a:solidFill>
                  <a:srgbClr val="000088"/>
                </a:solidFill>
                <a:highlight>
                  <a:srgbClr val="FFFFFF"/>
                </a:highlight>
              </a:rPr>
              <a:t>assert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f</a:t>
            </a:r>
            <a:r>
              <a:rPr lang="en" sz="1200">
                <a:solidFill>
                  <a:srgbClr val="666600"/>
                </a:solidFill>
                <a:highlight>
                  <a:srgbClr val="FFFFFF"/>
                </a:highlight>
              </a:rPr>
              <a:t>.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father</a:t>
            </a:r>
            <a:r>
              <a:rPr lang="en" sz="1200">
                <a:solidFill>
                  <a:srgbClr val="666600"/>
                </a:solidFill>
                <a:highlight>
                  <a:srgbClr val="FFFFFF"/>
                </a:highlight>
              </a:rPr>
              <a:t>.</a:t>
            </a:r>
            <a:r>
              <a:rPr lang="en" sz="1200">
                <a:solidFill>
                  <a:srgbClr val="000088"/>
                </a:solidFill>
                <a:highlight>
                  <a:srgbClr val="FFFFFF"/>
                </a:highlight>
              </a:rPr>
              <a:t>last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 sz="1200">
                <a:solidFill>
                  <a:srgbClr val="666600"/>
                </a:solidFill>
                <a:highlight>
                  <a:srgbClr val="FFFFFF"/>
                </a:highlight>
              </a:rPr>
              <a:t>==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 sz="1200">
                <a:solidFill>
                  <a:srgbClr val="008800"/>
                </a:solidFill>
                <a:highlight>
                  <a:srgbClr val="FFFFFF"/>
                </a:highlight>
              </a:rPr>
              <a:t>'name'</a:t>
            </a:r>
            <a:b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666600"/>
                </a:solidFill>
                <a:highlight>
                  <a:srgbClr val="FFFFFF"/>
                </a:highlight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008800"/>
                </a:solidFill>
                <a:highlight>
                  <a:srgbClr val="FFFFFF"/>
                </a:highlight>
              </a:rPr>
              <a:t>//stub.expect.verfiy()</a:t>
            </a:r>
            <a:b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</a:p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Expando Meta-class (EMC)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293300" y="1436650"/>
            <a:ext cx="4080900" cy="313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EMC </a:t>
            </a:r>
            <a:r>
              <a:rPr lang="en"/>
              <a:t>is a special MetaClass which allows the dynamic addition of methods, constructors, and static methods as a closure.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Each Class has a metaClass property that references an </a:t>
            </a:r>
            <a:r>
              <a:rPr lang="en">
                <a:solidFill>
                  <a:schemeClr val="dk1"/>
                </a:solidFill>
              </a:rPr>
              <a:t>EMC</a:t>
            </a:r>
            <a:r>
              <a:rPr lang="en">
                <a:solidFill>
                  <a:srgbClr val="000000"/>
                </a:solidFill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The</a:t>
            </a:r>
            <a:r>
              <a:rPr lang="en">
                <a:solidFill>
                  <a:schemeClr val="dk1"/>
                </a:solidFill>
              </a:rPr>
              <a:t> EMC </a:t>
            </a:r>
            <a:r>
              <a:rPr lang="en">
                <a:solidFill>
                  <a:srgbClr val="000000"/>
                </a:solidFill>
              </a:rPr>
              <a:t>allows mocking of </a:t>
            </a:r>
            <a:r>
              <a:rPr lang="en">
                <a:solidFill>
                  <a:schemeClr val="dk1"/>
                </a:solidFill>
              </a:rPr>
              <a:t>static methods </a:t>
            </a:r>
            <a:r>
              <a:rPr lang="en">
                <a:solidFill>
                  <a:srgbClr val="000000"/>
                </a:solidFill>
              </a:rPr>
              <a:t>and</a:t>
            </a:r>
            <a:r>
              <a:rPr lang="en">
                <a:solidFill>
                  <a:schemeClr val="dk1"/>
                </a:solidFill>
              </a:rPr>
              <a:t> constructors</a:t>
            </a:r>
            <a:r>
              <a:rPr lang="en">
                <a:solidFill>
                  <a:srgbClr val="000000"/>
                </a:solidFill>
              </a:rPr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The </a:t>
            </a:r>
            <a:r>
              <a:rPr lang="en">
                <a:solidFill>
                  <a:schemeClr val="dk1"/>
                </a:solidFill>
              </a:rPr>
              <a:t>EMC </a:t>
            </a:r>
            <a:r>
              <a:rPr lang="en">
                <a:solidFill>
                  <a:srgbClr val="000000"/>
                </a:solidFill>
              </a:rPr>
              <a:t>can also be used on the object level.</a:t>
            </a:r>
          </a:p>
        </p:txBody>
      </p:sp>
      <p:sp>
        <p:nvSpPr>
          <p:cNvPr id="143" name="Shape 143"/>
          <p:cNvSpPr txBox="1"/>
          <p:nvPr>
            <p:ph idx="2" type="body"/>
          </p:nvPr>
        </p:nvSpPr>
        <p:spPr>
          <a:xfrm>
            <a:off x="4452500" y="1452700"/>
            <a:ext cx="41592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88"/>
                </a:solidFill>
                <a:highlight>
                  <a:srgbClr val="FFFFFF"/>
                </a:highlight>
              </a:rPr>
              <a:t>class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 sz="1200">
                <a:solidFill>
                  <a:srgbClr val="660066"/>
                </a:solidFill>
                <a:highlight>
                  <a:srgbClr val="FFFFFF"/>
                </a:highlight>
              </a:rPr>
              <a:t>Book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 sz="1200">
                <a:solidFill>
                  <a:srgbClr val="666600"/>
                </a:solidFill>
                <a:highlight>
                  <a:srgbClr val="FFFFFF"/>
                </a:highlight>
              </a:rPr>
              <a:t>{</a:t>
            </a:r>
            <a:r>
              <a:rPr lang="en" sz="1200">
                <a:solidFill>
                  <a:srgbClr val="660066"/>
                </a:solidFill>
                <a:highlight>
                  <a:srgbClr val="FFFFFF"/>
                </a:highlight>
              </a:rPr>
              <a:t>String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title</a:t>
            </a:r>
            <a:r>
              <a:rPr lang="en" sz="1200">
                <a:solidFill>
                  <a:srgbClr val="666600"/>
                </a:solidFill>
                <a:highlight>
                  <a:srgbClr val="FFFFFF"/>
                </a:highlight>
              </a:rPr>
              <a:t>}</a:t>
            </a:r>
            <a:b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660066"/>
                </a:solidFill>
                <a:highlight>
                  <a:srgbClr val="FFFFFF"/>
                </a:highlight>
              </a:rPr>
              <a:t>Book</a:t>
            </a:r>
            <a:r>
              <a:rPr lang="en" sz="1200">
                <a:solidFill>
                  <a:srgbClr val="666600"/>
                </a:solidFill>
                <a:highlight>
                  <a:srgbClr val="FFFFFF"/>
                </a:highlight>
              </a:rPr>
              <a:t>.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metaClass</a:t>
            </a:r>
            <a:r>
              <a:rPr lang="en" sz="1200">
                <a:solidFill>
                  <a:srgbClr val="666600"/>
                </a:solidFill>
                <a:highlight>
                  <a:srgbClr val="FFFFFF"/>
                </a:highlight>
              </a:rPr>
              <a:t>.</a:t>
            </a:r>
            <a:r>
              <a:rPr lang="en" sz="1200">
                <a:solidFill>
                  <a:srgbClr val="000088"/>
                </a:solidFill>
                <a:highlight>
                  <a:srgbClr val="FFFFFF"/>
                </a:highlight>
              </a:rPr>
              <a:t>static</a:t>
            </a:r>
            <a:r>
              <a:rPr lang="en" sz="1200">
                <a:solidFill>
                  <a:srgbClr val="666600"/>
                </a:solidFill>
                <a:highlight>
                  <a:srgbClr val="FFFFFF"/>
                </a:highlight>
              </a:rPr>
              <a:t>.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create </a:t>
            </a:r>
            <a:r>
              <a:rPr lang="en" sz="1200">
                <a:solidFill>
                  <a:srgbClr val="666600"/>
                </a:solidFill>
                <a:highlight>
                  <a:srgbClr val="FFFFFF"/>
                </a:highlight>
              </a:rPr>
              <a:t>&lt;&lt;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 sz="1200">
                <a:solidFill>
                  <a:srgbClr val="666600"/>
                </a:solidFill>
                <a:highlight>
                  <a:srgbClr val="FFFFFF"/>
                </a:highlight>
              </a:rPr>
              <a:t>{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 sz="1200">
                <a:solidFill>
                  <a:srgbClr val="660066"/>
                </a:solidFill>
                <a:highlight>
                  <a:srgbClr val="FFFFFF"/>
                </a:highlight>
              </a:rPr>
              <a:t>String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title </a:t>
            </a:r>
            <a:r>
              <a:rPr lang="en" sz="1200">
                <a:solidFill>
                  <a:srgbClr val="666600"/>
                </a:solidFill>
                <a:highlight>
                  <a:srgbClr val="FFFFFF"/>
                </a:highlight>
              </a:rPr>
              <a:t>-&gt;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 sz="1200">
                <a:solidFill>
                  <a:srgbClr val="000088"/>
                </a:solidFill>
                <a:highlight>
                  <a:srgbClr val="FFFFFF"/>
                </a:highlight>
              </a:rPr>
              <a:t>new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 sz="1200">
                <a:solidFill>
                  <a:srgbClr val="660066"/>
                </a:solidFill>
                <a:highlight>
                  <a:srgbClr val="FFFFFF"/>
                </a:highlight>
              </a:rPr>
              <a:t>Book</a:t>
            </a:r>
            <a:r>
              <a:rPr lang="en" sz="1200">
                <a:solidFill>
                  <a:srgbClr val="666600"/>
                </a:solidFill>
                <a:highlight>
                  <a:srgbClr val="FFFFFF"/>
                </a:highlight>
              </a:rPr>
              <a:t>(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title</a:t>
            </a:r>
            <a:r>
              <a:rPr lang="en" sz="1200">
                <a:solidFill>
                  <a:srgbClr val="666600"/>
                </a:solidFill>
                <a:highlight>
                  <a:srgbClr val="FFFFFF"/>
                </a:highlight>
              </a:rPr>
              <a:t>: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title</a:t>
            </a:r>
            <a:r>
              <a:rPr lang="en" sz="1200">
                <a:solidFill>
                  <a:srgbClr val="666600"/>
                </a:solidFill>
                <a:highlight>
                  <a:srgbClr val="FFFFFF"/>
                </a:highlight>
              </a:rPr>
              <a:t>)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 sz="1200">
                <a:solidFill>
                  <a:srgbClr val="666600"/>
                </a:solidFill>
                <a:highlight>
                  <a:srgbClr val="FFFFFF"/>
                </a:highlight>
              </a:rPr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88"/>
                </a:solidFill>
                <a:highlight>
                  <a:srgbClr val="FFFFFF"/>
                </a:highlight>
              </a:rPr>
              <a:t>def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b </a:t>
            </a:r>
            <a:r>
              <a:rPr lang="en" sz="1200">
                <a:solidFill>
                  <a:srgbClr val="666600"/>
                </a:solidFill>
                <a:highlight>
                  <a:srgbClr val="FFFFFF"/>
                </a:highlight>
              </a:rPr>
              <a:t>=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 sz="1200">
                <a:solidFill>
                  <a:srgbClr val="660066"/>
                </a:solidFill>
                <a:highlight>
                  <a:srgbClr val="FFFFFF"/>
                </a:highlight>
              </a:rPr>
              <a:t>Book</a:t>
            </a:r>
            <a:r>
              <a:rPr lang="en" sz="1200">
                <a:solidFill>
                  <a:srgbClr val="666600"/>
                </a:solidFill>
                <a:highlight>
                  <a:srgbClr val="FFFFFF"/>
                </a:highlight>
              </a:rPr>
              <a:t>.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create</a:t>
            </a:r>
            <a:r>
              <a:rPr lang="en" sz="1200">
                <a:solidFill>
                  <a:srgbClr val="666600"/>
                </a:solidFill>
                <a:highlight>
                  <a:srgbClr val="FFFFFF"/>
                </a:highlight>
              </a:rPr>
              <a:t>(</a:t>
            </a:r>
            <a:r>
              <a:rPr lang="en" sz="1200">
                <a:solidFill>
                  <a:srgbClr val="008800"/>
                </a:solidFill>
                <a:highlight>
                  <a:srgbClr val="FFFFFF"/>
                </a:highlight>
              </a:rPr>
              <a:t>"The Stand"</a:t>
            </a:r>
            <a:r>
              <a:rPr lang="en" sz="1200">
                <a:solidFill>
                  <a:srgbClr val="666600"/>
                </a:solidFill>
                <a:highlight>
                  <a:srgbClr val="FFFFFF"/>
                </a:highlight>
              </a:rPr>
              <a:t>)</a:t>
            </a:r>
            <a:b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000088"/>
                </a:solidFill>
                <a:highlight>
                  <a:srgbClr val="FFFFFF"/>
                </a:highlight>
              </a:rPr>
              <a:t>assert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b</a:t>
            </a:r>
            <a:r>
              <a:rPr lang="en" sz="1200">
                <a:solidFill>
                  <a:srgbClr val="666600"/>
                </a:solidFill>
                <a:highlight>
                  <a:srgbClr val="FFFFFF"/>
                </a:highlight>
              </a:rPr>
              <a:t>.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title </a:t>
            </a:r>
            <a:r>
              <a:rPr lang="en" sz="1200">
                <a:solidFill>
                  <a:srgbClr val="666600"/>
                </a:solidFill>
                <a:highlight>
                  <a:srgbClr val="FFFFFF"/>
                </a:highlight>
              </a:rPr>
              <a:t>==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 sz="1200">
                <a:solidFill>
                  <a:srgbClr val="008800"/>
                </a:solidFill>
                <a:highlight>
                  <a:srgbClr val="FFFFFF"/>
                </a:highlight>
              </a:rPr>
              <a:t>'The Stand'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880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rgbClr val="660066"/>
                </a:solidFill>
                <a:highlight>
                  <a:srgbClr val="FFFFFF"/>
                </a:highlight>
              </a:rPr>
              <a:t>Book</a:t>
            </a:r>
            <a:r>
              <a:rPr lang="en" sz="1200">
                <a:solidFill>
                  <a:srgbClr val="666600"/>
                </a:solidFill>
                <a:highlight>
                  <a:srgbClr val="FFFFFF"/>
                </a:highlight>
              </a:rPr>
              <a:t>.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metaClass</a:t>
            </a:r>
            <a:r>
              <a:rPr lang="en" sz="1200">
                <a:solidFill>
                  <a:srgbClr val="666600"/>
                </a:solidFill>
                <a:highlight>
                  <a:srgbClr val="FFFFFF"/>
                </a:highlight>
              </a:rPr>
              <a:t>.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constructor </a:t>
            </a:r>
            <a:r>
              <a:rPr lang="en" sz="1200">
                <a:solidFill>
                  <a:srgbClr val="666600"/>
                </a:solidFill>
                <a:highlight>
                  <a:srgbClr val="FFFFFF"/>
                </a:highlight>
              </a:rPr>
              <a:t>&lt;&lt;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 sz="1200">
                <a:solidFill>
                  <a:srgbClr val="666600"/>
                </a:solidFill>
                <a:highlight>
                  <a:srgbClr val="FFFFFF"/>
                </a:highlight>
              </a:rPr>
              <a:t>{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 sz="1200">
                <a:solidFill>
                  <a:srgbClr val="660066"/>
                </a:solidFill>
                <a:highlight>
                  <a:srgbClr val="FFFFFF"/>
                </a:highlight>
              </a:rPr>
              <a:t>String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title </a:t>
            </a:r>
            <a:r>
              <a:rPr lang="en" sz="1200">
                <a:solidFill>
                  <a:srgbClr val="666600"/>
                </a:solidFill>
                <a:highlight>
                  <a:srgbClr val="FFFFFF"/>
                </a:highlight>
              </a:rPr>
              <a:t>-&gt;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 sz="1200">
                <a:solidFill>
                  <a:srgbClr val="000088"/>
                </a:solidFill>
                <a:highlight>
                  <a:srgbClr val="FFFFFF"/>
                </a:highlight>
              </a:rPr>
              <a:t>new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 sz="1200">
                <a:solidFill>
                  <a:srgbClr val="660066"/>
                </a:solidFill>
                <a:highlight>
                  <a:srgbClr val="FFFFFF"/>
                </a:highlight>
              </a:rPr>
              <a:t>Book</a:t>
            </a:r>
            <a:r>
              <a:rPr lang="en" sz="1200">
                <a:solidFill>
                  <a:srgbClr val="666600"/>
                </a:solidFill>
                <a:highlight>
                  <a:srgbClr val="FFFFFF"/>
                </a:highlight>
              </a:rPr>
              <a:t>(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title</a:t>
            </a:r>
            <a:r>
              <a:rPr lang="en" sz="1200">
                <a:solidFill>
                  <a:srgbClr val="666600"/>
                </a:solidFill>
                <a:highlight>
                  <a:srgbClr val="FFFFFF"/>
                </a:highlight>
              </a:rPr>
              <a:t>: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title</a:t>
            </a:r>
            <a:r>
              <a:rPr lang="en" sz="1200">
                <a:solidFill>
                  <a:srgbClr val="666600"/>
                </a:solidFill>
                <a:highlight>
                  <a:srgbClr val="FFFFFF"/>
                </a:highlight>
              </a:rPr>
              <a:t>)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 sz="1200">
                <a:solidFill>
                  <a:srgbClr val="666600"/>
                </a:solidFill>
                <a:highlight>
                  <a:srgbClr val="FFFFFF"/>
                </a:highlight>
              </a:rPr>
              <a:t>}</a:t>
            </a:r>
            <a:b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000088"/>
                </a:solidFill>
                <a:highlight>
                  <a:srgbClr val="FFFFFF"/>
                </a:highlight>
              </a:rPr>
              <a:t>def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b </a:t>
            </a:r>
            <a:r>
              <a:rPr lang="en" sz="1200">
                <a:solidFill>
                  <a:srgbClr val="666600"/>
                </a:solidFill>
                <a:highlight>
                  <a:srgbClr val="FFFFFF"/>
                </a:highlight>
              </a:rPr>
              <a:t>=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 sz="1200">
                <a:solidFill>
                  <a:srgbClr val="000088"/>
                </a:solidFill>
                <a:highlight>
                  <a:srgbClr val="FFFFFF"/>
                </a:highlight>
              </a:rPr>
              <a:t>new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 sz="1200">
                <a:solidFill>
                  <a:srgbClr val="660066"/>
                </a:solidFill>
                <a:highlight>
                  <a:srgbClr val="FFFFFF"/>
                </a:highlight>
              </a:rPr>
              <a:t>Book</a:t>
            </a:r>
            <a:r>
              <a:rPr lang="en" sz="1200">
                <a:solidFill>
                  <a:srgbClr val="666600"/>
                </a:solidFill>
                <a:highlight>
                  <a:srgbClr val="FFFFFF"/>
                </a:highlight>
              </a:rPr>
              <a:t>(</a:t>
            </a:r>
            <a:r>
              <a:rPr lang="en" sz="1200">
                <a:solidFill>
                  <a:srgbClr val="008800"/>
                </a:solidFill>
                <a:highlight>
                  <a:srgbClr val="FFFFFF"/>
                </a:highlight>
              </a:rPr>
              <a:t>"The Stand"</a:t>
            </a:r>
            <a:r>
              <a:rPr lang="en" sz="1200">
                <a:solidFill>
                  <a:srgbClr val="666600"/>
                </a:solidFill>
                <a:highlight>
                  <a:srgbClr val="FFFFFF"/>
                </a:highlight>
              </a:rPr>
              <a:t>)</a:t>
            </a:r>
            <a:b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000088"/>
                </a:solidFill>
                <a:highlight>
                  <a:srgbClr val="FFFFFF"/>
                </a:highlight>
              </a:rPr>
              <a:t>assert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b</a:t>
            </a:r>
            <a:r>
              <a:rPr lang="en" sz="1200">
                <a:solidFill>
                  <a:srgbClr val="666600"/>
                </a:solidFill>
                <a:highlight>
                  <a:srgbClr val="FFFFFF"/>
                </a:highlight>
              </a:rPr>
              <a:t>.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title </a:t>
            </a:r>
            <a:r>
              <a:rPr lang="en" sz="1200">
                <a:solidFill>
                  <a:srgbClr val="666600"/>
                </a:solidFill>
                <a:highlight>
                  <a:srgbClr val="FFFFFF"/>
                </a:highlight>
              </a:rPr>
              <a:t>==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 sz="1200">
                <a:solidFill>
                  <a:srgbClr val="008800"/>
                </a:solidFill>
                <a:highlight>
                  <a:srgbClr val="FFFFFF"/>
                </a:highlight>
              </a:rPr>
              <a:t>'The Stand'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000088"/>
                </a:solidFill>
                <a:highlight>
                  <a:srgbClr val="FFFFFF"/>
                </a:highlight>
              </a:rPr>
              <a:t>def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b </a:t>
            </a:r>
            <a:r>
              <a:rPr lang="en" sz="1200">
                <a:solidFill>
                  <a:srgbClr val="666600"/>
                </a:solidFill>
                <a:highlight>
                  <a:srgbClr val="FFFFFF"/>
                </a:highlight>
              </a:rPr>
              <a:t>=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 sz="1200">
                <a:solidFill>
                  <a:srgbClr val="000088"/>
                </a:solidFill>
                <a:highlight>
                  <a:srgbClr val="FFFFFF"/>
                </a:highlight>
              </a:rPr>
              <a:t>new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 sz="1200">
                <a:solidFill>
                  <a:srgbClr val="660066"/>
                </a:solidFill>
                <a:highlight>
                  <a:srgbClr val="FFFFFF"/>
                </a:highlight>
              </a:rPr>
              <a:t>Book</a:t>
            </a:r>
            <a:r>
              <a:rPr lang="en" sz="1200">
                <a:solidFill>
                  <a:srgbClr val="666600"/>
                </a:solidFill>
                <a:highlight>
                  <a:srgbClr val="FFFFFF"/>
                </a:highlight>
              </a:rPr>
              <a:t>(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title</a:t>
            </a:r>
            <a:r>
              <a:rPr lang="en" sz="1200">
                <a:solidFill>
                  <a:srgbClr val="666600"/>
                </a:solidFill>
                <a:highlight>
                  <a:srgbClr val="FFFFFF"/>
                </a:highlight>
              </a:rPr>
              <a:t>: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 sz="1200">
                <a:solidFill>
                  <a:srgbClr val="008800"/>
                </a:solidFill>
                <a:highlight>
                  <a:srgbClr val="FFFFFF"/>
                </a:highlight>
              </a:rPr>
              <a:t>"The Stand"</a:t>
            </a:r>
            <a:r>
              <a:rPr lang="en" sz="1200">
                <a:solidFill>
                  <a:srgbClr val="666600"/>
                </a:solidFill>
                <a:highlight>
                  <a:srgbClr val="FFFFFF"/>
                </a:highlight>
              </a:rPr>
              <a:t>)</a:t>
            </a:r>
            <a:b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b</a:t>
            </a:r>
            <a:r>
              <a:rPr lang="en" sz="1200">
                <a:solidFill>
                  <a:srgbClr val="666600"/>
                </a:solidFill>
                <a:highlight>
                  <a:srgbClr val="FFFFFF"/>
                </a:highlight>
              </a:rPr>
              <a:t>.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metaClass</a:t>
            </a:r>
            <a:r>
              <a:rPr lang="en" sz="1200">
                <a:solidFill>
                  <a:srgbClr val="666600"/>
                </a:solidFill>
                <a:highlight>
                  <a:srgbClr val="FFFFFF"/>
                </a:highlight>
              </a:rPr>
              <a:t>.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getTitle </a:t>
            </a:r>
            <a:r>
              <a:rPr lang="en" sz="1200">
                <a:solidFill>
                  <a:srgbClr val="666600"/>
                </a:solidFill>
                <a:highlight>
                  <a:srgbClr val="FFFFFF"/>
                </a:highlight>
              </a:rPr>
              <a:t>{-&gt;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 sz="1200">
                <a:solidFill>
                  <a:srgbClr val="008800"/>
                </a:solidFill>
                <a:highlight>
                  <a:srgbClr val="FFFFFF"/>
                </a:highlight>
              </a:rPr>
              <a:t>'My Title'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 sz="1200">
                <a:solidFill>
                  <a:srgbClr val="666600"/>
                </a:solidFill>
                <a:highlight>
                  <a:srgbClr val="FFFFFF"/>
                </a:highlight>
              </a:rPr>
              <a:t>}</a:t>
            </a:r>
            <a:b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000088"/>
                </a:solidFill>
                <a:highlight>
                  <a:srgbClr val="FFFFFF"/>
                </a:highlight>
              </a:rPr>
              <a:t>assert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b</a:t>
            </a:r>
            <a:r>
              <a:rPr lang="en" sz="1200">
                <a:solidFill>
                  <a:srgbClr val="666600"/>
                </a:solidFill>
                <a:highlight>
                  <a:srgbClr val="FFFFFF"/>
                </a:highlight>
              </a:rPr>
              <a:t>.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title </a:t>
            </a:r>
            <a:r>
              <a:rPr lang="en" sz="1200">
                <a:solidFill>
                  <a:srgbClr val="666600"/>
                </a:solidFill>
                <a:highlight>
                  <a:srgbClr val="FFFFFF"/>
                </a:highlight>
              </a:rPr>
              <a:t>==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 sz="1200">
                <a:solidFill>
                  <a:srgbClr val="008800"/>
                </a:solidFill>
                <a:highlight>
                  <a:srgbClr val="FFFFFF"/>
                </a:highlight>
              </a:rPr>
              <a:t>'My Title'</a:t>
            </a:r>
          </a:p>
        </p:txBody>
      </p:sp>
      <p:sp>
        <p:nvSpPr>
          <p:cNvPr id="144" name="Shape 1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/>
              <a:t>12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</a:t>
            </a:r>
            <a:r>
              <a:rPr lang="en">
                <a:solidFill>
                  <a:schemeClr val="accent5"/>
                </a:solidFill>
              </a:rPr>
              <a:t>Groovy</a:t>
            </a:r>
            <a:r>
              <a:rPr lang="en"/>
              <a:t>?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Groovy </a:t>
            </a:r>
            <a:r>
              <a:rPr lang="en"/>
              <a:t>is a powerful super-language for the Java platform that integrates smoothly with any Java program.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Groovy</a:t>
            </a:r>
            <a:r>
              <a:rPr lang="en"/>
              <a:t> is an </a:t>
            </a:r>
            <a:r>
              <a:rPr lang="en">
                <a:solidFill>
                  <a:schemeClr val="dk1"/>
                </a:solidFill>
              </a:rPr>
              <a:t>optionally typed</a:t>
            </a:r>
            <a:r>
              <a:rPr lang="en"/>
              <a:t> and </a:t>
            </a:r>
            <a:r>
              <a:rPr lang="en">
                <a:solidFill>
                  <a:schemeClr val="dk1"/>
                </a:solidFill>
              </a:rPr>
              <a:t>dynamic</a:t>
            </a:r>
            <a:r>
              <a:rPr lang="en"/>
              <a:t> language, with static-typing and static compilation capabilities. It boasts powerful features such as Specific Language authoring, runtime and compile-time meta-programming and functional programming.</a:t>
            </a:r>
          </a:p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use </a:t>
            </a:r>
            <a:r>
              <a:rPr lang="en">
                <a:solidFill>
                  <a:schemeClr val="accent5"/>
                </a:solidFill>
              </a:rPr>
              <a:t>Groovy</a:t>
            </a:r>
            <a:r>
              <a:rPr lang="en"/>
              <a:t>?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345375"/>
            <a:ext cx="3999900" cy="322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 u="sng"/>
              <a:t>Pros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Dynamic Typing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Java-like Syntax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Meta-programming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High Quality Tooling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Powerful Testing Suite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Easy to use.</a:t>
            </a:r>
          </a:p>
          <a:p>
            <a:pPr lvl="0" rtl="0" algn="ctr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u="sng"/>
              <a:t>Cons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Speed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Low Documentation</a:t>
            </a:r>
          </a:p>
        </p:txBody>
      </p:sp>
      <p:sp>
        <p:nvSpPr>
          <p:cNvPr id="77" name="Shape 77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6075" y="1449975"/>
            <a:ext cx="5116226" cy="31376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pic>
      <p:cxnSp>
        <p:nvCxnSpPr>
          <p:cNvPr id="79" name="Shape 79"/>
          <p:cNvCxnSpPr/>
          <p:nvPr/>
        </p:nvCxnSpPr>
        <p:spPr>
          <a:xfrm flipH="1" rot="10800000">
            <a:off x="3332400" y="4025650"/>
            <a:ext cx="1128000" cy="10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0" name="Shape 80"/>
          <p:cNvSpPr txBox="1"/>
          <p:nvPr/>
        </p:nvSpPr>
        <p:spPr>
          <a:xfrm>
            <a:off x="6416425" y="4615700"/>
            <a:ext cx="59610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"/>
              <a:t>*Programming Language Popularity from tiobe.com</a:t>
            </a:r>
          </a:p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99100" y="3449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Language  Testing Features	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Groovy</a:t>
            </a:r>
            <a:r>
              <a:rPr lang="en"/>
              <a:t> has integrated support for </a:t>
            </a:r>
            <a:r>
              <a:rPr lang="en">
                <a:solidFill>
                  <a:schemeClr val="dk1"/>
                </a:solidFill>
              </a:rPr>
              <a:t>JUnit 3 &amp; 4</a:t>
            </a:r>
            <a:r>
              <a:rPr lang="en"/>
              <a:t>.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In addition, Groovy has many testing features, like:</a:t>
            </a:r>
          </a:p>
          <a:p>
            <a:pPr indent="-228600" lvl="0" marL="13716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/>
              <a:t>Power Assertions</a:t>
            </a:r>
          </a:p>
          <a:p>
            <a:pPr indent="-228600" lvl="0" marL="13716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/>
              <a:t>Mocking and Stubbing</a:t>
            </a:r>
          </a:p>
          <a:p>
            <a:pPr indent="-228600" lvl="0" marL="137160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/>
              <a:t>Tool Support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0450" y="2556225"/>
            <a:ext cx="2506275" cy="1243576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Power Assertions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 </a:t>
            </a:r>
            <a:r>
              <a:rPr lang="en">
                <a:solidFill>
                  <a:schemeClr val="accent5"/>
                </a:solidFill>
              </a:rPr>
              <a:t>Groovy</a:t>
            </a:r>
            <a:r>
              <a:rPr lang="en"/>
              <a:t>, the assert statement is a </a:t>
            </a:r>
            <a:r>
              <a:rPr i="1" lang="en">
                <a:solidFill>
                  <a:schemeClr val="dk1"/>
                </a:solidFill>
              </a:rPr>
              <a:t>power assertion statement</a:t>
            </a:r>
            <a:r>
              <a:rPr lang="en"/>
              <a:t>, meaning the boolean expression output validates </a:t>
            </a:r>
            <a:r>
              <a:rPr i="1" lang="en">
                <a:solidFill>
                  <a:schemeClr val="dk1"/>
                </a:solidFill>
              </a:rPr>
              <a:t>false.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6" name="Shape 96"/>
          <p:cNvSpPr txBox="1"/>
          <p:nvPr/>
        </p:nvSpPr>
        <p:spPr>
          <a:xfrm>
            <a:off x="591425" y="2534200"/>
            <a:ext cx="2229300" cy="22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000088"/>
                </a:solidFill>
                <a:latin typeface="Droid Sans"/>
                <a:ea typeface="Droid Sans"/>
                <a:cs typeface="Droid Sans"/>
                <a:sym typeface="Droid Sans"/>
              </a:rPr>
              <a:t>def </a:t>
            </a:r>
            <a:r>
              <a:rPr lang="en" sz="1200">
                <a:latin typeface="Droid Sans"/>
                <a:ea typeface="Droid Sans"/>
                <a:cs typeface="Droid Sans"/>
                <a:sym typeface="Droid Sans"/>
              </a:rPr>
              <a:t>x = </a:t>
            </a:r>
            <a:r>
              <a:rPr lang="en" sz="1200">
                <a:solidFill>
                  <a:srgbClr val="008800"/>
                </a:solidFill>
                <a:latin typeface="Droid Sans"/>
                <a:ea typeface="Droid Sans"/>
                <a:cs typeface="Droid Sans"/>
                <a:sym typeface="Droid Sans"/>
              </a:rPr>
              <a:t>true</a:t>
            </a:r>
            <a:br>
              <a:rPr lang="en" sz="1200">
                <a:latin typeface="Droid Sans"/>
                <a:ea typeface="Droid Sans"/>
                <a:cs typeface="Droid Sans"/>
                <a:sym typeface="Droid Sans"/>
              </a:rPr>
            </a:b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000088"/>
                </a:solidFill>
                <a:latin typeface="Droid Sans"/>
                <a:ea typeface="Droid Sans"/>
                <a:cs typeface="Droid Sans"/>
                <a:sym typeface="Droid Sans"/>
              </a:rPr>
              <a:t>def</a:t>
            </a:r>
            <a:r>
              <a:rPr lang="en" sz="1200">
                <a:latin typeface="Droid Sans"/>
                <a:ea typeface="Droid Sans"/>
                <a:cs typeface="Droid Sans"/>
                <a:sym typeface="Droid Sans"/>
              </a:rPr>
              <a:t> y = </a:t>
            </a:r>
            <a:r>
              <a:rPr lang="en" sz="1200">
                <a:solidFill>
                  <a:srgbClr val="008800"/>
                </a:solidFill>
                <a:latin typeface="Droid Sans"/>
                <a:ea typeface="Droid Sans"/>
                <a:cs typeface="Droid Sans"/>
                <a:sym typeface="Droid Sans"/>
              </a:rPr>
              <a:t>false</a:t>
            </a:r>
            <a:br>
              <a:rPr lang="en" sz="1200">
                <a:latin typeface="Droid Sans"/>
                <a:ea typeface="Droid Sans"/>
                <a:cs typeface="Droid Sans"/>
                <a:sym typeface="Droid Sans"/>
              </a:rPr>
            </a:br>
            <a:r>
              <a:rPr lang="en" sz="1200">
                <a:solidFill>
                  <a:srgbClr val="000088"/>
                </a:solidFill>
                <a:latin typeface="Droid Sans"/>
                <a:ea typeface="Droid Sans"/>
                <a:cs typeface="Droid Sans"/>
                <a:sym typeface="Droid Sans"/>
              </a:rPr>
              <a:t>assert</a:t>
            </a:r>
            <a:r>
              <a:rPr lang="en" sz="1200">
                <a:latin typeface="Droid Sans"/>
                <a:ea typeface="Droid Sans"/>
                <a:cs typeface="Droid Sans"/>
                <a:sym typeface="Droid Sans"/>
              </a:rPr>
              <a:t> x == y</a:t>
            </a:r>
            <a:br>
              <a:rPr lang="en" sz="1200">
                <a:latin typeface="Droid Sans"/>
                <a:ea typeface="Droid Sans"/>
                <a:cs typeface="Droid Sans"/>
                <a:sym typeface="Droid Sans"/>
              </a:rPr>
            </a:br>
            <a:br>
              <a:rPr lang="en" sz="1200">
                <a:latin typeface="Droid Sans"/>
                <a:ea typeface="Droid Sans"/>
                <a:cs typeface="Droid Sans"/>
                <a:sym typeface="Droid Sans"/>
              </a:rPr>
            </a:br>
            <a:r>
              <a:rPr lang="en" sz="1200">
                <a:latin typeface="Droid Sans"/>
                <a:ea typeface="Droid Sans"/>
                <a:cs typeface="Droid Sans"/>
                <a:sym typeface="Droid Sans"/>
              </a:rPr>
              <a:t>Caught: Assertion failed:</a:t>
            </a:r>
            <a:br>
              <a:rPr lang="en" sz="1200">
                <a:latin typeface="Droid Sans"/>
                <a:ea typeface="Droid Sans"/>
                <a:cs typeface="Droid Sans"/>
                <a:sym typeface="Droid Sans"/>
              </a:rPr>
            </a:br>
            <a:br>
              <a:rPr lang="en" sz="1200">
                <a:latin typeface="Droid Sans"/>
                <a:ea typeface="Droid Sans"/>
                <a:cs typeface="Droid Sans"/>
                <a:sym typeface="Droid Sans"/>
              </a:rPr>
            </a:br>
            <a:r>
              <a:rPr lang="en" sz="1200">
                <a:latin typeface="Droid Sans"/>
                <a:ea typeface="Droid Sans"/>
                <a:cs typeface="Droid Sans"/>
                <a:sym typeface="Droid Sans"/>
              </a:rPr>
              <a:t>assert x == y</a:t>
            </a:r>
            <a:br>
              <a:rPr lang="en" sz="1200">
                <a:latin typeface="Droid Sans"/>
                <a:ea typeface="Droid Sans"/>
                <a:cs typeface="Droid Sans"/>
                <a:sym typeface="Droid Sans"/>
              </a:rPr>
            </a:br>
            <a:r>
              <a:rPr lang="en" sz="1200">
                <a:latin typeface="Droid Sans"/>
                <a:ea typeface="Droid Sans"/>
                <a:cs typeface="Droid Sans"/>
                <a:sym typeface="Droid Sans"/>
              </a:rPr>
              <a:t>      | |  |</a:t>
            </a:r>
            <a:br>
              <a:rPr lang="en" sz="1200">
                <a:latin typeface="Droid Sans"/>
                <a:ea typeface="Droid Sans"/>
                <a:cs typeface="Droid Sans"/>
                <a:sym typeface="Droid Sans"/>
              </a:rPr>
            </a:br>
            <a:r>
              <a:rPr lang="en" sz="1200">
                <a:latin typeface="Droid Sans"/>
                <a:ea typeface="Droid Sans"/>
                <a:cs typeface="Droid Sans"/>
                <a:sym typeface="Droid Sans"/>
              </a:rPr>
              <a:t>      | |  false</a:t>
            </a:r>
            <a:br>
              <a:rPr lang="en" sz="1200">
                <a:latin typeface="Droid Sans"/>
                <a:ea typeface="Droid Sans"/>
                <a:cs typeface="Droid Sans"/>
                <a:sym typeface="Droid Sans"/>
              </a:rPr>
            </a:br>
            <a:r>
              <a:rPr lang="en" sz="1200">
                <a:latin typeface="Droid Sans"/>
                <a:ea typeface="Droid Sans"/>
                <a:cs typeface="Droid Sans"/>
                <a:sym typeface="Droid Sans"/>
              </a:rPr>
              <a:t>      | false</a:t>
            </a:r>
            <a:br>
              <a:rPr lang="en" sz="1200">
                <a:latin typeface="Droid Sans"/>
                <a:ea typeface="Droid Sans"/>
                <a:cs typeface="Droid Sans"/>
                <a:sym typeface="Droid Sans"/>
              </a:rPr>
            </a:br>
            <a:r>
              <a:rPr lang="en" sz="1200">
                <a:latin typeface="Droid Sans"/>
                <a:ea typeface="Droid Sans"/>
                <a:cs typeface="Droid Sans"/>
                <a:sym typeface="Droid Sans"/>
              </a:rPr>
              <a:t>      true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2820725" y="2534200"/>
            <a:ext cx="26475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000088"/>
                </a:solidFill>
              </a:rPr>
              <a:t>def </a:t>
            </a:r>
            <a:r>
              <a:rPr lang="en" sz="1200"/>
              <a:t>x = [1, 2, 3]</a:t>
            </a:r>
            <a:br>
              <a:rPr lang="en" sz="1200"/>
            </a:br>
            <a:r>
              <a:rPr lang="en" sz="1200">
                <a:solidFill>
                  <a:srgbClr val="000088"/>
                </a:solidFill>
              </a:rPr>
              <a:t>assert</a:t>
            </a:r>
            <a:r>
              <a:rPr lang="en" sz="1200"/>
              <a:t> x == [3, 2, 1]    </a:t>
            </a:r>
            <a:br>
              <a:rPr lang="en" sz="1200"/>
            </a:br>
            <a:br>
              <a:rPr lang="en" sz="1200"/>
            </a:br>
            <a:r>
              <a:rPr lang="en" sz="1200"/>
              <a:t>Caught: Assertion failed:</a:t>
            </a:r>
            <a:br>
              <a:rPr lang="en" sz="1200"/>
            </a:br>
            <a:br>
              <a:rPr lang="en" sz="1200"/>
            </a:br>
            <a:r>
              <a:rPr lang="en" sz="1200"/>
              <a:t>assert x == [3, 2, 1]</a:t>
            </a:r>
            <a:br>
              <a:rPr lang="en" sz="1200"/>
            </a:br>
            <a:r>
              <a:rPr lang="en" sz="1200"/>
              <a:t>       | |</a:t>
            </a:r>
            <a:br>
              <a:rPr lang="en" sz="1200"/>
            </a:br>
            <a:r>
              <a:rPr lang="en" sz="1200"/>
              <a:t>       | false</a:t>
            </a:r>
            <a:br>
              <a:rPr lang="en" sz="1200"/>
            </a:br>
            <a:r>
              <a:rPr lang="en" sz="1200"/>
              <a:t>       [1, 2, 3]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4985675" y="2534200"/>
            <a:ext cx="46884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000088"/>
                </a:solidFill>
              </a:rPr>
              <a:t>assert</a:t>
            </a:r>
            <a:r>
              <a:rPr lang="en" sz="1200"/>
              <a:t> new File(</a:t>
            </a:r>
            <a:r>
              <a:rPr lang="en" sz="1200">
                <a:solidFill>
                  <a:srgbClr val="008800"/>
                </a:solidFill>
              </a:rPr>
              <a:t>'foo.bar'</a:t>
            </a:r>
            <a:r>
              <a:rPr lang="en" sz="1200"/>
              <a:t>) == new File(</a:t>
            </a:r>
            <a:r>
              <a:rPr lang="en" sz="1200">
                <a:solidFill>
                  <a:srgbClr val="008800"/>
                </a:solidFill>
              </a:rPr>
              <a:t>'example.txt'</a:t>
            </a:r>
            <a:r>
              <a:rPr lang="en" sz="1200"/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Caught: Assertion failed: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assert new File(</a:t>
            </a:r>
            <a:r>
              <a:rPr lang="en" sz="1200">
                <a:solidFill>
                  <a:srgbClr val="008800"/>
                </a:solidFill>
              </a:rPr>
              <a:t>'foo.bar'</a:t>
            </a:r>
            <a:r>
              <a:rPr lang="en" sz="1200"/>
              <a:t>) == new File(</a:t>
            </a:r>
            <a:r>
              <a:rPr lang="en" sz="1200">
                <a:solidFill>
                  <a:srgbClr val="008800"/>
                </a:solidFill>
              </a:rPr>
              <a:t>'example.txt'</a:t>
            </a:r>
            <a:r>
              <a:rPr lang="en" sz="1200"/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       |                   |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       foo.bar             |  example.txt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                           false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Mocking &amp; Stubbing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Mocking:</a:t>
            </a:r>
            <a:r>
              <a:rPr lang="en"/>
              <a:t> a class that implements an interface and allows the ability to dynamically set the values to return/exceptions to throw from particular methods and provides the ability to check whether a particular method has been called or not.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Stubbing: </a:t>
            </a:r>
            <a:r>
              <a:rPr lang="en"/>
              <a:t>like mocking except that there is no ability to verify that a method has been called.</a:t>
            </a:r>
          </a:p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Mocking &amp; Stubbing </a:t>
            </a:r>
            <a:r>
              <a:rPr lang="en" sz="1200"/>
              <a:t>(Cont.)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343437"/>
                </a:solidFill>
                <a:highlight>
                  <a:srgbClr val="FFFFFF"/>
                </a:highlight>
              </a:rPr>
              <a:t>A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closure</a:t>
            </a:r>
            <a:r>
              <a:rPr lang="en" sz="1400">
                <a:solidFill>
                  <a:srgbClr val="343437"/>
                </a:solidFill>
                <a:highlight>
                  <a:srgbClr val="FFFFFF"/>
                </a:highlight>
              </a:rPr>
              <a:t> in </a:t>
            </a:r>
            <a:r>
              <a:rPr lang="en" sz="1400">
                <a:solidFill>
                  <a:schemeClr val="accent5"/>
                </a:solidFill>
                <a:highlight>
                  <a:srgbClr val="FFFFFF"/>
                </a:highlight>
              </a:rPr>
              <a:t>Groovy</a:t>
            </a:r>
            <a:r>
              <a:rPr lang="en" sz="1400">
                <a:solidFill>
                  <a:srgbClr val="343437"/>
                </a:solidFill>
                <a:highlight>
                  <a:srgbClr val="FFFFFF"/>
                </a:highlight>
              </a:rPr>
              <a:t> is an open, anonymous, block of code that can take arguments, return a value and be assigned to a variable.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343437"/>
                </a:solidFill>
                <a:highlight>
                  <a:srgbClr val="FFFFFF"/>
                </a:highlight>
              </a:rPr>
              <a:t>In </a:t>
            </a:r>
            <a:r>
              <a:rPr lang="en" sz="1400">
                <a:solidFill>
                  <a:schemeClr val="accent5"/>
                </a:solidFill>
                <a:highlight>
                  <a:srgbClr val="FFFFFF"/>
                </a:highlight>
              </a:rPr>
              <a:t>Groovy</a:t>
            </a:r>
            <a:r>
              <a:rPr lang="en" sz="1400">
                <a:solidFill>
                  <a:srgbClr val="343437"/>
                </a:solidFill>
                <a:highlight>
                  <a:srgbClr val="FFFFFF"/>
                </a:highlight>
              </a:rPr>
              <a:t> testing, we coerce the closure to do something, like be a specific type: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000088"/>
                </a:solidFill>
                <a:highlight>
                  <a:srgbClr val="FFFFFF"/>
                </a:highlight>
              </a:rPr>
              <a:t>def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service </a:t>
            </a:r>
            <a:r>
              <a:rPr lang="en" sz="1200">
                <a:solidFill>
                  <a:srgbClr val="666600"/>
                </a:solidFill>
                <a:highlight>
                  <a:srgbClr val="FFFFFF"/>
                </a:highlight>
              </a:rPr>
              <a:t>=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 sz="1200">
                <a:solidFill>
                  <a:srgbClr val="666600"/>
                </a:solidFill>
                <a:highlight>
                  <a:srgbClr val="FFFFFF"/>
                </a:highlight>
              </a:rPr>
              <a:t>{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 sz="1200">
                <a:solidFill>
                  <a:srgbClr val="660066"/>
                </a:solidFill>
                <a:highlight>
                  <a:srgbClr val="FFFFFF"/>
                </a:highlight>
              </a:rPr>
              <a:t>String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key </a:t>
            </a:r>
            <a:r>
              <a:rPr lang="en" sz="1200">
                <a:solidFill>
                  <a:srgbClr val="666600"/>
                </a:solidFill>
                <a:highlight>
                  <a:srgbClr val="FFFFFF"/>
                </a:highlight>
              </a:rPr>
              <a:t>-&gt;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 sz="1200">
                <a:solidFill>
                  <a:srgbClr val="008800"/>
                </a:solidFill>
                <a:highlight>
                  <a:srgbClr val="FFFFFF"/>
                </a:highlight>
              </a:rPr>
              <a:t>'some text'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 sz="1200">
                <a:solidFill>
                  <a:srgbClr val="666600"/>
                </a:solidFill>
                <a:highlight>
                  <a:srgbClr val="FFFFFF"/>
                </a:highlight>
              </a:rPr>
              <a:t>}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 sz="1200">
                <a:solidFill>
                  <a:srgbClr val="000088"/>
                </a:solidFill>
                <a:highlight>
                  <a:srgbClr val="FFFFFF"/>
                </a:highlight>
              </a:rPr>
              <a:t>as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 sz="1200">
                <a:solidFill>
                  <a:srgbClr val="660066"/>
                </a:solidFill>
                <a:highlight>
                  <a:srgbClr val="FFFFFF"/>
                </a:highlight>
              </a:rPr>
              <a:t>TranslationService</a:t>
            </a:r>
            <a:b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000088"/>
                </a:solidFill>
                <a:highlight>
                  <a:srgbClr val="FFFFFF"/>
                </a:highlight>
              </a:rPr>
              <a:t>assert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 sz="1200">
                <a:solidFill>
                  <a:srgbClr val="008800"/>
                </a:solidFill>
                <a:highlight>
                  <a:srgbClr val="FFFFFF"/>
                </a:highlight>
              </a:rPr>
              <a:t>'some text'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 sz="1200">
                <a:solidFill>
                  <a:srgbClr val="666600"/>
                </a:solidFill>
                <a:highlight>
                  <a:srgbClr val="FFFFFF"/>
                </a:highlight>
              </a:rPr>
              <a:t>==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service</a:t>
            </a:r>
            <a:r>
              <a:rPr lang="en" sz="1200">
                <a:solidFill>
                  <a:srgbClr val="666600"/>
                </a:solidFill>
                <a:highlight>
                  <a:srgbClr val="FFFFFF"/>
                </a:highlight>
              </a:rPr>
              <a:t>.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convert</a:t>
            </a:r>
            <a:r>
              <a:rPr lang="en" sz="1200">
                <a:solidFill>
                  <a:srgbClr val="666600"/>
                </a:solidFill>
                <a:highlight>
                  <a:srgbClr val="FFFFFF"/>
                </a:highlight>
              </a:rPr>
              <a:t>(</a:t>
            </a:r>
            <a:r>
              <a:rPr lang="en" sz="1200">
                <a:solidFill>
                  <a:srgbClr val="008800"/>
                </a:solidFill>
                <a:highlight>
                  <a:srgbClr val="FFFFFF"/>
                </a:highlight>
              </a:rPr>
              <a:t>'key.text'</a:t>
            </a:r>
            <a:r>
              <a:rPr lang="en" sz="1200">
                <a:solidFill>
                  <a:srgbClr val="666600"/>
                </a:solidFill>
                <a:highlight>
                  <a:srgbClr val="FFFFFF"/>
                </a:highlight>
              </a:rPr>
              <a:t>)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Single Abstract Method (SAM)</a:t>
            </a:r>
            <a:r>
              <a:rPr lang="en" sz="1400">
                <a:highlight>
                  <a:srgbClr val="FFFFFF"/>
                </a:highlight>
              </a:rPr>
              <a:t> Coercion means the as operator is not necessary in situations where the runtime can infer the target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SAM </a:t>
            </a:r>
            <a:r>
              <a:rPr lang="en" sz="1400">
                <a:highlight>
                  <a:srgbClr val="FFFFFF"/>
                </a:highlight>
              </a:rPr>
              <a:t>type.</a:t>
            </a:r>
          </a:p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Mocking &amp; Stubbing </a:t>
            </a:r>
            <a:r>
              <a:rPr lang="en" sz="1200"/>
              <a:t>(Cont.)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By using </a:t>
            </a:r>
            <a:r>
              <a:rPr lang="en">
                <a:solidFill>
                  <a:schemeClr val="dk1"/>
                </a:solidFill>
              </a:rPr>
              <a:t>maps</a:t>
            </a:r>
            <a:r>
              <a:rPr lang="en"/>
              <a:t>, we can also incorporate desired behaviour of a collaborator: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000088"/>
                </a:solidFill>
                <a:highlight>
                  <a:srgbClr val="FFFFFF"/>
                </a:highlight>
              </a:rPr>
              <a:t>class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 sz="1200">
                <a:solidFill>
                  <a:srgbClr val="660066"/>
                </a:solidFill>
                <a:highlight>
                  <a:srgbClr val="FFFFFF"/>
                </a:highlight>
              </a:rPr>
              <a:t>TranslationService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 sz="1200">
                <a:solidFill>
                  <a:srgbClr val="666600"/>
                </a:solidFill>
                <a:highlight>
                  <a:srgbClr val="FFFFFF"/>
                </a:highlight>
              </a:rPr>
              <a:t>{</a:t>
            </a:r>
            <a:b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" sz="1200">
                <a:solidFill>
                  <a:srgbClr val="660066"/>
                </a:solidFill>
                <a:highlight>
                  <a:srgbClr val="FFFFFF"/>
                </a:highlight>
              </a:rPr>
              <a:t>String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convert</a:t>
            </a:r>
            <a:r>
              <a:rPr lang="en" sz="1200">
                <a:solidFill>
                  <a:srgbClr val="666600"/>
                </a:solidFill>
                <a:highlight>
                  <a:srgbClr val="FFFFFF"/>
                </a:highlight>
              </a:rPr>
              <a:t>(</a:t>
            </a:r>
            <a:r>
              <a:rPr lang="en" sz="1200">
                <a:solidFill>
                  <a:srgbClr val="660066"/>
                </a:solidFill>
                <a:highlight>
                  <a:srgbClr val="FFFFFF"/>
                </a:highlight>
              </a:rPr>
              <a:t>String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key</a:t>
            </a:r>
            <a:r>
              <a:rPr lang="en" sz="1200">
                <a:solidFill>
                  <a:srgbClr val="666600"/>
                </a:solidFill>
                <a:highlight>
                  <a:srgbClr val="FFFFFF"/>
                </a:highlight>
              </a:rPr>
              <a:t>)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 sz="1200">
                <a:solidFill>
                  <a:srgbClr val="666600"/>
                </a:solidFill>
                <a:highlight>
                  <a:srgbClr val="FFFFFF"/>
                </a:highlight>
              </a:rPr>
              <a:t>{</a:t>
            </a:r>
            <a:b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" sz="1200">
                <a:solidFill>
                  <a:srgbClr val="000088"/>
                </a:solidFill>
                <a:highlight>
                  <a:srgbClr val="FFFFFF"/>
                </a:highlight>
              </a:rPr>
              <a:t>return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 sz="1200">
                <a:solidFill>
                  <a:srgbClr val="008800"/>
                </a:solidFill>
                <a:highlight>
                  <a:srgbClr val="FFFFFF"/>
                </a:highlight>
              </a:rPr>
              <a:t>"test"</a:t>
            </a:r>
            <a:b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" sz="1200">
                <a:solidFill>
                  <a:srgbClr val="666600"/>
                </a:solidFill>
                <a:highlight>
                  <a:srgbClr val="FFFFFF"/>
                </a:highlight>
              </a:rPr>
              <a:t>}</a:t>
            </a:r>
            <a:b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666600"/>
                </a:solidFill>
                <a:highlight>
                  <a:srgbClr val="FFFFFF"/>
                </a:highlight>
              </a:rPr>
              <a:t>}</a:t>
            </a:r>
            <a:b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</a:br>
            <a:b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000088"/>
                </a:solidFill>
                <a:highlight>
                  <a:srgbClr val="FFFFFF"/>
                </a:highlight>
              </a:rPr>
              <a:t>def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service </a:t>
            </a:r>
            <a:r>
              <a:rPr lang="en" sz="1200">
                <a:solidFill>
                  <a:srgbClr val="666600"/>
                </a:solidFill>
                <a:highlight>
                  <a:srgbClr val="FFFFFF"/>
                </a:highlight>
              </a:rPr>
              <a:t>=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 sz="1200">
                <a:solidFill>
                  <a:srgbClr val="666600"/>
                </a:solidFill>
                <a:highlight>
                  <a:srgbClr val="FFFFFF"/>
                </a:highlight>
              </a:rPr>
              <a:t>[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convert</a:t>
            </a:r>
            <a:r>
              <a:rPr lang="en" sz="1200">
                <a:solidFill>
                  <a:srgbClr val="666600"/>
                </a:solidFill>
                <a:highlight>
                  <a:srgbClr val="FFFFFF"/>
                </a:highlight>
              </a:rPr>
              <a:t>: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 sz="1200">
                <a:solidFill>
                  <a:srgbClr val="666600"/>
                </a:solidFill>
                <a:highlight>
                  <a:srgbClr val="FFFFFF"/>
                </a:highlight>
              </a:rPr>
              <a:t>{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 sz="1200">
                <a:solidFill>
                  <a:srgbClr val="660066"/>
                </a:solidFill>
                <a:highlight>
                  <a:srgbClr val="FFFFFF"/>
                </a:highlight>
              </a:rPr>
              <a:t>String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key </a:t>
            </a:r>
            <a:r>
              <a:rPr lang="en" sz="1200">
                <a:solidFill>
                  <a:srgbClr val="666600"/>
                </a:solidFill>
                <a:highlight>
                  <a:srgbClr val="FFFFFF"/>
                </a:highlight>
              </a:rPr>
              <a:t>-&gt;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 sz="1200">
                <a:solidFill>
                  <a:srgbClr val="008800"/>
                </a:solidFill>
                <a:highlight>
                  <a:srgbClr val="FFFFFF"/>
                </a:highlight>
              </a:rPr>
              <a:t>'some text'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 sz="1200">
                <a:solidFill>
                  <a:srgbClr val="666600"/>
                </a:solidFill>
                <a:highlight>
                  <a:srgbClr val="FFFFFF"/>
                </a:highlight>
              </a:rPr>
              <a:t>}]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 sz="1200">
                <a:solidFill>
                  <a:srgbClr val="000088"/>
                </a:solidFill>
                <a:highlight>
                  <a:srgbClr val="FFFFFF"/>
                </a:highlight>
              </a:rPr>
              <a:t>as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 sz="1200">
                <a:solidFill>
                  <a:srgbClr val="660066"/>
                </a:solidFill>
                <a:highlight>
                  <a:srgbClr val="FFFFFF"/>
                </a:highlight>
              </a:rPr>
              <a:t>TranslationService</a:t>
            </a:r>
            <a:b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000088"/>
                </a:solidFill>
                <a:highlight>
                  <a:srgbClr val="FFFFFF"/>
                </a:highlight>
              </a:rPr>
              <a:t>assert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 sz="1200">
                <a:solidFill>
                  <a:srgbClr val="008800"/>
                </a:solidFill>
                <a:highlight>
                  <a:srgbClr val="FFFFFF"/>
                </a:highlight>
              </a:rPr>
              <a:t>'some text'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 sz="1200">
                <a:solidFill>
                  <a:srgbClr val="666600"/>
                </a:solidFill>
                <a:highlight>
                  <a:srgbClr val="FFFFFF"/>
                </a:highlight>
              </a:rPr>
              <a:t>==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service</a:t>
            </a:r>
            <a:r>
              <a:rPr lang="en" sz="1200">
                <a:solidFill>
                  <a:srgbClr val="666600"/>
                </a:solidFill>
                <a:highlight>
                  <a:srgbClr val="FFFFFF"/>
                </a:highlight>
              </a:rPr>
              <a:t>.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convert</a:t>
            </a:r>
            <a:r>
              <a:rPr lang="en" sz="1200">
                <a:solidFill>
                  <a:srgbClr val="666600"/>
                </a:solidFill>
                <a:highlight>
                  <a:srgbClr val="FFFFFF"/>
                </a:highlight>
              </a:rPr>
              <a:t>(</a:t>
            </a:r>
            <a:r>
              <a:rPr lang="en" sz="1200">
                <a:solidFill>
                  <a:srgbClr val="008800"/>
                </a:solidFill>
                <a:highlight>
                  <a:srgbClr val="FFFFFF"/>
                </a:highlight>
              </a:rPr>
              <a:t>'key.text'</a:t>
            </a:r>
            <a:r>
              <a:rPr lang="en" sz="1200">
                <a:solidFill>
                  <a:srgbClr val="666600"/>
                </a:solidFill>
                <a:highlight>
                  <a:srgbClr val="FFFFFF"/>
                </a:highlight>
              </a:rPr>
              <a:t>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MockFor &amp; StubFor </a:t>
            </a:r>
            <a:r>
              <a:rPr lang="en" sz="1400"/>
              <a:t>(groovy.mock.interceptor)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MockFor </a:t>
            </a:r>
            <a:r>
              <a:rPr lang="en" sz="1200"/>
              <a:t>class supports testing of classes in isolation by allowing a strictly ordered expectation of the behavior of collaborators to be defined.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000088"/>
                </a:solidFill>
                <a:highlight>
                  <a:srgbClr val="FFFFFF"/>
                </a:highlight>
              </a:rPr>
              <a:t>class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 sz="1200">
                <a:solidFill>
                  <a:srgbClr val="660066"/>
                </a:solidFill>
                <a:highlight>
                  <a:srgbClr val="FFFFFF"/>
                </a:highlight>
              </a:rPr>
              <a:t>Person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 sz="1200">
                <a:solidFill>
                  <a:srgbClr val="666600"/>
                </a:solidFill>
                <a:highlight>
                  <a:srgbClr val="FFFFFF"/>
                </a:highlight>
              </a:rPr>
              <a:t>{</a:t>
            </a:r>
            <a:b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" sz="1200">
                <a:solidFill>
                  <a:srgbClr val="660066"/>
                </a:solidFill>
                <a:highlight>
                  <a:srgbClr val="FFFFFF"/>
                </a:highlight>
              </a:rPr>
              <a:t>String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first</a:t>
            </a:r>
            <a:r>
              <a:rPr lang="en" sz="1200">
                <a:solidFill>
                  <a:srgbClr val="666600"/>
                </a:solidFill>
                <a:highlight>
                  <a:srgbClr val="FFFFFF"/>
                </a:highlight>
              </a:rPr>
              <a:t>,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 sz="1200">
                <a:solidFill>
                  <a:srgbClr val="000088"/>
                </a:solidFill>
                <a:highlight>
                  <a:srgbClr val="FFFFFF"/>
                </a:highlight>
              </a:rPr>
              <a:t>last</a:t>
            </a:r>
            <a:b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666600"/>
                </a:solidFill>
                <a:highlight>
                  <a:srgbClr val="FFFFFF"/>
                </a:highlight>
              </a:rPr>
              <a:t>}</a:t>
            </a:r>
            <a:b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000088"/>
                </a:solidFill>
                <a:highlight>
                  <a:srgbClr val="FFFFFF"/>
                </a:highlight>
              </a:rPr>
              <a:t>class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 sz="1200">
                <a:solidFill>
                  <a:srgbClr val="660066"/>
                </a:solidFill>
                <a:highlight>
                  <a:srgbClr val="FFFFFF"/>
                </a:highlight>
              </a:rPr>
              <a:t>Family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 sz="1200">
                <a:solidFill>
                  <a:srgbClr val="666600"/>
                </a:solidFill>
                <a:highlight>
                  <a:srgbClr val="FFFFFF"/>
                </a:highlight>
              </a:rPr>
              <a:t>{</a:t>
            </a:r>
            <a:b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" sz="1200">
                <a:solidFill>
                  <a:srgbClr val="660066"/>
                </a:solidFill>
                <a:highlight>
                  <a:srgbClr val="FFFFFF"/>
                </a:highlight>
              </a:rPr>
              <a:t>Person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father</a:t>
            </a:r>
            <a:r>
              <a:rPr lang="en" sz="1200">
                <a:solidFill>
                  <a:srgbClr val="666600"/>
                </a:solidFill>
                <a:highlight>
                  <a:srgbClr val="FFFFFF"/>
                </a:highlight>
              </a:rPr>
              <a:t>,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mother</a:t>
            </a:r>
            <a:b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" sz="1200">
                <a:solidFill>
                  <a:srgbClr val="000088"/>
                </a:solidFill>
                <a:highlight>
                  <a:srgbClr val="FFFFFF"/>
                </a:highlight>
              </a:rPr>
              <a:t>def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nameOfMother</a:t>
            </a:r>
            <a:r>
              <a:rPr lang="en" sz="1200">
                <a:solidFill>
                  <a:srgbClr val="666600"/>
                </a:solidFill>
                <a:highlight>
                  <a:srgbClr val="FFFFFF"/>
                </a:highlight>
              </a:rPr>
              <a:t>(){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 sz="1200">
                <a:solidFill>
                  <a:srgbClr val="008800"/>
                </a:solidFill>
                <a:highlight>
                  <a:srgbClr val="FFFFFF"/>
                </a:highlight>
              </a:rPr>
              <a:t>"$mother.first $mother.last"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 sz="1200">
                <a:solidFill>
                  <a:srgbClr val="666600"/>
                </a:solidFill>
                <a:highlight>
                  <a:srgbClr val="FFFFFF"/>
                </a:highlight>
              </a:rPr>
              <a:t>}</a:t>
            </a:r>
            <a:b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666600"/>
                </a:solidFill>
                <a:highlight>
                  <a:srgbClr val="FFFFFF"/>
                </a:highlight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800">
                <a:solidFill>
                  <a:srgbClr val="000000"/>
                </a:solidFill>
                <a:highlight>
                  <a:srgbClr val="FFFFFF"/>
                </a:highlight>
              </a:rPr>
              <a:t>*Sample classes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 txBox="1"/>
          <p:nvPr>
            <p:ph idx="2" type="body"/>
          </p:nvPr>
        </p:nvSpPr>
        <p:spPr>
          <a:xfrm>
            <a:off x="4438075" y="1468825"/>
            <a:ext cx="43941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The expectation 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MockFor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is always sequence dependent and it automatically ends with a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verify 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call.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000088"/>
                </a:solidFill>
                <a:highlight>
                  <a:srgbClr val="FFFFFF"/>
                </a:highlight>
              </a:rPr>
              <a:t>def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mock </a:t>
            </a:r>
            <a:r>
              <a:rPr lang="en" sz="1200">
                <a:solidFill>
                  <a:srgbClr val="666600"/>
                </a:solidFill>
                <a:highlight>
                  <a:srgbClr val="FFFFFF"/>
                </a:highlight>
              </a:rPr>
              <a:t>=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 sz="1200">
                <a:solidFill>
                  <a:srgbClr val="000088"/>
                </a:solidFill>
                <a:highlight>
                  <a:srgbClr val="FFFFFF"/>
                </a:highlight>
              </a:rPr>
              <a:t>new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 sz="1200">
                <a:solidFill>
                  <a:srgbClr val="660066"/>
                </a:solidFill>
                <a:highlight>
                  <a:srgbClr val="FFFFFF"/>
                </a:highlight>
              </a:rPr>
              <a:t>MockFor</a:t>
            </a:r>
            <a:r>
              <a:rPr lang="en" sz="1200">
                <a:solidFill>
                  <a:srgbClr val="666600"/>
                </a:solidFill>
                <a:highlight>
                  <a:srgbClr val="FFFFFF"/>
                </a:highlight>
              </a:rPr>
              <a:t>(</a:t>
            </a:r>
            <a:r>
              <a:rPr lang="en" sz="1200">
                <a:solidFill>
                  <a:srgbClr val="660066"/>
                </a:solidFill>
                <a:highlight>
                  <a:srgbClr val="FFFFFF"/>
                </a:highlight>
              </a:rPr>
              <a:t>Person</a:t>
            </a:r>
            <a:r>
              <a:rPr lang="en" sz="1200">
                <a:solidFill>
                  <a:srgbClr val="666600"/>
                </a:solidFill>
                <a:highlight>
                  <a:srgbClr val="FFFFFF"/>
                </a:highlight>
              </a:rPr>
              <a:t>)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b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mock</a:t>
            </a:r>
            <a:r>
              <a:rPr lang="en" sz="1200">
                <a:solidFill>
                  <a:srgbClr val="666600"/>
                </a:solidFill>
                <a:highlight>
                  <a:srgbClr val="FFFFFF"/>
                </a:highlight>
              </a:rPr>
              <a:t>.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demand</a:t>
            </a:r>
            <a:r>
              <a:rPr lang="en" sz="1200">
                <a:solidFill>
                  <a:srgbClr val="666600"/>
                </a:solidFill>
                <a:highlight>
                  <a:srgbClr val="FFFFFF"/>
                </a:highlight>
              </a:rPr>
              <a:t>.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getFirst</a:t>
            </a:r>
            <a:r>
              <a:rPr lang="en" sz="1200">
                <a:solidFill>
                  <a:srgbClr val="666600"/>
                </a:solidFill>
                <a:highlight>
                  <a:srgbClr val="FFFFFF"/>
                </a:highlight>
              </a:rPr>
              <a:t>{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 sz="1200">
                <a:solidFill>
                  <a:srgbClr val="008800"/>
                </a:solidFill>
                <a:highlight>
                  <a:srgbClr val="FFFFFF"/>
                </a:highlight>
              </a:rPr>
              <a:t>'dummy'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 sz="1200">
                <a:solidFill>
                  <a:srgbClr val="666600"/>
                </a:solidFill>
                <a:highlight>
                  <a:srgbClr val="FFFFFF"/>
                </a:highlight>
              </a:rPr>
              <a:t>}</a:t>
            </a:r>
            <a:b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mock</a:t>
            </a:r>
            <a:r>
              <a:rPr lang="en" sz="1200">
                <a:solidFill>
                  <a:srgbClr val="666600"/>
                </a:solidFill>
                <a:highlight>
                  <a:srgbClr val="FFFFFF"/>
                </a:highlight>
              </a:rPr>
              <a:t>.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demand</a:t>
            </a:r>
            <a:r>
              <a:rPr lang="en" sz="1200">
                <a:solidFill>
                  <a:srgbClr val="666600"/>
                </a:solidFill>
                <a:highlight>
                  <a:srgbClr val="FFFFFF"/>
                </a:highlight>
              </a:rPr>
              <a:t>.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getLast</a:t>
            </a:r>
            <a:r>
              <a:rPr lang="en" sz="1200">
                <a:solidFill>
                  <a:srgbClr val="666600"/>
                </a:solidFill>
                <a:highlight>
                  <a:srgbClr val="FFFFFF"/>
                </a:highlight>
              </a:rPr>
              <a:t>{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 sz="1200">
                <a:solidFill>
                  <a:srgbClr val="008800"/>
                </a:solidFill>
                <a:highlight>
                  <a:srgbClr val="FFFFFF"/>
                </a:highlight>
              </a:rPr>
              <a:t>'name'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 sz="1200">
                <a:solidFill>
                  <a:srgbClr val="666600"/>
                </a:solidFill>
                <a:highlight>
                  <a:srgbClr val="FFFFFF"/>
                </a:highlight>
              </a:rPr>
              <a:t>}</a:t>
            </a:r>
            <a:b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mock</a:t>
            </a:r>
            <a:r>
              <a:rPr lang="en" sz="1200">
                <a:solidFill>
                  <a:srgbClr val="666600"/>
                </a:solidFill>
                <a:highlight>
                  <a:srgbClr val="FFFFFF"/>
                </a:highlight>
              </a:rPr>
              <a:t>.</a:t>
            </a:r>
            <a:r>
              <a:rPr lang="en" sz="1200">
                <a:solidFill>
                  <a:srgbClr val="000088"/>
                </a:solidFill>
                <a:highlight>
                  <a:srgbClr val="FFFFFF"/>
                </a:highlight>
              </a:rPr>
              <a:t>use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 sz="1200">
                <a:solidFill>
                  <a:srgbClr val="666600"/>
                </a:solidFill>
                <a:highlight>
                  <a:srgbClr val="FFFFFF"/>
                </a:highlight>
              </a:rPr>
              <a:t>{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                         </a:t>
            </a:r>
            <a:b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" sz="1200">
                <a:solidFill>
                  <a:srgbClr val="000088"/>
                </a:solidFill>
                <a:highlight>
                  <a:srgbClr val="FFFFFF"/>
                </a:highlight>
              </a:rPr>
              <a:t>def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mary </a:t>
            </a:r>
            <a:r>
              <a:rPr lang="en" sz="1200">
                <a:solidFill>
                  <a:srgbClr val="666600"/>
                </a:solidFill>
                <a:highlight>
                  <a:srgbClr val="FFFFFF"/>
                </a:highlight>
              </a:rPr>
              <a:t>=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 sz="1200">
                <a:solidFill>
                  <a:srgbClr val="000088"/>
                </a:solidFill>
                <a:highlight>
                  <a:srgbClr val="FFFFFF"/>
                </a:highlight>
              </a:rPr>
              <a:t>new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 sz="1200">
                <a:solidFill>
                  <a:srgbClr val="660066"/>
                </a:solidFill>
                <a:highlight>
                  <a:srgbClr val="FFFFFF"/>
                </a:highlight>
              </a:rPr>
              <a:t>Person</a:t>
            </a:r>
            <a:r>
              <a:rPr lang="en" sz="1200">
                <a:solidFill>
                  <a:srgbClr val="666600"/>
                </a:solidFill>
                <a:highlight>
                  <a:srgbClr val="FFFFFF"/>
                </a:highlight>
              </a:rPr>
              <a:t>(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first</a:t>
            </a:r>
            <a:r>
              <a:rPr lang="en" sz="1200">
                <a:solidFill>
                  <a:srgbClr val="666600"/>
                </a:solidFill>
                <a:highlight>
                  <a:srgbClr val="FFFFFF"/>
                </a:highlight>
              </a:rPr>
              <a:t>:</a:t>
            </a:r>
            <a:r>
              <a:rPr lang="en" sz="1200">
                <a:solidFill>
                  <a:srgbClr val="008800"/>
                </a:solidFill>
                <a:highlight>
                  <a:srgbClr val="FFFFFF"/>
                </a:highlight>
              </a:rPr>
              <a:t>'Mary'</a:t>
            </a:r>
            <a:r>
              <a:rPr lang="en" sz="1200">
                <a:solidFill>
                  <a:srgbClr val="666600"/>
                </a:solidFill>
                <a:highlight>
                  <a:srgbClr val="FFFFFF"/>
                </a:highlight>
              </a:rPr>
              <a:t>,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 sz="1200">
                <a:solidFill>
                  <a:srgbClr val="000088"/>
                </a:solidFill>
                <a:highlight>
                  <a:srgbClr val="FFFFFF"/>
                </a:highlight>
              </a:rPr>
              <a:t>last</a:t>
            </a:r>
            <a:r>
              <a:rPr lang="en" sz="1200">
                <a:solidFill>
                  <a:srgbClr val="666600"/>
                </a:solidFill>
                <a:highlight>
                  <a:srgbClr val="FFFFFF"/>
                </a:highlight>
              </a:rPr>
              <a:t>:</a:t>
            </a:r>
            <a:r>
              <a:rPr lang="en" sz="1200">
                <a:solidFill>
                  <a:srgbClr val="008800"/>
                </a:solidFill>
                <a:highlight>
                  <a:srgbClr val="FFFFFF"/>
                </a:highlight>
              </a:rPr>
              <a:t>'Smith'</a:t>
            </a:r>
            <a:r>
              <a:rPr lang="en" sz="1200">
                <a:solidFill>
                  <a:srgbClr val="666600"/>
                </a:solidFill>
                <a:highlight>
                  <a:srgbClr val="FFFFFF"/>
                </a:highlight>
              </a:rPr>
              <a:t>)</a:t>
            </a:r>
            <a:b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" sz="1200">
                <a:solidFill>
                  <a:srgbClr val="000088"/>
                </a:solidFill>
                <a:highlight>
                  <a:srgbClr val="FFFFFF"/>
                </a:highlight>
              </a:rPr>
              <a:t>def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f </a:t>
            </a:r>
            <a:r>
              <a:rPr lang="en" sz="1200">
                <a:solidFill>
                  <a:srgbClr val="666600"/>
                </a:solidFill>
                <a:highlight>
                  <a:srgbClr val="FFFFFF"/>
                </a:highlight>
              </a:rPr>
              <a:t>=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 sz="1200">
                <a:solidFill>
                  <a:srgbClr val="000088"/>
                </a:solidFill>
                <a:highlight>
                  <a:srgbClr val="FFFFFF"/>
                </a:highlight>
              </a:rPr>
              <a:t>new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 sz="1200">
                <a:solidFill>
                  <a:srgbClr val="660066"/>
                </a:solidFill>
                <a:highlight>
                  <a:srgbClr val="FFFFFF"/>
                </a:highlight>
              </a:rPr>
              <a:t>Family</a:t>
            </a:r>
            <a:r>
              <a:rPr lang="en" sz="1200">
                <a:solidFill>
                  <a:srgbClr val="666600"/>
                </a:solidFill>
                <a:highlight>
                  <a:srgbClr val="FFFFFF"/>
                </a:highlight>
              </a:rPr>
              <a:t>(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mother</a:t>
            </a:r>
            <a:r>
              <a:rPr lang="en" sz="1200">
                <a:solidFill>
                  <a:srgbClr val="666600"/>
                </a:solidFill>
                <a:highlight>
                  <a:srgbClr val="FFFFFF"/>
                </a:highlight>
              </a:rPr>
              <a:t>: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mary</a:t>
            </a:r>
            <a:r>
              <a:rPr lang="en" sz="1200">
                <a:solidFill>
                  <a:srgbClr val="666600"/>
                </a:solidFill>
                <a:highlight>
                  <a:srgbClr val="FFFFFF"/>
                </a:highlight>
              </a:rPr>
              <a:t>)</a:t>
            </a:r>
            <a:b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" sz="1200">
                <a:solidFill>
                  <a:srgbClr val="000088"/>
                </a:solidFill>
                <a:highlight>
                  <a:srgbClr val="FFFFFF"/>
                </a:highlight>
              </a:rPr>
              <a:t>assert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f</a:t>
            </a:r>
            <a:r>
              <a:rPr lang="en" sz="1200">
                <a:solidFill>
                  <a:srgbClr val="666600"/>
                </a:solidFill>
                <a:highlight>
                  <a:srgbClr val="FFFFFF"/>
                </a:highlight>
              </a:rPr>
              <a:t>.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nameOfMother</a:t>
            </a:r>
            <a:r>
              <a:rPr lang="en" sz="1200">
                <a:solidFill>
                  <a:srgbClr val="666600"/>
                </a:solidFill>
                <a:highlight>
                  <a:srgbClr val="FFFFFF"/>
                </a:highlight>
              </a:rPr>
              <a:t>()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 sz="1200">
                <a:solidFill>
                  <a:srgbClr val="666600"/>
                </a:solidFill>
                <a:highlight>
                  <a:srgbClr val="FFFFFF"/>
                </a:highlight>
              </a:rPr>
              <a:t>==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 sz="1200">
                <a:solidFill>
                  <a:srgbClr val="008800"/>
                </a:solidFill>
                <a:highlight>
                  <a:srgbClr val="FFFFFF"/>
                </a:highlight>
              </a:rPr>
              <a:t>'dummy name'</a:t>
            </a:r>
            <a:b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666600"/>
                </a:solidFill>
                <a:highlight>
                  <a:srgbClr val="FFFFFF"/>
                </a:highlight>
              </a:rPr>
              <a:t>}</a:t>
            </a:r>
            <a:b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mock</a:t>
            </a:r>
            <a:r>
              <a:rPr lang="en" sz="1200">
                <a:solidFill>
                  <a:srgbClr val="666600"/>
                </a:solidFill>
                <a:highlight>
                  <a:srgbClr val="FFFFFF"/>
                </a:highlight>
              </a:rPr>
              <a:t>.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expect</a:t>
            </a:r>
            <a:r>
              <a:rPr lang="en" sz="1200">
                <a:solidFill>
                  <a:srgbClr val="666600"/>
                </a:solidFill>
                <a:highlight>
                  <a:srgbClr val="FFFFFF"/>
                </a:highlight>
              </a:rPr>
              <a:t>.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verify</a:t>
            </a:r>
            <a:r>
              <a:rPr lang="en" sz="1200">
                <a:solidFill>
                  <a:srgbClr val="666600"/>
                </a:solidFill>
                <a:highlight>
                  <a:srgbClr val="FFFFFF"/>
                </a:highlight>
              </a:rPr>
              <a:t>()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modern-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