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301" r:id="rId5"/>
    <p:sldId id="257" r:id="rId6"/>
    <p:sldId id="267" r:id="rId7"/>
    <p:sldId id="258" r:id="rId8"/>
    <p:sldId id="268" r:id="rId9"/>
    <p:sldId id="259" r:id="rId10"/>
    <p:sldId id="277" r:id="rId11"/>
    <p:sldId id="273" r:id="rId12"/>
    <p:sldId id="288" r:id="rId13"/>
    <p:sldId id="290" r:id="rId14"/>
    <p:sldId id="298" r:id="rId15"/>
    <p:sldId id="280" r:id="rId16"/>
    <p:sldId id="297" r:id="rId17"/>
    <p:sldId id="299" r:id="rId18"/>
    <p:sldId id="306" r:id="rId19"/>
    <p:sldId id="295" r:id="rId20"/>
    <p:sldId id="294" r:id="rId21"/>
    <p:sldId id="293" r:id="rId22"/>
    <p:sldId id="292" r:id="rId23"/>
    <p:sldId id="291" r:id="rId24"/>
    <p:sldId id="303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st slide" id="{6C30C82B-D4CE-4F8E-9E67-2047B2D73DB7}">
          <p14:sldIdLst>
            <p14:sldId id="301"/>
            <p14:sldId id="257"/>
          </p14:sldIdLst>
        </p14:section>
        <p14:section name="Intro to TNN" id="{E82D499D-C27D-489C-BA71-696848EB26A3}">
          <p14:sldIdLst>
            <p14:sldId id="267"/>
            <p14:sldId id="258"/>
            <p14:sldId id="268"/>
            <p14:sldId id="259"/>
            <p14:sldId id="277"/>
          </p14:sldIdLst>
        </p14:section>
        <p14:section name="Stabilizers in TNN" id="{A85B19D1-BF25-4B4D-9442-68D2542D432E}">
          <p14:sldIdLst>
            <p14:sldId id="273"/>
            <p14:sldId id="288"/>
            <p14:sldId id="290"/>
          </p14:sldIdLst>
        </p14:section>
        <p14:section name="ML Decoding" id="{35B811F7-EFB9-4EC1-9F63-742F69687DE8}">
          <p14:sldIdLst>
            <p14:sldId id="298"/>
            <p14:sldId id="280"/>
            <p14:sldId id="297"/>
            <p14:sldId id="299"/>
            <p14:sldId id="306"/>
            <p14:sldId id="295"/>
            <p14:sldId id="294"/>
            <p14:sldId id="293"/>
            <p14:sldId id="292"/>
            <p14:sldId id="291"/>
            <p14:sldId id="30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  <a:srgbClr val="5BD4FF"/>
    <a:srgbClr val="FF1515"/>
    <a:srgbClr val="DC8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AC1A-DBA4-4751-8A41-0FD0BD8A4E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B9D77-2620-487C-9A89-5ABC36301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37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9D77-2620-487C-9A89-5ABC3630185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7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9D77-2620-487C-9A89-5ABC3630185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98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9D77-2620-487C-9A89-5ABC3630185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15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9D77-2620-487C-9A89-5ABC3630185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2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AD88-20FA-1A3A-F1F7-43538888A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93CAC-6046-346C-8582-264BCC336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6FCE3-7591-F47B-D574-400DF1C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DA3A-BDC2-8752-248A-7889966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78D1-6DCF-5E1A-9ACE-6E3E8352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67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2119-017C-D4D0-3EAB-00A4807A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94498-1CD2-EF9A-E837-A69947BC5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8C3E-899E-9B24-DEFA-AB671FB0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32092-D96E-1974-134F-0269685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3FEA7-B7BC-15CE-EAAA-3491297F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94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2CA9C-A3A8-1722-FFFE-5DBD62749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FA632-B1FE-A5B8-AE5F-3C5E16839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AC00-CAFE-1F92-F2B6-D6640542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5731-1B89-3970-D777-4C7AA46F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597B-53A7-C96C-F41E-1ED0D9BA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51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06EA-9C43-46A5-D146-635006E0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9825-D801-9ABB-6613-A15A536F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421D-4709-E771-B83F-7672DE11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3F54-6628-AA91-98E7-5599E49D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9C73-B681-D0E0-4131-1A9C39DD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03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CEF1-1301-526F-E287-CCE08BF5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5522-6F63-8354-C75C-3013BCA0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CC8A-1DC1-1B84-8511-9BC256EF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9C27-B402-98D0-4677-C4245DDF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48251-4220-7AA4-7031-8329D137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0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019B-C551-9B74-A35B-3B3F8470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DB1A-34A7-71C7-091C-2DF69B16D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342F1-01EF-49A4-0DB3-594DED408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F5EC6-D4EB-BBAE-AC5C-4088E0DD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B3997-E9A6-928F-26DB-FB9523E7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A3DE8-3245-2E36-C49C-B80A637F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6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CF7-9781-8A07-FA0A-67079719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623E4-EA3D-D077-2FAE-231A44F7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92984-6744-A18E-2C09-81814D578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B90D4-078C-8327-5C82-4BE1D5263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2ED32-3514-1F18-A401-8DCE86007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9BFF9-D7D6-CBD0-B22A-B1EE75C4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7873-4A5D-0101-BAE9-7511C65A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B06EB-7DAC-4073-4CB5-253FD727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5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7CBA-1AED-F180-D626-E88C2DC8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FDCFB-9ABB-CA07-C741-94BA2130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9AA61-96DC-86BD-121F-92A800D9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4902F-1242-10A9-771D-D07C7C54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3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6E325-152C-0EF5-19A7-66A15A04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5338-8585-B178-87E8-19CCDEC0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2FBA1-704E-4BEC-C6B3-FA1756D2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31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402B-19AF-D1FC-A626-63B64EE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4216-769A-CCB9-0C59-41977C85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2933B-3179-0021-EB2B-61E2D513F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047CD-A922-625C-5DA8-8FC8F66B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8F66E-E6BE-9DFC-D6CB-95E66EB1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15E29-8E27-5816-BB52-FEB1FE2C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4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C284-A3D6-1939-4670-492DA59F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48195-D8CF-F912-7CF3-BAB007DA2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22770-553A-6E4D-4511-2D85BD732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00B0B-1DCC-10DC-AEC9-18FB717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B01DF-5B5D-BA3B-F8AA-E96E0DD6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B1CA5-70FC-5400-A8E0-603FE273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57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6801B-DE44-DDA0-61D7-1B2AD98B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387C0-DAE0-B67F-B2BB-5161093D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2D9E6-8025-4289-ACDC-A83EDB903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A344-8208-F75E-0CDB-C9040FCF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DB60-0803-17CB-6222-6AA7E6F06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9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2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hyperlink" Target="https://github.com/qecsim/TensorNetworkCodes.jl" TargetMode="External"/><Relationship Id="rId10" Type="http://schemas.openxmlformats.org/officeDocument/2006/relationships/image" Target="../media/image138.png"/><Relationship Id="rId4" Type="http://schemas.openxmlformats.org/officeDocument/2006/relationships/image" Target="../media/image133.png"/><Relationship Id="rId9" Type="http://schemas.openxmlformats.org/officeDocument/2006/relationships/image" Target="../media/image1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5" Type="http://schemas.openxmlformats.org/officeDocument/2006/relationships/image" Target="../media/image161.png"/><Relationship Id="rId4" Type="http://schemas.openxmlformats.org/officeDocument/2006/relationships/image" Target="../media/image1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5" Type="http://schemas.openxmlformats.org/officeDocument/2006/relationships/image" Target="../media/image163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3.png"/><Relationship Id="rId4" Type="http://schemas.openxmlformats.org/officeDocument/2006/relationships/image" Target="../media/image1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rrorcorrectionzoo.org/c/happy" TargetMode="External"/><Relationship Id="rId3" Type="http://schemas.openxmlformats.org/officeDocument/2006/relationships/hyperlink" Target="https://doi.org/10.1088/1751-8121/aa6dc3" TargetMode="External"/><Relationship Id="rId7" Type="http://schemas.openxmlformats.org/officeDocument/2006/relationships/hyperlink" Target="https://doi.org/10.1103/PhysRevLett.113.030501" TargetMode="External"/><Relationship Id="rId2" Type="http://schemas.openxmlformats.org/officeDocument/2006/relationships/hyperlink" Target="https://doi.org/10.1088/1367-2630/ac5e8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103/PhysRevA.90.032326" TargetMode="External"/><Relationship Id="rId5" Type="http://schemas.openxmlformats.org/officeDocument/2006/relationships/hyperlink" Target="https://github.com/qecsim/TensorNetworkCodes.jl" TargetMode="External"/><Relationship Id="rId4" Type="http://schemas.openxmlformats.org/officeDocument/2006/relationships/hyperlink" Target="https://doi.org/10.1103/PhysRevLett.127.040507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10.png"/><Relationship Id="rId7" Type="http://schemas.openxmlformats.org/officeDocument/2006/relationships/image" Target="../media/image185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0.png"/><Relationship Id="rId9" Type="http://schemas.openxmlformats.org/officeDocument/2006/relationships/image" Target="../media/image18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" Type="http://schemas.openxmlformats.org/officeDocument/2006/relationships/image" Target="../media/image88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109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FB1F3B0-3298-B469-EDBA-A541CD5CE8F9}"/>
              </a:ext>
            </a:extLst>
          </p:cNvPr>
          <p:cNvGrpSpPr/>
          <p:nvPr/>
        </p:nvGrpSpPr>
        <p:grpSpPr>
          <a:xfrm rot="17860127">
            <a:off x="355341" y="2978013"/>
            <a:ext cx="3610947" cy="3613769"/>
            <a:chOff x="0" y="3244231"/>
            <a:chExt cx="3610947" cy="36137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1C3DB8-EAC9-1E1F-CAC7-1AD26D5D1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694" r="40689"/>
            <a:stretch/>
          </p:blipFill>
          <p:spPr>
            <a:xfrm>
              <a:off x="0" y="3287630"/>
              <a:ext cx="3610947" cy="357037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E74F3B-E640-41BB-BFE2-9DFE8B402097}"/>
                </a:ext>
              </a:extLst>
            </p:cNvPr>
            <p:cNvSpPr/>
            <p:nvPr/>
          </p:nvSpPr>
          <p:spPr>
            <a:xfrm>
              <a:off x="0" y="3244231"/>
              <a:ext cx="466531" cy="494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2E8A3CE-75CD-2BDD-6D0E-59E70D9B49D3}"/>
              </a:ext>
            </a:extLst>
          </p:cNvPr>
          <p:cNvSpPr txBox="1"/>
          <p:nvPr/>
        </p:nvSpPr>
        <p:spPr>
          <a:xfrm>
            <a:off x="717252" y="584130"/>
            <a:ext cx="54888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Tensor-network codes</a:t>
            </a:r>
            <a:endParaRPr lang="en-GB" sz="3600" b="1">
              <a:solidFill>
                <a:schemeClr val="tx1">
                  <a:lumMod val="65000"/>
                  <a:lumOff val="35000"/>
                </a:schemeClr>
              </a:solidFill>
              <a:latin typeface="Comic Sans MS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03A301-6C06-041F-5369-E3ECBB5F57CC}"/>
              </a:ext>
            </a:extLst>
          </p:cNvPr>
          <p:cNvSpPr txBox="1"/>
          <p:nvPr/>
        </p:nvSpPr>
        <p:spPr>
          <a:xfrm>
            <a:off x="1221885" y="1273860"/>
            <a:ext cx="5488807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50000"/>
              </a:lnSpc>
            </a:pPr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Final Project</a:t>
            </a:r>
          </a:p>
          <a:p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E2-210: Quantum Error-Correcting Codes</a:t>
            </a:r>
            <a:endParaRPr lang="en-GB">
              <a:solidFill>
                <a:schemeClr val="tx1">
                  <a:lumMod val="65000"/>
                  <a:lumOff val="35000"/>
                </a:schemeClr>
              </a:solidFill>
              <a:latin typeface="Comic Sans MS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A6AC96-463D-3360-BE33-669441F0BB12}"/>
              </a:ext>
            </a:extLst>
          </p:cNvPr>
          <p:cNvSpPr txBox="1"/>
          <p:nvPr/>
        </p:nvSpPr>
        <p:spPr>
          <a:xfrm>
            <a:off x="5334163" y="4083634"/>
            <a:ext cx="4263765" cy="1292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  <a:cs typeface="Calibri"/>
              </a:rPr>
              <a:t>Manish Kumar (21044)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  <a:cs typeface="Calibri"/>
              </a:rPr>
              <a:t>Oza Harshkumar Ajaykumar (20929)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  <a:cs typeface="Calibri"/>
              </a:rPr>
              <a:t>M.Tech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  <a:cs typeface="Calibri"/>
              </a:rPr>
              <a:t>. in Quantum Technology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FC8735-402A-2AA3-28B1-A088B16AF3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813" y="240535"/>
            <a:ext cx="5159187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9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65813-E56B-C5E9-4C82-728CC8B3DEC3}"/>
              </a:ext>
            </a:extLst>
          </p:cNvPr>
          <p:cNvSpPr txBox="1"/>
          <p:nvPr/>
        </p:nvSpPr>
        <p:spPr>
          <a:xfrm>
            <a:off x="2776358" y="164963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Generating new stabilizer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AB1D30-805E-CB3F-D650-DFF777E65C5B}"/>
                  </a:ext>
                </a:extLst>
              </p:cNvPr>
              <p:cNvSpPr txBox="1"/>
              <p:nvPr/>
            </p:nvSpPr>
            <p:spPr>
              <a:xfrm>
                <a:off x="507408" y="5782492"/>
                <a:ext cx="391164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𝐏𝐡𝐲𝐬𝐢𝐜𝐚𝐥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𝐪𝐮𝐛𝐢𝐭𝐬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 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5 −2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3=9</m:t>
                      </m:r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Logical qubits: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1+1+1 = 3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AB1D30-805E-CB3F-D650-DFF777E6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08" y="5782492"/>
                <a:ext cx="3911645" cy="707886"/>
              </a:xfrm>
              <a:prstGeom prst="rect">
                <a:avLst/>
              </a:prstGeom>
              <a:blipFill>
                <a:blip r:embed="rId3"/>
                <a:stretch>
                  <a:fillRect l="-1558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8654F20-E3BD-3E60-2B63-83967B2372A4}"/>
              </a:ext>
            </a:extLst>
          </p:cNvPr>
          <p:cNvSpPr txBox="1"/>
          <p:nvPr/>
        </p:nvSpPr>
        <p:spPr>
          <a:xfrm>
            <a:off x="6311891" y="3584022"/>
            <a:ext cx="1734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[[5,1,3]]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704DDC-BC87-2E0C-7B7C-EFA496BD65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521"/>
          <a:stretch/>
        </p:blipFill>
        <p:spPr>
          <a:xfrm>
            <a:off x="448498" y="1472888"/>
            <a:ext cx="5195218" cy="189829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67C0FBB-6825-956A-34EF-8825F5B70FD7}"/>
              </a:ext>
            </a:extLst>
          </p:cNvPr>
          <p:cNvGrpSpPr/>
          <p:nvPr/>
        </p:nvGrpSpPr>
        <p:grpSpPr>
          <a:xfrm>
            <a:off x="5751871" y="755281"/>
            <a:ext cx="6371303" cy="369332"/>
            <a:chOff x="5751871" y="755281"/>
            <a:chExt cx="637130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9E5F81-5E5C-E232-2960-44486C1A273E}"/>
                </a:ext>
              </a:extLst>
            </p:cNvPr>
            <p:cNvSpPr txBox="1"/>
            <p:nvPr/>
          </p:nvSpPr>
          <p:spPr>
            <a:xfrm>
              <a:off x="7167716" y="755281"/>
              <a:ext cx="4955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0" i="0" u="sng">
                  <a:solidFill>
                    <a:srgbClr val="006EB2"/>
                  </a:solidFill>
                  <a:effectLst/>
                  <a:latin typeface="-apple-system"/>
                  <a:hlinkClick r:id="rId5"/>
                </a:rPr>
                <a:t>https://github.com/qecsim/TensorNetworkCodes.jl</a:t>
              </a:r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48CCE9-88FE-75E9-8E41-5F8A34B28CFA}"/>
                </a:ext>
              </a:extLst>
            </p:cNvPr>
            <p:cNvSpPr txBox="1"/>
            <p:nvPr/>
          </p:nvSpPr>
          <p:spPr>
            <a:xfrm>
              <a:off x="5751871" y="755281"/>
              <a:ext cx="15928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Julia package:</a:t>
              </a:r>
            </a:p>
          </p:txBody>
        </p:sp>
      </p:grpSp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612B9FC9-BF2F-6C98-C0E4-AEE2FA2778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582" y="1639286"/>
            <a:ext cx="3346510" cy="23133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A72774-6A2A-5A23-2295-13002C95DB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489" y="2065422"/>
            <a:ext cx="802022" cy="5697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483CC1-27EB-ADE6-F411-8C2D1FEEE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8763" y="2138914"/>
            <a:ext cx="802022" cy="5697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99F540-8A2B-85CC-8168-514D2526A0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9765" y="2859238"/>
            <a:ext cx="802022" cy="569762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02D3A744-6A86-0901-E0B6-544C10013C43}"/>
              </a:ext>
            </a:extLst>
          </p:cNvPr>
          <p:cNvSpPr/>
          <p:nvPr/>
        </p:nvSpPr>
        <p:spPr>
          <a:xfrm>
            <a:off x="8046720" y="2630959"/>
            <a:ext cx="561862" cy="2011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4106C5F-CBB6-8FA6-1A83-6E808712055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057"/>
          <a:stretch/>
        </p:blipFill>
        <p:spPr>
          <a:xfrm>
            <a:off x="496153" y="3821536"/>
            <a:ext cx="3858032" cy="15635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FC2BF1-B7F3-EB9E-9784-91D935607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76" y="127916"/>
            <a:ext cx="948622" cy="6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D47EA66-9E60-24BD-CCB3-E155736203DF}"/>
              </a:ext>
            </a:extLst>
          </p:cNvPr>
          <p:cNvSpPr txBox="1"/>
          <p:nvPr/>
        </p:nvSpPr>
        <p:spPr>
          <a:xfrm>
            <a:off x="432495" y="3344324"/>
            <a:ext cx="28087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Distance calculation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F777E-D8AC-5D6C-6E4A-6797299C25EA}"/>
              </a:ext>
            </a:extLst>
          </p:cNvPr>
          <p:cNvSpPr txBox="1"/>
          <p:nvPr/>
        </p:nvSpPr>
        <p:spPr>
          <a:xfrm>
            <a:off x="463250" y="807253"/>
            <a:ext cx="1734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D9CD7-CCF0-C13F-241E-D1FDDE203839}"/>
              </a:ext>
            </a:extLst>
          </p:cNvPr>
          <p:cNvSpPr txBox="1"/>
          <p:nvPr/>
        </p:nvSpPr>
        <p:spPr>
          <a:xfrm>
            <a:off x="9212647" y="3975755"/>
            <a:ext cx="1734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[[9,3,3]]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DE124CE-B254-B45C-BD75-7561CA3CF8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6687" y="4648789"/>
            <a:ext cx="1468075" cy="10344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DD9B350-8511-09F5-8C0F-0271E768A8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2948" y="4530338"/>
            <a:ext cx="1741758" cy="1271376"/>
          </a:xfrm>
          <a:prstGeom prst="rect">
            <a:avLst/>
          </a:prstGeom>
        </p:spPr>
      </p:pic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94E3436C-30AA-BF6E-55D8-65D1FF61F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810" y="4648789"/>
            <a:ext cx="1606157" cy="11103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4FECF49-A0F3-FCC4-F326-07B30205DA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785" y="4549340"/>
            <a:ext cx="1027153" cy="729697"/>
          </a:xfrm>
          <a:prstGeom prst="rect">
            <a:avLst/>
          </a:prstGeo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DB68CC89-6C8F-E6BC-0F5B-97EFACFD3D36}"/>
              </a:ext>
            </a:extLst>
          </p:cNvPr>
          <p:cNvSpPr/>
          <p:nvPr/>
        </p:nvSpPr>
        <p:spPr>
          <a:xfrm>
            <a:off x="7034341" y="5166027"/>
            <a:ext cx="561862" cy="2011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E1EF3E9-9A04-F23C-95D6-ED7AF9218165}"/>
              </a:ext>
            </a:extLst>
          </p:cNvPr>
          <p:cNvSpPr/>
          <p:nvPr/>
        </p:nvSpPr>
        <p:spPr>
          <a:xfrm>
            <a:off x="9557203" y="5166027"/>
            <a:ext cx="561862" cy="2011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51CECF-C6FA-6EF6-FE13-CD722845E81C}"/>
              </a:ext>
            </a:extLst>
          </p:cNvPr>
          <p:cNvSpPr txBox="1"/>
          <p:nvPr/>
        </p:nvSpPr>
        <p:spPr>
          <a:xfrm>
            <a:off x="5552251" y="5791731"/>
            <a:ext cx="91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[[13,3]]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70B527-1FDE-C2AC-13A3-44AC20CBD288}"/>
              </a:ext>
            </a:extLst>
          </p:cNvPr>
          <p:cNvSpPr txBox="1"/>
          <p:nvPr/>
        </p:nvSpPr>
        <p:spPr>
          <a:xfrm>
            <a:off x="8149957" y="5893931"/>
            <a:ext cx="91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[[11,3]]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6088DB-4334-BA6E-544C-25493BCA2437}"/>
              </a:ext>
            </a:extLst>
          </p:cNvPr>
          <p:cNvSpPr txBox="1"/>
          <p:nvPr/>
        </p:nvSpPr>
        <p:spPr>
          <a:xfrm>
            <a:off x="10504538" y="5860671"/>
            <a:ext cx="91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[[9,3]]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633221F-9196-CD0A-5CA9-6F0743CC09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8845" y="2633149"/>
            <a:ext cx="2301602" cy="14960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08243844-C6FC-F0B5-3665-26CB262443FD}"/>
              </a:ext>
            </a:extLst>
          </p:cNvPr>
          <p:cNvSpPr/>
          <p:nvPr/>
        </p:nvSpPr>
        <p:spPr>
          <a:xfrm>
            <a:off x="5368915" y="6391565"/>
            <a:ext cx="5980987" cy="155867"/>
          </a:xfrm>
          <a:prstGeom prst="rightArrow">
            <a:avLst>
              <a:gd name="adj1" fmla="val 37879"/>
              <a:gd name="adj2" fmla="val 25086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B41E2B-0CD5-458C-182D-DFE4FDFE8598}"/>
              </a:ext>
            </a:extLst>
          </p:cNvPr>
          <p:cNvSpPr txBox="1"/>
          <p:nvPr/>
        </p:nvSpPr>
        <p:spPr>
          <a:xfrm>
            <a:off x="7790428" y="6450392"/>
            <a:ext cx="113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72630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C13EC8-1612-A168-D823-7A88339DE821}"/>
              </a:ext>
            </a:extLst>
          </p:cNvPr>
          <p:cNvSpPr txBox="1"/>
          <p:nvPr/>
        </p:nvSpPr>
        <p:spPr>
          <a:xfrm>
            <a:off x="2057224" y="138723"/>
            <a:ext cx="63679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solidFill>
                  <a:srgbClr val="FF0000"/>
                </a:solidFill>
                <a:latin typeface="Comic Sans MS"/>
              </a:rPr>
              <a:t>'Code Distance' </a:t>
            </a:r>
            <a:r>
              <a:rPr lang="en-GB" sz="2800">
                <a:latin typeface="Comic Sans MS"/>
              </a:rPr>
              <a:t>via </a:t>
            </a:r>
            <a:r>
              <a:rPr lang="en-GB" sz="2800">
                <a:solidFill>
                  <a:srgbClr val="00B050"/>
                </a:solidFill>
                <a:latin typeface="Comic Sans MS"/>
              </a:rPr>
              <a:t>Tensor Network</a:t>
            </a:r>
            <a:endParaRPr lang="en-GB" sz="2800">
              <a:solidFill>
                <a:srgbClr val="00B050"/>
              </a:solidFill>
              <a:latin typeface="Comic Sans MS"/>
              <a:cs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D080363-DA1B-42DD-DCD2-89196A636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0"/>
          <a:stretch/>
        </p:blipFill>
        <p:spPr>
          <a:xfrm>
            <a:off x="3293807" y="1787357"/>
            <a:ext cx="4080388" cy="1424100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10A73A2-74B8-FDF2-708B-CB2FA7B80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52" r="20942" b="-781"/>
          <a:stretch/>
        </p:blipFill>
        <p:spPr>
          <a:xfrm>
            <a:off x="7513608" y="1113537"/>
            <a:ext cx="4814142" cy="3799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F6685-5D7C-AE98-F0D0-9BE97946C5E4}"/>
              </a:ext>
            </a:extLst>
          </p:cNvPr>
          <p:cNvSpPr txBox="1"/>
          <p:nvPr/>
        </p:nvSpPr>
        <p:spPr>
          <a:xfrm>
            <a:off x="856980" y="5199551"/>
            <a:ext cx="988050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u="sng">
                <a:solidFill>
                  <a:schemeClr val="tx1">
                    <a:lumMod val="95000"/>
                    <a:lumOff val="5000"/>
                  </a:schemeClr>
                </a:solidFill>
                <a:latin typeface="Georgia Pro"/>
                <a:cs typeface="Calibri"/>
              </a:rPr>
              <a:t>Requirement for an efficient Weight estimator :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rgbClr val="0070C0"/>
                </a:solidFill>
                <a:latin typeface="Georgia Pro"/>
                <a:cs typeface="Calibri"/>
              </a:rPr>
              <a:t>Existence of efficient contractable tensor structure in the input code.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rgbClr val="0070C0"/>
                </a:solidFill>
                <a:latin typeface="Georgia Pro"/>
                <a:cs typeface="Calibri"/>
              </a:rPr>
              <a:t>In general, finding such structure is NP-Complete but in certain cases we have efficient way to do this.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8052AC-59E9-0E6F-3AEF-72582EE4C025}"/>
              </a:ext>
            </a:extLst>
          </p:cNvPr>
          <p:cNvGrpSpPr/>
          <p:nvPr/>
        </p:nvGrpSpPr>
        <p:grpSpPr>
          <a:xfrm>
            <a:off x="649986" y="1787357"/>
            <a:ext cx="2624157" cy="1506449"/>
            <a:chOff x="2214560" y="1263003"/>
            <a:chExt cx="7902351" cy="43953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F9C2D84-4E79-0B52-03B5-E8EE6C4C3882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3052524" y="2373732"/>
              <a:ext cx="1226516" cy="654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BA1D359-6F18-0EEF-AC59-4F3A77A0F94A}"/>
                </a:ext>
              </a:extLst>
            </p:cNvPr>
            <p:cNvCxnSpPr>
              <a:cxnSpLocks/>
              <a:stCxn id="29" idx="1"/>
              <a:endCxn id="37" idx="5"/>
            </p:cNvCxnSpPr>
            <p:nvPr/>
          </p:nvCxnSpPr>
          <p:spPr>
            <a:xfrm flipH="1" flipV="1">
              <a:off x="3052524" y="3722360"/>
              <a:ext cx="690444" cy="109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3805E56-7E97-3D20-46F1-45E58DF582C8}"/>
                </a:ext>
              </a:extLst>
            </p:cNvPr>
            <p:cNvCxnSpPr>
              <a:cxnSpLocks/>
              <a:stCxn id="25" idx="1"/>
              <a:endCxn id="33" idx="5"/>
            </p:cNvCxnSpPr>
            <p:nvPr/>
          </p:nvCxnSpPr>
          <p:spPr>
            <a:xfrm flipH="1" flipV="1">
              <a:off x="8054311" y="3455135"/>
              <a:ext cx="797720" cy="10411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73495A-3298-FB73-EBF7-98D1FD2E4107}"/>
                </a:ext>
              </a:extLst>
            </p:cNvPr>
            <p:cNvCxnSpPr>
              <a:cxnSpLocks/>
              <a:stCxn id="29" idx="7"/>
              <a:endCxn id="33" idx="3"/>
            </p:cNvCxnSpPr>
            <p:nvPr/>
          </p:nvCxnSpPr>
          <p:spPr>
            <a:xfrm flipV="1">
              <a:off x="4437159" y="3455135"/>
              <a:ext cx="2922961" cy="1365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E03101-0BBA-C6EA-1F35-1EDD95285F33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 flipV="1">
              <a:off x="5260774" y="2373732"/>
              <a:ext cx="2099346" cy="3872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63C7F8-8A75-F238-93BD-94CB1E6615A2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5117002" y="2720827"/>
              <a:ext cx="1122770" cy="20765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D87332-07A6-C821-6FBB-0582690A9791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>
              <a:off x="7131586" y="1753870"/>
              <a:ext cx="2003594" cy="5627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3E559D-9CAC-E054-809B-0EA1B046911C}"/>
                </a:ext>
              </a:extLst>
            </p:cNvPr>
            <p:cNvCxnSpPr>
              <a:cxnSpLocks/>
              <a:stCxn id="35" idx="4"/>
              <a:endCxn id="27" idx="0"/>
            </p:cNvCxnSpPr>
            <p:nvPr/>
          </p:nvCxnSpPr>
          <p:spPr>
            <a:xfrm flipH="1">
              <a:off x="6586868" y="2244736"/>
              <a:ext cx="53852" cy="24088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FAA5BA-196C-B594-0CBC-064198255CD3}"/>
                </a:ext>
              </a:extLst>
            </p:cNvPr>
            <p:cNvCxnSpPr>
              <a:cxnSpLocks/>
              <a:stCxn id="31" idx="3"/>
              <a:endCxn id="27" idx="7"/>
            </p:cNvCxnSpPr>
            <p:nvPr/>
          </p:nvCxnSpPr>
          <p:spPr>
            <a:xfrm flipH="1">
              <a:off x="6933963" y="2663717"/>
              <a:ext cx="2344988" cy="2133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0B66595-0FFF-9358-4071-5522DE7A4065}"/>
                </a:ext>
              </a:extLst>
            </p:cNvPr>
            <p:cNvSpPr/>
            <p:nvPr/>
          </p:nvSpPr>
          <p:spPr>
            <a:xfrm>
              <a:off x="4279043" y="1882866"/>
              <a:ext cx="981734" cy="981734"/>
            </a:xfrm>
            <a:prstGeom prst="ellipse">
              <a:avLst/>
            </a:prstGeom>
            <a:solidFill>
              <a:schemeClr val="accent6"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A46BB6-36AC-C34B-883F-481720B69576}"/>
                </a:ext>
              </a:extLst>
            </p:cNvPr>
            <p:cNvSpPr/>
            <p:nvPr/>
          </p:nvSpPr>
          <p:spPr>
            <a:xfrm>
              <a:off x="2214560" y="2884397"/>
              <a:ext cx="981734" cy="981734"/>
            </a:xfrm>
            <a:prstGeom prst="ellipse">
              <a:avLst/>
            </a:prstGeom>
            <a:solidFill>
              <a:srgbClr val="FF6D6D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B3A192-E0F7-06F4-343F-3E112C819A14}"/>
                </a:ext>
              </a:extLst>
            </p:cNvPr>
            <p:cNvSpPr/>
            <p:nvPr/>
          </p:nvSpPr>
          <p:spPr>
            <a:xfrm>
              <a:off x="6149851" y="1263003"/>
              <a:ext cx="981734" cy="981734"/>
            </a:xfrm>
            <a:prstGeom prst="ellipse">
              <a:avLst/>
            </a:prstGeom>
            <a:solidFill>
              <a:srgbClr val="5BD4FF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1B99FC9-3011-D43D-5A03-078702F8EF1F}"/>
                </a:ext>
              </a:extLst>
            </p:cNvPr>
            <p:cNvSpPr/>
            <p:nvPr/>
          </p:nvSpPr>
          <p:spPr>
            <a:xfrm>
              <a:off x="7216347" y="2617173"/>
              <a:ext cx="981734" cy="981734"/>
            </a:xfrm>
            <a:prstGeom prst="ellipse">
              <a:avLst/>
            </a:prstGeom>
            <a:solidFill>
              <a:srgbClr val="DC85EB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A25B03-2892-5FCE-FEF5-5C3BB2E7DB1C}"/>
                </a:ext>
              </a:extLst>
            </p:cNvPr>
            <p:cNvSpPr/>
            <p:nvPr/>
          </p:nvSpPr>
          <p:spPr>
            <a:xfrm>
              <a:off x="9135180" y="1825757"/>
              <a:ext cx="981731" cy="98173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6E536B6-68EC-52F6-C7A5-30321629198A}"/>
                </a:ext>
              </a:extLst>
            </p:cNvPr>
            <p:cNvSpPr/>
            <p:nvPr/>
          </p:nvSpPr>
          <p:spPr>
            <a:xfrm>
              <a:off x="3599196" y="4676620"/>
              <a:ext cx="981734" cy="981734"/>
            </a:xfrm>
            <a:prstGeom prst="ellipse">
              <a:avLst/>
            </a:prstGeom>
            <a:solidFill>
              <a:srgbClr val="5BD4FF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6FC018-EF99-6898-836C-96A28368512F}"/>
                </a:ext>
              </a:extLst>
            </p:cNvPr>
            <p:cNvSpPr/>
            <p:nvPr/>
          </p:nvSpPr>
          <p:spPr>
            <a:xfrm>
              <a:off x="6096003" y="4653565"/>
              <a:ext cx="981734" cy="981734"/>
            </a:xfrm>
            <a:prstGeom prst="ellipse">
              <a:avLst/>
            </a:prstGeom>
            <a:solidFill>
              <a:srgbClr val="FF6D6D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E044F7F-17CC-228C-C4C6-083D8F1F6DD3}"/>
                </a:ext>
              </a:extLst>
            </p:cNvPr>
            <p:cNvSpPr/>
            <p:nvPr/>
          </p:nvSpPr>
          <p:spPr>
            <a:xfrm>
              <a:off x="8708262" y="4352493"/>
              <a:ext cx="981731" cy="9817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EB16E7-5BC8-8195-48B9-780148EE7CD6}"/>
                </a:ext>
              </a:extLst>
            </p:cNvPr>
            <p:cNvCxnSpPr>
              <a:cxnSpLocks/>
              <a:stCxn id="25" idx="2"/>
              <a:endCxn id="37" idx="6"/>
            </p:cNvCxnSpPr>
            <p:nvPr/>
          </p:nvCxnSpPr>
          <p:spPr>
            <a:xfrm flipH="1" flipV="1">
              <a:off x="3196296" y="3375265"/>
              <a:ext cx="5511964" cy="1468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13D973-8160-8F5B-3A34-CE662A07888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96464" y="2123833"/>
            <a:ext cx="201265" cy="268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87739C-AE1D-75C8-4349-EAA50CAD4D88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498549" y="1635760"/>
            <a:ext cx="29064" cy="364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E135F1C-0F4D-F764-0C2E-99FE3A2F2954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928251" y="3244530"/>
            <a:ext cx="229278" cy="335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744A4B-1460-0B52-279B-FE9964730D4B}"/>
              </a:ext>
            </a:extLst>
          </p:cNvPr>
          <p:cNvCxnSpPr>
            <a:cxnSpLocks/>
            <a:stCxn id="35" idx="7"/>
          </p:cNvCxnSpPr>
          <p:nvPr/>
        </p:nvCxnSpPr>
        <p:spPr>
          <a:xfrm flipV="1">
            <a:off x="2235054" y="1515930"/>
            <a:ext cx="303569" cy="320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FB0B7A-EFE0-ACD5-F639-1BC83F839ECC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3132375" y="3014477"/>
            <a:ext cx="541454" cy="83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2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B720A8-71EB-0A5D-4F83-2B911B5CBE42}"/>
              </a:ext>
            </a:extLst>
          </p:cNvPr>
          <p:cNvSpPr txBox="1"/>
          <p:nvPr/>
        </p:nvSpPr>
        <p:spPr>
          <a:xfrm>
            <a:off x="2387903" y="181855"/>
            <a:ext cx="56921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solidFill>
                  <a:srgbClr val="FF0000"/>
                </a:solidFill>
                <a:latin typeface="Comic Sans MS"/>
                <a:cs typeface="Calibri"/>
              </a:rPr>
              <a:t>Construction </a:t>
            </a:r>
            <a:r>
              <a:rPr lang="en-GB" sz="2800" u="sng">
                <a:latin typeface="Comic Sans MS"/>
                <a:cs typeface="Calibri"/>
              </a:rPr>
              <a:t>of </a:t>
            </a:r>
            <a:r>
              <a:rPr lang="en-GB" sz="2800" u="sng">
                <a:solidFill>
                  <a:srgbClr val="00B050"/>
                </a:solidFill>
                <a:latin typeface="Comic Sans MS"/>
                <a:cs typeface="Calibri"/>
              </a:rPr>
              <a:t>'Weight-Oracle'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1054829-EABD-103E-EFE4-711A6804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8" y="933714"/>
            <a:ext cx="7530861" cy="162626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ADBB6D-E74E-0AAC-284A-258707319FF6}"/>
              </a:ext>
            </a:extLst>
          </p:cNvPr>
          <p:cNvGrpSpPr/>
          <p:nvPr/>
        </p:nvGrpSpPr>
        <p:grpSpPr>
          <a:xfrm>
            <a:off x="1009754" y="3389644"/>
            <a:ext cx="7387739" cy="1182556"/>
            <a:chOff x="1947987" y="2617126"/>
            <a:chExt cx="7387739" cy="1182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22C0B8-3517-26C1-F6F6-39F403F44B69}"/>
                    </a:ext>
                  </a:extLst>
                </p:cNvPr>
                <p:cNvSpPr txBox="1"/>
                <p:nvPr/>
              </p:nvSpPr>
              <p:spPr>
                <a:xfrm>
                  <a:off x="1947987" y="2894953"/>
                  <a:ext cx="2850155" cy="5773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=  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22C0B8-3517-26C1-F6F6-39F403F44B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987" y="2894953"/>
                  <a:ext cx="2850155" cy="577338"/>
                </a:xfrm>
                <a:prstGeom prst="rect">
                  <a:avLst/>
                </a:prstGeom>
                <a:blipFill>
                  <a:blip r:embed="rId3"/>
                  <a:stretch>
                    <a:fillRect t="-11702" b="-202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1DDAAD-0388-27C8-28A5-DCFDCAF3A40F}"/>
                    </a:ext>
                  </a:extLst>
                </p:cNvPr>
                <p:cNvSpPr txBox="1"/>
                <p:nvPr/>
              </p:nvSpPr>
              <p:spPr>
                <a:xfrm>
                  <a:off x="4862049" y="2671270"/>
                  <a:ext cx="4473677" cy="537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∙∙∙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𝑆𝐿</m:t>
                        </m:r>
                      </m:oMath>
                    </m:oMathPara>
                  </a14:m>
                  <a:endPara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1DDAAD-0388-27C8-28A5-DCFDCAF3A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049" y="2671270"/>
                  <a:ext cx="4473677" cy="537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44A798E-1FAB-F8CF-5FA4-47328583014F}"/>
                    </a:ext>
                  </a:extLst>
                </p:cNvPr>
                <p:cNvSpPr txBox="1"/>
                <p:nvPr/>
              </p:nvSpPr>
              <p:spPr>
                <a:xfrm>
                  <a:off x="4916126" y="3208404"/>
                  <a:ext cx="2670713" cy="537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44A798E-1FAB-F8CF-5FA4-473285830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126" y="3208404"/>
                  <a:ext cx="2670713" cy="5371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326E4FC-F1B8-287F-1814-1870298E1738}"/>
                </a:ext>
              </a:extLst>
            </p:cNvPr>
            <p:cNvSpPr/>
            <p:nvPr/>
          </p:nvSpPr>
          <p:spPr>
            <a:xfrm>
              <a:off x="4740989" y="2617126"/>
              <a:ext cx="315861" cy="1182556"/>
            </a:xfrm>
            <a:prstGeom prst="leftBrace">
              <a:avLst>
                <a:gd name="adj1" fmla="val 3844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75E805D4-CCC1-1756-79D1-3E699E58D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476" y="2596234"/>
            <a:ext cx="5460521" cy="774134"/>
          </a:xfrm>
          <a:prstGeom prst="rect">
            <a:avLst/>
          </a:prstGeom>
        </p:spPr>
      </p:pic>
      <p:pic>
        <p:nvPicPr>
          <p:cNvPr id="15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6D173E66-D3BD-F2A7-2F2E-049C03B06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8325" y="4925366"/>
            <a:ext cx="5690558" cy="817266"/>
          </a:xfrm>
          <a:prstGeom prst="rect">
            <a:avLst/>
          </a:prstGeom>
        </p:spPr>
      </p:pic>
      <p:pic>
        <p:nvPicPr>
          <p:cNvPr id="17" name="Picture 17" descr="Chart, sunburst chart&#10;&#10;Description automatically generated">
            <a:extLst>
              <a:ext uri="{FF2B5EF4-FFF2-40B4-BE49-F238E27FC236}">
                <a16:creationId xmlns:a16="http://schemas.microsoft.com/office/drawing/2014/main" id="{7CABD1D9-2D2D-8270-2952-B64DF5720F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268" y="3822773"/>
            <a:ext cx="3634596" cy="29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2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B73C12B-4420-6CC1-3A7A-BC86E681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818" y="682569"/>
            <a:ext cx="3347049" cy="937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CDFB17-B68E-28BF-A038-5C7C35B58C18}"/>
              </a:ext>
            </a:extLst>
          </p:cNvPr>
          <p:cNvSpPr txBox="1"/>
          <p:nvPr/>
        </p:nvSpPr>
        <p:spPr>
          <a:xfrm>
            <a:off x="3267586" y="170407"/>
            <a:ext cx="25232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FF6D6D"/>
                </a:solidFill>
                <a:latin typeface="Georgia Pro"/>
                <a:cs typeface="Calibri"/>
              </a:rPr>
              <a:t>(Continue....)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D3FDF-9E7A-FA9A-4DFA-AD2756EA9A34}"/>
              </a:ext>
            </a:extLst>
          </p:cNvPr>
          <p:cNvSpPr txBox="1"/>
          <p:nvPr/>
        </p:nvSpPr>
        <p:spPr>
          <a:xfrm>
            <a:off x="6315585" y="817388"/>
            <a:ext cx="51687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latin typeface="Georgia Pro"/>
                <a:cs typeface="Calibri"/>
              </a:rPr>
              <a:t>[ Equivalent Representation]</a:t>
            </a:r>
          </a:p>
        </p:txBody>
      </p:sp>
      <p:pic>
        <p:nvPicPr>
          <p:cNvPr id="9" name="Picture 17" descr="Chart, sunburst chart&#10;&#10;Description automatically generated">
            <a:extLst>
              <a:ext uri="{FF2B5EF4-FFF2-40B4-BE49-F238E27FC236}">
                <a16:creationId xmlns:a16="http://schemas.microsoft.com/office/drawing/2014/main" id="{6E14DAFC-FBD2-66A7-01BA-A8CAF364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438" y="2097490"/>
            <a:ext cx="3634596" cy="293618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F8F9A15-6BC7-0BF3-AFAB-9CC44886D728}"/>
              </a:ext>
            </a:extLst>
          </p:cNvPr>
          <p:cNvGrpSpPr/>
          <p:nvPr/>
        </p:nvGrpSpPr>
        <p:grpSpPr>
          <a:xfrm>
            <a:off x="1321099" y="2935498"/>
            <a:ext cx="5375552" cy="1001384"/>
            <a:chOff x="1321099" y="3510592"/>
            <a:chExt cx="5375552" cy="1001384"/>
          </a:xfrm>
        </p:grpSpPr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7F4AB00C-41E0-2222-AF8B-8AA6A84FA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1099" y="3510592"/>
              <a:ext cx="1642255" cy="1001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579BDA-80AA-6254-4F3A-59CBF28730BD}"/>
                </a:ext>
              </a:extLst>
            </p:cNvPr>
            <p:cNvSpPr txBox="1"/>
            <p:nvPr/>
          </p:nvSpPr>
          <p:spPr>
            <a:xfrm>
              <a:off x="2692491" y="3563464"/>
              <a:ext cx="4004160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latin typeface="Georgia Pro"/>
                  <a:cs typeface="Calibri"/>
                </a:rPr>
                <a:t>= Number of </a:t>
              </a:r>
              <a:r>
                <a:rPr lang="en-GB" sz="2400">
                  <a:solidFill>
                    <a:srgbClr val="00B0F0"/>
                  </a:solidFill>
                  <a:latin typeface="Georgia Pro"/>
                  <a:cs typeface="Calibri"/>
                </a:rPr>
                <a:t>stabilizer </a:t>
              </a:r>
              <a:r>
                <a:rPr lang="en-GB" sz="2400">
                  <a:latin typeface="Georgia Pro"/>
                  <a:cs typeface="Calibri"/>
                </a:rPr>
                <a:t>operator having 'w' weight.</a:t>
              </a:r>
              <a:endParaRPr lang="en-GB" sz="2400" b="1">
                <a:latin typeface="Georgia Pro"/>
                <a:cs typeface="Calibri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46C9C5-6EDD-DD10-1AB5-2A40B010F92C}"/>
              </a:ext>
            </a:extLst>
          </p:cNvPr>
          <p:cNvGrpSpPr/>
          <p:nvPr/>
        </p:nvGrpSpPr>
        <p:grpSpPr>
          <a:xfrm>
            <a:off x="1086928" y="4105833"/>
            <a:ext cx="6314211" cy="1219884"/>
            <a:chOff x="1216325" y="4724059"/>
            <a:chExt cx="6314211" cy="1219884"/>
          </a:xfrm>
        </p:grpSpPr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370E512E-E8F4-42E8-F5C5-3A420A3AF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6325" y="4724059"/>
              <a:ext cx="2067465" cy="121988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42431C-9D2A-E1D3-E289-A1A4C28FC7B3}"/>
                </a:ext>
              </a:extLst>
            </p:cNvPr>
            <p:cNvSpPr txBox="1"/>
            <p:nvPr/>
          </p:nvSpPr>
          <p:spPr>
            <a:xfrm>
              <a:off x="3095057" y="4843048"/>
              <a:ext cx="4435479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latin typeface="Georgia Pro"/>
                  <a:cs typeface="Calibri"/>
                </a:rPr>
                <a:t>= Number of </a:t>
              </a:r>
              <a:r>
                <a:rPr lang="en-GB" sz="2400">
                  <a:solidFill>
                    <a:srgbClr val="00B0F0"/>
                  </a:solidFill>
                  <a:latin typeface="Georgia Pro"/>
                  <a:cs typeface="Calibri"/>
                </a:rPr>
                <a:t>Centraliser </a:t>
              </a:r>
              <a:r>
                <a:rPr lang="en-GB" sz="2400">
                  <a:latin typeface="Georgia Pro"/>
                  <a:cs typeface="Calibri"/>
                </a:rPr>
                <a:t>operator having 'w' weight.</a:t>
              </a:r>
              <a:endParaRPr lang="en-GB" sz="2400" b="1">
                <a:latin typeface="Georgia Pro"/>
                <a:cs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E15455-1225-F8B6-A5FC-CC582291A8BA}"/>
              </a:ext>
            </a:extLst>
          </p:cNvPr>
          <p:cNvGrpSpPr/>
          <p:nvPr/>
        </p:nvGrpSpPr>
        <p:grpSpPr>
          <a:xfrm>
            <a:off x="1920816" y="5468414"/>
            <a:ext cx="8177516" cy="1197663"/>
            <a:chOff x="1920816" y="5468414"/>
            <a:chExt cx="8177516" cy="1197663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C7CB6057-0354-D60B-DAC2-7A80D437A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0816" y="5468414"/>
              <a:ext cx="3634596" cy="119766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007A57-271E-BD13-CABC-5605365A1E77}"/>
                </a:ext>
              </a:extLst>
            </p:cNvPr>
            <p:cNvSpPr txBox="1"/>
            <p:nvPr/>
          </p:nvSpPr>
          <p:spPr>
            <a:xfrm>
              <a:off x="5792248" y="5556165"/>
              <a:ext cx="4306084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latin typeface="Georgia Pro"/>
                  <a:cs typeface="Calibri"/>
                </a:rPr>
                <a:t>= Number of C(S)/S </a:t>
              </a:r>
              <a:endParaRPr lang="en-GB" sz="2400" b="1">
                <a:latin typeface="Georgia Pro"/>
                <a:cs typeface="Calibri"/>
              </a:endParaRPr>
            </a:p>
            <a:p>
              <a:r>
                <a:rPr lang="en-GB" sz="2400">
                  <a:latin typeface="Georgia Pro"/>
                  <a:cs typeface="Calibri"/>
                </a:rPr>
                <a:t>Operators having 'w' weight.</a:t>
              </a:r>
              <a:endParaRPr lang="en-GB" sz="2400" b="1">
                <a:latin typeface="Georgia Pro"/>
                <a:cs typeface="Calibri"/>
              </a:endParaRPr>
            </a:p>
          </p:txBody>
        </p:sp>
      </p:grpSp>
      <p:pic>
        <p:nvPicPr>
          <p:cNvPr id="3" name="Picture 5">
            <a:extLst>
              <a:ext uri="{FF2B5EF4-FFF2-40B4-BE49-F238E27FC236}">
                <a16:creationId xmlns:a16="http://schemas.microsoft.com/office/drawing/2014/main" id="{693260E9-2043-296B-D11C-11D3E733E5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2627" y="1900414"/>
            <a:ext cx="4569124" cy="9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8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378FFBC-F9FB-264B-D21C-7BF4546A462E}"/>
              </a:ext>
            </a:extLst>
          </p:cNvPr>
          <p:cNvGrpSpPr/>
          <p:nvPr/>
        </p:nvGrpSpPr>
        <p:grpSpPr>
          <a:xfrm>
            <a:off x="1446363" y="393206"/>
            <a:ext cx="8177516" cy="1197663"/>
            <a:chOff x="1920816" y="5468414"/>
            <a:chExt cx="8177516" cy="11976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1CCC42-45E6-3DCA-0EAA-30F8841C8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0816" y="5468414"/>
              <a:ext cx="3634596" cy="11976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63A3D6-940F-902B-1F0A-6437D154A8EA}"/>
                </a:ext>
              </a:extLst>
            </p:cNvPr>
            <p:cNvSpPr txBox="1"/>
            <p:nvPr/>
          </p:nvSpPr>
          <p:spPr>
            <a:xfrm>
              <a:off x="5792248" y="5556165"/>
              <a:ext cx="4306084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latin typeface="Georgia Pro"/>
                  <a:cs typeface="Calibri"/>
                </a:rPr>
                <a:t>= Number of C(S)/S </a:t>
              </a:r>
              <a:endParaRPr lang="en-GB" sz="2400" b="1">
                <a:latin typeface="Georgia Pro"/>
                <a:cs typeface="Calibri"/>
              </a:endParaRPr>
            </a:p>
            <a:p>
              <a:r>
                <a:rPr lang="en-GB" sz="2400">
                  <a:latin typeface="Georgia Pro"/>
                  <a:cs typeface="Calibri"/>
                </a:rPr>
                <a:t>Operators having 'w' weight.</a:t>
              </a:r>
              <a:endParaRPr lang="en-GB" sz="2400" b="1">
                <a:latin typeface="Georgia Pro"/>
                <a:cs typeface="Calibri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D5FB0A8-CF53-71B8-0AE1-EA91C35A3B1E}"/>
              </a:ext>
            </a:extLst>
          </p:cNvPr>
          <p:cNvSpPr txBox="1"/>
          <p:nvPr/>
        </p:nvSpPr>
        <p:spPr>
          <a:xfrm>
            <a:off x="538761" y="4932187"/>
            <a:ext cx="10200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u="sng">
                <a:solidFill>
                  <a:srgbClr val="FF6D6D"/>
                </a:solidFill>
                <a:latin typeface="Georgia Pro"/>
                <a:cs typeface="Calibri"/>
              </a:rPr>
              <a:t>Reason for Efficiency of TN strategy: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latin typeface="Georgia Pro"/>
                <a:cs typeface="Calibri"/>
              </a:rPr>
              <a:t>The above tensor can be computed efficiently if the original code tensor is contractable.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latin typeface="Georgia Pro"/>
                <a:cs typeface="Calibri"/>
              </a:rPr>
              <a:t>This is observed to be possible in several useful cases mentioned ahead.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6EB0D29-C55A-B373-A2CB-76AD36EDD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14" y="1603083"/>
            <a:ext cx="7645879" cy="32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4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0E3D3B6-F9E1-923D-C175-1AF076366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495" y="2821120"/>
            <a:ext cx="5819954" cy="3990588"/>
          </a:xfrm>
          <a:prstGeom prst="rect">
            <a:avLst/>
          </a:prstGeom>
        </p:spPr>
      </p:pic>
      <p:pic>
        <p:nvPicPr>
          <p:cNvPr id="3" name="Picture 3" descr="A picture containing person&#10;&#10;Description automatically generated">
            <a:extLst>
              <a:ext uri="{FF2B5EF4-FFF2-40B4-BE49-F238E27FC236}">
                <a16:creationId xmlns:a16="http://schemas.microsoft.com/office/drawing/2014/main" id="{0CE6C72B-258F-E615-12A4-AF203E9F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382254"/>
            <a:ext cx="4525992" cy="35486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CA11B-0EC2-BFB8-2D8C-11001B691640}"/>
              </a:ext>
            </a:extLst>
          </p:cNvPr>
          <p:cNvSpPr txBox="1"/>
          <p:nvPr/>
        </p:nvSpPr>
        <p:spPr>
          <a:xfrm>
            <a:off x="510006" y="3781998"/>
            <a:ext cx="17325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Georgia Pro"/>
                <a:cs typeface="Calibri"/>
              </a:rPr>
              <a:t>[[13, 1, 5]]</a:t>
            </a:r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107A1C-54C1-5F3B-961D-C975ED46B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249" y="1154188"/>
            <a:ext cx="4827916" cy="15878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298F57-D2AB-69AA-6C16-0043274FE9D2}"/>
              </a:ext>
            </a:extLst>
          </p:cNvPr>
          <p:cNvSpPr txBox="1"/>
          <p:nvPr/>
        </p:nvSpPr>
        <p:spPr>
          <a:xfrm>
            <a:off x="452498" y="4989696"/>
            <a:ext cx="45648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rgbClr val="00B0F0"/>
                </a:solidFill>
                <a:latin typeface="Georgia Pro"/>
                <a:cs typeface="Calibri"/>
              </a:rPr>
              <a:t> Useful for: 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ea typeface="+mn-lt"/>
                <a:cs typeface="+mn-lt"/>
              </a:rPr>
              <a:t>Holographic Codes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Georgia Pro"/>
                <a:cs typeface="Calibri"/>
              </a:rPr>
              <a:t>MERA Tensor network</a:t>
            </a:r>
            <a:endParaRPr lang="en-GB"/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Georgia Pro"/>
                <a:cs typeface="Calibri"/>
              </a:rPr>
              <a:t>Local ''Log-Depth'' Circuits</a:t>
            </a:r>
            <a:endParaRPr lang="en-GB" sz="2400">
              <a:latin typeface="Georgia Pro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sz="2400" dirty="0">
              <a:latin typeface="Georgia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812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ABF5D-2929-7DB8-CCE0-9114A580B746}"/>
              </a:ext>
            </a:extLst>
          </p:cNvPr>
          <p:cNvSpPr txBox="1"/>
          <p:nvPr/>
        </p:nvSpPr>
        <p:spPr>
          <a:xfrm>
            <a:off x="1482130" y="253742"/>
            <a:ext cx="106667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u="sng">
                <a:solidFill>
                  <a:srgbClr val="00B050"/>
                </a:solidFill>
                <a:latin typeface="Comic Sans MS"/>
              </a:rPr>
              <a:t>Maximum Likelihood Decoding (MLD): </a:t>
            </a:r>
            <a:r>
              <a:rPr lang="en-GB" sz="2800" b="1" u="sng">
                <a:solidFill>
                  <a:schemeClr val="accent2"/>
                </a:solidFill>
                <a:latin typeface="Comic Sans MS"/>
              </a:rPr>
              <a:t>General Strategy</a:t>
            </a:r>
            <a:endParaRPr lang="en-GB" sz="2800" b="1" u="sng">
              <a:solidFill>
                <a:schemeClr val="accent2"/>
              </a:solidFill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69435-40B1-0F75-7105-5356C7030554}"/>
              </a:ext>
            </a:extLst>
          </p:cNvPr>
          <p:cNvSpPr txBox="1"/>
          <p:nvPr/>
        </p:nvSpPr>
        <p:spPr>
          <a:xfrm>
            <a:off x="607775" y="2858973"/>
            <a:ext cx="17325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b="1">
                <a:solidFill>
                  <a:srgbClr val="FF6D6D"/>
                </a:solidFill>
                <a:latin typeface="Georgia Pro"/>
                <a:cs typeface="Calibri"/>
              </a:rPr>
              <a:t>Goal: </a:t>
            </a:r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A8D496-8218-8864-316D-E6D58D0B950C}"/>
              </a:ext>
            </a:extLst>
          </p:cNvPr>
          <p:cNvGrpSpPr/>
          <p:nvPr/>
        </p:nvGrpSpPr>
        <p:grpSpPr>
          <a:xfrm>
            <a:off x="261562" y="3671391"/>
            <a:ext cx="7004755" cy="1259770"/>
            <a:chOff x="477222" y="4548410"/>
            <a:chExt cx="7004755" cy="12597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3B4E86-4330-C69A-F5F2-E0C5658A772C}"/>
                </a:ext>
              </a:extLst>
            </p:cNvPr>
            <p:cNvSpPr txBox="1"/>
            <p:nvPr/>
          </p:nvSpPr>
          <p:spPr>
            <a:xfrm>
              <a:off x="477222" y="4548410"/>
              <a:ext cx="7004755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GB" sz="2400">
                  <a:solidFill>
                    <a:srgbClr val="0D0D0D"/>
                  </a:solidFill>
                  <a:latin typeface="Times New Roman"/>
                </a:rPr>
                <a:t>In general, MLD computation is computationally hard problem (NP-complete).</a:t>
              </a:r>
              <a:endParaRPr lang="en-GB" sz="2400">
                <a:solidFill>
                  <a:srgbClr val="0D0D0D"/>
                </a:solidFill>
                <a:latin typeface="Times New Roman"/>
                <a:cs typeface="Times New Roman"/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GB" sz="2400">
                  <a:solidFill>
                    <a:srgbClr val="0D0D0D"/>
                  </a:solidFill>
                  <a:latin typeface="Times New Roman"/>
                  <a:cs typeface="Times New Roman"/>
                </a:rPr>
                <a:t>(Recall) Toric code: MLD complexity </a:t>
              </a:r>
            </a:p>
          </p:txBody>
        </p:sp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AE0D28D9-87FC-9323-4DF9-C4A43BA5D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3964" y="5199285"/>
              <a:ext cx="1615017" cy="608895"/>
            </a:xfrm>
            <a:prstGeom prst="rect">
              <a:avLst/>
            </a:prstGeom>
          </p:spPr>
        </p:pic>
      </p:grpSp>
      <p:pic>
        <p:nvPicPr>
          <p:cNvPr id="3" name="Picture 8" descr="Chart, sunburst chart&#10;&#10;Description automatically generated">
            <a:extLst>
              <a:ext uri="{FF2B5EF4-FFF2-40B4-BE49-F238E27FC236}">
                <a16:creationId xmlns:a16="http://schemas.microsoft.com/office/drawing/2014/main" id="{F12F35D0-D9BF-95F6-71D6-4DE3250D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54" y="1115771"/>
            <a:ext cx="4454105" cy="512966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4D938C5B-D422-46CF-6B8C-6F4E77BC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588" y="1826686"/>
            <a:ext cx="4454105" cy="1048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1626AF-84C2-59DA-65A8-4744D94BD8C6}"/>
              </a:ext>
            </a:extLst>
          </p:cNvPr>
          <p:cNvSpPr txBox="1"/>
          <p:nvPr/>
        </p:nvSpPr>
        <p:spPr>
          <a:xfrm>
            <a:off x="464000" y="1191198"/>
            <a:ext cx="54850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>
                <a:latin typeface="Georgia Pro"/>
                <a:cs typeface="Calibri"/>
              </a:rPr>
              <a:t>Start with Syndrome Measurement: </a:t>
            </a:r>
            <a:endParaRPr lang="en-US">
              <a:cs typeface="Calibri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A8E2F11F-24AC-F403-1F29-F96CE88BE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588" y="2780869"/>
            <a:ext cx="2743200" cy="54864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228ACD3-B7BD-DAF4-D6D7-A3A8383523A1}"/>
              </a:ext>
            </a:extLst>
          </p:cNvPr>
          <p:cNvGrpSpPr/>
          <p:nvPr/>
        </p:nvGrpSpPr>
        <p:grpSpPr>
          <a:xfrm>
            <a:off x="195532" y="5794501"/>
            <a:ext cx="8790316" cy="890544"/>
            <a:chOff x="1475117" y="906199"/>
            <a:chExt cx="8790316" cy="890544"/>
          </a:xfrm>
        </p:grpSpPr>
        <p:pic>
          <p:nvPicPr>
            <p:cNvPr id="7" name="Picture 18">
              <a:extLst>
                <a:ext uri="{FF2B5EF4-FFF2-40B4-BE49-F238E27FC236}">
                  <a16:creationId xmlns:a16="http://schemas.microsoft.com/office/drawing/2014/main" id="{E838D9FE-6A83-0CB5-B90B-BF6F521A6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5117" y="906199"/>
              <a:ext cx="7689011" cy="8905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EC9D24-6D85-1BF7-4350-DE50E58C8BC8}"/>
                </a:ext>
              </a:extLst>
            </p:cNvPr>
            <p:cNvSpPr txBox="1"/>
            <p:nvPr/>
          </p:nvSpPr>
          <p:spPr>
            <a:xfrm>
              <a:off x="8843338" y="1116381"/>
              <a:ext cx="142209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 b="1">
                  <a:solidFill>
                    <a:srgbClr val="FF0000"/>
                  </a:solidFill>
                  <a:latin typeface="Comic Sans MS"/>
                  <a:cs typeface="Calibri"/>
                </a:rPr>
                <a:t>(Claim)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72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C12EC4-82F8-10B8-E0B4-5B900FDD8AC1}"/>
              </a:ext>
            </a:extLst>
          </p:cNvPr>
          <p:cNvSpPr txBox="1"/>
          <p:nvPr/>
        </p:nvSpPr>
        <p:spPr>
          <a:xfrm>
            <a:off x="1482130" y="253742"/>
            <a:ext cx="89414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u="sng">
                <a:solidFill>
                  <a:srgbClr val="00B050"/>
                </a:solidFill>
                <a:latin typeface="Comic Sans MS"/>
                <a:cs typeface="Calibri"/>
              </a:rPr>
              <a:t>MLD via Tensor (continue...)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A2920-100D-A8A9-FD71-426AC20EFF88}"/>
              </a:ext>
            </a:extLst>
          </p:cNvPr>
          <p:cNvSpPr txBox="1"/>
          <p:nvPr/>
        </p:nvSpPr>
        <p:spPr>
          <a:xfrm>
            <a:off x="605112" y="1102005"/>
            <a:ext cx="37080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tx2"/>
                </a:solidFill>
                <a:latin typeface="Comic Sans MS"/>
                <a:cs typeface="Calibri"/>
              </a:rPr>
              <a:t>Tensor structure in: 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AD723-0AD5-D788-B9B6-40726DF25AE6}"/>
              </a:ext>
            </a:extLst>
          </p:cNvPr>
          <p:cNvSpPr txBox="1"/>
          <p:nvPr/>
        </p:nvSpPr>
        <p:spPr>
          <a:xfrm>
            <a:off x="892659" y="2165929"/>
            <a:ext cx="17671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tx2"/>
                </a:solidFill>
                <a:latin typeface="Comic Sans MS"/>
                <a:cs typeface="Calibri"/>
              </a:rPr>
              <a:t>Define, </a:t>
            </a:r>
            <a:endParaRPr lang="en-US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1B51440-E814-D36E-3D96-9C41759A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73" y="1906801"/>
            <a:ext cx="5704935" cy="1779190"/>
          </a:xfrm>
          <a:prstGeom prst="rect">
            <a:avLst/>
          </a:prstGeom>
        </p:spPr>
      </p:pic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01231DE3-9FA8-2B5A-D558-99565E44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51" y="4005992"/>
            <a:ext cx="9399916" cy="75820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D0F19C1-39BE-1E8E-E4C5-C8DE2EBFE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117" y="4824337"/>
            <a:ext cx="7847162" cy="717403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1BE63849-9BFC-303C-3575-994F99844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456" y="964045"/>
            <a:ext cx="4712898" cy="110553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A2DFF1B6-344B-3C56-4113-22C3F4490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250" y="5589226"/>
            <a:ext cx="8465388" cy="11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1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8B0B1-BD2D-63F2-DDBF-CAA53DD2D60B}"/>
              </a:ext>
            </a:extLst>
          </p:cNvPr>
          <p:cNvSpPr txBox="1"/>
          <p:nvPr/>
        </p:nvSpPr>
        <p:spPr>
          <a:xfrm>
            <a:off x="1482130" y="253742"/>
            <a:ext cx="89414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u="sng">
                <a:solidFill>
                  <a:srgbClr val="00B050"/>
                </a:solidFill>
                <a:latin typeface="Comic Sans MS"/>
                <a:cs typeface="Calibri"/>
              </a:rPr>
              <a:t>(Continue...)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BA9BB0B6-E222-BF7E-0511-28DA04BB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49" y="827011"/>
            <a:ext cx="4914181" cy="1120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DA8BCA-76AC-6762-5849-1977196A3D77}"/>
              </a:ext>
            </a:extLst>
          </p:cNvPr>
          <p:cNvSpPr txBox="1"/>
          <p:nvPr/>
        </p:nvSpPr>
        <p:spPr>
          <a:xfrm>
            <a:off x="446961" y="2151552"/>
            <a:ext cx="17671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tx2"/>
                </a:solidFill>
                <a:latin typeface="Comic Sans MS"/>
                <a:cs typeface="Calibri"/>
              </a:rPr>
              <a:t>Define, </a:t>
            </a:r>
            <a:endParaRPr lang="en-US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AD9BB286-F889-987F-1197-2211583F4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079" y="3007258"/>
            <a:ext cx="6783237" cy="958503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A9301305-F1F5-F68B-179D-9C75C2AB5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589" y="4040690"/>
            <a:ext cx="6438181" cy="1120130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E5BE5AA2-CB06-66D2-AE60-AC084F0C4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249" y="5061255"/>
            <a:ext cx="7689011" cy="890544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BA05F636-C0F8-3628-8925-4F34B7E43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853" y="2084411"/>
            <a:ext cx="6596331" cy="89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0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8B0B1-BD2D-63F2-DDBF-CAA53DD2D60B}"/>
              </a:ext>
            </a:extLst>
          </p:cNvPr>
          <p:cNvSpPr txBox="1"/>
          <p:nvPr/>
        </p:nvSpPr>
        <p:spPr>
          <a:xfrm>
            <a:off x="1482130" y="253742"/>
            <a:ext cx="89414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u="sng">
                <a:solidFill>
                  <a:srgbClr val="00B050"/>
                </a:solidFill>
                <a:latin typeface="Comic Sans MS"/>
                <a:cs typeface="Calibri"/>
              </a:rPr>
              <a:t>(Continue...)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57AE9B-43F1-75BE-C3AC-25AB31C581E4}"/>
              </a:ext>
            </a:extLst>
          </p:cNvPr>
          <p:cNvGrpSpPr/>
          <p:nvPr/>
        </p:nvGrpSpPr>
        <p:grpSpPr>
          <a:xfrm>
            <a:off x="1475117" y="906199"/>
            <a:ext cx="8876580" cy="890544"/>
            <a:chOff x="1475117" y="906199"/>
            <a:chExt cx="8876580" cy="890544"/>
          </a:xfrm>
        </p:grpSpPr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E5BE5AA2-CB06-66D2-AE60-AC084F0C4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117" y="906199"/>
              <a:ext cx="7689011" cy="89054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BB5881-1B59-273A-FDC7-DE05B646BA4A}"/>
                </a:ext>
              </a:extLst>
            </p:cNvPr>
            <p:cNvSpPr txBox="1"/>
            <p:nvPr/>
          </p:nvSpPr>
          <p:spPr>
            <a:xfrm>
              <a:off x="8929602" y="1116381"/>
              <a:ext cx="142209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GB" sz="2400" b="1" dirty="0">
                <a:solidFill>
                  <a:srgbClr val="FF0000"/>
                </a:solidFill>
                <a:latin typeface="Comic Sans MS"/>
                <a:cs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0C2A96-D5CD-5923-60F7-A6D965A141F9}"/>
              </a:ext>
            </a:extLst>
          </p:cNvPr>
          <p:cNvGrpSpPr/>
          <p:nvPr/>
        </p:nvGrpSpPr>
        <p:grpSpPr>
          <a:xfrm>
            <a:off x="1130151" y="2137177"/>
            <a:ext cx="9334167" cy="905433"/>
            <a:chOff x="1000755" y="1935893"/>
            <a:chExt cx="9334167" cy="9054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45B6F6-409E-4BF0-9EAE-D4EA6B56F8F5}"/>
                </a:ext>
              </a:extLst>
            </p:cNvPr>
            <p:cNvSpPr txBox="1"/>
            <p:nvPr/>
          </p:nvSpPr>
          <p:spPr>
            <a:xfrm>
              <a:off x="1000755" y="1935893"/>
              <a:ext cx="9334167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GB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"/>
                  <a:cs typeface="Calibri"/>
                </a:rPr>
                <a:t>We have just found tensor structure in MLD estimation. 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cs typeface="Calibri"/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GB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"/>
                  <a:cs typeface="Calibri"/>
                </a:rPr>
                <a:t>Efficient tensor contraction           Efficient MLD estimation.</a:t>
              </a:r>
            </a:p>
          </p:txBody>
        </p: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2DB28C0B-5282-6787-FC8B-DC78BDE2A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4835" y="2190750"/>
              <a:ext cx="916557" cy="65057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B3068F-9D28-F1FB-25F9-2346E86A36F2}"/>
              </a:ext>
            </a:extLst>
          </p:cNvPr>
          <p:cNvSpPr txBox="1"/>
          <p:nvPr/>
        </p:nvSpPr>
        <p:spPr>
          <a:xfrm>
            <a:off x="483169" y="3431139"/>
            <a:ext cx="113757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Georgia Pro"/>
                <a:cs typeface="Calibri"/>
              </a:rPr>
              <a:t>Simplification of the tensors under </a:t>
            </a:r>
            <a:r>
              <a:rPr lang="en-GB" sz="2400" dirty="0">
                <a:solidFill>
                  <a:srgbClr val="0070C0"/>
                </a:solidFill>
                <a:latin typeface="Georgia Pro"/>
                <a:cs typeface="Calibri"/>
              </a:rPr>
              <a:t>''Uncorrelated Quantum channel''</a:t>
            </a:r>
            <a:r>
              <a:rPr lang="en-GB" sz="2400" dirty="0">
                <a:solidFill>
                  <a:srgbClr val="FF0000"/>
                </a:solidFill>
                <a:latin typeface="Georgia Pro"/>
                <a:cs typeface="Calibri"/>
              </a:rPr>
              <a:t> assumption</a:t>
            </a:r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51C0C68B-829F-7DA8-0561-FD9156902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570" y="4154751"/>
            <a:ext cx="6596331" cy="892007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5EA6ACF-F093-74AA-4CEE-DDDCC1FF2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739" y="4853204"/>
            <a:ext cx="6984522" cy="717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4E55ED-A9EF-6760-7C9B-EEDC8DED9938}"/>
              </a:ext>
            </a:extLst>
          </p:cNvPr>
          <p:cNvSpPr txBox="1"/>
          <p:nvPr/>
        </p:nvSpPr>
        <p:spPr>
          <a:xfrm>
            <a:off x="655697" y="5745893"/>
            <a:ext cx="1035495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rgbClr val="00B0F0"/>
                </a:solidFill>
                <a:latin typeface="Georgia Pro"/>
                <a:cs typeface="Calibri"/>
              </a:rPr>
              <a:t>T(L) tensor can be simplified too if underlying tensor network is efficiently contractable.</a:t>
            </a:r>
          </a:p>
        </p:txBody>
      </p:sp>
    </p:spTree>
    <p:extLst>
      <p:ext uri="{BB962C8B-B14F-4D97-AF65-F5344CB8AC3E}">
        <p14:creationId xmlns:p14="http://schemas.microsoft.com/office/powerpoint/2010/main" val="70288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A87130-AAC7-68EB-E1B7-3BC9A7D55B22}"/>
              </a:ext>
            </a:extLst>
          </p:cNvPr>
          <p:cNvSpPr txBox="1"/>
          <p:nvPr/>
        </p:nvSpPr>
        <p:spPr>
          <a:xfrm>
            <a:off x="614347" y="662474"/>
            <a:ext cx="10810737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 b="1" dirty="0">
                <a:latin typeface="Times New Roman"/>
                <a:cs typeface="Times New Roman"/>
              </a:rPr>
              <a:t>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Tensor Network Notation (TNN)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Tensor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Tensor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Stabilizer codes as tensors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Generating new stabilizer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Times New Roman"/>
                <a:cs typeface="Times New Roman"/>
              </a:rPr>
              <a:t>Code distance via tensor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Times New Roman"/>
                <a:cs typeface="Times New Roman"/>
              </a:rPr>
              <a:t>Maximum Likelihood decoding (MLD) via tensor network</a:t>
            </a:r>
          </a:p>
        </p:txBody>
      </p:sp>
    </p:spTree>
    <p:extLst>
      <p:ext uri="{BB962C8B-B14F-4D97-AF65-F5344CB8AC3E}">
        <p14:creationId xmlns:p14="http://schemas.microsoft.com/office/powerpoint/2010/main" val="375038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C8DDC5-898C-8FE5-CB38-8CA8A3893EA1}"/>
              </a:ext>
            </a:extLst>
          </p:cNvPr>
          <p:cNvSpPr txBox="1"/>
          <p:nvPr/>
        </p:nvSpPr>
        <p:spPr>
          <a:xfrm>
            <a:off x="1482130" y="253742"/>
            <a:ext cx="45707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u="sng">
                <a:solidFill>
                  <a:srgbClr val="00B050"/>
                </a:solidFill>
                <a:latin typeface="Comic Sans MS"/>
                <a:cs typeface="Calibri"/>
              </a:rPr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F75FC5-3A05-CF34-DCBF-C5312A6D3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42447"/>
              </p:ext>
            </p:extLst>
          </p:nvPr>
        </p:nvGraphicFramePr>
        <p:xfrm>
          <a:off x="779571" y="1014136"/>
          <a:ext cx="10908942" cy="352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502">
                  <a:extLst>
                    <a:ext uri="{9D8B030D-6E8A-4147-A177-3AD203B41FA5}">
                      <a16:colId xmlns:a16="http://schemas.microsoft.com/office/drawing/2014/main" val="1862631864"/>
                    </a:ext>
                  </a:extLst>
                </a:gridCol>
                <a:gridCol w="2253232">
                  <a:extLst>
                    <a:ext uri="{9D8B030D-6E8A-4147-A177-3AD203B41FA5}">
                      <a16:colId xmlns:a16="http://schemas.microsoft.com/office/drawing/2014/main" val="1000225593"/>
                    </a:ext>
                  </a:extLst>
                </a:gridCol>
                <a:gridCol w="2999679">
                  <a:extLst>
                    <a:ext uri="{9D8B030D-6E8A-4147-A177-3AD203B41FA5}">
                      <a16:colId xmlns:a16="http://schemas.microsoft.com/office/drawing/2014/main" val="123342865"/>
                    </a:ext>
                  </a:extLst>
                </a:gridCol>
                <a:gridCol w="3167529">
                  <a:extLst>
                    <a:ext uri="{9D8B030D-6E8A-4147-A177-3AD203B41FA5}">
                      <a16:colId xmlns:a16="http://schemas.microsoft.com/office/drawing/2014/main" val="1920558884"/>
                    </a:ext>
                  </a:extLst>
                </a:gridCol>
              </a:tblGrid>
              <a:tr h="1151432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rgbClr val="FF1515"/>
                          </a:solidFill>
                          <a:latin typeface="Times New Roman"/>
                        </a:rPr>
                        <a:t>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MLD (general)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240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MLD (with TN)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240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/>
                        <a:t>Assumptions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5309"/>
                  </a:ext>
                </a:extLst>
              </a:tr>
              <a:tr h="1151432">
                <a:tc>
                  <a:txBody>
                    <a:bodyPr/>
                    <a:lstStyle/>
                    <a:p>
                      <a:r>
                        <a:rPr lang="en-GB" sz="2000" b="1">
                          <a:solidFill>
                            <a:srgbClr val="FF0000"/>
                          </a:solidFill>
                        </a:rPr>
                        <a:t>Planar Surface Codes</a:t>
                      </a:r>
                    </a:p>
                    <a:p>
                      <a:pPr lvl="0">
                        <a:buNone/>
                      </a:pPr>
                      <a:endParaRPr lang="en-GB" sz="2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>
                          <a:latin typeface="Times New Roman"/>
                        </a:rPr>
                        <a:t>Uncorrelated Quantum channel,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2400">
                          <a:latin typeface="Times New Roman"/>
                        </a:rPr>
                        <a:t>and a few more.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55061"/>
                  </a:ext>
                </a:extLst>
              </a:tr>
              <a:tr h="1151432">
                <a:tc>
                  <a:txBody>
                    <a:bodyPr/>
                    <a:lstStyle/>
                    <a:p>
                      <a:r>
                        <a:rPr lang="en-GB" sz="2000" b="1">
                          <a:solidFill>
                            <a:srgbClr val="FF0000"/>
                          </a:solidFill>
                        </a:rPr>
                        <a:t>Holographic Codes</a:t>
                      </a:r>
                    </a:p>
                    <a:p>
                      <a:pPr lvl="0">
                        <a:buNone/>
                      </a:pPr>
                      <a:r>
                        <a:rPr lang="en-GB" sz="2000"/>
                        <a:t>(Ex. HaPPY code, </a:t>
                      </a:r>
                    </a:p>
                    <a:p>
                      <a:pPr lvl="0">
                        <a:buNone/>
                      </a:pPr>
                      <a:r>
                        <a:rPr lang="en-GB" sz="2000"/>
                        <a:t>3-Qutrit,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0" i="0" u="none" strike="noStrike" noProof="0">
                          <a:latin typeface="Times New Roman"/>
                        </a:rPr>
                        <a:t>Uncorrelated Quantum channel</a:t>
                      </a:r>
                      <a:endParaRPr lang="en-GB" sz="24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GB" sz="2400" b="0" i="0" u="none" strike="noStrike" noProof="0">
                          <a:latin typeface="Times New Roman"/>
                        </a:rPr>
                        <a:t>and a few more.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4700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2141424-70D5-0680-87E4-36D179129C7E}"/>
              </a:ext>
            </a:extLst>
          </p:cNvPr>
          <p:cNvGrpSpPr/>
          <p:nvPr/>
        </p:nvGrpSpPr>
        <p:grpSpPr>
          <a:xfrm>
            <a:off x="3372928" y="2365439"/>
            <a:ext cx="5101086" cy="2069612"/>
            <a:chOff x="3847381" y="2365439"/>
            <a:chExt cx="5101086" cy="2069612"/>
          </a:xfrm>
        </p:grpSpPr>
        <p:pic>
          <p:nvPicPr>
            <p:cNvPr id="2" name="Picture 4">
              <a:extLst>
                <a:ext uri="{FF2B5EF4-FFF2-40B4-BE49-F238E27FC236}">
                  <a16:creationId xmlns:a16="http://schemas.microsoft.com/office/drawing/2014/main" id="{3145A30E-1D64-CAA0-EE31-46238871B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8023" y="2365439"/>
              <a:ext cx="2239993" cy="746896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497107DE-13A1-15F7-85B0-3C6A149E5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2777" y="2365439"/>
              <a:ext cx="2124974" cy="689387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00C9016C-C7CF-DE6F-A3BA-8CF13514B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6475" y="3429363"/>
              <a:ext cx="3001992" cy="1005688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385FDE7B-DD52-B50B-6F53-33F9E9AE5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7381" y="3429363"/>
              <a:ext cx="2355012" cy="79002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BE0B69D-5218-5E50-7A0C-E1460A74862E}"/>
              </a:ext>
            </a:extLst>
          </p:cNvPr>
          <p:cNvSpPr txBox="1"/>
          <p:nvPr/>
        </p:nvSpPr>
        <p:spPr>
          <a:xfrm>
            <a:off x="1000755" y="5257063"/>
            <a:ext cx="107719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u="sng">
                <a:solidFill>
                  <a:schemeClr val="tx1">
                    <a:lumMod val="95000"/>
                    <a:lumOff val="5000"/>
                  </a:schemeClr>
                </a:solidFill>
                <a:latin typeface="Georgia Pro"/>
                <a:cs typeface="Calibri"/>
              </a:rPr>
              <a:t>Remarks: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latin typeface="Georgia Pro"/>
                <a:cs typeface="Calibri"/>
              </a:rPr>
              <a:t>Compare Toric code (a surface code) Edmond algorithms 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latin typeface="Georgia Pro"/>
                <a:cs typeface="Calibri"/>
              </a:rPr>
              <a:t>Some more context of uses: MERA, Concatenated and Convolutional codes.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65BF9563-C3BB-5F75-9950-873EFED23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6362" y="5629870"/>
            <a:ext cx="2743200" cy="4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45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55FED-ACC3-FAE4-A68E-7294B211DB6C}"/>
              </a:ext>
            </a:extLst>
          </p:cNvPr>
          <p:cNvSpPr txBox="1"/>
          <p:nvPr/>
        </p:nvSpPr>
        <p:spPr>
          <a:xfrm>
            <a:off x="320748" y="364769"/>
            <a:ext cx="115505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5661F-9BB1-68FB-DB3D-F192CCD98934}"/>
              </a:ext>
            </a:extLst>
          </p:cNvPr>
          <p:cNvSpPr txBox="1"/>
          <p:nvPr/>
        </p:nvSpPr>
        <p:spPr>
          <a:xfrm>
            <a:off x="511278" y="764879"/>
            <a:ext cx="11464412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Farrelly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Terry,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Tuckett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David K., and Thomas M. Stace. "Local tensor-network codes."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(2021).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Bridgeman, Jacob C., and Christopher T. Chubb. "Hand-waving and Interpretive Dance: An Introductory Course on Tensor Networks."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(2016).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Farrelly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Terry, Harris, Robert J., McMahon, Nathan A., and Thomas M. Stace. "Tensor-network codes."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(2020).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Link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https://github.com/qecsim/TensorNetworkCodes.jl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Bravyi</a:t>
            </a:r>
            <a:r>
              <a:rPr lang="en-I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Suchara</a:t>
            </a:r>
            <a:r>
              <a:rPr lang="en-I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Vargo. </a:t>
            </a:r>
            <a:r>
              <a:rPr lang="en-I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Effcient</a:t>
            </a:r>
            <a:r>
              <a:rPr lang="en-I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maximum likelihood decoding in the surface code. Phys. Rev. A, 90:032326, 2014.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Link</a:t>
            </a: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Ferris, Andrew J., and David Poulin. "Tensor Networks and Quantum Error Correction."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(2013).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Link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https://errorcorrectionzoo.org/c/happy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7663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19E46BB-78B1-0D4C-B7A6-A0AD80A48F56}"/>
              </a:ext>
            </a:extLst>
          </p:cNvPr>
          <p:cNvGrpSpPr/>
          <p:nvPr/>
        </p:nvGrpSpPr>
        <p:grpSpPr>
          <a:xfrm>
            <a:off x="1879530" y="1152666"/>
            <a:ext cx="7980655" cy="4395351"/>
            <a:chOff x="2198417" y="1263003"/>
            <a:chExt cx="7980655" cy="4395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B8158CF-3146-754F-96FE-7673D1512E6D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3052524" y="2373732"/>
              <a:ext cx="1226516" cy="654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611FBA-D44A-6D7D-09DC-E92572C04D86}"/>
                </a:ext>
              </a:extLst>
            </p:cNvPr>
            <p:cNvCxnSpPr>
              <a:cxnSpLocks/>
              <a:stCxn id="19" idx="1"/>
              <a:endCxn id="4" idx="5"/>
            </p:cNvCxnSpPr>
            <p:nvPr/>
          </p:nvCxnSpPr>
          <p:spPr>
            <a:xfrm flipH="1" flipV="1">
              <a:off x="3052524" y="3722360"/>
              <a:ext cx="690444" cy="109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107697E-ECF1-FECC-0E9B-35AE17E904B0}"/>
                </a:ext>
              </a:extLst>
            </p:cNvPr>
            <p:cNvCxnSpPr>
              <a:cxnSpLocks/>
              <a:stCxn id="21" idx="1"/>
              <a:endCxn id="17" idx="5"/>
            </p:cNvCxnSpPr>
            <p:nvPr/>
          </p:nvCxnSpPr>
          <p:spPr>
            <a:xfrm flipH="1" flipV="1">
              <a:off x="8054311" y="3455135"/>
              <a:ext cx="797720" cy="10411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89AC1F-7C36-2EED-8559-9646E39D9EAE}"/>
                </a:ext>
              </a:extLst>
            </p:cNvPr>
            <p:cNvCxnSpPr>
              <a:cxnSpLocks/>
              <a:stCxn id="19" idx="7"/>
              <a:endCxn id="17" idx="3"/>
            </p:cNvCxnSpPr>
            <p:nvPr/>
          </p:nvCxnSpPr>
          <p:spPr>
            <a:xfrm flipV="1">
              <a:off x="4437159" y="3455135"/>
              <a:ext cx="2922961" cy="1365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0B43AF-A6FF-DF4A-C413-D6C3D0EADD60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60774" y="2373732"/>
              <a:ext cx="2099346" cy="3872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1256F92-89E9-5211-D80E-DD776D68F18A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5117002" y="2720827"/>
              <a:ext cx="1122770" cy="20765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391813D-C53E-D753-887B-4338FDCEBC3B}"/>
                </a:ext>
              </a:extLst>
            </p:cNvPr>
            <p:cNvCxnSpPr>
              <a:cxnSpLocks/>
              <a:stCxn id="10" idx="6"/>
              <a:endCxn id="18" idx="2"/>
            </p:cNvCxnSpPr>
            <p:nvPr/>
          </p:nvCxnSpPr>
          <p:spPr>
            <a:xfrm>
              <a:off x="7131586" y="1753870"/>
              <a:ext cx="2003594" cy="5627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84E7349-94E7-ECAA-2B4E-37D27DDDAA31}"/>
                </a:ext>
              </a:extLst>
            </p:cNvPr>
            <p:cNvCxnSpPr>
              <a:cxnSpLocks/>
              <a:stCxn id="10" idx="4"/>
              <a:endCxn id="20" idx="0"/>
            </p:cNvCxnSpPr>
            <p:nvPr/>
          </p:nvCxnSpPr>
          <p:spPr>
            <a:xfrm flipH="1">
              <a:off x="6586868" y="2244736"/>
              <a:ext cx="53852" cy="24088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CD77FDF-3616-3479-E25F-FDA6A2F6B1CD}"/>
                </a:ext>
              </a:extLst>
            </p:cNvPr>
            <p:cNvCxnSpPr>
              <a:cxnSpLocks/>
              <a:stCxn id="18" idx="3"/>
              <a:endCxn id="20" idx="7"/>
            </p:cNvCxnSpPr>
            <p:nvPr/>
          </p:nvCxnSpPr>
          <p:spPr>
            <a:xfrm flipH="1">
              <a:off x="6933963" y="2663717"/>
              <a:ext cx="2344988" cy="2133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0D6CB95-DF74-B2A9-1E46-23FBE841231C}"/>
                </a:ext>
              </a:extLst>
            </p:cNvPr>
            <p:cNvGrpSpPr/>
            <p:nvPr/>
          </p:nvGrpSpPr>
          <p:grpSpPr>
            <a:xfrm>
              <a:off x="4265242" y="1882865"/>
              <a:ext cx="1043892" cy="981734"/>
              <a:chOff x="4265242" y="1882865"/>
              <a:chExt cx="1043892" cy="98173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678BD4F-1EFE-574D-F602-4B8D10FF10E6}"/>
                  </a:ext>
                </a:extLst>
              </p:cNvPr>
              <p:cNvSpPr/>
              <p:nvPr/>
            </p:nvSpPr>
            <p:spPr>
              <a:xfrm>
                <a:off x="4279040" y="1882865"/>
                <a:ext cx="981734" cy="981734"/>
              </a:xfrm>
              <a:prstGeom prst="ellipse">
                <a:avLst/>
              </a:prstGeom>
              <a:solidFill>
                <a:schemeClr val="accent6">
                  <a:alpha val="79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0635CEBA-D739-03DE-B089-4F9E2346AF9B}"/>
                      </a:ext>
                    </a:extLst>
                  </p:cNvPr>
                  <p:cNvSpPr txBox="1"/>
                  <p:nvPr/>
                </p:nvSpPr>
                <p:spPr>
                  <a:xfrm>
                    <a:off x="4265242" y="1958233"/>
                    <a:ext cx="1043892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IN" sz="48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0635CEBA-D739-03DE-B089-4F9E2346AF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242" y="1958233"/>
                    <a:ext cx="1043892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BFBD24A-6D29-AF22-B0E0-B589BD4390C4}"/>
                </a:ext>
              </a:extLst>
            </p:cNvPr>
            <p:cNvGrpSpPr/>
            <p:nvPr/>
          </p:nvGrpSpPr>
          <p:grpSpPr>
            <a:xfrm>
              <a:off x="2198417" y="2884397"/>
              <a:ext cx="1043892" cy="981735"/>
              <a:chOff x="2198417" y="2884397"/>
              <a:chExt cx="1043892" cy="98173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3979EDF-C605-156A-9967-5D1DA38CA7C8}"/>
                  </a:ext>
                </a:extLst>
              </p:cNvPr>
              <p:cNvSpPr/>
              <p:nvPr/>
            </p:nvSpPr>
            <p:spPr>
              <a:xfrm>
                <a:off x="2214561" y="2884397"/>
                <a:ext cx="981735" cy="981735"/>
              </a:xfrm>
              <a:prstGeom prst="ellipse">
                <a:avLst/>
              </a:prstGeom>
              <a:solidFill>
                <a:srgbClr val="FF6D6D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9977066-245D-0FFD-42DE-47BFEA497B7A}"/>
                      </a:ext>
                    </a:extLst>
                  </p:cNvPr>
                  <p:cNvSpPr txBox="1"/>
                  <p:nvPr/>
                </p:nvSpPr>
                <p:spPr>
                  <a:xfrm>
                    <a:off x="2198417" y="2958752"/>
                    <a:ext cx="1043892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IN" sz="480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9977066-245D-0FFD-42DE-47BFEA497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8417" y="2958752"/>
                    <a:ext cx="104389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EF09253-6EA2-34BD-0270-147242E98513}"/>
                </a:ext>
              </a:extLst>
            </p:cNvPr>
            <p:cNvGrpSpPr/>
            <p:nvPr/>
          </p:nvGrpSpPr>
          <p:grpSpPr>
            <a:xfrm>
              <a:off x="6118773" y="1263003"/>
              <a:ext cx="1043892" cy="981733"/>
              <a:chOff x="6118773" y="1263003"/>
              <a:chExt cx="1043892" cy="98173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DFAD4-2838-038E-4CE4-1B1B8E968646}"/>
                  </a:ext>
                </a:extLst>
              </p:cNvPr>
              <p:cNvSpPr/>
              <p:nvPr/>
            </p:nvSpPr>
            <p:spPr>
              <a:xfrm>
                <a:off x="6149853" y="1263003"/>
                <a:ext cx="981733" cy="981733"/>
              </a:xfrm>
              <a:prstGeom prst="ellipse">
                <a:avLst/>
              </a:prstGeom>
              <a:solidFill>
                <a:srgbClr val="5BD4FF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CF4FE065-3C3B-F30D-B7C3-05D233177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18773" y="1309801"/>
                    <a:ext cx="1043892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IN" sz="480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CF4FE065-3C3B-F30D-B7C3-05D233177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8773" y="1309801"/>
                    <a:ext cx="1043892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8A95354D-BD10-4129-3086-018724AF370E}"/>
                </a:ext>
              </a:extLst>
            </p:cNvPr>
            <p:cNvGrpSpPr/>
            <p:nvPr/>
          </p:nvGrpSpPr>
          <p:grpSpPr>
            <a:xfrm>
              <a:off x="7216349" y="2617173"/>
              <a:ext cx="1053232" cy="981733"/>
              <a:chOff x="7216349" y="2617173"/>
              <a:chExt cx="1053232" cy="98173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6A37D90-9E41-0729-E277-024FA7B3B7E6}"/>
                  </a:ext>
                </a:extLst>
              </p:cNvPr>
              <p:cNvSpPr/>
              <p:nvPr/>
            </p:nvSpPr>
            <p:spPr>
              <a:xfrm>
                <a:off x="7216349" y="2617173"/>
                <a:ext cx="981733" cy="981733"/>
              </a:xfrm>
              <a:prstGeom prst="ellipse">
                <a:avLst/>
              </a:prstGeom>
              <a:solidFill>
                <a:srgbClr val="DC85EB"/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C55EACE-255B-D2C9-46F6-30AC074AC00F}"/>
                      </a:ext>
                    </a:extLst>
                  </p:cNvPr>
                  <p:cNvSpPr txBox="1"/>
                  <p:nvPr/>
                </p:nvSpPr>
                <p:spPr>
                  <a:xfrm>
                    <a:off x="7225689" y="2700950"/>
                    <a:ext cx="1043892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IN" sz="480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C55EACE-255B-D2C9-46F6-30AC074AC0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5689" y="2700950"/>
                    <a:ext cx="1043892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CD5CA65-A3CC-BA9F-69EE-3B114B3626FC}"/>
                </a:ext>
              </a:extLst>
            </p:cNvPr>
            <p:cNvGrpSpPr/>
            <p:nvPr/>
          </p:nvGrpSpPr>
          <p:grpSpPr>
            <a:xfrm>
              <a:off x="9135180" y="1825756"/>
              <a:ext cx="1043892" cy="981732"/>
              <a:chOff x="9135180" y="1825756"/>
              <a:chExt cx="1043892" cy="98173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F528E75-3851-3F68-BFB6-4A9C4BF1E09D}"/>
                  </a:ext>
                </a:extLst>
              </p:cNvPr>
              <p:cNvSpPr/>
              <p:nvPr/>
            </p:nvSpPr>
            <p:spPr>
              <a:xfrm>
                <a:off x="9135180" y="1825756"/>
                <a:ext cx="981732" cy="9817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3EE0800-CF54-95A6-C563-9CE9F4F827AC}"/>
                      </a:ext>
                    </a:extLst>
                  </p:cNvPr>
                  <p:cNvSpPr txBox="1"/>
                  <p:nvPr/>
                </p:nvSpPr>
                <p:spPr>
                  <a:xfrm>
                    <a:off x="9135180" y="1924135"/>
                    <a:ext cx="1043892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en-IN" sz="480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3EE0800-CF54-95A6-C563-9CE9F4F827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5180" y="1924135"/>
                    <a:ext cx="1043892" cy="83099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57F7072-E04E-7298-565F-4A387C97CB86}"/>
                </a:ext>
              </a:extLst>
            </p:cNvPr>
            <p:cNvGrpSpPr/>
            <p:nvPr/>
          </p:nvGrpSpPr>
          <p:grpSpPr>
            <a:xfrm>
              <a:off x="3596036" y="4676621"/>
              <a:ext cx="1043892" cy="981733"/>
              <a:chOff x="3596036" y="4676621"/>
              <a:chExt cx="1043892" cy="98173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EA6929-43D0-CE63-E43B-4F417CBA236D}"/>
                  </a:ext>
                </a:extLst>
              </p:cNvPr>
              <p:cNvSpPr/>
              <p:nvPr/>
            </p:nvSpPr>
            <p:spPr>
              <a:xfrm>
                <a:off x="3599197" y="4676621"/>
                <a:ext cx="981733" cy="981733"/>
              </a:xfrm>
              <a:prstGeom prst="ellipse">
                <a:avLst/>
              </a:prstGeom>
              <a:solidFill>
                <a:srgbClr val="5BD4FF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8F90013E-5F90-03B1-BBF1-01BC181739B6}"/>
                      </a:ext>
                    </a:extLst>
                  </p:cNvPr>
                  <p:cNvSpPr txBox="1"/>
                  <p:nvPr/>
                </p:nvSpPr>
                <p:spPr>
                  <a:xfrm>
                    <a:off x="3596036" y="4778885"/>
                    <a:ext cx="1043892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IN" sz="480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8F90013E-5F90-03B1-BBF1-01BC181739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6036" y="4778885"/>
                    <a:ext cx="1043892" cy="8309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7D56A66-949B-C80A-A466-1EA9BAA97127}"/>
                </a:ext>
              </a:extLst>
            </p:cNvPr>
            <p:cNvGrpSpPr/>
            <p:nvPr/>
          </p:nvGrpSpPr>
          <p:grpSpPr>
            <a:xfrm>
              <a:off x="6074193" y="4653565"/>
              <a:ext cx="1043892" cy="981735"/>
              <a:chOff x="6074193" y="4653565"/>
              <a:chExt cx="1043892" cy="98173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ADD0361-4856-90EA-7E88-2940981FAD6E}"/>
                  </a:ext>
                </a:extLst>
              </p:cNvPr>
              <p:cNvSpPr/>
              <p:nvPr/>
            </p:nvSpPr>
            <p:spPr>
              <a:xfrm>
                <a:off x="6096000" y="4653565"/>
                <a:ext cx="981735" cy="981735"/>
              </a:xfrm>
              <a:prstGeom prst="ellipse">
                <a:avLst/>
              </a:prstGeom>
              <a:solidFill>
                <a:srgbClr val="FF6D6D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3C88BD0-C905-DFEF-9BFE-23C654CEDA49}"/>
                      </a:ext>
                    </a:extLst>
                  </p:cNvPr>
                  <p:cNvSpPr txBox="1"/>
                  <p:nvPr/>
                </p:nvSpPr>
                <p:spPr>
                  <a:xfrm>
                    <a:off x="6074193" y="4728933"/>
                    <a:ext cx="1043892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IN" sz="480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3C88BD0-C905-DFEF-9BFE-23C654CEDA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4193" y="4728933"/>
                    <a:ext cx="1043892" cy="83099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3CC45438-3126-D5E0-3766-81EF0934E6B4}"/>
                </a:ext>
              </a:extLst>
            </p:cNvPr>
            <p:cNvGrpSpPr/>
            <p:nvPr/>
          </p:nvGrpSpPr>
          <p:grpSpPr>
            <a:xfrm>
              <a:off x="8708260" y="4352494"/>
              <a:ext cx="981732" cy="981732"/>
              <a:chOff x="8708260" y="4352494"/>
              <a:chExt cx="981732" cy="98173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4CFE60D-5AAC-D364-32C0-E3897C3A5B9F}"/>
                  </a:ext>
                </a:extLst>
              </p:cNvPr>
              <p:cNvSpPr/>
              <p:nvPr/>
            </p:nvSpPr>
            <p:spPr>
              <a:xfrm>
                <a:off x="8708260" y="4352494"/>
                <a:ext cx="981732" cy="98173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F4482206-A930-CE55-FE19-EB670CEAD1C8}"/>
                      </a:ext>
                    </a:extLst>
                  </p:cNvPr>
                  <p:cNvSpPr txBox="1"/>
                  <p:nvPr/>
                </p:nvSpPr>
                <p:spPr>
                  <a:xfrm>
                    <a:off x="8857634" y="4427861"/>
                    <a:ext cx="754358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IN" sz="480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F4482206-A930-CE55-FE19-EB670CEAD1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7634" y="4427861"/>
                    <a:ext cx="754358" cy="8309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6C5035-24A6-FE8C-FF14-DD9C99665F0A}"/>
                </a:ext>
              </a:extLst>
            </p:cNvPr>
            <p:cNvCxnSpPr>
              <a:cxnSpLocks/>
              <a:stCxn id="21" idx="2"/>
              <a:endCxn id="4" idx="6"/>
            </p:cNvCxnSpPr>
            <p:nvPr/>
          </p:nvCxnSpPr>
          <p:spPr>
            <a:xfrm flipH="1" flipV="1">
              <a:off x="3196296" y="3375265"/>
              <a:ext cx="5511964" cy="1468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73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19D45-533A-92A8-40E3-82586461B52A}"/>
              </a:ext>
            </a:extLst>
          </p:cNvPr>
          <p:cNvSpPr txBox="1"/>
          <p:nvPr/>
        </p:nvSpPr>
        <p:spPr>
          <a:xfrm>
            <a:off x="417258" y="584738"/>
            <a:ext cx="54381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Tensors?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Generalisation of vectors and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019865-BFEE-DDBB-BDE0-4F58339060BE}"/>
                  </a:ext>
                </a:extLst>
              </p:cNvPr>
              <p:cNvSpPr txBox="1"/>
              <p:nvPr/>
            </p:nvSpPr>
            <p:spPr>
              <a:xfrm>
                <a:off x="636194" y="2523252"/>
                <a:ext cx="2834788" cy="713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(rank = 1)</a:t>
                </a:r>
              </a:p>
              <a:p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019865-BFEE-DDBB-BDE0-4F5833906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4" y="2523252"/>
                <a:ext cx="2834788" cy="713400"/>
              </a:xfrm>
              <a:prstGeom prst="rect">
                <a:avLst/>
              </a:prstGeom>
              <a:blipFill>
                <a:blip r:embed="rId2"/>
                <a:stretch>
                  <a:fillRect l="-2151" t="-512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3433E-AF10-D718-2F60-CDBAB3100D51}"/>
                  </a:ext>
                </a:extLst>
              </p:cNvPr>
              <p:cNvSpPr txBox="1"/>
              <p:nvPr/>
            </p:nvSpPr>
            <p:spPr>
              <a:xfrm>
                <a:off x="636194" y="3621348"/>
                <a:ext cx="310537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(rank = 2)</a:t>
                </a:r>
              </a:p>
              <a:p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𝑛𝑥𝑚</m:t>
                        </m:r>
                      </m:sup>
                    </m:sSup>
                  </m:oMath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3433E-AF10-D718-2F60-CDBAB3100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4" y="3621348"/>
                <a:ext cx="3105376" cy="707886"/>
              </a:xfrm>
              <a:prstGeom prst="rect">
                <a:avLst/>
              </a:prstGeom>
              <a:blipFill>
                <a:blip r:embed="rId3"/>
                <a:stretch>
                  <a:fillRect l="-1961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BA775A-0FF5-ED73-294F-640BE2126226}"/>
              </a:ext>
            </a:extLst>
          </p:cNvPr>
          <p:cNvSpPr txBox="1"/>
          <p:nvPr/>
        </p:nvSpPr>
        <p:spPr>
          <a:xfrm>
            <a:off x="636194" y="4723199"/>
            <a:ext cx="3730528" cy="40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Rank-3 tensor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4B310A-EBEE-B262-5D98-F43BF87D7310}"/>
                  </a:ext>
                </a:extLst>
              </p:cNvPr>
              <p:cNvSpPr txBox="1"/>
              <p:nvPr/>
            </p:nvSpPr>
            <p:spPr>
              <a:xfrm>
                <a:off x="4442467" y="2630905"/>
                <a:ext cx="782907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4B310A-EBEE-B262-5D98-F43BF87D7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67" y="2630905"/>
                <a:ext cx="782907" cy="460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72595-8B3C-D30C-CDAE-FD2B7CC107A6}"/>
                  </a:ext>
                </a:extLst>
              </p:cNvPr>
              <p:cNvSpPr txBox="1"/>
              <p:nvPr/>
            </p:nvSpPr>
            <p:spPr>
              <a:xfrm>
                <a:off x="4379382" y="3740507"/>
                <a:ext cx="1213024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72595-8B3C-D30C-CDAE-FD2B7CC10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382" y="3740507"/>
                <a:ext cx="1213024" cy="461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9FD70F3-C866-AFD3-B593-741D95A0F570}"/>
              </a:ext>
            </a:extLst>
          </p:cNvPr>
          <p:cNvGrpSpPr/>
          <p:nvPr/>
        </p:nvGrpSpPr>
        <p:grpSpPr>
          <a:xfrm>
            <a:off x="4176664" y="4514549"/>
            <a:ext cx="1412566" cy="674057"/>
            <a:chOff x="5052093" y="3283423"/>
            <a:chExt cx="1412566" cy="6740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7B10314-6655-2798-6B64-A947469921E2}"/>
                    </a:ext>
                  </a:extLst>
                </p:cNvPr>
                <p:cNvSpPr txBox="1"/>
                <p:nvPr/>
              </p:nvSpPr>
              <p:spPr>
                <a:xfrm>
                  <a:off x="5052093" y="3495494"/>
                  <a:ext cx="1412566" cy="4619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IN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I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7B10314-6655-2798-6B64-A94746992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093" y="3495494"/>
                  <a:ext cx="1412566" cy="461986"/>
                </a:xfrm>
                <a:prstGeom prst="rect">
                  <a:avLst/>
                </a:prstGeom>
                <a:blipFill>
                  <a:blip r:embed="rId6"/>
                  <a:stretch>
                    <a:fillRect l="-9914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CE6989-EF66-63B0-6535-66932F16F1B9}"/>
                    </a:ext>
                  </a:extLst>
                </p:cNvPr>
                <p:cNvSpPr txBox="1"/>
                <p:nvPr/>
              </p:nvSpPr>
              <p:spPr>
                <a:xfrm>
                  <a:off x="5460550" y="3283423"/>
                  <a:ext cx="739451" cy="5542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i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i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i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CE6989-EF66-63B0-6535-66932F16F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550" y="3283423"/>
                  <a:ext cx="739451" cy="5542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A4771-D21A-A7D6-6619-8AAC35BA39C2}"/>
                  </a:ext>
                </a:extLst>
              </p:cNvPr>
              <p:cNvSpPr txBox="1"/>
              <p:nvPr/>
            </p:nvSpPr>
            <p:spPr>
              <a:xfrm>
                <a:off x="596626" y="5668081"/>
                <a:ext cx="4892598" cy="713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Rank-r tensor</a:t>
                </a:r>
              </a:p>
              <a:p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… ×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A4771-D21A-A7D6-6619-8AAC35BA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6" y="5668081"/>
                <a:ext cx="4892598" cy="713400"/>
              </a:xfrm>
              <a:prstGeom prst="rect">
                <a:avLst/>
              </a:prstGeom>
              <a:blipFill>
                <a:blip r:embed="rId8"/>
                <a:stretch>
                  <a:fillRect l="-1372" t="-512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A3298D3-E9A6-932E-D2DA-56D64030C59C}"/>
              </a:ext>
            </a:extLst>
          </p:cNvPr>
          <p:cNvSpPr txBox="1"/>
          <p:nvPr/>
        </p:nvSpPr>
        <p:spPr>
          <a:xfrm>
            <a:off x="684498" y="1623399"/>
            <a:ext cx="5159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Rank (r)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Number of indices = Number of legs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CD6868-9489-5815-C936-07BCCED59AF3}"/>
                  </a:ext>
                </a:extLst>
              </p:cNvPr>
              <p:cNvSpPr txBox="1"/>
              <p:nvPr/>
            </p:nvSpPr>
            <p:spPr>
              <a:xfrm>
                <a:off x="7218368" y="2602194"/>
                <a:ext cx="4338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CD6868-9489-5815-C936-07BCCED59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68" y="2602194"/>
                <a:ext cx="433874" cy="369332"/>
              </a:xfrm>
              <a:prstGeom prst="rect">
                <a:avLst/>
              </a:prstGeom>
              <a:blipFill>
                <a:blip r:embed="rId9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526BBD-DE17-FCB9-8DBF-34C912762250}"/>
                  </a:ext>
                </a:extLst>
              </p:cNvPr>
              <p:cNvSpPr txBox="1"/>
              <p:nvPr/>
            </p:nvSpPr>
            <p:spPr>
              <a:xfrm>
                <a:off x="7135667" y="3716532"/>
                <a:ext cx="629980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526BBD-DE17-FCB9-8DBF-34C912762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67" y="3716532"/>
                <a:ext cx="629980" cy="399084"/>
              </a:xfrm>
              <a:prstGeom prst="rect">
                <a:avLst/>
              </a:prstGeom>
              <a:blipFill>
                <a:blip r:embed="rId10"/>
                <a:stretch>
                  <a:fillRect l="-2913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9AD8FA-30E9-52C2-614F-65776E92B208}"/>
                  </a:ext>
                </a:extLst>
              </p:cNvPr>
              <p:cNvSpPr txBox="1"/>
              <p:nvPr/>
            </p:nvSpPr>
            <p:spPr>
              <a:xfrm>
                <a:off x="7254551" y="4652036"/>
                <a:ext cx="433874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9AD8FA-30E9-52C2-614F-65776E92B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51" y="4652036"/>
                <a:ext cx="433874" cy="399084"/>
              </a:xfrm>
              <a:prstGeom prst="rect">
                <a:avLst/>
              </a:prstGeom>
              <a:blipFill>
                <a:blip r:embed="rId11"/>
                <a:stretch>
                  <a:fillRect l="-23944" r="-40845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89DD43-981A-F260-4F2F-EE3A3FFB3788}"/>
                  </a:ext>
                </a:extLst>
              </p:cNvPr>
              <p:cNvSpPr txBox="1"/>
              <p:nvPr/>
            </p:nvSpPr>
            <p:spPr>
              <a:xfrm>
                <a:off x="4408369" y="5637167"/>
                <a:ext cx="1366935" cy="415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89DD43-981A-F260-4F2F-EE3A3FFB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369" y="5637167"/>
                <a:ext cx="1366935" cy="415627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F3CFDE2-5D83-F057-DCA3-907B221055C4}"/>
              </a:ext>
            </a:extLst>
          </p:cNvPr>
          <p:cNvSpPr txBox="1"/>
          <p:nvPr/>
        </p:nvSpPr>
        <p:spPr>
          <a:xfrm>
            <a:off x="7652242" y="905363"/>
            <a:ext cx="43771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Dimension (d): 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values an index can take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B73AFF-8F1F-FBE7-7093-3994796845F6}"/>
              </a:ext>
            </a:extLst>
          </p:cNvPr>
          <p:cNvSpPr txBox="1"/>
          <p:nvPr/>
        </p:nvSpPr>
        <p:spPr>
          <a:xfrm>
            <a:off x="6387449" y="2062365"/>
            <a:ext cx="2127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Einstein Notation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626A11-AFE3-E61E-ED62-687C0DC5A0C5}"/>
              </a:ext>
            </a:extLst>
          </p:cNvPr>
          <p:cNvSpPr txBox="1"/>
          <p:nvPr/>
        </p:nvSpPr>
        <p:spPr>
          <a:xfrm>
            <a:off x="9814195" y="2058932"/>
            <a:ext cx="834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TNN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5396BA-BBCA-420D-0A23-D407DE0561FE}"/>
              </a:ext>
            </a:extLst>
          </p:cNvPr>
          <p:cNvGrpSpPr/>
          <p:nvPr/>
        </p:nvGrpSpPr>
        <p:grpSpPr>
          <a:xfrm>
            <a:off x="9899713" y="2540397"/>
            <a:ext cx="1481144" cy="498914"/>
            <a:chOff x="9855509" y="2567949"/>
            <a:chExt cx="1481144" cy="49891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321914-D29F-3331-53E0-09C615D7AFBB}"/>
                </a:ext>
              </a:extLst>
            </p:cNvPr>
            <p:cNvSpPr/>
            <p:nvPr/>
          </p:nvSpPr>
          <p:spPr>
            <a:xfrm>
              <a:off x="9855509" y="2567949"/>
              <a:ext cx="498914" cy="498914"/>
            </a:xfrm>
            <a:prstGeom prst="ellipse">
              <a:avLst/>
            </a:prstGeom>
            <a:solidFill>
              <a:schemeClr val="accent1">
                <a:alpha val="69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4E8E52-60F6-8818-6D22-AD8CD2382145}"/>
                </a:ext>
              </a:extLst>
            </p:cNvPr>
            <p:cNvCxnSpPr>
              <a:stCxn id="31" idx="6"/>
            </p:cNvCxnSpPr>
            <p:nvPr/>
          </p:nvCxnSpPr>
          <p:spPr>
            <a:xfrm>
              <a:off x="10354423" y="2817406"/>
              <a:ext cx="571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6206E3F-9012-50F4-C4CB-F69E856AC227}"/>
                    </a:ext>
                  </a:extLst>
                </p:cNvPr>
                <p:cNvSpPr txBox="1"/>
                <p:nvPr/>
              </p:nvSpPr>
              <p:spPr>
                <a:xfrm>
                  <a:off x="10809448" y="2664922"/>
                  <a:ext cx="52720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6206E3F-9012-50F4-C4CB-F69E856AC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9448" y="2664922"/>
                  <a:ext cx="527205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F2091F-9C2D-BB8B-67F8-C4BB5F06B0D9}"/>
              </a:ext>
            </a:extLst>
          </p:cNvPr>
          <p:cNvGrpSpPr/>
          <p:nvPr/>
        </p:nvGrpSpPr>
        <p:grpSpPr>
          <a:xfrm>
            <a:off x="8982459" y="3616702"/>
            <a:ext cx="2333421" cy="498914"/>
            <a:chOff x="9161745" y="3626929"/>
            <a:chExt cx="2333421" cy="49891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D186513-FFE5-D59F-7293-5D3D35626AB7}"/>
                    </a:ext>
                  </a:extLst>
                </p:cNvPr>
                <p:cNvSpPr txBox="1"/>
                <p:nvPr/>
              </p:nvSpPr>
              <p:spPr>
                <a:xfrm>
                  <a:off x="9161745" y="3713675"/>
                  <a:ext cx="52720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D186513-FFE5-D59F-7293-5D3D35626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745" y="3713675"/>
                  <a:ext cx="527205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246ECEC-9653-742D-E593-F1235A7E5C69}"/>
                </a:ext>
              </a:extLst>
            </p:cNvPr>
            <p:cNvSpPr/>
            <p:nvPr/>
          </p:nvSpPr>
          <p:spPr>
            <a:xfrm>
              <a:off x="10072604" y="3626929"/>
              <a:ext cx="498914" cy="498914"/>
            </a:xfrm>
            <a:prstGeom prst="ellipse">
              <a:avLst/>
            </a:prstGeom>
            <a:solidFill>
              <a:schemeClr val="accent6"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92C733-2EDE-9C76-D492-FF5DB8A8D30D}"/>
                </a:ext>
              </a:extLst>
            </p:cNvPr>
            <p:cNvCxnSpPr>
              <a:stCxn id="37" idx="6"/>
            </p:cNvCxnSpPr>
            <p:nvPr/>
          </p:nvCxnSpPr>
          <p:spPr>
            <a:xfrm>
              <a:off x="10571518" y="3876386"/>
              <a:ext cx="571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502B26C-F44C-F1BC-F1BB-07B6D6FD85AF}"/>
                </a:ext>
              </a:extLst>
            </p:cNvPr>
            <p:cNvCxnSpPr/>
            <p:nvPr/>
          </p:nvCxnSpPr>
          <p:spPr>
            <a:xfrm>
              <a:off x="9498174" y="3876386"/>
              <a:ext cx="571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CAAA95-90A2-1521-41F2-1B7D59459FB7}"/>
                    </a:ext>
                  </a:extLst>
                </p:cNvPr>
                <p:cNvSpPr txBox="1"/>
                <p:nvPr/>
              </p:nvSpPr>
              <p:spPr>
                <a:xfrm>
                  <a:off x="10967961" y="3716469"/>
                  <a:ext cx="52720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CAAA95-90A2-1521-41F2-1B7D59459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7961" y="3716469"/>
                  <a:ext cx="527205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F520FDD3-DA2C-DAEA-3D28-C60684E90119}"/>
              </a:ext>
            </a:extLst>
          </p:cNvPr>
          <p:cNvSpPr/>
          <p:nvPr/>
        </p:nvSpPr>
        <p:spPr>
          <a:xfrm>
            <a:off x="9899713" y="4674051"/>
            <a:ext cx="498914" cy="498914"/>
          </a:xfrm>
          <a:prstGeom prst="ellipse">
            <a:avLst/>
          </a:prstGeom>
          <a:solidFill>
            <a:srgbClr val="FF6D6D">
              <a:alpha val="69000"/>
            </a:srgbClr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CD3647-E657-024E-68A1-56D711DE2628}"/>
                  </a:ext>
                </a:extLst>
              </p:cNvPr>
              <p:cNvSpPr txBox="1"/>
              <p:nvPr/>
            </p:nvSpPr>
            <p:spPr>
              <a:xfrm>
                <a:off x="8982458" y="4769622"/>
                <a:ext cx="527205" cy="27699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CD3647-E657-024E-68A1-56D711DE2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458" y="4769622"/>
                <a:ext cx="52720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AD6081-F0E8-808C-10EB-5FC82FC3C10D}"/>
              </a:ext>
            </a:extLst>
          </p:cNvPr>
          <p:cNvCxnSpPr/>
          <p:nvPr/>
        </p:nvCxnSpPr>
        <p:spPr>
          <a:xfrm>
            <a:off x="9318888" y="4920453"/>
            <a:ext cx="571724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04D0C2-38CA-F476-0140-C002D0F135B9}"/>
                  </a:ext>
                </a:extLst>
              </p:cNvPr>
              <p:cNvSpPr txBox="1"/>
              <p:nvPr/>
            </p:nvSpPr>
            <p:spPr>
              <a:xfrm>
                <a:off x="9878170" y="5637167"/>
                <a:ext cx="527205" cy="27699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04D0C2-38CA-F476-0140-C002D0F13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170" y="5637167"/>
                <a:ext cx="52720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D57DE2-B978-2D81-9239-D08AD7685C7B}"/>
              </a:ext>
            </a:extLst>
          </p:cNvPr>
          <p:cNvCxnSpPr>
            <a:cxnSpLocks/>
          </p:cNvCxnSpPr>
          <p:nvPr/>
        </p:nvCxnSpPr>
        <p:spPr>
          <a:xfrm flipV="1">
            <a:off x="10149170" y="5172965"/>
            <a:ext cx="0" cy="436189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5071F0-A187-2FCE-ED3B-AEFB9E8D35E6}"/>
              </a:ext>
            </a:extLst>
          </p:cNvPr>
          <p:cNvCxnSpPr>
            <a:cxnSpLocks/>
          </p:cNvCxnSpPr>
          <p:nvPr/>
        </p:nvCxnSpPr>
        <p:spPr>
          <a:xfrm>
            <a:off x="10393010" y="4908122"/>
            <a:ext cx="577341" cy="12331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CE2549-0829-72FA-A33C-CF4C0CAABD9E}"/>
                  </a:ext>
                </a:extLst>
              </p:cNvPr>
              <p:cNvSpPr txBox="1"/>
              <p:nvPr/>
            </p:nvSpPr>
            <p:spPr>
              <a:xfrm>
                <a:off x="10853652" y="4761128"/>
                <a:ext cx="527205" cy="27699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CE2549-0829-72FA-A33C-CF4C0CAAB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3652" y="4761128"/>
                <a:ext cx="52720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8D864B-C33E-A920-E4E8-11A262AB6414}"/>
                  </a:ext>
                </a:extLst>
              </p:cNvPr>
              <p:cNvSpPr txBox="1"/>
              <p:nvPr/>
            </p:nvSpPr>
            <p:spPr>
              <a:xfrm>
                <a:off x="9986610" y="2597806"/>
                <a:ext cx="325120" cy="369332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8D864B-C33E-A920-E4E8-11A262AB6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610" y="2597806"/>
                <a:ext cx="3251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78B099E-C569-43FA-F68D-912166CBFF53}"/>
                  </a:ext>
                </a:extLst>
              </p:cNvPr>
              <p:cNvSpPr txBox="1"/>
              <p:nvPr/>
            </p:nvSpPr>
            <p:spPr>
              <a:xfrm>
                <a:off x="9961935" y="3683851"/>
                <a:ext cx="325120" cy="369332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78B099E-C569-43FA-F68D-912166CBF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935" y="3683851"/>
                <a:ext cx="32512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8FA2117-C594-AB61-EC1A-E79B6BB8B4F5}"/>
                  </a:ext>
                </a:extLst>
              </p:cNvPr>
              <p:cNvSpPr txBox="1"/>
              <p:nvPr/>
            </p:nvSpPr>
            <p:spPr>
              <a:xfrm>
                <a:off x="9983748" y="4743273"/>
                <a:ext cx="325120" cy="369332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8FA2117-C594-AB61-EC1A-E79B6BB8B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748" y="4743273"/>
                <a:ext cx="32512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1858DD5-7889-3674-F672-535B5FAAD652}"/>
              </a:ext>
            </a:extLst>
          </p:cNvPr>
          <p:cNvGrpSpPr/>
          <p:nvPr/>
        </p:nvGrpSpPr>
        <p:grpSpPr>
          <a:xfrm>
            <a:off x="6939552" y="5464428"/>
            <a:ext cx="2337870" cy="1123050"/>
            <a:chOff x="6939552" y="5464428"/>
            <a:chExt cx="2337870" cy="1123050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5786B77-3891-6575-C6D5-DBF337113321}"/>
                </a:ext>
              </a:extLst>
            </p:cNvPr>
            <p:cNvSpPr/>
            <p:nvPr/>
          </p:nvSpPr>
          <p:spPr>
            <a:xfrm>
              <a:off x="6939552" y="6175484"/>
              <a:ext cx="2337870" cy="411994"/>
            </a:xfrm>
            <a:prstGeom prst="roundRect">
              <a:avLst>
                <a:gd name="adj" fmla="val 30255"/>
              </a:avLst>
            </a:prstGeom>
            <a:solidFill>
              <a:srgbClr val="7030A0">
                <a:alpha val="72000"/>
              </a:srgbClr>
            </a:solidFill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2EB430F-40D3-C6C3-779B-9F8728EA2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4902" y="5737566"/>
              <a:ext cx="0" cy="436189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A072763-9C15-64AD-237B-DEF52144F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6518" y="5741375"/>
              <a:ext cx="0" cy="436189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68990DB-F4F1-326A-B4BB-22B2652C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8902" y="5737566"/>
              <a:ext cx="0" cy="436189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15A7CDF-109A-D017-A36A-648B2747E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4972" y="5737564"/>
              <a:ext cx="0" cy="436189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6D7775F-DAB6-3999-8520-F1CA1B9F1FF8}"/>
                    </a:ext>
                  </a:extLst>
                </p:cNvPr>
                <p:cNvSpPr txBox="1"/>
                <p:nvPr/>
              </p:nvSpPr>
              <p:spPr>
                <a:xfrm>
                  <a:off x="7089099" y="5468338"/>
                  <a:ext cx="195109" cy="246221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6D7775F-DAB6-3999-8520-F1CA1B9F1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099" y="5468338"/>
                  <a:ext cx="195109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A23651B-5933-1817-A3E8-F740686224BF}"/>
                    </a:ext>
                  </a:extLst>
                </p:cNvPr>
                <p:cNvSpPr txBox="1"/>
                <p:nvPr/>
              </p:nvSpPr>
              <p:spPr>
                <a:xfrm>
                  <a:off x="7338555" y="5464429"/>
                  <a:ext cx="195109" cy="246221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A23651B-5933-1817-A3E8-F74068622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555" y="5464429"/>
                  <a:ext cx="195109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21BAB91-5A79-93DC-7516-33C2FF141769}"/>
                    </a:ext>
                  </a:extLst>
                </p:cNvPr>
                <p:cNvSpPr txBox="1"/>
                <p:nvPr/>
              </p:nvSpPr>
              <p:spPr>
                <a:xfrm>
                  <a:off x="7588012" y="5464428"/>
                  <a:ext cx="195109" cy="246221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21BAB91-5A79-93DC-7516-33C2FF141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012" y="5464428"/>
                  <a:ext cx="195109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86AF665-D0CA-629A-D42B-022E09BC66A6}"/>
                    </a:ext>
                  </a:extLst>
                </p:cNvPr>
                <p:cNvSpPr txBox="1"/>
                <p:nvPr/>
              </p:nvSpPr>
              <p:spPr>
                <a:xfrm>
                  <a:off x="8894152" y="5471404"/>
                  <a:ext cx="195109" cy="246221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I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86AF665-D0CA-629A-D42B-022E09BC6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152" y="5471404"/>
                  <a:ext cx="195109" cy="24622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FEF47E3-D3C6-0AEE-D7F4-A9E78C4FCF11}"/>
                    </a:ext>
                  </a:extLst>
                </p:cNvPr>
                <p:cNvSpPr txBox="1"/>
                <p:nvPr/>
              </p:nvSpPr>
              <p:spPr>
                <a:xfrm>
                  <a:off x="7783121" y="5736423"/>
                  <a:ext cx="1072408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……………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FEF47E3-D3C6-0AEE-D7F4-A9E78C4FC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3121" y="5736423"/>
                  <a:ext cx="1072408" cy="27699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1CECB13-3C3B-E84A-6EF2-C4531D73E751}"/>
                    </a:ext>
                  </a:extLst>
                </p:cNvPr>
                <p:cNvSpPr txBox="1"/>
                <p:nvPr/>
              </p:nvSpPr>
              <p:spPr>
                <a:xfrm>
                  <a:off x="7945927" y="6196815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1CECB13-3C3B-E84A-6EF2-C4531D73E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927" y="6196815"/>
                  <a:ext cx="32512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666510B-FBEE-EBE2-5FB0-D6D5A91E7C6F}"/>
              </a:ext>
            </a:extLst>
          </p:cNvPr>
          <p:cNvSpPr txBox="1"/>
          <p:nvPr/>
        </p:nvSpPr>
        <p:spPr>
          <a:xfrm>
            <a:off x="2776358" y="184628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Tensor Network Notation (TNN)</a:t>
            </a:r>
          </a:p>
        </p:txBody>
      </p:sp>
    </p:spTree>
    <p:extLst>
      <p:ext uri="{BB962C8B-B14F-4D97-AF65-F5344CB8AC3E}">
        <p14:creationId xmlns:p14="http://schemas.microsoft.com/office/powerpoint/2010/main" val="197631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19D45-533A-92A8-40E3-82586461B52A}"/>
              </a:ext>
            </a:extLst>
          </p:cNvPr>
          <p:cNvSpPr txBox="1"/>
          <p:nvPr/>
        </p:nvSpPr>
        <p:spPr>
          <a:xfrm>
            <a:off x="417258" y="1194338"/>
            <a:ext cx="90924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Tensor product: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Element-wise product of the values of each constituent tensor</a:t>
            </a:r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8279CB6-1FE2-77D9-342C-C0935FDC31A5}"/>
                  </a:ext>
                </a:extLst>
              </p:cNvPr>
              <p:cNvSpPr txBox="1"/>
              <p:nvPr/>
            </p:nvSpPr>
            <p:spPr>
              <a:xfrm>
                <a:off x="1531311" y="2171065"/>
                <a:ext cx="420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 ⨂ 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,… 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IN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I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endParaRPr lang="en-IN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8279CB6-1FE2-77D9-342C-C0935FDC3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311" y="2171065"/>
                <a:ext cx="4204356" cy="369332"/>
              </a:xfrm>
              <a:prstGeom prst="rect">
                <a:avLst/>
              </a:prstGeom>
              <a:blipFill>
                <a:blip r:embed="rId2"/>
                <a:stretch>
                  <a:fillRect l="-3188" t="-22951" r="-435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6DE20BB-862D-B03B-6D79-FA6A9AA403D9}"/>
              </a:ext>
            </a:extLst>
          </p:cNvPr>
          <p:cNvGrpSpPr/>
          <p:nvPr/>
        </p:nvGrpSpPr>
        <p:grpSpPr>
          <a:xfrm>
            <a:off x="6669342" y="1581275"/>
            <a:ext cx="5105400" cy="1842846"/>
            <a:chOff x="6778684" y="1699980"/>
            <a:chExt cx="5105400" cy="1842846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4D74818-19A2-A730-20DE-383E97F90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5067" y="1766929"/>
              <a:ext cx="79152" cy="322795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5A92187-43A3-7D7D-D084-188F1DDBED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28076" y="1803274"/>
              <a:ext cx="112248" cy="36779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9C0D09E-17F3-4EBB-4435-5DEB9A1C7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0137" y="3134360"/>
              <a:ext cx="0" cy="388147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04BA613-D366-AA76-581F-C19E71220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3934" y="3114039"/>
              <a:ext cx="0" cy="428787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5AB228E-1569-51EE-F73E-D3B5BF59F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4986" y="1699980"/>
              <a:ext cx="0" cy="456695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246ECEC-9653-742D-E593-F1235A7E5C69}"/>
                </a:ext>
              </a:extLst>
            </p:cNvPr>
            <p:cNvSpPr/>
            <p:nvPr/>
          </p:nvSpPr>
          <p:spPr>
            <a:xfrm>
              <a:off x="7169825" y="2468224"/>
              <a:ext cx="498914" cy="49891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92C733-2EDE-9C76-D492-FF5DB8A8D30D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7595675" y="1891972"/>
              <a:ext cx="275224" cy="64931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78B099E-C569-43FA-F68D-912166CBFF53}"/>
                    </a:ext>
                  </a:extLst>
                </p:cNvPr>
                <p:cNvSpPr txBox="1"/>
                <p:nvPr/>
              </p:nvSpPr>
              <p:spPr>
                <a:xfrm>
                  <a:off x="7247682" y="2540397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78B099E-C569-43FA-F68D-912166CBF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682" y="2540397"/>
                  <a:ext cx="3251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C8C2B55-57A6-63B3-59F0-0CD0CC6563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67665" y="2000511"/>
              <a:ext cx="244356" cy="55764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4381CD2-EAD8-C680-2B20-58FDB8AB56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0495" y="2967138"/>
              <a:ext cx="0" cy="573622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955093F-F4CE-353A-5246-3AEAF3B473D1}"/>
                </a:ext>
              </a:extLst>
            </p:cNvPr>
            <p:cNvSpPr/>
            <p:nvPr/>
          </p:nvSpPr>
          <p:spPr>
            <a:xfrm>
              <a:off x="8055222" y="2484551"/>
              <a:ext cx="498914" cy="498914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E4173C9-DC31-EE34-C2A0-6EE737BC9B0A}"/>
                    </a:ext>
                  </a:extLst>
                </p:cNvPr>
                <p:cNvSpPr txBox="1"/>
                <p:nvPr/>
              </p:nvSpPr>
              <p:spPr>
                <a:xfrm>
                  <a:off x="8133079" y="2556724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E4173C9-DC31-EE34-C2A0-6EE737BC9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3079" y="2556724"/>
                  <a:ext cx="3251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CBA6C1-5242-D04B-FCBA-80942C496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892" y="2983465"/>
              <a:ext cx="0" cy="557295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DFFC2FE-16BB-C81C-4A47-31944F4559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824" y="1828800"/>
              <a:ext cx="68" cy="65575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A6743A5-CCD1-0657-82BF-3C9A6751565E}"/>
                </a:ext>
              </a:extLst>
            </p:cNvPr>
            <p:cNvSpPr/>
            <p:nvPr/>
          </p:nvSpPr>
          <p:spPr>
            <a:xfrm>
              <a:off x="6778684" y="2156675"/>
              <a:ext cx="2072640" cy="1098546"/>
            </a:xfrm>
            <a:prstGeom prst="ellipse">
              <a:avLst/>
            </a:prstGeom>
            <a:noFill/>
            <a:ln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ED049D0-E32E-241B-723B-F5E8387E0498}"/>
                    </a:ext>
                  </a:extLst>
                </p:cNvPr>
                <p:cNvSpPr txBox="1"/>
                <p:nvPr/>
              </p:nvSpPr>
              <p:spPr>
                <a:xfrm>
                  <a:off x="9234978" y="2468224"/>
                  <a:ext cx="48093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ED049D0-E32E-241B-723B-F5E8387E0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978" y="2468224"/>
                  <a:ext cx="480932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6582" t="-25352" r="-5063" b="-492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17EB3F5-7369-BFA5-430F-4578A8C1B2F9}"/>
                    </a:ext>
                  </a:extLst>
                </p:cNvPr>
                <p:cNvSpPr/>
                <p:nvPr/>
              </p:nvSpPr>
              <p:spPr>
                <a:xfrm>
                  <a:off x="9811444" y="2080475"/>
                  <a:ext cx="2072640" cy="1098546"/>
                </a:xfrm>
                <a:prstGeom prst="ellipse">
                  <a:avLst/>
                </a:prstGeom>
                <a:solidFill>
                  <a:schemeClr val="accent5">
                    <a:alpha val="65000"/>
                  </a:schemeClr>
                </a:solidFill>
                <a:ln w="28575">
                  <a:solidFill>
                    <a:schemeClr val="tx1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⨂ </m:t>
                        </m:r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17EB3F5-7369-BFA5-430F-4578A8C1B2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1444" y="2080475"/>
                  <a:ext cx="2072640" cy="109854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C4C2B68-D10B-B756-2D17-26C61276FDB7}"/>
                  </a:ext>
                </a:extLst>
              </p:cNvPr>
              <p:cNvSpPr txBox="1"/>
              <p:nvPr/>
            </p:nvSpPr>
            <p:spPr>
              <a:xfrm>
                <a:off x="417258" y="3721485"/>
                <a:ext cx="1135748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Trace (partial): </a:t>
                </a:r>
                <a:r>
                  <a:rPr lang="en-I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30000" dirty="0" err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IN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baseline="30000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 baseline="30000" dirty="0" err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IN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indices have identical dimensions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𝑏𝑜𝑛𝑑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𝑑𝑖𝑚𝑒𝑛𝑠𝑖𝑜𝑛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tensor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IN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C4C2B68-D10B-B756-2D17-26C61276F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8" y="3721485"/>
                <a:ext cx="11357484" cy="391261"/>
              </a:xfrm>
              <a:prstGeom prst="rect">
                <a:avLst/>
              </a:prstGeom>
              <a:blipFill>
                <a:blip r:embed="rId7"/>
                <a:stretch>
                  <a:fillRect l="-429"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DFD0F10-0079-B9D1-D73A-5CC1B830B01D}"/>
                  </a:ext>
                </a:extLst>
              </p:cNvPr>
              <p:cNvSpPr txBox="1"/>
              <p:nvPr/>
            </p:nvSpPr>
            <p:spPr>
              <a:xfrm>
                <a:off x="1874799" y="4310775"/>
                <a:ext cx="8147295" cy="463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𝑇𝑟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,  …,</m:t>
                            </m:r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+1, …,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+1, …,</m:t>
                                </m:r>
                              </m:sub>
                            </m:s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I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,  …,</m:t>
                                </m:r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+1, …,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+1, …,</m:t>
                                    </m:r>
                                  </m:sub>
                                </m:s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IN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DFD0F10-0079-B9D1-D73A-5CC1B830B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799" y="4310775"/>
                <a:ext cx="8147295" cy="463140"/>
              </a:xfrm>
              <a:prstGeom prst="rect">
                <a:avLst/>
              </a:prstGeom>
              <a:blipFill>
                <a:blip r:embed="rId8"/>
                <a:stretch>
                  <a:fillRect t="-657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7E5E1EF-F071-18DF-0530-C88ED3F18F3D}"/>
              </a:ext>
            </a:extLst>
          </p:cNvPr>
          <p:cNvGrpSpPr/>
          <p:nvPr/>
        </p:nvGrpSpPr>
        <p:grpSpPr>
          <a:xfrm>
            <a:off x="1824733" y="4985844"/>
            <a:ext cx="8366880" cy="1354217"/>
            <a:chOff x="1824733" y="4985844"/>
            <a:chExt cx="8366880" cy="1354217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1868C29-D635-18F7-66D8-56DF396C5096}"/>
                </a:ext>
              </a:extLst>
            </p:cNvPr>
            <p:cNvGrpSpPr/>
            <p:nvPr/>
          </p:nvGrpSpPr>
          <p:grpSpPr>
            <a:xfrm>
              <a:off x="1824733" y="5191901"/>
              <a:ext cx="1323141" cy="979428"/>
              <a:chOff x="7382256" y="5293834"/>
              <a:chExt cx="1323141" cy="979428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F077A453-E421-FBFB-FC65-5CADFA56DC7D}"/>
                  </a:ext>
                </a:extLst>
              </p:cNvPr>
              <p:cNvSpPr/>
              <p:nvPr/>
            </p:nvSpPr>
            <p:spPr>
              <a:xfrm>
                <a:off x="7849943" y="5543139"/>
                <a:ext cx="498914" cy="498914"/>
              </a:xfrm>
              <a:prstGeom prst="ellipse">
                <a:avLst/>
              </a:prstGeom>
              <a:solidFill>
                <a:srgbClr val="DC85EB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1E78544F-4B32-00CD-3F59-0CBA8627DC04}"/>
                  </a:ext>
                </a:extLst>
              </p:cNvPr>
              <p:cNvSpPr/>
              <p:nvPr/>
            </p:nvSpPr>
            <p:spPr>
              <a:xfrm>
                <a:off x="8206483" y="5293834"/>
                <a:ext cx="498914" cy="979428"/>
              </a:xfrm>
              <a:custGeom>
                <a:avLst/>
                <a:gdLst>
                  <a:gd name="connsiteX0" fmla="*/ 0 w 563733"/>
                  <a:gd name="connsiteY0" fmla="*/ 328966 h 1193638"/>
                  <a:gd name="connsiteX1" fmla="*/ 467360 w 563733"/>
                  <a:gd name="connsiteY1" fmla="*/ 44486 h 1193638"/>
                  <a:gd name="connsiteX2" fmla="*/ 528320 w 563733"/>
                  <a:gd name="connsiteY2" fmla="*/ 1162086 h 1193638"/>
                  <a:gd name="connsiteX3" fmla="*/ 40640 w 563733"/>
                  <a:gd name="connsiteY3" fmla="*/ 877606 h 119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733" h="1193638">
                    <a:moveTo>
                      <a:pt x="0" y="328966"/>
                    </a:moveTo>
                    <a:cubicBezTo>
                      <a:pt x="189653" y="117299"/>
                      <a:pt x="379307" y="-94367"/>
                      <a:pt x="467360" y="44486"/>
                    </a:cubicBezTo>
                    <a:cubicBezTo>
                      <a:pt x="555413" y="183339"/>
                      <a:pt x="599440" y="1023233"/>
                      <a:pt x="528320" y="1162086"/>
                    </a:cubicBezTo>
                    <a:cubicBezTo>
                      <a:pt x="457200" y="1300939"/>
                      <a:pt x="1693" y="940259"/>
                      <a:pt x="40640" y="87760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B6E63D3-930D-8584-9629-1858E0030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2256" y="5792596"/>
                <a:ext cx="4634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0C7028D-08BF-86F6-7C12-CA93D41BDEF4}"/>
                </a:ext>
              </a:extLst>
            </p:cNvPr>
            <p:cNvGrpSpPr/>
            <p:nvPr/>
          </p:nvGrpSpPr>
          <p:grpSpPr>
            <a:xfrm>
              <a:off x="4085067" y="4985844"/>
              <a:ext cx="6106546" cy="1354217"/>
              <a:chOff x="1010978" y="4998508"/>
              <a:chExt cx="6106546" cy="1354217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284BED8-5558-D2F1-5044-73E1D606EDA4}"/>
                  </a:ext>
                </a:extLst>
              </p:cNvPr>
              <p:cNvGrpSpPr/>
              <p:nvPr/>
            </p:nvGrpSpPr>
            <p:grpSpPr>
              <a:xfrm>
                <a:off x="1010978" y="4998508"/>
                <a:ext cx="3666792" cy="1354217"/>
                <a:chOff x="1978718" y="4979785"/>
                <a:chExt cx="3666792" cy="13542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A0EFEAA9-869D-AA4C-632C-6860D142DA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78718" y="5442608"/>
                      <a:ext cx="1163908" cy="46589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𝑅𝑖𝑔h𝑡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A0EFEAA9-869D-AA4C-632C-6860D142DA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8718" y="5442608"/>
                      <a:ext cx="1163908" cy="46589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153CA2CC-85BE-39B8-5C18-C0682678E0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35794" y="4979785"/>
                      <a:ext cx="2709716" cy="135421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IN" sz="8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88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</m:d>
                          </m:oMath>
                        </m:oMathPara>
                      </a14:m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153CA2CC-85BE-39B8-5C18-C0682678E0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5794" y="4979785"/>
                      <a:ext cx="2709716" cy="135421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CF98E0B-EED7-799F-4C58-18BD89421DFE}"/>
                    </a:ext>
                  </a:extLst>
                </p:cNvPr>
                <p:cNvSpPr/>
                <p:nvPr/>
              </p:nvSpPr>
              <p:spPr>
                <a:xfrm>
                  <a:off x="4027248" y="5497857"/>
                  <a:ext cx="498914" cy="498914"/>
                </a:xfrm>
                <a:prstGeom prst="ellipse">
                  <a:avLst/>
                </a:prstGeom>
                <a:solidFill>
                  <a:srgbClr val="DC85EB"/>
                </a:solidFill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C4E5031-F393-7817-D0C8-3E030EFE5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3837" y="5745843"/>
                  <a:ext cx="46341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BAB0484D-566B-E194-F154-9AEED2E39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3241" y="5282527"/>
                  <a:ext cx="382819" cy="28007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5B8FDA96-FEBE-8C92-6454-8853298B6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3241" y="5908505"/>
                  <a:ext cx="382819" cy="28007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73FBB2A0-F43A-B189-B5D1-D21B84A1F88E}"/>
                      </a:ext>
                    </a:extLst>
                  </p:cNvPr>
                  <p:cNvSpPr txBox="1"/>
                  <p:nvPr/>
                </p:nvSpPr>
                <p:spPr>
                  <a:xfrm>
                    <a:off x="4613522" y="5325309"/>
                    <a:ext cx="995850" cy="7469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/>
                          </m:nary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73FBB2A0-F43A-B189-B5D1-D21B84A1F8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3522" y="5325309"/>
                    <a:ext cx="995850" cy="74693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C0BE3A5-0125-2FB6-560B-DED1F2C2E51E}"/>
                  </a:ext>
                </a:extLst>
              </p:cNvPr>
              <p:cNvSpPr/>
              <p:nvPr/>
            </p:nvSpPr>
            <p:spPr>
              <a:xfrm>
                <a:off x="5201764" y="5516579"/>
                <a:ext cx="453392" cy="28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002072F3-91F7-FAF1-3984-20F26DCC9A46}"/>
                  </a:ext>
                </a:extLst>
              </p:cNvPr>
              <p:cNvGrpSpPr/>
              <p:nvPr/>
            </p:nvGrpSpPr>
            <p:grpSpPr>
              <a:xfrm>
                <a:off x="5460473" y="5053579"/>
                <a:ext cx="1657051" cy="1209579"/>
                <a:chOff x="6307726" y="4928913"/>
                <a:chExt cx="1657051" cy="1209579"/>
              </a:xfrm>
            </p:grpSpPr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F26CFA3-AA6B-182E-25AA-13CA9965EE94}"/>
                    </a:ext>
                  </a:extLst>
                </p:cNvPr>
                <p:cNvSpPr/>
                <p:nvPr/>
              </p:nvSpPr>
              <p:spPr>
                <a:xfrm>
                  <a:off x="6771137" y="5301250"/>
                  <a:ext cx="498914" cy="498914"/>
                </a:xfrm>
                <a:prstGeom prst="ellipse">
                  <a:avLst/>
                </a:prstGeom>
                <a:solidFill>
                  <a:srgbClr val="DC85EB"/>
                </a:solidFill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07ECD3C8-84D7-A23B-E614-E9BD4863A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7726" y="5549236"/>
                  <a:ext cx="46341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2DF315F9-6E24-AA8F-7419-A4881C835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7130" y="5085920"/>
                  <a:ext cx="382819" cy="28007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C1F1131-F206-FDF5-53A4-6DF2F1BA1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7130" y="5711898"/>
                  <a:ext cx="382819" cy="28007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ABE76EFF-7EE5-B4CD-F69C-663ADADD3B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7572" y="4928913"/>
                      <a:ext cx="527205" cy="276999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ABE76EFF-7EE5-B4CD-F69C-663ADADD3B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7572" y="4928913"/>
                      <a:ext cx="527205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>
                      <a:extLst>
                        <a:ext uri="{FF2B5EF4-FFF2-40B4-BE49-F238E27FC236}">
                          <a16:creationId xmlns:a16="http://schemas.microsoft.com/office/drawing/2014/main" id="{CB272915-2857-240A-1C46-7AC81AF8B8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7572" y="5861493"/>
                      <a:ext cx="527205" cy="276999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>
                      <a:extLst>
                        <a:ext uri="{FF2B5EF4-FFF2-40B4-BE49-F238E27FC236}">
                          <a16:creationId xmlns:a16="http://schemas.microsoft.com/office/drawing/2014/main" id="{CB272915-2857-240A-1C46-7AC81AF8B8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7572" y="5861493"/>
                      <a:ext cx="52720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F2A818C-2719-B203-E40A-F3485D9AD736}"/>
                </a:ext>
              </a:extLst>
            </p:cNvPr>
            <p:cNvSpPr txBox="1"/>
            <p:nvPr/>
          </p:nvSpPr>
          <p:spPr>
            <a:xfrm>
              <a:off x="3378316" y="5312645"/>
              <a:ext cx="7110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:=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D58A8CF9-C59B-0D62-6EE3-77CB485F778A}"/>
              </a:ext>
            </a:extLst>
          </p:cNvPr>
          <p:cNvSpPr txBox="1"/>
          <p:nvPr/>
        </p:nvSpPr>
        <p:spPr>
          <a:xfrm>
            <a:off x="2776358" y="204948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Tensors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8AAFA-A186-91EE-C752-C26ADCED0A33}"/>
              </a:ext>
            </a:extLst>
          </p:cNvPr>
          <p:cNvSpPr txBox="1"/>
          <p:nvPr/>
        </p:nvSpPr>
        <p:spPr>
          <a:xfrm>
            <a:off x="1318629" y="4939303"/>
            <a:ext cx="72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Bond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1DDD25-1784-F083-5189-4D7B6CC54A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039492" y="5123969"/>
            <a:ext cx="747260" cy="1646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6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EB5B61-5EDB-C249-17D4-8DC95FA485E7}"/>
              </a:ext>
            </a:extLst>
          </p:cNvPr>
          <p:cNvSpPr txBox="1"/>
          <p:nvPr/>
        </p:nvSpPr>
        <p:spPr>
          <a:xfrm>
            <a:off x="2764908" y="195694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 Operations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19D45-533A-92A8-40E3-82586461B52A}"/>
              </a:ext>
            </a:extLst>
          </p:cNvPr>
          <p:cNvSpPr txBox="1"/>
          <p:nvPr/>
        </p:nvSpPr>
        <p:spPr>
          <a:xfrm>
            <a:off x="423849" y="777989"/>
            <a:ext cx="9092406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Contraction: </a:t>
            </a:r>
            <a:r>
              <a:rPr lang="en-I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 product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a </a:t>
            </a:r>
            <a:r>
              <a:rPr lang="en-I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indices of two tensors.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2C6F95-040C-86B7-D20F-6586CEAEE814}"/>
              </a:ext>
            </a:extLst>
          </p:cNvPr>
          <p:cNvGrpSpPr/>
          <p:nvPr/>
        </p:nvGrpSpPr>
        <p:grpSpPr>
          <a:xfrm>
            <a:off x="866215" y="1767280"/>
            <a:ext cx="7345304" cy="1300067"/>
            <a:chOff x="1838307" y="2128933"/>
            <a:chExt cx="7345304" cy="130006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0F6E9E2-D1DE-524A-8E75-2CB38408E06A}"/>
                </a:ext>
              </a:extLst>
            </p:cNvPr>
            <p:cNvGrpSpPr/>
            <p:nvPr/>
          </p:nvGrpSpPr>
          <p:grpSpPr>
            <a:xfrm>
              <a:off x="2304950" y="2575424"/>
              <a:ext cx="498914" cy="498914"/>
              <a:chOff x="1137203" y="2846349"/>
              <a:chExt cx="498914" cy="49891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46ECEC-9653-742D-E593-F1235A7E5C69}"/>
                  </a:ext>
                </a:extLst>
              </p:cNvPr>
              <p:cNvSpPr/>
              <p:nvPr/>
            </p:nvSpPr>
            <p:spPr>
              <a:xfrm>
                <a:off x="1137203" y="2846349"/>
                <a:ext cx="498914" cy="498914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978B099E-C569-43FA-F68D-912166CBFF53}"/>
                      </a:ext>
                    </a:extLst>
                  </p:cNvPr>
                  <p:cNvSpPr txBox="1"/>
                  <p:nvPr/>
                </p:nvSpPr>
                <p:spPr>
                  <a:xfrm>
                    <a:off x="1215060" y="2903282"/>
                    <a:ext cx="325120" cy="369332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978B099E-C569-43FA-F68D-912166CBF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5060" y="2903282"/>
                    <a:ext cx="32512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4381CD2-EAD8-C680-2B20-58FDB8AB5603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07" y="2838751"/>
              <a:ext cx="4666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3C8C02D-D6A9-D22B-DD3E-41208080BB02}"/>
                </a:ext>
              </a:extLst>
            </p:cNvPr>
            <p:cNvGrpSpPr/>
            <p:nvPr/>
          </p:nvGrpSpPr>
          <p:grpSpPr>
            <a:xfrm>
              <a:off x="3439804" y="2575424"/>
              <a:ext cx="498914" cy="498914"/>
              <a:chOff x="2022600" y="2862676"/>
              <a:chExt cx="498914" cy="49891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955093F-F4CE-353A-5246-3AEAF3B473D1}"/>
                  </a:ext>
                </a:extLst>
              </p:cNvPr>
              <p:cNvSpPr/>
              <p:nvPr/>
            </p:nvSpPr>
            <p:spPr>
              <a:xfrm>
                <a:off x="2022600" y="2862676"/>
                <a:ext cx="498914" cy="498914"/>
              </a:xfrm>
              <a:prstGeom prst="ellipse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2E4173C9-DC31-EE34-C2A0-6EE737BC9B0A}"/>
                      </a:ext>
                    </a:extLst>
                  </p:cNvPr>
                  <p:cNvSpPr txBox="1"/>
                  <p:nvPr/>
                </p:nvSpPr>
                <p:spPr>
                  <a:xfrm>
                    <a:off x="2100457" y="2934849"/>
                    <a:ext cx="325120" cy="369332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2E4173C9-DC31-EE34-C2A0-6EE737BC9B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0457" y="2934849"/>
                    <a:ext cx="32512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D1AF86-1326-96B8-1097-27F47C894B5D}"/>
                </a:ext>
              </a:extLst>
            </p:cNvPr>
            <p:cNvCxnSpPr>
              <a:cxnSpLocks/>
            </p:cNvCxnSpPr>
            <p:nvPr/>
          </p:nvCxnSpPr>
          <p:spPr>
            <a:xfrm>
              <a:off x="3938718" y="2811451"/>
              <a:ext cx="4666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85991FA-E426-5DAF-2C79-8545082FC6D2}"/>
                </a:ext>
              </a:extLst>
            </p:cNvPr>
            <p:cNvSpPr/>
            <p:nvPr/>
          </p:nvSpPr>
          <p:spPr>
            <a:xfrm>
              <a:off x="2634555" y="2359020"/>
              <a:ext cx="1018199" cy="642669"/>
            </a:xfrm>
            <a:prstGeom prst="arc">
              <a:avLst>
                <a:gd name="adj1" fmla="val 11376186"/>
                <a:gd name="adj2" fmla="val 2098131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C1DB246-1514-39BC-FE3D-D88630B090CC}"/>
                </a:ext>
              </a:extLst>
            </p:cNvPr>
            <p:cNvSpPr/>
            <p:nvPr/>
          </p:nvSpPr>
          <p:spPr>
            <a:xfrm flipV="1">
              <a:off x="2639681" y="2652390"/>
              <a:ext cx="1018199" cy="642669"/>
            </a:xfrm>
            <a:prstGeom prst="arc">
              <a:avLst>
                <a:gd name="adj1" fmla="val 11376186"/>
                <a:gd name="adj2" fmla="val 2098131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F34267-4EFF-2B2F-CC02-21C59C516974}"/>
                </a:ext>
              </a:extLst>
            </p:cNvPr>
            <p:cNvSpPr txBox="1"/>
            <p:nvPr/>
          </p:nvSpPr>
          <p:spPr>
            <a:xfrm>
              <a:off x="4695388" y="2488285"/>
              <a:ext cx="7110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:=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59BE26F-0419-84E2-A840-B530A0CCD618}"/>
                    </a:ext>
                  </a:extLst>
                </p:cNvPr>
                <p:cNvSpPr txBox="1"/>
                <p:nvPr/>
              </p:nvSpPr>
              <p:spPr>
                <a:xfrm>
                  <a:off x="5304875" y="2334661"/>
                  <a:ext cx="947824" cy="10943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/>
                        </m:nary>
                      </m:oMath>
                    </m:oMathPara>
                  </a14:m>
                  <a:endPara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59BE26F-0419-84E2-A840-B530A0CCD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875" y="2334661"/>
                  <a:ext cx="947824" cy="109433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9DE451E-73A7-E3B4-3868-9834BD116660}"/>
                </a:ext>
              </a:extLst>
            </p:cNvPr>
            <p:cNvSpPr/>
            <p:nvPr/>
          </p:nvSpPr>
          <p:spPr>
            <a:xfrm>
              <a:off x="5846064" y="2575424"/>
              <a:ext cx="406635" cy="368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342C6E-9BD8-68F5-10C6-63F843661945}"/>
                </a:ext>
              </a:extLst>
            </p:cNvPr>
            <p:cNvSpPr/>
            <p:nvPr/>
          </p:nvSpPr>
          <p:spPr>
            <a:xfrm>
              <a:off x="6363272" y="2561994"/>
              <a:ext cx="498914" cy="498914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F3B3CB-FEBD-7279-6769-0DBB7323E62E}"/>
                </a:ext>
              </a:extLst>
            </p:cNvPr>
            <p:cNvCxnSpPr>
              <a:cxnSpLocks/>
            </p:cNvCxnSpPr>
            <p:nvPr/>
          </p:nvCxnSpPr>
          <p:spPr>
            <a:xfrm>
              <a:off x="5899861" y="2809980"/>
              <a:ext cx="4634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59C2BD-2312-C6E0-D0BF-DA7E533B5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9265" y="2346664"/>
              <a:ext cx="382819" cy="28007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035E48-9EF3-93CC-58EF-0EBA3843033E}"/>
                </a:ext>
              </a:extLst>
            </p:cNvPr>
            <p:cNvCxnSpPr>
              <a:cxnSpLocks/>
            </p:cNvCxnSpPr>
            <p:nvPr/>
          </p:nvCxnSpPr>
          <p:spPr>
            <a:xfrm>
              <a:off x="6799265" y="2972642"/>
              <a:ext cx="382819" cy="28007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5E805CC-4B7C-21C1-000E-9AA097482DD3}"/>
                    </a:ext>
                  </a:extLst>
                </p:cNvPr>
                <p:cNvSpPr txBox="1"/>
                <p:nvPr/>
              </p:nvSpPr>
              <p:spPr>
                <a:xfrm>
                  <a:off x="6443958" y="2626737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5E805CC-4B7C-21C1-000E-9AA097482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958" y="2626737"/>
                  <a:ext cx="3251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9E141DC-C996-EC2C-E30A-E1A3530C9F9E}"/>
                </a:ext>
              </a:extLst>
            </p:cNvPr>
            <p:cNvGrpSpPr/>
            <p:nvPr/>
          </p:nvGrpSpPr>
          <p:grpSpPr>
            <a:xfrm flipH="1">
              <a:off x="7847591" y="2345825"/>
              <a:ext cx="1336020" cy="906051"/>
              <a:chOff x="7607586" y="2325505"/>
              <a:chExt cx="1336020" cy="90605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34F4714-55D1-1231-CEE6-80E529735EAA}"/>
                  </a:ext>
                </a:extLst>
              </p:cNvPr>
              <p:cNvSpPr/>
              <p:nvPr/>
            </p:nvSpPr>
            <p:spPr>
              <a:xfrm>
                <a:off x="7607586" y="2554265"/>
                <a:ext cx="406635" cy="3689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3D9CEE0-E720-2116-A051-3E22C0C5C4B6}"/>
                  </a:ext>
                </a:extLst>
              </p:cNvPr>
              <p:cNvSpPr/>
              <p:nvPr/>
            </p:nvSpPr>
            <p:spPr>
              <a:xfrm>
                <a:off x="8124794" y="2540835"/>
                <a:ext cx="498914" cy="498914"/>
              </a:xfrm>
              <a:prstGeom prst="ellipse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A0ACC0-8BEC-0336-9E64-80F6542B1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1383" y="2788821"/>
                <a:ext cx="4634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F2C1B6E-D740-E52D-A84B-387687FE26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0787" y="2325505"/>
                <a:ext cx="382819" cy="2800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3FB36F6-980F-16AC-363C-B94EC3CBC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787" y="2951483"/>
                <a:ext cx="382819" cy="2800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FFE6FBC-7CF9-9B5E-0D96-563B365AD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205480" y="2605578"/>
                    <a:ext cx="325120" cy="369332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FFE6FBC-7CF9-9B5E-0D96-563B365AD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5480" y="2605578"/>
                    <a:ext cx="32512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CB65676-F628-7041-8310-A4E9308D66FC}"/>
                    </a:ext>
                  </a:extLst>
                </p:cNvPr>
                <p:cNvSpPr txBox="1"/>
                <p:nvPr/>
              </p:nvSpPr>
              <p:spPr>
                <a:xfrm>
                  <a:off x="7056642" y="2128933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CB65676-F628-7041-8310-A4E9308D6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6642" y="2128933"/>
                  <a:ext cx="527205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FEE4019-F845-7418-7BB8-14474F4FFDD2}"/>
                    </a:ext>
                  </a:extLst>
                </p:cNvPr>
                <p:cNvSpPr txBox="1"/>
                <p:nvPr/>
              </p:nvSpPr>
              <p:spPr>
                <a:xfrm>
                  <a:off x="7475820" y="2128933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FEE4019-F845-7418-7BB8-14474F4FF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5820" y="2128933"/>
                  <a:ext cx="527205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3CE66CC-0E9D-B8BE-22ED-8155309490E6}"/>
                    </a:ext>
                  </a:extLst>
                </p:cNvPr>
                <p:cNvSpPr txBox="1"/>
                <p:nvPr/>
              </p:nvSpPr>
              <p:spPr>
                <a:xfrm>
                  <a:off x="7059751" y="3139752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3CE66CC-0E9D-B8BE-22ED-815530949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751" y="3139752"/>
                  <a:ext cx="527205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814D175-ACF6-7AF4-1B42-A0E163E34076}"/>
                    </a:ext>
                  </a:extLst>
                </p:cNvPr>
                <p:cNvSpPr txBox="1"/>
                <p:nvPr/>
              </p:nvSpPr>
              <p:spPr>
                <a:xfrm>
                  <a:off x="7478929" y="3139752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814D175-ACF6-7AF4-1B42-A0E163E34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929" y="3139752"/>
                  <a:ext cx="527205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0DDAB85-4043-6919-339E-990BCF27CB8B}"/>
              </a:ext>
            </a:extLst>
          </p:cNvPr>
          <p:cNvSpPr txBox="1"/>
          <p:nvPr/>
        </p:nvSpPr>
        <p:spPr>
          <a:xfrm>
            <a:off x="481724" y="3471898"/>
            <a:ext cx="1412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CA0498-DDF2-B78A-F03B-665823CF9C04}"/>
              </a:ext>
            </a:extLst>
          </p:cNvPr>
          <p:cNvSpPr txBox="1"/>
          <p:nvPr/>
        </p:nvSpPr>
        <p:spPr>
          <a:xfrm>
            <a:off x="744435" y="4093600"/>
            <a:ext cx="1566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246BD5-6A1C-F522-D308-6237F4BD9C44}"/>
              </a:ext>
            </a:extLst>
          </p:cNvPr>
          <p:cNvSpPr txBox="1"/>
          <p:nvPr/>
        </p:nvSpPr>
        <p:spPr>
          <a:xfrm>
            <a:off x="637348" y="4787454"/>
            <a:ext cx="1667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Einstein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8BA4C0-3607-506A-3003-F711FB7A2256}"/>
              </a:ext>
            </a:extLst>
          </p:cNvPr>
          <p:cNvSpPr txBox="1"/>
          <p:nvPr/>
        </p:nvSpPr>
        <p:spPr>
          <a:xfrm>
            <a:off x="661504" y="5457731"/>
            <a:ext cx="1566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25CD824-9DBD-8CBA-146A-2E648C070339}"/>
                  </a:ext>
                </a:extLst>
              </p:cNvPr>
              <p:cNvSpPr txBox="1"/>
              <p:nvPr/>
            </p:nvSpPr>
            <p:spPr>
              <a:xfrm>
                <a:off x="2876874" y="4064123"/>
                <a:ext cx="777983" cy="427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groupChr>
                  </m:oMath>
                </a14:m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pos m:val="top"/>
                        <m:ctrlP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groupChr>
                  </m:oMath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25CD824-9DBD-8CBA-146A-2E648C070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874" y="4064123"/>
                <a:ext cx="777983" cy="427425"/>
              </a:xfrm>
              <a:prstGeom prst="rect">
                <a:avLst/>
              </a:prstGeom>
              <a:blipFill>
                <a:blip r:embed="rId11"/>
                <a:stretch>
                  <a:fillRect l="-27344" t="-34286" r="-78906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567026-FD7C-D07C-BA41-9761A73FEFED}"/>
                  </a:ext>
                </a:extLst>
              </p:cNvPr>
              <p:cNvSpPr txBox="1"/>
              <p:nvPr/>
            </p:nvSpPr>
            <p:spPr>
              <a:xfrm>
                <a:off x="2893340" y="4804519"/>
                <a:ext cx="6247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567026-FD7C-D07C-BA41-9761A73FE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340" y="4804519"/>
                <a:ext cx="624703" cy="307777"/>
              </a:xfrm>
              <a:prstGeom prst="rect">
                <a:avLst/>
              </a:prstGeom>
              <a:blipFill>
                <a:blip r:embed="rId12"/>
                <a:stretch>
                  <a:fillRect l="-3922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8628C0E2-2674-9A85-7A8C-2EE8314B9557}"/>
              </a:ext>
            </a:extLst>
          </p:cNvPr>
          <p:cNvSpPr txBox="1"/>
          <p:nvPr/>
        </p:nvSpPr>
        <p:spPr>
          <a:xfrm>
            <a:off x="2381031" y="6079171"/>
            <a:ext cx="1566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Inner Product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E176126-EE12-56F2-7D74-BBBA234E59E1}"/>
                  </a:ext>
                </a:extLst>
              </p:cNvPr>
              <p:cNvSpPr txBox="1"/>
              <p:nvPr/>
            </p:nvSpPr>
            <p:spPr>
              <a:xfrm>
                <a:off x="5375054" y="3972272"/>
                <a:ext cx="280370" cy="471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groupChr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E176126-EE12-56F2-7D74-BBBA234E5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054" y="3972272"/>
                <a:ext cx="280370" cy="471668"/>
              </a:xfrm>
              <a:prstGeom prst="rect">
                <a:avLst/>
              </a:prstGeom>
              <a:blipFill>
                <a:blip r:embed="rId13"/>
                <a:stretch>
                  <a:fillRect l="-80435" t="-31169" r="-86957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1B70A-4E6B-A40E-31D9-DB1391D1D069}"/>
                  </a:ext>
                </a:extLst>
              </p:cNvPr>
              <p:cNvSpPr txBox="1"/>
              <p:nvPr/>
            </p:nvSpPr>
            <p:spPr>
              <a:xfrm>
                <a:off x="5245672" y="4206505"/>
                <a:ext cx="2803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1B70A-4E6B-A40E-31D9-DB1391D1D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672" y="4206505"/>
                <a:ext cx="280370" cy="307777"/>
              </a:xfrm>
              <a:prstGeom prst="rect">
                <a:avLst/>
              </a:prstGeom>
              <a:blipFill>
                <a:blip r:embed="rId14"/>
                <a:stretch>
                  <a:fillRect l="-21739" r="-19565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C71641F-619B-5FD2-8718-411A91B72EF4}"/>
                  </a:ext>
                </a:extLst>
              </p:cNvPr>
              <p:cNvSpPr txBox="1"/>
              <p:nvPr/>
            </p:nvSpPr>
            <p:spPr>
              <a:xfrm>
                <a:off x="5170511" y="4804519"/>
                <a:ext cx="711062" cy="335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C71641F-619B-5FD2-8718-411A91B72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511" y="4804519"/>
                <a:ext cx="711062" cy="335092"/>
              </a:xfrm>
              <a:prstGeom prst="rect">
                <a:avLst/>
              </a:prstGeom>
              <a:blipFill>
                <a:blip r:embed="rId15"/>
                <a:stretch>
                  <a:fillRect l="-11966" r="-1453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7E863B2-85D4-D7A7-4DFD-378F6EE7E28A}"/>
                  </a:ext>
                </a:extLst>
              </p:cNvPr>
              <p:cNvSpPr txBox="1"/>
              <p:nvPr/>
            </p:nvSpPr>
            <p:spPr>
              <a:xfrm>
                <a:off x="7588249" y="4166643"/>
                <a:ext cx="5119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7E863B2-85D4-D7A7-4DFD-378F6EE7E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249" y="4166643"/>
                <a:ext cx="511956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72F338-743E-BC51-58E1-3872981A31D9}"/>
                  </a:ext>
                </a:extLst>
              </p:cNvPr>
              <p:cNvSpPr txBox="1"/>
              <p:nvPr/>
            </p:nvSpPr>
            <p:spPr>
              <a:xfrm>
                <a:off x="7337692" y="4751273"/>
                <a:ext cx="1013069" cy="335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𝛽𝛾</m:t>
                          </m:r>
                        </m:sub>
                      </m:sSub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72F338-743E-BC51-58E1-3872981A3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92" y="4751273"/>
                <a:ext cx="1013069" cy="335092"/>
              </a:xfrm>
              <a:prstGeom prst="rect">
                <a:avLst/>
              </a:prstGeom>
              <a:blipFill>
                <a:blip r:embed="rId17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8690673-3285-F8D9-A412-7C9B9BFA3A61}"/>
                  </a:ext>
                </a:extLst>
              </p:cNvPr>
              <p:cNvSpPr txBox="1"/>
              <p:nvPr/>
            </p:nvSpPr>
            <p:spPr>
              <a:xfrm>
                <a:off x="10062235" y="4123946"/>
                <a:ext cx="6681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8690673-3285-F8D9-A412-7C9B9BFA3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235" y="4123946"/>
                <a:ext cx="668104" cy="307777"/>
              </a:xfrm>
              <a:prstGeom prst="rect">
                <a:avLst/>
              </a:prstGeom>
              <a:blipFill>
                <a:blip r:embed="rId18"/>
                <a:stretch>
                  <a:fillRect l="-12844" t="-2000" r="-1743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B92E6D-6782-1542-D894-2B3DF8AC2918}"/>
                  </a:ext>
                </a:extLst>
              </p:cNvPr>
              <p:cNvSpPr txBox="1"/>
              <p:nvPr/>
            </p:nvSpPr>
            <p:spPr>
              <a:xfrm>
                <a:off x="10062234" y="4727422"/>
                <a:ext cx="66810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𝛼𝛼</m:t>
                          </m:r>
                        </m:sub>
                      </m:sSub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B92E6D-6782-1542-D894-2B3DF8AC2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234" y="4727422"/>
                <a:ext cx="668105" cy="307777"/>
              </a:xfrm>
              <a:prstGeom prst="rect">
                <a:avLst/>
              </a:prstGeom>
              <a:blipFill>
                <a:blip r:embed="rId1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3A9E9FE-5D1D-1867-8B28-32232E050BD1}"/>
              </a:ext>
            </a:extLst>
          </p:cNvPr>
          <p:cNvGrpSpPr/>
          <p:nvPr/>
        </p:nvGrpSpPr>
        <p:grpSpPr>
          <a:xfrm>
            <a:off x="2408598" y="5432627"/>
            <a:ext cx="1502048" cy="503786"/>
            <a:chOff x="2728638" y="5572588"/>
            <a:chExt cx="1502048" cy="503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FEF9D4-65C5-7B7A-C122-F2865B716C7D}"/>
                </a:ext>
              </a:extLst>
            </p:cNvPr>
            <p:cNvCxnSpPr>
              <a:cxnSpLocks/>
              <a:stCxn id="85" idx="6"/>
              <a:endCxn id="91" idx="2"/>
            </p:cNvCxnSpPr>
            <p:nvPr/>
          </p:nvCxnSpPr>
          <p:spPr>
            <a:xfrm flipV="1">
              <a:off x="3227552" y="5822045"/>
              <a:ext cx="504220" cy="48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F40A998-DE15-F155-32D1-5100B8D3D193}"/>
                </a:ext>
              </a:extLst>
            </p:cNvPr>
            <p:cNvSpPr/>
            <p:nvPr/>
          </p:nvSpPr>
          <p:spPr>
            <a:xfrm>
              <a:off x="2728638" y="5577460"/>
              <a:ext cx="498914" cy="49891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4F5B966-E99B-1453-6F73-DDC6FF63D594}"/>
                </a:ext>
              </a:extLst>
            </p:cNvPr>
            <p:cNvSpPr/>
            <p:nvPr/>
          </p:nvSpPr>
          <p:spPr>
            <a:xfrm>
              <a:off x="3731772" y="5572588"/>
              <a:ext cx="498914" cy="49891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C5A7C37-488E-67D8-C485-C5BD4300805D}"/>
                    </a:ext>
                  </a:extLst>
                </p:cNvPr>
                <p:cNvSpPr txBox="1"/>
                <p:nvPr/>
              </p:nvSpPr>
              <p:spPr>
                <a:xfrm>
                  <a:off x="2819292" y="5626854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C5A7C37-488E-67D8-C485-C5BD43008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292" y="5626854"/>
                  <a:ext cx="32512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76CAADE-A368-2E20-AEC9-38504028CA87}"/>
                    </a:ext>
                  </a:extLst>
                </p:cNvPr>
                <p:cNvSpPr txBox="1"/>
                <p:nvPr/>
              </p:nvSpPr>
              <p:spPr>
                <a:xfrm>
                  <a:off x="3820390" y="5623901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76CAADE-A368-2E20-AEC9-38504028C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390" y="5623901"/>
                  <a:ext cx="32512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113E8F0-5974-5295-25CA-04D89CA0C706}"/>
              </a:ext>
            </a:extLst>
          </p:cNvPr>
          <p:cNvGrpSpPr/>
          <p:nvPr/>
        </p:nvGrpSpPr>
        <p:grpSpPr>
          <a:xfrm>
            <a:off x="4504590" y="5427509"/>
            <a:ext cx="1745494" cy="503786"/>
            <a:chOff x="4824630" y="5567470"/>
            <a:chExt cx="1745494" cy="503786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61EB1FD-DD44-E50A-571C-45DEC37D5A01}"/>
                </a:ext>
              </a:extLst>
            </p:cNvPr>
            <p:cNvGrpSpPr/>
            <p:nvPr/>
          </p:nvGrpSpPr>
          <p:grpSpPr>
            <a:xfrm>
              <a:off x="5208284" y="5567470"/>
              <a:ext cx="1361840" cy="503786"/>
              <a:chOff x="2728638" y="5572588"/>
              <a:chExt cx="1361840" cy="50378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0E02921-ABA7-67FC-5789-3F69C26D2A10}"/>
                  </a:ext>
                </a:extLst>
              </p:cNvPr>
              <p:cNvCxnSpPr>
                <a:cxnSpLocks/>
                <a:stCxn id="105" idx="6"/>
                <a:endCxn id="113" idx="2"/>
              </p:cNvCxnSpPr>
              <p:nvPr/>
            </p:nvCxnSpPr>
            <p:spPr>
              <a:xfrm flipV="1">
                <a:off x="3227552" y="5822045"/>
                <a:ext cx="364012" cy="48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EA1920D-4CAD-ECF6-E007-EEE67493415A}"/>
                  </a:ext>
                </a:extLst>
              </p:cNvPr>
              <p:cNvSpPr/>
              <p:nvPr/>
            </p:nvSpPr>
            <p:spPr>
              <a:xfrm>
                <a:off x="2728638" y="5577460"/>
                <a:ext cx="498914" cy="498914"/>
              </a:xfrm>
              <a:prstGeom prst="ellipse">
                <a:avLst/>
              </a:prstGeom>
              <a:solidFill>
                <a:srgbClr val="FF6D6D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7232A7E-D8B3-C2C3-64C2-08EA8DB35763}"/>
                  </a:ext>
                </a:extLst>
              </p:cNvPr>
              <p:cNvSpPr/>
              <p:nvPr/>
            </p:nvSpPr>
            <p:spPr>
              <a:xfrm>
                <a:off x="3591564" y="5572588"/>
                <a:ext cx="498914" cy="49891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  <a:alpha val="79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03DEFBB4-77A7-B0D4-7E74-A6569B59DF02}"/>
                      </a:ext>
                    </a:extLst>
                  </p:cNvPr>
                  <p:cNvSpPr txBox="1"/>
                  <p:nvPr/>
                </p:nvSpPr>
                <p:spPr>
                  <a:xfrm>
                    <a:off x="2794908" y="5651238"/>
                    <a:ext cx="325120" cy="369332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03DEFBB4-77A7-B0D4-7E74-A6569B59DF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4908" y="5651238"/>
                    <a:ext cx="32512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E3042F47-A865-461E-BA79-FC6D9D718FD0}"/>
                      </a:ext>
                    </a:extLst>
                  </p:cNvPr>
                  <p:cNvSpPr txBox="1"/>
                  <p:nvPr/>
                </p:nvSpPr>
                <p:spPr>
                  <a:xfrm>
                    <a:off x="3686278" y="5623901"/>
                    <a:ext cx="325120" cy="369332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E3042F47-A865-461E-BA79-FC6D9D718F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6278" y="5623901"/>
                    <a:ext cx="32512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A52D7AF-BD42-BDC9-55D4-0CF6FCBC16F5}"/>
                </a:ext>
              </a:extLst>
            </p:cNvPr>
            <p:cNvCxnSpPr>
              <a:cxnSpLocks/>
            </p:cNvCxnSpPr>
            <p:nvPr/>
          </p:nvCxnSpPr>
          <p:spPr>
            <a:xfrm>
              <a:off x="4824630" y="5816927"/>
              <a:ext cx="3809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33B4A90-754C-6F26-D6DE-B453BD963590}"/>
              </a:ext>
            </a:extLst>
          </p:cNvPr>
          <p:cNvSpPr txBox="1"/>
          <p:nvPr/>
        </p:nvSpPr>
        <p:spPr>
          <a:xfrm>
            <a:off x="4660904" y="6000924"/>
            <a:ext cx="1566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Matrix-vector multiplication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676C063-AF9A-FB0C-F595-FDE69FE39C53}"/>
              </a:ext>
            </a:extLst>
          </p:cNvPr>
          <p:cNvGrpSpPr/>
          <p:nvPr/>
        </p:nvGrpSpPr>
        <p:grpSpPr>
          <a:xfrm>
            <a:off x="7161458" y="5432627"/>
            <a:ext cx="1361840" cy="503786"/>
            <a:chOff x="2728638" y="5572588"/>
            <a:chExt cx="1361840" cy="503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4853B81-06D5-4634-A5EA-610AD3DA6CE3}"/>
                </a:ext>
              </a:extLst>
            </p:cNvPr>
            <p:cNvCxnSpPr>
              <a:cxnSpLocks/>
              <a:stCxn id="121" idx="6"/>
              <a:endCxn id="122" idx="2"/>
            </p:cNvCxnSpPr>
            <p:nvPr/>
          </p:nvCxnSpPr>
          <p:spPr>
            <a:xfrm flipV="1">
              <a:off x="3227552" y="5822045"/>
              <a:ext cx="364012" cy="48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3CD47D8-6425-4E76-4081-4AE1706B70C8}"/>
                </a:ext>
              </a:extLst>
            </p:cNvPr>
            <p:cNvSpPr/>
            <p:nvPr/>
          </p:nvSpPr>
          <p:spPr>
            <a:xfrm>
              <a:off x="2728638" y="5577460"/>
              <a:ext cx="498914" cy="498914"/>
            </a:xfrm>
            <a:prstGeom prst="ellipse">
              <a:avLst/>
            </a:prstGeom>
            <a:solidFill>
              <a:srgbClr val="FF6D6D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09BCFA8-D4A4-4142-CD3B-ED9C38365C44}"/>
                </a:ext>
              </a:extLst>
            </p:cNvPr>
            <p:cNvSpPr/>
            <p:nvPr/>
          </p:nvSpPr>
          <p:spPr>
            <a:xfrm>
              <a:off x="3591564" y="5572588"/>
              <a:ext cx="498914" cy="498914"/>
            </a:xfrm>
            <a:prstGeom prst="ellipse">
              <a:avLst/>
            </a:prstGeom>
            <a:solidFill>
              <a:srgbClr val="FF6D6D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5532211-5BE1-E990-FA91-516888E6F5FA}"/>
                    </a:ext>
                  </a:extLst>
                </p:cNvPr>
                <p:cNvSpPr txBox="1"/>
                <p:nvPr/>
              </p:nvSpPr>
              <p:spPr>
                <a:xfrm>
                  <a:off x="2807100" y="5645142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5532211-5BE1-E990-FA91-516888E6F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00" y="5645142"/>
                  <a:ext cx="32512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F100703-105E-8A3F-1FE9-C5E8AF7C4BBD}"/>
                    </a:ext>
                  </a:extLst>
                </p:cNvPr>
                <p:cNvSpPr txBox="1"/>
                <p:nvPr/>
              </p:nvSpPr>
              <p:spPr>
                <a:xfrm>
                  <a:off x="3674086" y="5648285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F100703-105E-8A3F-1FE9-C5E8AF7C4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4086" y="5648285"/>
                  <a:ext cx="325120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9F83CF1-AC40-66DD-5BF2-D0CDBE4DB75A}"/>
              </a:ext>
            </a:extLst>
          </p:cNvPr>
          <p:cNvCxnSpPr>
            <a:cxnSpLocks/>
          </p:cNvCxnSpPr>
          <p:nvPr/>
        </p:nvCxnSpPr>
        <p:spPr>
          <a:xfrm>
            <a:off x="6777804" y="5682084"/>
            <a:ext cx="380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CB3D08B-541F-0780-4663-4D7E34B7C5C6}"/>
              </a:ext>
            </a:extLst>
          </p:cNvPr>
          <p:cNvCxnSpPr>
            <a:cxnSpLocks/>
          </p:cNvCxnSpPr>
          <p:nvPr/>
        </p:nvCxnSpPr>
        <p:spPr>
          <a:xfrm>
            <a:off x="8516434" y="5682084"/>
            <a:ext cx="380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C068E5B-E9C7-A473-78F5-62FDDB72C0D3}"/>
              </a:ext>
            </a:extLst>
          </p:cNvPr>
          <p:cNvSpPr txBox="1"/>
          <p:nvPr/>
        </p:nvSpPr>
        <p:spPr>
          <a:xfrm>
            <a:off x="7054277" y="5987726"/>
            <a:ext cx="1566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Matrix-matrix multiplication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B3662C1-E692-1CF6-E451-CE56294DACF3}"/>
              </a:ext>
            </a:extLst>
          </p:cNvPr>
          <p:cNvSpPr txBox="1"/>
          <p:nvPr/>
        </p:nvSpPr>
        <p:spPr>
          <a:xfrm>
            <a:off x="9488013" y="6124197"/>
            <a:ext cx="181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Trace of a matrix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3C9248A-24A2-7BB8-C368-E51F33A34667}"/>
              </a:ext>
            </a:extLst>
          </p:cNvPr>
          <p:cNvGrpSpPr/>
          <p:nvPr/>
        </p:nvGrpSpPr>
        <p:grpSpPr>
          <a:xfrm>
            <a:off x="9966684" y="5385032"/>
            <a:ext cx="858795" cy="663053"/>
            <a:chOff x="9966684" y="5385032"/>
            <a:chExt cx="858795" cy="66305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6BE0525-2BF2-3F7C-59CE-009D614651A6}"/>
                </a:ext>
              </a:extLst>
            </p:cNvPr>
            <p:cNvSpPr/>
            <p:nvPr/>
          </p:nvSpPr>
          <p:spPr>
            <a:xfrm>
              <a:off x="10145206" y="5549171"/>
              <a:ext cx="498914" cy="498914"/>
            </a:xfrm>
            <a:prstGeom prst="ellipse">
              <a:avLst/>
            </a:prstGeom>
            <a:solidFill>
              <a:srgbClr val="FF6D6D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79F07DB-F598-6CF3-EE3A-28BFDE89305B}"/>
                </a:ext>
              </a:extLst>
            </p:cNvPr>
            <p:cNvSpPr/>
            <p:nvPr/>
          </p:nvSpPr>
          <p:spPr>
            <a:xfrm>
              <a:off x="9966684" y="5385032"/>
              <a:ext cx="858795" cy="367805"/>
            </a:xfrm>
            <a:custGeom>
              <a:avLst/>
              <a:gdLst>
                <a:gd name="connsiteX0" fmla="*/ 178075 w 858142"/>
                <a:gd name="connsiteY0" fmla="*/ 327166 h 327166"/>
                <a:gd name="connsiteX1" fmla="*/ 40915 w 858142"/>
                <a:gd name="connsiteY1" fmla="*/ 52846 h 327166"/>
                <a:gd name="connsiteX2" fmla="*/ 818155 w 858142"/>
                <a:gd name="connsiteY2" fmla="*/ 22366 h 327166"/>
                <a:gd name="connsiteX3" fmla="*/ 675915 w 858142"/>
                <a:gd name="connsiteY3" fmla="*/ 306846 h 32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8142" h="327166">
                  <a:moveTo>
                    <a:pt x="178075" y="327166"/>
                  </a:moveTo>
                  <a:cubicBezTo>
                    <a:pt x="56155" y="215406"/>
                    <a:pt x="-65765" y="103646"/>
                    <a:pt x="40915" y="52846"/>
                  </a:cubicBezTo>
                  <a:cubicBezTo>
                    <a:pt x="147595" y="2046"/>
                    <a:pt x="712322" y="-19967"/>
                    <a:pt x="818155" y="22366"/>
                  </a:cubicBezTo>
                  <a:cubicBezTo>
                    <a:pt x="923988" y="64699"/>
                    <a:pt x="799951" y="185772"/>
                    <a:pt x="675915" y="30684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DCDAA0F-5DBC-10D2-700D-996189C6EC24}"/>
                    </a:ext>
                  </a:extLst>
                </p:cNvPr>
                <p:cNvSpPr txBox="1"/>
                <p:nvPr/>
              </p:nvSpPr>
              <p:spPr>
                <a:xfrm>
                  <a:off x="10232103" y="5631592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DCDAA0F-5DBC-10D2-700D-996189C6E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2103" y="5631592"/>
                  <a:ext cx="32512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BDBD3A-0850-3537-D119-A711C5C58DBD}"/>
              </a:ext>
            </a:extLst>
          </p:cNvPr>
          <p:cNvSpPr txBox="1"/>
          <p:nvPr/>
        </p:nvSpPr>
        <p:spPr>
          <a:xfrm>
            <a:off x="8187798" y="1616891"/>
            <a:ext cx="40042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Indices:</a:t>
            </a:r>
            <a:r>
              <a:rPr lang="en-I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Bonds, here </a:t>
            </a:r>
            <a:r>
              <a:rPr lang="en-IN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External Indices:</a:t>
            </a:r>
            <a:r>
              <a:rPr lang="en-I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free legs</a:t>
            </a:r>
          </a:p>
        </p:txBody>
      </p:sp>
    </p:spTree>
    <p:extLst>
      <p:ext uri="{BB962C8B-B14F-4D97-AF65-F5344CB8AC3E}">
        <p14:creationId xmlns:p14="http://schemas.microsoft.com/office/powerpoint/2010/main" val="85545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BE42CE-BA64-B9BD-AEAC-AC1CBBAF5DE2}"/>
              </a:ext>
            </a:extLst>
          </p:cNvPr>
          <p:cNvSpPr txBox="1"/>
          <p:nvPr/>
        </p:nvSpPr>
        <p:spPr>
          <a:xfrm>
            <a:off x="2776358" y="184628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Tensor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51BC82-8EF3-260B-3C19-3F8DAF8222E9}"/>
                  </a:ext>
                </a:extLst>
              </p:cNvPr>
              <p:cNvSpPr txBox="1"/>
              <p:nvPr/>
            </p:nvSpPr>
            <p:spPr>
              <a:xfrm>
                <a:off x="428833" y="737138"/>
                <a:ext cx="1159726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tensor network is a diagram which tells us how to combine several tensors into a single composite tensor.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rank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this overall tensor is given by the </a:t>
                </a:r>
                <a:r>
                  <a:rPr lang="en-I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unmatched/free legs.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value for a given configuration of </a:t>
                </a:r>
                <a:r>
                  <a:rPr lang="en-I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 indices 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(i.e. a fix value of </a:t>
                </a:r>
                <a:r>
                  <a:rPr lang="en-IN" sz="20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I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is given by the product of values of the constituent tensors, summed over all </a:t>
                </a:r>
                <a:r>
                  <a:rPr lang="en-I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 indices 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IN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51BC82-8EF3-260B-3C19-3F8DAF822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33" y="737138"/>
                <a:ext cx="11597264" cy="1323439"/>
              </a:xfrm>
              <a:prstGeom prst="rect">
                <a:avLst/>
              </a:prstGeom>
              <a:blipFill>
                <a:blip r:embed="rId3"/>
                <a:stretch>
                  <a:fillRect l="-473" t="-2765" r="-52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D3D5B9E-F7E3-E13F-3895-4CEC315D9719}"/>
              </a:ext>
            </a:extLst>
          </p:cNvPr>
          <p:cNvGrpSpPr/>
          <p:nvPr/>
        </p:nvGrpSpPr>
        <p:grpSpPr>
          <a:xfrm>
            <a:off x="416560" y="2573020"/>
            <a:ext cx="2416575" cy="2342925"/>
            <a:chOff x="812800" y="1871980"/>
            <a:chExt cx="2416575" cy="23429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F97CE1C-7A3A-B97B-84E8-82271D1E7CCA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1522114" y="2372483"/>
              <a:ext cx="981740" cy="48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15E707-54B5-4070-4C7B-E81124A29B67}"/>
                </a:ext>
              </a:extLst>
            </p:cNvPr>
            <p:cNvSpPr/>
            <p:nvPr/>
          </p:nvSpPr>
          <p:spPr>
            <a:xfrm>
              <a:off x="1023200" y="2127898"/>
              <a:ext cx="498914" cy="498914"/>
            </a:xfrm>
            <a:prstGeom prst="ellipse">
              <a:avLst/>
            </a:prstGeom>
            <a:solidFill>
              <a:srgbClr val="FF6D6D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CF3AC4-7976-3BB3-93C2-F5E3172ACE36}"/>
                </a:ext>
              </a:extLst>
            </p:cNvPr>
            <p:cNvSpPr/>
            <p:nvPr/>
          </p:nvSpPr>
          <p:spPr>
            <a:xfrm>
              <a:off x="2503854" y="2123026"/>
              <a:ext cx="498914" cy="498914"/>
            </a:xfrm>
            <a:prstGeom prst="ellipse">
              <a:avLst/>
            </a:prstGeom>
            <a:solidFill>
              <a:schemeClr val="accent6"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828B6A-7A53-CD60-5FE6-B23A3FA8A8B7}"/>
                </a:ext>
              </a:extLst>
            </p:cNvPr>
            <p:cNvCxnSpPr>
              <a:cxnSpLocks/>
              <a:stCxn id="13" idx="7"/>
              <a:endCxn id="17" idx="3"/>
            </p:cNvCxnSpPr>
            <p:nvPr/>
          </p:nvCxnSpPr>
          <p:spPr>
            <a:xfrm flipV="1">
              <a:off x="1449050" y="3345357"/>
              <a:ext cx="387541" cy="4436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A22C32-2E3B-BD1A-9CB2-1D9ED19E72C0}"/>
                </a:ext>
              </a:extLst>
            </p:cNvPr>
            <p:cNvSpPr/>
            <p:nvPr/>
          </p:nvSpPr>
          <p:spPr>
            <a:xfrm>
              <a:off x="1023200" y="3715991"/>
              <a:ext cx="498914" cy="498914"/>
            </a:xfrm>
            <a:prstGeom prst="ellipse">
              <a:avLst/>
            </a:prstGeom>
            <a:solidFill>
              <a:srgbClr val="FFC000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90E8D7-BDF0-BF74-829E-55F15E0263F3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>
              <a:off x="1272657" y="2626812"/>
              <a:ext cx="0" cy="10891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A4C827-152D-3BD4-EEC7-C8BC503253CF}"/>
                </a:ext>
              </a:extLst>
            </p:cNvPr>
            <p:cNvSpPr/>
            <p:nvPr/>
          </p:nvSpPr>
          <p:spPr>
            <a:xfrm>
              <a:off x="1763527" y="2919507"/>
              <a:ext cx="498914" cy="49891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84CE298-0CF8-F3D9-65A9-DB4A6A2261F4}"/>
                </a:ext>
              </a:extLst>
            </p:cNvPr>
            <p:cNvSpPr/>
            <p:nvPr/>
          </p:nvSpPr>
          <p:spPr>
            <a:xfrm>
              <a:off x="2503854" y="3715991"/>
              <a:ext cx="498914" cy="498914"/>
            </a:xfrm>
            <a:prstGeom prst="ellipse">
              <a:avLst/>
            </a:prstGeom>
            <a:solidFill>
              <a:srgbClr val="5BD4FF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709880-7A6A-EE11-421A-7F5DF9C2DFDD}"/>
                </a:ext>
              </a:extLst>
            </p:cNvPr>
            <p:cNvCxnSpPr>
              <a:cxnSpLocks/>
              <a:stCxn id="17" idx="7"/>
              <a:endCxn id="10" idx="3"/>
            </p:cNvCxnSpPr>
            <p:nvPr/>
          </p:nvCxnSpPr>
          <p:spPr>
            <a:xfrm flipV="1">
              <a:off x="2189377" y="2548876"/>
              <a:ext cx="387541" cy="4436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5AC37C-FF05-B194-7437-37EDCD293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682" y="2613575"/>
              <a:ext cx="0" cy="1110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6ABF9DD-1205-F507-CA36-088881371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6317" y="2621940"/>
              <a:ext cx="0" cy="1110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A9B388E-720A-3DC5-D0ED-4CA3F4ACC2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800" y="1871980"/>
              <a:ext cx="290918" cy="314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E45FBA-B557-0C21-96EC-9BB1EF1BB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457" y="1894736"/>
              <a:ext cx="290918" cy="314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10DB0B0-C507-5244-1CCA-ED4E07EC2326}"/>
              </a:ext>
            </a:extLst>
          </p:cNvPr>
          <p:cNvSpPr txBox="1"/>
          <p:nvPr/>
        </p:nvSpPr>
        <p:spPr>
          <a:xfrm>
            <a:off x="2552542" y="3449633"/>
            <a:ext cx="498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76E106E-A76D-33A0-CD8E-4BCAAD9CF3BC}"/>
              </a:ext>
            </a:extLst>
          </p:cNvPr>
          <p:cNvGrpSpPr/>
          <p:nvPr/>
        </p:nvGrpSpPr>
        <p:grpSpPr>
          <a:xfrm>
            <a:off x="3112686" y="3463424"/>
            <a:ext cx="953330" cy="729101"/>
            <a:chOff x="4230914" y="2762384"/>
            <a:chExt cx="953330" cy="7291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1A79891-D97E-6941-2081-8E623EE5293E}"/>
                </a:ext>
              </a:extLst>
            </p:cNvPr>
            <p:cNvSpPr/>
            <p:nvPr/>
          </p:nvSpPr>
          <p:spPr>
            <a:xfrm>
              <a:off x="4451018" y="2992571"/>
              <a:ext cx="498914" cy="498914"/>
            </a:xfrm>
            <a:prstGeom prst="ellipse">
              <a:avLst/>
            </a:prstGeom>
            <a:solidFill>
              <a:srgbClr val="DC85EB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086A32-8FF2-AD46-3049-8F5A5D5178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0914" y="2762384"/>
              <a:ext cx="290918" cy="314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5E106C-B088-4840-A82D-8DA645FB7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326" y="2768349"/>
              <a:ext cx="290918" cy="314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976498A-A4CF-DA24-E2B2-2F51387411B3}"/>
                  </a:ext>
                </a:extLst>
              </p:cNvPr>
              <p:cNvSpPr txBox="1"/>
              <p:nvPr/>
            </p:nvSpPr>
            <p:spPr>
              <a:xfrm>
                <a:off x="4035745" y="3703901"/>
                <a:ext cx="11912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976498A-A4CF-DA24-E2B2-2F51387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745" y="3703901"/>
                <a:ext cx="1191232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F7FED473-9919-AA5B-5DE3-7FBB5A320F8C}"/>
              </a:ext>
            </a:extLst>
          </p:cNvPr>
          <p:cNvGrpSpPr/>
          <p:nvPr/>
        </p:nvGrpSpPr>
        <p:grpSpPr>
          <a:xfrm>
            <a:off x="4908818" y="3195406"/>
            <a:ext cx="1566907" cy="1006100"/>
            <a:chOff x="5410902" y="3194764"/>
            <a:chExt cx="1566907" cy="10061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FD1E819-1446-6B91-E235-CDD2B4166AFA}"/>
                </a:ext>
              </a:extLst>
            </p:cNvPr>
            <p:cNvGrpSpPr/>
            <p:nvPr/>
          </p:nvGrpSpPr>
          <p:grpSpPr>
            <a:xfrm>
              <a:off x="5672177" y="3471763"/>
              <a:ext cx="953330" cy="729101"/>
              <a:chOff x="4230914" y="2762384"/>
              <a:chExt cx="953330" cy="72910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3D568A9-A99D-EB00-ABE0-AC142A79FA5E}"/>
                  </a:ext>
                </a:extLst>
              </p:cNvPr>
              <p:cNvSpPr/>
              <p:nvPr/>
            </p:nvSpPr>
            <p:spPr>
              <a:xfrm>
                <a:off x="4451018" y="2992571"/>
                <a:ext cx="498914" cy="498914"/>
              </a:xfrm>
              <a:prstGeom prst="ellipse">
                <a:avLst/>
              </a:prstGeom>
              <a:solidFill>
                <a:srgbClr val="DC85EB">
                  <a:alpha val="79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4F7EA49-3000-576D-AEB6-2F64125525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30914" y="2762384"/>
                <a:ext cx="290918" cy="3142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D9382A8-1FEB-B9BD-4745-0E92FD2C57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93326" y="2768349"/>
                <a:ext cx="290918" cy="3142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E032B58-245D-A29B-98D2-8F352458A61D}"/>
                    </a:ext>
                  </a:extLst>
                </p:cNvPr>
                <p:cNvSpPr txBox="1"/>
                <p:nvPr/>
              </p:nvSpPr>
              <p:spPr>
                <a:xfrm>
                  <a:off x="5410902" y="3194764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E032B58-245D-A29B-98D2-8F352458A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902" y="3194764"/>
                  <a:ext cx="527205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4990B50-4C1E-9443-5505-D158BCE34CDF}"/>
                    </a:ext>
                  </a:extLst>
                </p:cNvPr>
                <p:cNvSpPr txBox="1"/>
                <p:nvPr/>
              </p:nvSpPr>
              <p:spPr>
                <a:xfrm>
                  <a:off x="6450604" y="3199115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4990B50-4C1E-9443-5505-D158BCE34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604" y="3199115"/>
                  <a:ext cx="527205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0F7BDE7-6726-D1BB-20C5-AF77E1C10D0F}"/>
              </a:ext>
            </a:extLst>
          </p:cNvPr>
          <p:cNvSpPr txBox="1"/>
          <p:nvPr/>
        </p:nvSpPr>
        <p:spPr>
          <a:xfrm>
            <a:off x="6231926" y="3430005"/>
            <a:ext cx="6998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88AB74-02C5-823A-7894-9E046C170FFA}"/>
                  </a:ext>
                </a:extLst>
              </p:cNvPr>
              <p:cNvSpPr txBox="1"/>
              <p:nvPr/>
            </p:nvSpPr>
            <p:spPr>
              <a:xfrm>
                <a:off x="6732186" y="3398629"/>
                <a:ext cx="1389804" cy="1412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eqArr>
                        </m:sub>
                        <m:sup/>
                        <m:e/>
                      </m:nary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88AB74-02C5-823A-7894-9E046C17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186" y="3398629"/>
                <a:ext cx="1389804" cy="1412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C1A00547-2D92-6F40-A8B2-8FE71C95D860}"/>
              </a:ext>
            </a:extLst>
          </p:cNvPr>
          <p:cNvSpPr/>
          <p:nvPr/>
        </p:nvSpPr>
        <p:spPr>
          <a:xfrm>
            <a:off x="7741920" y="3620546"/>
            <a:ext cx="425372" cy="425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0B95870-A13E-8BA1-0A8F-C8394ADC89F9}"/>
                  </a:ext>
                </a:extLst>
              </p:cNvPr>
              <p:cNvSpPr txBox="1"/>
              <p:nvPr/>
            </p:nvSpPr>
            <p:spPr>
              <a:xfrm>
                <a:off x="7190658" y="3370509"/>
                <a:ext cx="133825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</m:oMath>
                  </m:oMathPara>
                </a14:m>
                <a:endParaRPr lang="en-IN"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0B95870-A13E-8BA1-0A8F-C8394ADC8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658" y="3370509"/>
                <a:ext cx="1338251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Left Brace 77">
            <a:extLst>
              <a:ext uri="{FF2B5EF4-FFF2-40B4-BE49-F238E27FC236}">
                <a16:creationId xmlns:a16="http://schemas.microsoft.com/office/drawing/2014/main" id="{6942BACF-22BC-8A2E-3F66-FFAE5B9B874B}"/>
              </a:ext>
            </a:extLst>
          </p:cNvPr>
          <p:cNvSpPr/>
          <p:nvPr/>
        </p:nvSpPr>
        <p:spPr>
          <a:xfrm>
            <a:off x="8169653" y="2199446"/>
            <a:ext cx="527205" cy="4073815"/>
          </a:xfrm>
          <a:custGeom>
            <a:avLst/>
            <a:gdLst>
              <a:gd name="connsiteX0" fmla="*/ 527205 w 527205"/>
              <a:gd name="connsiteY0" fmla="*/ 4073815 h 4073815"/>
              <a:gd name="connsiteX1" fmla="*/ 263602 w 527205"/>
              <a:gd name="connsiteY1" fmla="*/ 3686984 h 4073815"/>
              <a:gd name="connsiteX2" fmla="*/ 263603 w 527205"/>
              <a:gd name="connsiteY2" fmla="*/ 2337007 h 4073815"/>
              <a:gd name="connsiteX3" fmla="*/ 0 w 527205"/>
              <a:gd name="connsiteY3" fmla="*/ 1950176 h 4073815"/>
              <a:gd name="connsiteX4" fmla="*/ 263603 w 527205"/>
              <a:gd name="connsiteY4" fmla="*/ 1563345 h 4073815"/>
              <a:gd name="connsiteX5" fmla="*/ 263603 w 527205"/>
              <a:gd name="connsiteY5" fmla="*/ 975088 h 4073815"/>
              <a:gd name="connsiteX6" fmla="*/ 263603 w 527205"/>
              <a:gd name="connsiteY6" fmla="*/ 386831 h 4073815"/>
              <a:gd name="connsiteX7" fmla="*/ 527206 w 527205"/>
              <a:gd name="connsiteY7" fmla="*/ 0 h 4073815"/>
              <a:gd name="connsiteX8" fmla="*/ 527205 w 527205"/>
              <a:gd name="connsiteY8" fmla="*/ 4073815 h 4073815"/>
              <a:gd name="connsiteX0" fmla="*/ 527205 w 527205"/>
              <a:gd name="connsiteY0" fmla="*/ 4073815 h 4073815"/>
              <a:gd name="connsiteX1" fmla="*/ 263602 w 527205"/>
              <a:gd name="connsiteY1" fmla="*/ 3686984 h 4073815"/>
              <a:gd name="connsiteX2" fmla="*/ 263603 w 527205"/>
              <a:gd name="connsiteY2" fmla="*/ 2337007 h 4073815"/>
              <a:gd name="connsiteX3" fmla="*/ 0 w 527205"/>
              <a:gd name="connsiteY3" fmla="*/ 1950176 h 4073815"/>
              <a:gd name="connsiteX4" fmla="*/ 263603 w 527205"/>
              <a:gd name="connsiteY4" fmla="*/ 1563345 h 4073815"/>
              <a:gd name="connsiteX5" fmla="*/ 263603 w 527205"/>
              <a:gd name="connsiteY5" fmla="*/ 1010383 h 4073815"/>
              <a:gd name="connsiteX6" fmla="*/ 263603 w 527205"/>
              <a:gd name="connsiteY6" fmla="*/ 386831 h 4073815"/>
              <a:gd name="connsiteX7" fmla="*/ 527206 w 527205"/>
              <a:gd name="connsiteY7" fmla="*/ 0 h 407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205" h="4073815" stroke="0" extrusionOk="0">
                <a:moveTo>
                  <a:pt x="527205" y="4073815"/>
                </a:moveTo>
                <a:cubicBezTo>
                  <a:pt x="370699" y="4078949"/>
                  <a:pt x="278106" y="3894122"/>
                  <a:pt x="263602" y="3686984"/>
                </a:cubicBezTo>
                <a:cubicBezTo>
                  <a:pt x="247186" y="3146776"/>
                  <a:pt x="256721" y="2763990"/>
                  <a:pt x="263603" y="2337007"/>
                </a:cubicBezTo>
                <a:cubicBezTo>
                  <a:pt x="255588" y="2112682"/>
                  <a:pt x="143221" y="1931185"/>
                  <a:pt x="0" y="1950176"/>
                </a:cubicBezTo>
                <a:cubicBezTo>
                  <a:pt x="140863" y="1929107"/>
                  <a:pt x="303635" y="1756661"/>
                  <a:pt x="263603" y="1563345"/>
                </a:cubicBezTo>
                <a:cubicBezTo>
                  <a:pt x="260721" y="1332948"/>
                  <a:pt x="250544" y="1157520"/>
                  <a:pt x="263603" y="975088"/>
                </a:cubicBezTo>
                <a:cubicBezTo>
                  <a:pt x="276662" y="792656"/>
                  <a:pt x="290085" y="587208"/>
                  <a:pt x="263603" y="386831"/>
                </a:cubicBezTo>
                <a:cubicBezTo>
                  <a:pt x="233117" y="171216"/>
                  <a:pt x="396516" y="10521"/>
                  <a:pt x="527206" y="0"/>
                </a:cubicBezTo>
                <a:cubicBezTo>
                  <a:pt x="519522" y="1400835"/>
                  <a:pt x="794672" y="2721887"/>
                  <a:pt x="527205" y="4073815"/>
                </a:cubicBezTo>
                <a:close/>
              </a:path>
              <a:path w="527205" h="4073815" fill="none" extrusionOk="0">
                <a:moveTo>
                  <a:pt x="527205" y="4073815"/>
                </a:moveTo>
                <a:cubicBezTo>
                  <a:pt x="380530" y="4039206"/>
                  <a:pt x="289942" y="3889779"/>
                  <a:pt x="263602" y="3686984"/>
                </a:cubicBezTo>
                <a:cubicBezTo>
                  <a:pt x="227033" y="3272391"/>
                  <a:pt x="274854" y="2791387"/>
                  <a:pt x="263603" y="2337007"/>
                </a:cubicBezTo>
                <a:cubicBezTo>
                  <a:pt x="275844" y="2132504"/>
                  <a:pt x="154882" y="1931799"/>
                  <a:pt x="0" y="1950176"/>
                </a:cubicBezTo>
                <a:cubicBezTo>
                  <a:pt x="171058" y="1931341"/>
                  <a:pt x="255170" y="1754696"/>
                  <a:pt x="263603" y="1563345"/>
                </a:cubicBezTo>
                <a:cubicBezTo>
                  <a:pt x="254546" y="1352098"/>
                  <a:pt x="257762" y="1245719"/>
                  <a:pt x="263603" y="1010383"/>
                </a:cubicBezTo>
                <a:cubicBezTo>
                  <a:pt x="269444" y="775047"/>
                  <a:pt x="266494" y="682364"/>
                  <a:pt x="263603" y="386831"/>
                </a:cubicBezTo>
                <a:cubicBezTo>
                  <a:pt x="279776" y="178550"/>
                  <a:pt x="364458" y="-15150"/>
                  <a:pt x="527206" y="0"/>
                </a:cubicBezTo>
              </a:path>
              <a:path w="527205" h="4073815" fill="none" stroke="0" extrusionOk="0">
                <a:moveTo>
                  <a:pt x="527205" y="4073815"/>
                </a:moveTo>
                <a:cubicBezTo>
                  <a:pt x="396168" y="4025117"/>
                  <a:pt x="268223" y="3888102"/>
                  <a:pt x="263602" y="3686984"/>
                </a:cubicBezTo>
                <a:cubicBezTo>
                  <a:pt x="174499" y="3298120"/>
                  <a:pt x="228461" y="2788199"/>
                  <a:pt x="263603" y="2337007"/>
                </a:cubicBezTo>
                <a:cubicBezTo>
                  <a:pt x="262934" y="2127169"/>
                  <a:pt x="147554" y="1956063"/>
                  <a:pt x="0" y="1950176"/>
                </a:cubicBezTo>
                <a:cubicBezTo>
                  <a:pt x="127772" y="1970143"/>
                  <a:pt x="298991" y="1741301"/>
                  <a:pt x="263603" y="1563345"/>
                </a:cubicBezTo>
                <a:cubicBezTo>
                  <a:pt x="233163" y="1297024"/>
                  <a:pt x="235160" y="1250486"/>
                  <a:pt x="263603" y="951558"/>
                </a:cubicBezTo>
                <a:cubicBezTo>
                  <a:pt x="292046" y="652630"/>
                  <a:pt x="270128" y="585432"/>
                  <a:pt x="263603" y="386831"/>
                </a:cubicBezTo>
                <a:cubicBezTo>
                  <a:pt x="281587" y="198121"/>
                  <a:pt x="386402" y="-17946"/>
                  <a:pt x="527206" y="0"/>
                </a:cubicBezTo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94528580">
                  <a:prstGeom prst="leftBrace">
                    <a:avLst>
                      <a:gd name="adj1" fmla="val 73374"/>
                      <a:gd name="adj2" fmla="val 4787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08B8EAC8-6D08-C83D-326C-886A68D98CD5}"/>
              </a:ext>
            </a:extLst>
          </p:cNvPr>
          <p:cNvSpPr/>
          <p:nvPr/>
        </p:nvSpPr>
        <p:spPr>
          <a:xfrm flipH="1">
            <a:off x="11638332" y="2060777"/>
            <a:ext cx="527205" cy="4325255"/>
          </a:xfrm>
          <a:custGeom>
            <a:avLst/>
            <a:gdLst>
              <a:gd name="connsiteX0" fmla="*/ 527205 w 527205"/>
              <a:gd name="connsiteY0" fmla="*/ 4325255 h 4325255"/>
              <a:gd name="connsiteX1" fmla="*/ 263602 w 527205"/>
              <a:gd name="connsiteY1" fmla="*/ 3938424 h 4325255"/>
              <a:gd name="connsiteX2" fmla="*/ 263603 w 527205"/>
              <a:gd name="connsiteY2" fmla="*/ 2457374 h 4325255"/>
              <a:gd name="connsiteX3" fmla="*/ 0 w 527205"/>
              <a:gd name="connsiteY3" fmla="*/ 2070543 h 4325255"/>
              <a:gd name="connsiteX4" fmla="*/ 263603 w 527205"/>
              <a:gd name="connsiteY4" fmla="*/ 1683712 h 4325255"/>
              <a:gd name="connsiteX5" fmla="*/ 263603 w 527205"/>
              <a:gd name="connsiteY5" fmla="*/ 1048240 h 4325255"/>
              <a:gd name="connsiteX6" fmla="*/ 263603 w 527205"/>
              <a:gd name="connsiteY6" fmla="*/ 386831 h 4325255"/>
              <a:gd name="connsiteX7" fmla="*/ 527206 w 527205"/>
              <a:gd name="connsiteY7" fmla="*/ 0 h 4325255"/>
              <a:gd name="connsiteX8" fmla="*/ 527205 w 527205"/>
              <a:gd name="connsiteY8" fmla="*/ 4325255 h 4325255"/>
              <a:gd name="connsiteX0" fmla="*/ 527205 w 527205"/>
              <a:gd name="connsiteY0" fmla="*/ 4325255 h 4325255"/>
              <a:gd name="connsiteX1" fmla="*/ 263602 w 527205"/>
              <a:gd name="connsiteY1" fmla="*/ 3938424 h 4325255"/>
              <a:gd name="connsiteX2" fmla="*/ 263603 w 527205"/>
              <a:gd name="connsiteY2" fmla="*/ 2457374 h 4325255"/>
              <a:gd name="connsiteX3" fmla="*/ 0 w 527205"/>
              <a:gd name="connsiteY3" fmla="*/ 2070543 h 4325255"/>
              <a:gd name="connsiteX4" fmla="*/ 263603 w 527205"/>
              <a:gd name="connsiteY4" fmla="*/ 1683712 h 4325255"/>
              <a:gd name="connsiteX5" fmla="*/ 263603 w 527205"/>
              <a:gd name="connsiteY5" fmla="*/ 1061209 h 4325255"/>
              <a:gd name="connsiteX6" fmla="*/ 263603 w 527205"/>
              <a:gd name="connsiteY6" fmla="*/ 386831 h 4325255"/>
              <a:gd name="connsiteX7" fmla="*/ 527206 w 527205"/>
              <a:gd name="connsiteY7" fmla="*/ 0 h 432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205" h="4325255" stroke="0" extrusionOk="0">
                <a:moveTo>
                  <a:pt x="527205" y="4325255"/>
                </a:moveTo>
                <a:cubicBezTo>
                  <a:pt x="374694" y="4360644"/>
                  <a:pt x="286730" y="4127898"/>
                  <a:pt x="263602" y="3938424"/>
                </a:cubicBezTo>
                <a:cubicBezTo>
                  <a:pt x="286391" y="3433766"/>
                  <a:pt x="320734" y="2898507"/>
                  <a:pt x="263603" y="2457374"/>
                </a:cubicBezTo>
                <a:cubicBezTo>
                  <a:pt x="262933" y="2234276"/>
                  <a:pt x="141115" y="2094911"/>
                  <a:pt x="0" y="2070543"/>
                </a:cubicBezTo>
                <a:cubicBezTo>
                  <a:pt x="101478" y="2066314"/>
                  <a:pt x="266763" y="1901157"/>
                  <a:pt x="263603" y="1683712"/>
                </a:cubicBezTo>
                <a:cubicBezTo>
                  <a:pt x="248814" y="1459461"/>
                  <a:pt x="293058" y="1315579"/>
                  <a:pt x="263603" y="1048240"/>
                </a:cubicBezTo>
                <a:cubicBezTo>
                  <a:pt x="234148" y="780901"/>
                  <a:pt x="278209" y="616405"/>
                  <a:pt x="263603" y="386831"/>
                </a:cubicBezTo>
                <a:cubicBezTo>
                  <a:pt x="267014" y="166843"/>
                  <a:pt x="388822" y="-34655"/>
                  <a:pt x="527206" y="0"/>
                </a:cubicBezTo>
                <a:cubicBezTo>
                  <a:pt x="696470" y="1703549"/>
                  <a:pt x="804619" y="2754669"/>
                  <a:pt x="527205" y="4325255"/>
                </a:cubicBezTo>
                <a:close/>
              </a:path>
              <a:path w="527205" h="4325255" fill="none" extrusionOk="0">
                <a:moveTo>
                  <a:pt x="527205" y="4325255"/>
                </a:moveTo>
                <a:cubicBezTo>
                  <a:pt x="367744" y="4325335"/>
                  <a:pt x="230314" y="4116365"/>
                  <a:pt x="263602" y="3938424"/>
                </a:cubicBezTo>
                <a:cubicBezTo>
                  <a:pt x="254263" y="3510614"/>
                  <a:pt x="259714" y="2932845"/>
                  <a:pt x="263603" y="2457374"/>
                </a:cubicBezTo>
                <a:cubicBezTo>
                  <a:pt x="245083" y="2272237"/>
                  <a:pt x="148147" y="2067641"/>
                  <a:pt x="0" y="2070543"/>
                </a:cubicBezTo>
                <a:cubicBezTo>
                  <a:pt x="164959" y="2074595"/>
                  <a:pt x="285254" y="1886133"/>
                  <a:pt x="263603" y="1683712"/>
                </a:cubicBezTo>
                <a:cubicBezTo>
                  <a:pt x="256807" y="1505462"/>
                  <a:pt x="257960" y="1365879"/>
                  <a:pt x="263603" y="1061209"/>
                </a:cubicBezTo>
                <a:cubicBezTo>
                  <a:pt x="269246" y="756539"/>
                  <a:pt x="254834" y="612269"/>
                  <a:pt x="263603" y="386831"/>
                </a:cubicBezTo>
                <a:cubicBezTo>
                  <a:pt x="259727" y="159103"/>
                  <a:pt x="351117" y="-13783"/>
                  <a:pt x="527206" y="0"/>
                </a:cubicBezTo>
              </a:path>
              <a:path w="527205" h="4325255" fill="none" stroke="0" extrusionOk="0">
                <a:moveTo>
                  <a:pt x="527205" y="4325255"/>
                </a:moveTo>
                <a:cubicBezTo>
                  <a:pt x="406363" y="4309268"/>
                  <a:pt x="279850" y="4143631"/>
                  <a:pt x="263602" y="3938424"/>
                </a:cubicBezTo>
                <a:cubicBezTo>
                  <a:pt x="261148" y="3488015"/>
                  <a:pt x="170567" y="2991854"/>
                  <a:pt x="263603" y="2457374"/>
                </a:cubicBezTo>
                <a:cubicBezTo>
                  <a:pt x="271633" y="2241458"/>
                  <a:pt x="145159" y="2058983"/>
                  <a:pt x="0" y="2070543"/>
                </a:cubicBezTo>
                <a:cubicBezTo>
                  <a:pt x="105468" y="2047295"/>
                  <a:pt x="281119" y="1914782"/>
                  <a:pt x="263603" y="1683712"/>
                </a:cubicBezTo>
                <a:cubicBezTo>
                  <a:pt x="269776" y="1390258"/>
                  <a:pt x="279343" y="1276174"/>
                  <a:pt x="263603" y="1061209"/>
                </a:cubicBezTo>
                <a:cubicBezTo>
                  <a:pt x="247863" y="846244"/>
                  <a:pt x="232447" y="698364"/>
                  <a:pt x="263603" y="386831"/>
                </a:cubicBezTo>
                <a:cubicBezTo>
                  <a:pt x="255227" y="169715"/>
                  <a:pt x="378340" y="13998"/>
                  <a:pt x="527206" y="0"/>
                </a:cubicBezTo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36727737">
                  <a:prstGeom prst="leftBrace">
                    <a:avLst>
                      <a:gd name="adj1" fmla="val 73374"/>
                      <a:gd name="adj2" fmla="val 4787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DCB6B82-AF82-EFE5-E734-D6871730E0A6}"/>
              </a:ext>
            </a:extLst>
          </p:cNvPr>
          <p:cNvCxnSpPr>
            <a:cxnSpLocks/>
          </p:cNvCxnSpPr>
          <p:nvPr/>
        </p:nvCxnSpPr>
        <p:spPr>
          <a:xfrm flipH="1" flipV="1">
            <a:off x="1052810" y="3254788"/>
            <a:ext cx="387541" cy="438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B1CA422-940D-08F0-9D3F-DD2B3D44B4B3}"/>
              </a:ext>
            </a:extLst>
          </p:cNvPr>
          <p:cNvGrpSpPr/>
          <p:nvPr/>
        </p:nvGrpSpPr>
        <p:grpSpPr>
          <a:xfrm>
            <a:off x="8424427" y="2706213"/>
            <a:ext cx="1446785" cy="1274446"/>
            <a:chOff x="8815127" y="2745982"/>
            <a:chExt cx="1446785" cy="127444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93A9D60A-0456-5F51-A5FB-AE7CBEBEEF35}"/>
                    </a:ext>
                  </a:extLst>
                </p:cNvPr>
                <p:cNvSpPr txBox="1"/>
                <p:nvPr/>
              </p:nvSpPr>
              <p:spPr>
                <a:xfrm>
                  <a:off x="9734707" y="3153826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93A9D60A-0456-5F51-A5FB-AE7CBEBEE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707" y="3153826"/>
                  <a:ext cx="527205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D1B91670-3357-7982-4B5B-5710BB6330F6}"/>
                </a:ext>
              </a:extLst>
            </p:cNvPr>
            <p:cNvGrpSpPr/>
            <p:nvPr/>
          </p:nvGrpSpPr>
          <p:grpSpPr>
            <a:xfrm>
              <a:off x="8815127" y="2745982"/>
              <a:ext cx="1227133" cy="1274446"/>
              <a:chOff x="8815127" y="2745982"/>
              <a:chExt cx="1227133" cy="12744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137C3826-98FC-117C-D0A5-945E38983EF1}"/>
                      </a:ext>
                    </a:extLst>
                  </p:cNvPr>
                  <p:cNvSpPr txBox="1"/>
                  <p:nvPr/>
                </p:nvSpPr>
                <p:spPr>
                  <a:xfrm>
                    <a:off x="9167545" y="3712651"/>
                    <a:ext cx="527205" cy="307777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137C3826-98FC-117C-D0A5-945E38983E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67545" y="3712651"/>
                    <a:ext cx="52720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02FB0CC-E609-B28D-4384-D9557206B698}"/>
                  </a:ext>
                </a:extLst>
              </p:cNvPr>
              <p:cNvGrpSpPr/>
              <p:nvPr/>
            </p:nvGrpSpPr>
            <p:grpSpPr>
              <a:xfrm>
                <a:off x="8815127" y="2745982"/>
                <a:ext cx="1227133" cy="1111956"/>
                <a:chOff x="8815127" y="2745982"/>
                <a:chExt cx="1227133" cy="1111956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EBE4186A-B19D-7FB5-6496-7710D42B977D}"/>
                    </a:ext>
                  </a:extLst>
                </p:cNvPr>
                <p:cNvCxnSpPr>
                  <a:cxnSpLocks/>
                  <a:stCxn id="82" idx="6"/>
                </p:cNvCxnSpPr>
                <p:nvPr/>
              </p:nvCxnSpPr>
              <p:spPr>
                <a:xfrm>
                  <a:off x="9681352" y="3342555"/>
                  <a:ext cx="20887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E1B35199-7749-E528-E41C-E5D8C7CF2004}"/>
                    </a:ext>
                  </a:extLst>
                </p:cNvPr>
                <p:cNvSpPr/>
                <p:nvPr/>
              </p:nvSpPr>
              <p:spPr>
                <a:xfrm>
                  <a:off x="9182438" y="3093098"/>
                  <a:ext cx="498914" cy="498914"/>
                </a:xfrm>
                <a:prstGeom prst="ellipse">
                  <a:avLst/>
                </a:prstGeom>
                <a:solidFill>
                  <a:srgbClr val="FF6D6D">
                    <a:alpha val="78824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9672B593-4A80-A415-ED87-6D311080A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136518" y="3014849"/>
                  <a:ext cx="126438" cy="13657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B11492DF-BCF2-DDE9-0974-12047A0D97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15127" y="2745982"/>
                      <a:ext cx="527205" cy="307777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B11492DF-BCF2-DDE9-0974-12047A0D97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5127" y="2745982"/>
                      <a:ext cx="527205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6DCE2B7F-DA3C-202F-715D-85EA7D443E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31895" y="3599836"/>
                  <a:ext cx="0" cy="1778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Connector 108">
                  <a:extLst>
                    <a:ext uri="{FF2B5EF4-FFF2-40B4-BE49-F238E27FC236}">
                      <a16:creationId xmlns:a16="http://schemas.microsoft.com/office/drawing/2014/main" id="{BF0CF623-F98A-98A7-4724-218B03FE8B0D}"/>
                    </a:ext>
                  </a:extLst>
                </p:cNvPr>
                <p:cNvCxnSpPr>
                  <a:cxnSpLocks/>
                  <a:endCxn id="82" idx="5"/>
                </p:cNvCxnSpPr>
                <p:nvPr/>
              </p:nvCxnSpPr>
              <p:spPr>
                <a:xfrm flipH="1" flipV="1">
                  <a:off x="9608288" y="3518948"/>
                  <a:ext cx="101584" cy="1150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8AE3A2C7-70F9-D583-F3E6-6EBE8FC5B8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15055" y="3550161"/>
                      <a:ext cx="527205" cy="307777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8AE3A2C7-70F9-D583-F3E6-6EBE8FC5B8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15055" y="3550161"/>
                      <a:ext cx="527205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4B4FEF8-F937-4200-B3BF-9C1B70FE961C}"/>
              </a:ext>
            </a:extLst>
          </p:cNvPr>
          <p:cNvGrpSpPr/>
          <p:nvPr/>
        </p:nvGrpSpPr>
        <p:grpSpPr>
          <a:xfrm>
            <a:off x="10910942" y="4627493"/>
            <a:ext cx="498914" cy="1101471"/>
            <a:chOff x="10663092" y="4078634"/>
            <a:chExt cx="498914" cy="11014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01B6287-D5D9-D204-34D7-1658B503033B}"/>
                </a:ext>
              </a:extLst>
            </p:cNvPr>
            <p:cNvSpPr/>
            <p:nvPr/>
          </p:nvSpPr>
          <p:spPr>
            <a:xfrm>
              <a:off x="10663092" y="4681191"/>
              <a:ext cx="498914" cy="498914"/>
            </a:xfrm>
            <a:prstGeom prst="ellipse">
              <a:avLst/>
            </a:prstGeom>
            <a:solidFill>
              <a:srgbClr val="5BD4FF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E9DE6E-A50A-064A-17AE-C05E9D14A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5555" y="4398699"/>
              <a:ext cx="0" cy="2853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57129A9-BE10-803D-676B-B9D923DC11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7920" y="4398699"/>
              <a:ext cx="0" cy="2853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EF52D6B-AEB0-CDEF-F3D8-5EFC04526DCD}"/>
                    </a:ext>
                  </a:extLst>
                </p:cNvPr>
                <p:cNvSpPr txBox="1"/>
                <p:nvPr/>
              </p:nvSpPr>
              <p:spPr>
                <a:xfrm>
                  <a:off x="10751890" y="4078634"/>
                  <a:ext cx="197082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EF52D6B-AEB0-CDEF-F3D8-5EFC04526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1890" y="4078634"/>
                  <a:ext cx="19708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4FB4601-4FC9-8F49-AC41-DDF2B8CA3487}"/>
                    </a:ext>
                  </a:extLst>
                </p:cNvPr>
                <p:cNvSpPr txBox="1"/>
                <p:nvPr/>
              </p:nvSpPr>
              <p:spPr>
                <a:xfrm>
                  <a:off x="10916552" y="4093874"/>
                  <a:ext cx="197082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4FB4601-4FC9-8F49-AC41-DDF2B8CA34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552" y="4093874"/>
                  <a:ext cx="197082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3D9E098-71D3-D2EB-348B-9E6E0395A2D6}"/>
              </a:ext>
            </a:extLst>
          </p:cNvPr>
          <p:cNvGrpSpPr/>
          <p:nvPr/>
        </p:nvGrpSpPr>
        <p:grpSpPr>
          <a:xfrm>
            <a:off x="8790013" y="4893908"/>
            <a:ext cx="943853" cy="974331"/>
            <a:chOff x="9176072" y="4205774"/>
            <a:chExt cx="943853" cy="97433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242CC8-B5E4-EC86-8AD0-E6A441F85329}"/>
                </a:ext>
              </a:extLst>
            </p:cNvPr>
            <p:cNvCxnSpPr>
              <a:cxnSpLocks/>
              <a:stCxn id="85" idx="7"/>
            </p:cNvCxnSpPr>
            <p:nvPr/>
          </p:nvCxnSpPr>
          <p:spPr>
            <a:xfrm flipV="1">
              <a:off x="9608288" y="4570113"/>
              <a:ext cx="160836" cy="1841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10630F7-27AE-1ECE-0B57-0B99781A0F2E}"/>
                </a:ext>
              </a:extLst>
            </p:cNvPr>
            <p:cNvSpPr/>
            <p:nvPr/>
          </p:nvSpPr>
          <p:spPr>
            <a:xfrm>
              <a:off x="9182438" y="4681191"/>
              <a:ext cx="498914" cy="498914"/>
            </a:xfrm>
            <a:prstGeom prst="ellipse">
              <a:avLst/>
            </a:prstGeom>
            <a:solidFill>
              <a:srgbClr val="FFC000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8CECD91-0F18-0A63-29DF-53984C836144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9431895" y="4490095"/>
              <a:ext cx="0" cy="191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ADC374DC-58E7-C5C7-D04C-87F71317FF2F}"/>
                    </a:ext>
                  </a:extLst>
                </p:cNvPr>
                <p:cNvSpPr txBox="1"/>
                <p:nvPr/>
              </p:nvSpPr>
              <p:spPr>
                <a:xfrm>
                  <a:off x="9176072" y="4205774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ADC374DC-58E7-C5C7-D04C-87F71317F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072" y="4205774"/>
                  <a:ext cx="527205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D0959DA-2174-CAAB-FDDD-9DEF2DAF4E87}"/>
                    </a:ext>
                  </a:extLst>
                </p:cNvPr>
                <p:cNvSpPr txBox="1"/>
                <p:nvPr/>
              </p:nvSpPr>
              <p:spPr>
                <a:xfrm>
                  <a:off x="9592720" y="4304187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D0959DA-2174-CAAB-FDDD-9DEF2DAF4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720" y="4304187"/>
                  <a:ext cx="527205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8E91C4-2148-E392-311B-6B7C95DCB251}"/>
              </a:ext>
            </a:extLst>
          </p:cNvPr>
          <p:cNvGrpSpPr/>
          <p:nvPr/>
        </p:nvGrpSpPr>
        <p:grpSpPr>
          <a:xfrm>
            <a:off x="9417256" y="3801508"/>
            <a:ext cx="1322005" cy="1236294"/>
            <a:chOff x="9491114" y="3521769"/>
            <a:chExt cx="1322005" cy="123629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D9DD4B6-7C5B-CCFF-EFA3-E32BBC9E7057}"/>
                </a:ext>
              </a:extLst>
            </p:cNvPr>
            <p:cNvSpPr/>
            <p:nvPr/>
          </p:nvSpPr>
          <p:spPr>
            <a:xfrm>
              <a:off x="9922765" y="3884707"/>
              <a:ext cx="498914" cy="49891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BACC79-2CA9-8B1F-75C8-F090E3D888CF}"/>
                </a:ext>
              </a:extLst>
            </p:cNvPr>
            <p:cNvCxnSpPr>
              <a:cxnSpLocks/>
              <a:stCxn id="87" idx="7"/>
            </p:cNvCxnSpPr>
            <p:nvPr/>
          </p:nvCxnSpPr>
          <p:spPr>
            <a:xfrm flipV="1">
              <a:off x="10348615" y="3796189"/>
              <a:ext cx="141132" cy="161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D7DAF90-5E9C-D008-1657-7EE0B8CB6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92908" y="3836381"/>
              <a:ext cx="102921" cy="121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2F3EB59-9B97-2454-6A21-3EAB4CBB13AF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flipV="1">
              <a:off x="9827419" y="4310557"/>
              <a:ext cx="168410" cy="1867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47BFC0E-A5A8-A123-F12E-38F61E42FE0D}"/>
                    </a:ext>
                  </a:extLst>
                </p:cNvPr>
                <p:cNvSpPr txBox="1"/>
                <p:nvPr/>
              </p:nvSpPr>
              <p:spPr>
                <a:xfrm>
                  <a:off x="10285914" y="3521769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47BFC0E-A5A8-A123-F12E-38F61E42F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5914" y="3521769"/>
                  <a:ext cx="527205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312B2AF-5A2E-0FB5-D7BC-E58B1FD20F14}"/>
                    </a:ext>
                  </a:extLst>
                </p:cNvPr>
                <p:cNvSpPr txBox="1"/>
                <p:nvPr/>
              </p:nvSpPr>
              <p:spPr>
                <a:xfrm>
                  <a:off x="9491114" y="4450286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312B2AF-5A2E-0FB5-D7BC-E58B1FD20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1114" y="4450286"/>
                  <a:ext cx="527205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885989E-9AE4-2C3F-2FA1-3940FB8ACCC7}"/>
                    </a:ext>
                  </a:extLst>
                </p:cNvPr>
                <p:cNvSpPr txBox="1"/>
                <p:nvPr/>
              </p:nvSpPr>
              <p:spPr>
                <a:xfrm>
                  <a:off x="9561334" y="3564664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885989E-9AE4-2C3F-2FA1-3940FB8AC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1334" y="3564664"/>
                  <a:ext cx="527205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48A915E-27D6-7466-819E-FD9878CE9805}"/>
              </a:ext>
            </a:extLst>
          </p:cNvPr>
          <p:cNvGrpSpPr/>
          <p:nvPr/>
        </p:nvGrpSpPr>
        <p:grpSpPr>
          <a:xfrm>
            <a:off x="10372406" y="2629006"/>
            <a:ext cx="1530158" cy="1449010"/>
            <a:chOff x="10358037" y="2124272"/>
            <a:chExt cx="1530158" cy="14490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73823DA-72C4-D86B-22F4-FAE5392E7A85}"/>
                </a:ext>
              </a:extLst>
            </p:cNvPr>
            <p:cNvGrpSpPr/>
            <p:nvPr/>
          </p:nvGrpSpPr>
          <p:grpSpPr>
            <a:xfrm>
              <a:off x="10358037" y="2124272"/>
              <a:ext cx="1530158" cy="1449010"/>
              <a:chOff x="10116142" y="2699203"/>
              <a:chExt cx="1530158" cy="144901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9BCB8CF-0F53-FF09-B094-F2361DAB48FA}"/>
                  </a:ext>
                </a:extLst>
              </p:cNvPr>
              <p:cNvSpPr/>
              <p:nvPr/>
            </p:nvSpPr>
            <p:spPr>
              <a:xfrm>
                <a:off x="10663092" y="3088226"/>
                <a:ext cx="498914" cy="498914"/>
              </a:xfrm>
              <a:prstGeom prst="ellipse">
                <a:avLst/>
              </a:prstGeom>
              <a:solidFill>
                <a:schemeClr val="accent6">
                  <a:alpha val="79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B21DA74-22B2-16A6-377D-C578DAF88B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75555" y="3587140"/>
                <a:ext cx="0" cy="2853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73768AF-CFC8-0F7B-EB16-60771BF77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97695" y="3000481"/>
                <a:ext cx="160806" cy="173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6C4F09D2-F605-65B8-EA2B-852B463D1C85}"/>
                      </a:ext>
                    </a:extLst>
                  </p:cNvPr>
                  <p:cNvSpPr txBox="1"/>
                  <p:nvPr/>
                </p:nvSpPr>
                <p:spPr>
                  <a:xfrm>
                    <a:off x="11119095" y="2699203"/>
                    <a:ext cx="527205" cy="307777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6C4F09D2-F605-65B8-EA2B-852B463D1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19095" y="2699203"/>
                    <a:ext cx="527205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B48089A-05ED-D6BF-74A6-941810DE1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5037" y="3342555"/>
                <a:ext cx="2088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C405A430-D6A4-A180-6AD3-025492300C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6142" y="3153825"/>
                    <a:ext cx="527205" cy="307777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C405A430-D6A4-A180-6AD3-025492300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6142" y="3153825"/>
                    <a:ext cx="52720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38D319B-BC2B-9E33-2CED-76C1853E5A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7920" y="3585544"/>
                <a:ext cx="0" cy="2853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009835E6-B4A2-C971-298E-B28778C842D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28034" y="3840436"/>
                    <a:ext cx="197082" cy="307777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009835E6-B4A2-C971-298E-B28778C84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8034" y="3840436"/>
                    <a:ext cx="197082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2981E04A-00D5-52D5-7B11-7550E767BAF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92696" y="3804876"/>
                    <a:ext cx="197082" cy="307777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2981E04A-00D5-52D5-7B11-7550E767BA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92696" y="3804876"/>
                    <a:ext cx="197082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0A60E2A-E41B-9623-F884-3BAA7E7FD5BC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10824549" y="2939145"/>
              <a:ext cx="153502" cy="178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F6682A2-FDB8-9058-1287-65C4B1CA67EB}"/>
                    </a:ext>
                  </a:extLst>
                </p:cNvPr>
                <p:cNvSpPr txBox="1"/>
                <p:nvPr/>
              </p:nvSpPr>
              <p:spPr>
                <a:xfrm>
                  <a:off x="10486272" y="3032460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F6682A2-FDB8-9058-1287-65C4B1CA67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6272" y="3032460"/>
                  <a:ext cx="527205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941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51BC82-8EF3-260B-3C19-3F8DAF8222E9}"/>
              </a:ext>
            </a:extLst>
          </p:cNvPr>
          <p:cNvSpPr txBox="1"/>
          <p:nvPr/>
        </p:nvSpPr>
        <p:spPr>
          <a:xfrm>
            <a:off x="428833" y="584738"/>
            <a:ext cx="1734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64DAAB-F618-7DE4-6A8C-54DC250577A6}"/>
              </a:ext>
            </a:extLst>
          </p:cNvPr>
          <p:cNvSpPr txBox="1"/>
          <p:nvPr/>
        </p:nvSpPr>
        <p:spPr>
          <a:xfrm>
            <a:off x="2776358" y="184628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Networks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29E1B4-F288-8B64-F2FA-63211CA75636}"/>
              </a:ext>
            </a:extLst>
          </p:cNvPr>
          <p:cNvGrpSpPr/>
          <p:nvPr/>
        </p:nvGrpSpPr>
        <p:grpSpPr>
          <a:xfrm>
            <a:off x="4269733" y="905663"/>
            <a:ext cx="2931531" cy="1335577"/>
            <a:chOff x="640080" y="1137920"/>
            <a:chExt cx="2931531" cy="133557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896465-8F94-8B61-0D2B-C6CDA1AD69E3}"/>
                </a:ext>
              </a:extLst>
            </p:cNvPr>
            <p:cNvGrpSpPr/>
            <p:nvPr/>
          </p:nvGrpSpPr>
          <p:grpSpPr>
            <a:xfrm>
              <a:off x="803353" y="1276381"/>
              <a:ext cx="2594336" cy="1132237"/>
              <a:chOff x="803353" y="1276381"/>
              <a:chExt cx="2594336" cy="1132237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F97CE1C-7A3A-B97B-84E8-82271D1E7CCA}"/>
                  </a:ext>
                </a:extLst>
              </p:cNvPr>
              <p:cNvCxnSpPr>
                <a:cxnSpLocks/>
                <a:stCxn id="9" idx="6"/>
              </p:cNvCxnSpPr>
              <p:nvPr/>
            </p:nvCxnSpPr>
            <p:spPr>
              <a:xfrm>
                <a:off x="1302267" y="1525838"/>
                <a:ext cx="434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B15E707-54B5-4070-4C7B-E81124A29B67}"/>
                  </a:ext>
                </a:extLst>
              </p:cNvPr>
              <p:cNvSpPr/>
              <p:nvPr/>
            </p:nvSpPr>
            <p:spPr>
              <a:xfrm>
                <a:off x="803353" y="1276381"/>
                <a:ext cx="498914" cy="498914"/>
              </a:xfrm>
              <a:prstGeom prst="ellipse">
                <a:avLst/>
              </a:prstGeom>
              <a:solidFill>
                <a:srgbClr val="FF6D6D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690E8D7-BDF0-BF74-829E-55F15E0263F3}"/>
                  </a:ext>
                </a:extLst>
              </p:cNvPr>
              <p:cNvCxnSpPr>
                <a:cxnSpLocks/>
                <a:stCxn id="9" idx="4"/>
              </p:cNvCxnSpPr>
              <p:nvPr/>
            </p:nvCxnSpPr>
            <p:spPr>
              <a:xfrm>
                <a:off x="1052810" y="1775295"/>
                <a:ext cx="0" cy="3450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D83221F-9F0A-92EA-F267-7331CF37312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260" y="1697587"/>
                    <a:ext cx="151842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IN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D83221F-9F0A-92EA-F267-7331CF3731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260" y="1697587"/>
                    <a:ext cx="151842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6" r="-1606" b="-360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A22678E-E6D0-D188-1E4F-3DD9950A698A}"/>
                      </a:ext>
                    </a:extLst>
                  </p:cNvPr>
                  <p:cNvSpPr txBox="1"/>
                  <p:nvPr/>
                </p:nvSpPr>
                <p:spPr>
                  <a:xfrm>
                    <a:off x="803353" y="2100841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A22678E-E6D0-D188-1E4F-3DD9950A69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353" y="2100841"/>
                    <a:ext cx="52720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562676D-2AD1-911E-778F-8D31D06E1532}"/>
                      </a:ext>
                    </a:extLst>
                  </p:cNvPr>
                  <p:cNvSpPr txBox="1"/>
                  <p:nvPr/>
                </p:nvSpPr>
                <p:spPr>
                  <a:xfrm>
                    <a:off x="1644515" y="1364600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562676D-2AD1-911E-778F-8D31D06E1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4515" y="1364600"/>
                    <a:ext cx="52720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6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377DC79-05FE-F22B-C7B1-263BFEBDB822}"/>
                      </a:ext>
                    </a:extLst>
                  </p:cNvPr>
                  <p:cNvSpPr txBox="1"/>
                  <p:nvPr/>
                </p:nvSpPr>
                <p:spPr>
                  <a:xfrm>
                    <a:off x="884037" y="1342267"/>
                    <a:ext cx="32512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377DC79-05FE-F22B-C7B1-263BFEBDB8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037" y="1342267"/>
                    <a:ext cx="32512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CFE86B0-EB11-E421-4857-D173178F711D}"/>
                </a:ext>
              </a:extLst>
            </p:cNvPr>
            <p:cNvSpPr/>
            <p:nvPr/>
          </p:nvSpPr>
          <p:spPr>
            <a:xfrm>
              <a:off x="640080" y="1137920"/>
              <a:ext cx="2931531" cy="1335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9E08659-CE4A-59DA-F904-36575CFE6173}"/>
              </a:ext>
            </a:extLst>
          </p:cNvPr>
          <p:cNvGrpSpPr/>
          <p:nvPr/>
        </p:nvGrpSpPr>
        <p:grpSpPr>
          <a:xfrm>
            <a:off x="7558334" y="905433"/>
            <a:ext cx="3187807" cy="1335577"/>
            <a:chOff x="3664800" y="1086068"/>
            <a:chExt cx="3187807" cy="133557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A30D66F-E4F5-BB03-5E28-A7287791826F}"/>
                </a:ext>
              </a:extLst>
            </p:cNvPr>
            <p:cNvGrpSpPr/>
            <p:nvPr/>
          </p:nvGrpSpPr>
          <p:grpSpPr>
            <a:xfrm>
              <a:off x="3664800" y="1228146"/>
              <a:ext cx="3187807" cy="1145286"/>
              <a:chOff x="7471681" y="3432127"/>
              <a:chExt cx="3187807" cy="1145286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6367378-9894-775F-1008-78DB734F1F15}"/>
                  </a:ext>
                </a:extLst>
              </p:cNvPr>
              <p:cNvGrpSpPr/>
              <p:nvPr/>
            </p:nvGrpSpPr>
            <p:grpSpPr>
              <a:xfrm>
                <a:off x="7701787" y="3432127"/>
                <a:ext cx="2957701" cy="991398"/>
                <a:chOff x="202310" y="1276381"/>
                <a:chExt cx="2957701" cy="99139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E6C645A-422F-8161-B25A-531F525B0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483" y="1525838"/>
                  <a:ext cx="43470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221EACFD-842F-8399-984E-C0DA19F25914}"/>
                    </a:ext>
                  </a:extLst>
                </p:cNvPr>
                <p:cNvSpPr/>
                <p:nvPr/>
              </p:nvSpPr>
              <p:spPr>
                <a:xfrm>
                  <a:off x="803353" y="1276381"/>
                  <a:ext cx="498914" cy="498914"/>
                </a:xfrm>
                <a:prstGeom prst="ellipse">
                  <a:avLst/>
                </a:prstGeom>
                <a:solidFill>
                  <a:srgbClr val="5BD4FF">
                    <a:alpha val="78824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58BAE8E4-9559-BB2B-FCCA-09AEC73CB3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810" y="1787487"/>
                  <a:ext cx="0" cy="34503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B3797BC8-EF2A-9535-8C39-D8311A8B8A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8973" y="1526933"/>
                      <a:ext cx="16810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B3797BC8-EF2A-9535-8C39-D8311A8B8A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78973" y="1526933"/>
                      <a:ext cx="168103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449" r="-181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808AD0A2-F463-5C83-F3AD-C87ED7135B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2310" y="1960002"/>
                      <a:ext cx="527205" cy="307777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808AD0A2-F463-5C83-F3AD-C87ED7135B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2310" y="1960002"/>
                      <a:ext cx="527205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4000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B9B730D8-06C7-0472-D4F5-078FEFDE43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037" y="1342267"/>
                      <a:ext cx="32512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B9B730D8-06C7-0472-D4F5-078FEFDE43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4037" y="1342267"/>
                      <a:ext cx="32512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852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8DC87F7-7DDB-AC0A-65F9-52ECFB1401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3533" y="3870610"/>
                <a:ext cx="290918" cy="3142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7C4F833D-97C7-F357-D866-6477FD0B3056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471" y="4269636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7C4F833D-97C7-F357-D866-6477FD0B30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471" y="4269636"/>
                    <a:ext cx="52720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AFB7DE1D-C8B0-CAA7-1A39-6AE0CF8993A2}"/>
                      </a:ext>
                    </a:extLst>
                  </p:cNvPr>
                  <p:cNvSpPr txBox="1"/>
                  <p:nvPr/>
                </p:nvSpPr>
                <p:spPr>
                  <a:xfrm>
                    <a:off x="7471681" y="3531514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AFB7DE1D-C8B0-CAA7-1A39-6AE0CF8993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1681" y="3531514"/>
                    <a:ext cx="52720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5294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0603CC1-8695-00AC-2237-9764521B126A}"/>
                </a:ext>
              </a:extLst>
            </p:cNvPr>
            <p:cNvSpPr/>
            <p:nvPr/>
          </p:nvSpPr>
          <p:spPr>
            <a:xfrm>
              <a:off x="3753768" y="1086068"/>
              <a:ext cx="3098839" cy="1335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BD8A44-F089-265D-A5F5-72EDE7E8F987}"/>
              </a:ext>
            </a:extLst>
          </p:cNvPr>
          <p:cNvGrpSpPr/>
          <p:nvPr/>
        </p:nvGrpSpPr>
        <p:grpSpPr>
          <a:xfrm>
            <a:off x="4271702" y="2357586"/>
            <a:ext cx="3109790" cy="1335577"/>
            <a:chOff x="640080" y="2631761"/>
            <a:chExt cx="3109790" cy="1335577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C4BDAC4-840D-41F2-C047-4A96DC0251A5}"/>
                </a:ext>
              </a:extLst>
            </p:cNvPr>
            <p:cNvGrpSpPr/>
            <p:nvPr/>
          </p:nvGrpSpPr>
          <p:grpSpPr>
            <a:xfrm>
              <a:off x="803353" y="2641921"/>
              <a:ext cx="2937119" cy="1167313"/>
              <a:chOff x="3397689" y="3111883"/>
              <a:chExt cx="2937119" cy="1167313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8B3FA64C-44C4-15E4-969C-3AF9846A54DD}"/>
                  </a:ext>
                </a:extLst>
              </p:cNvPr>
              <p:cNvGrpSpPr/>
              <p:nvPr/>
            </p:nvGrpSpPr>
            <p:grpSpPr>
              <a:xfrm>
                <a:off x="3397689" y="3275111"/>
                <a:ext cx="2937119" cy="1004085"/>
                <a:chOff x="3397689" y="3275111"/>
                <a:chExt cx="2937119" cy="100408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C900DB77-0D4D-8917-9097-85E24B908948}"/>
                    </a:ext>
                  </a:extLst>
                </p:cNvPr>
                <p:cNvGrpSpPr/>
                <p:nvPr/>
              </p:nvGrpSpPr>
              <p:grpSpPr>
                <a:xfrm>
                  <a:off x="3397689" y="3275111"/>
                  <a:ext cx="2937119" cy="1004085"/>
                  <a:chOff x="803353" y="771210"/>
                  <a:chExt cx="2937119" cy="1004085"/>
                </a:xfrm>
              </p:grpSpPr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E74DCDA-0C84-C7C8-A038-1F8C49FAAF74}"/>
                      </a:ext>
                    </a:extLst>
                  </p:cNvPr>
                  <p:cNvCxnSpPr>
                    <a:cxnSpLocks/>
                    <a:stCxn id="47" idx="6"/>
                  </p:cNvCxnSpPr>
                  <p:nvPr/>
                </p:nvCxnSpPr>
                <p:spPr>
                  <a:xfrm>
                    <a:off x="1302267" y="1525838"/>
                    <a:ext cx="43470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966E482-DD62-8B33-310B-0C2C048A733D}"/>
                      </a:ext>
                    </a:extLst>
                  </p:cNvPr>
                  <p:cNvSpPr/>
                  <p:nvPr/>
                </p:nvSpPr>
                <p:spPr>
                  <a:xfrm>
                    <a:off x="803353" y="1276381"/>
                    <a:ext cx="498914" cy="498914"/>
                  </a:xfrm>
                  <a:prstGeom prst="ellipse">
                    <a:avLst/>
                  </a:prstGeom>
                  <a:solidFill>
                    <a:srgbClr val="92D050">
                      <a:alpha val="78824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82A0FF9-0758-9F1E-9004-4E8030B7A0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810" y="915759"/>
                    <a:ext cx="0" cy="34503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A54FE739-C3D9-B549-57C4-142B9ECCEF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59434" y="1105753"/>
                        <a:ext cx="168103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A54FE739-C3D9-B549-57C4-142B9ECCEF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59434" y="1105753"/>
                        <a:ext cx="1681038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455" r="-1818" b="-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F100575-F3E4-FF94-C988-E25C2C4FA5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1253" y="771210"/>
                        <a:ext cx="527205" cy="307777"/>
                      </a:xfrm>
                      <a:prstGeom prst="rect">
                        <a:avLst/>
                      </a:prstGeom>
                      <a:noFill/>
                      <a:effectLst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oMath>
                          </m:oMathPara>
                        </a14:m>
                        <a:endPara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F100575-F3E4-FF94-C988-E25C2C4FA56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1253" y="771210"/>
                        <a:ext cx="527205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23529"/>
                        </a:stretch>
                      </a:blipFill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AC8B0462-23D4-8C15-10B0-10BC2FFF422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4515" y="1364600"/>
                        <a:ext cx="527205" cy="307777"/>
                      </a:xfrm>
                      <a:prstGeom prst="rect">
                        <a:avLst/>
                      </a:prstGeom>
                      <a:noFill/>
                      <a:effectLst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oMath>
                          </m:oMathPara>
                        </a14:m>
                        <a:endPara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AC8B0462-23D4-8C15-10B0-10BC2FFF422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4515" y="1364600"/>
                        <a:ext cx="527205" cy="30777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10000"/>
                        </a:stretch>
                      </a:blipFill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AF2C0126-52A2-2A5C-B78E-459C3A36FD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4037" y="1342267"/>
                        <a:ext cx="325120" cy="369332"/>
                      </a:xfrm>
                      <a:prstGeom prst="rect">
                        <a:avLst/>
                      </a:prstGeom>
                      <a:noFill/>
                      <a:effectLst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AF2C0126-52A2-2A5C-B78E-459C3A36FDC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4037" y="1342267"/>
                        <a:ext cx="325120" cy="36933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962A62C-59FA-37B7-07D5-C146F9632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3036" y="3547070"/>
                  <a:ext cx="290918" cy="31424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26C8EFA2-7D52-8FE2-4FC9-3C428CE031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7689" y="3111883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26C8EFA2-7D52-8FE2-4FC9-3C428CE031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7689" y="3111883"/>
                    <a:ext cx="527205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B5D26E9-3A1F-0E06-738D-C23FB2B00C51}"/>
                </a:ext>
              </a:extLst>
            </p:cNvPr>
            <p:cNvSpPr/>
            <p:nvPr/>
          </p:nvSpPr>
          <p:spPr>
            <a:xfrm>
              <a:off x="640080" y="2631761"/>
              <a:ext cx="3109790" cy="1335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C23818B-EBB7-B56B-4DDC-25ED50AF28AC}"/>
              </a:ext>
            </a:extLst>
          </p:cNvPr>
          <p:cNvGrpSpPr/>
          <p:nvPr/>
        </p:nvGrpSpPr>
        <p:grpSpPr>
          <a:xfrm>
            <a:off x="7853243" y="2325791"/>
            <a:ext cx="2423719" cy="1335577"/>
            <a:chOff x="4016119" y="2531342"/>
            <a:chExt cx="2423719" cy="133557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141C90F-9B21-B4B7-79AC-BDC94118C350}"/>
                </a:ext>
              </a:extLst>
            </p:cNvPr>
            <p:cNvGrpSpPr/>
            <p:nvPr/>
          </p:nvGrpSpPr>
          <p:grpSpPr>
            <a:xfrm>
              <a:off x="4016119" y="2554889"/>
              <a:ext cx="2181298" cy="1169606"/>
              <a:chOff x="884037" y="2506345"/>
              <a:chExt cx="2181298" cy="116960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0311D6A-4AB9-EA0A-EE55-CEB5321E6287}"/>
                  </a:ext>
                </a:extLst>
              </p:cNvPr>
              <p:cNvGrpSpPr/>
              <p:nvPr/>
            </p:nvGrpSpPr>
            <p:grpSpPr>
              <a:xfrm>
                <a:off x="884037" y="2831144"/>
                <a:ext cx="2181298" cy="844807"/>
                <a:chOff x="896212" y="2834082"/>
                <a:chExt cx="2181298" cy="844807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4E8F70E-7E5D-F637-75B2-1D133110959F}"/>
                    </a:ext>
                  </a:extLst>
                </p:cNvPr>
                <p:cNvSpPr/>
                <p:nvPr/>
              </p:nvSpPr>
              <p:spPr>
                <a:xfrm>
                  <a:off x="1734546" y="3179975"/>
                  <a:ext cx="498914" cy="498914"/>
                </a:xfrm>
                <a:prstGeom prst="ellipse">
                  <a:avLst/>
                </a:prstGeom>
                <a:solidFill>
                  <a:srgbClr val="FFC000">
                    <a:alpha val="79000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66A8396-1059-D8D2-638D-AE517583FB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2267" y="3412665"/>
                  <a:ext cx="43470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8038B66-3524-42B1-EE7F-39C0CD7B4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7210" y="2834082"/>
                  <a:ext cx="0" cy="34503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769EDC7-36DE-7187-4A57-0377D43F09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6124" y="3162049"/>
                      <a:ext cx="6113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769EDC7-36DE-7187-4A57-0377D43F09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6124" y="3162049"/>
                      <a:ext cx="611386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4000" r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565CCB2-C972-5F81-EDE8-E2570F016E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6212" y="3241320"/>
                      <a:ext cx="527205" cy="307777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565CCB2-C972-5F81-EDE8-E2570F016E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6212" y="3241320"/>
                      <a:ext cx="527205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7843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3A9C94E-A9BB-A114-C204-3DF988740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3677" y="3251954"/>
                      <a:ext cx="32512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3A9C94E-A9BB-A114-C204-3DF988740D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3677" y="3251954"/>
                      <a:ext cx="325120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D95C8CD-BEE1-35C0-95EA-8F77CA0E9A25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538" y="2506345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D95C8CD-BEE1-35C0-95EA-8F77CA0E9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538" y="2506345"/>
                    <a:ext cx="52720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D3C7842-06BA-E313-B6E8-5DE023605A09}"/>
                </a:ext>
              </a:extLst>
            </p:cNvPr>
            <p:cNvSpPr/>
            <p:nvPr/>
          </p:nvSpPr>
          <p:spPr>
            <a:xfrm>
              <a:off x="4125597" y="2531342"/>
              <a:ext cx="2314241" cy="1335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C278CE8-C09F-C4EF-D080-475332422445}"/>
                  </a:ext>
                </a:extLst>
              </p:cNvPr>
              <p:cNvSpPr txBox="1"/>
              <p:nvPr/>
            </p:nvSpPr>
            <p:spPr>
              <a:xfrm>
                <a:off x="554368" y="4432850"/>
                <a:ext cx="4261831" cy="9027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C278CE8-C09F-C4EF-D080-475332422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68" y="4432850"/>
                <a:ext cx="4261831" cy="9027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B007FFA-EFEC-2E53-4AF6-1CE01F2D3BDA}"/>
              </a:ext>
            </a:extLst>
          </p:cNvPr>
          <p:cNvGrpSpPr/>
          <p:nvPr/>
        </p:nvGrpSpPr>
        <p:grpSpPr>
          <a:xfrm>
            <a:off x="790704" y="1657276"/>
            <a:ext cx="2797124" cy="1696418"/>
            <a:chOff x="790704" y="1657276"/>
            <a:chExt cx="2797124" cy="1696418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B813722-5B96-0A9E-8B28-5EF61CC1B0B9}"/>
                </a:ext>
              </a:extLst>
            </p:cNvPr>
            <p:cNvGrpSpPr/>
            <p:nvPr/>
          </p:nvGrpSpPr>
          <p:grpSpPr>
            <a:xfrm>
              <a:off x="790704" y="1657276"/>
              <a:ext cx="2797124" cy="1696418"/>
              <a:chOff x="792846" y="1530157"/>
              <a:chExt cx="2797124" cy="1696418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13E11ED-0121-1B8D-98A0-77E8431A9391}"/>
                  </a:ext>
                </a:extLst>
              </p:cNvPr>
              <p:cNvCxnSpPr>
                <a:cxnSpLocks/>
                <a:stCxn id="148" idx="6"/>
                <a:endCxn id="151" idx="2"/>
              </p:cNvCxnSpPr>
              <p:nvPr/>
            </p:nvCxnSpPr>
            <p:spPr>
              <a:xfrm>
                <a:off x="1291760" y="1779614"/>
                <a:ext cx="5583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19EB86B-CE45-DD4C-EC86-9C71FB91FAA4}"/>
                  </a:ext>
                </a:extLst>
              </p:cNvPr>
              <p:cNvSpPr/>
              <p:nvPr/>
            </p:nvSpPr>
            <p:spPr>
              <a:xfrm>
                <a:off x="792846" y="1530157"/>
                <a:ext cx="498914" cy="498914"/>
              </a:xfrm>
              <a:prstGeom prst="ellipse">
                <a:avLst/>
              </a:prstGeom>
              <a:solidFill>
                <a:srgbClr val="FF6D6D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53A04CB-69DE-A008-6FE0-8F63A24E1741}"/>
                  </a:ext>
                </a:extLst>
              </p:cNvPr>
              <p:cNvCxnSpPr>
                <a:cxnSpLocks/>
                <a:stCxn id="148" idx="4"/>
                <a:endCxn id="155" idx="0"/>
              </p:cNvCxnSpPr>
              <p:nvPr/>
            </p:nvCxnSpPr>
            <p:spPr>
              <a:xfrm>
                <a:off x="1042303" y="2029071"/>
                <a:ext cx="0" cy="69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3351BA80-BA30-9031-F1D8-E820050E7A37}"/>
                  </a:ext>
                </a:extLst>
              </p:cNvPr>
              <p:cNvSpPr/>
              <p:nvPr/>
            </p:nvSpPr>
            <p:spPr>
              <a:xfrm>
                <a:off x="1850087" y="1530157"/>
                <a:ext cx="498914" cy="498914"/>
              </a:xfrm>
              <a:prstGeom prst="ellipse">
                <a:avLst/>
              </a:prstGeom>
              <a:solidFill>
                <a:srgbClr val="5BD4FF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CABF12F9-A7C0-882F-F16A-48250812B171}"/>
                  </a:ext>
                </a:extLst>
              </p:cNvPr>
              <p:cNvCxnSpPr>
                <a:cxnSpLocks/>
                <a:stCxn id="155" idx="7"/>
                <a:endCxn id="151" idx="3"/>
              </p:cNvCxnSpPr>
              <p:nvPr/>
            </p:nvCxnSpPr>
            <p:spPr>
              <a:xfrm flipV="1">
                <a:off x="1218696" y="1956007"/>
                <a:ext cx="704455" cy="8377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60CF0D15-5A98-C68D-226A-2755B7BA3345}"/>
                  </a:ext>
                </a:extLst>
              </p:cNvPr>
              <p:cNvSpPr/>
              <p:nvPr/>
            </p:nvSpPr>
            <p:spPr>
              <a:xfrm>
                <a:off x="792846" y="2720658"/>
                <a:ext cx="498914" cy="498914"/>
              </a:xfrm>
              <a:prstGeom prst="ellipse">
                <a:avLst/>
              </a:prstGeom>
              <a:solidFill>
                <a:srgbClr val="92D050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843C9F2-DEAB-B79F-9DD3-FC9429A9BDDC}"/>
                  </a:ext>
                </a:extLst>
              </p:cNvPr>
              <p:cNvSpPr/>
              <p:nvPr/>
            </p:nvSpPr>
            <p:spPr>
              <a:xfrm>
                <a:off x="1842012" y="2727661"/>
                <a:ext cx="498914" cy="498914"/>
              </a:xfrm>
              <a:prstGeom prst="ellipse">
                <a:avLst/>
              </a:prstGeom>
              <a:solidFill>
                <a:srgbClr val="FFC000">
                  <a:alpha val="79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669F4D2-3F14-063A-AA6D-E18505D5DC84}"/>
                  </a:ext>
                </a:extLst>
              </p:cNvPr>
              <p:cNvCxnSpPr>
                <a:cxnSpLocks/>
                <a:stCxn id="151" idx="4"/>
                <a:endCxn id="158" idx="0"/>
              </p:cNvCxnSpPr>
              <p:nvPr/>
            </p:nvCxnSpPr>
            <p:spPr>
              <a:xfrm flipH="1">
                <a:off x="2091469" y="2029071"/>
                <a:ext cx="8075" cy="698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2DB657E-6F1C-0F6D-1453-1C1AAFA4B879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1291760" y="2970115"/>
                <a:ext cx="550252" cy="7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D8460CEB-80EA-5EB4-0259-AA73A02130F1}"/>
                      </a:ext>
                    </a:extLst>
                  </p:cNvPr>
                  <p:cNvSpPr txBox="1"/>
                  <p:nvPr/>
                </p:nvSpPr>
                <p:spPr>
                  <a:xfrm>
                    <a:off x="883310" y="1594948"/>
                    <a:ext cx="32512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D8460CEB-80EA-5EB4-0259-AA73A02130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10" y="1594948"/>
                    <a:ext cx="32512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180C114A-21F5-CB39-2151-AFC73DFA59D7}"/>
                      </a:ext>
                    </a:extLst>
                  </p:cNvPr>
                  <p:cNvSpPr txBox="1"/>
                  <p:nvPr/>
                </p:nvSpPr>
                <p:spPr>
                  <a:xfrm>
                    <a:off x="883310" y="2793722"/>
                    <a:ext cx="32512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180C114A-21F5-CB39-2151-AFC73DFA5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10" y="2793722"/>
                    <a:ext cx="32512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2E2ECA9E-BD00-CB20-4C5C-5E461CAAD514}"/>
                      </a:ext>
                    </a:extLst>
                  </p:cNvPr>
                  <p:cNvSpPr txBox="1"/>
                  <p:nvPr/>
                </p:nvSpPr>
                <p:spPr>
                  <a:xfrm>
                    <a:off x="1922696" y="2793722"/>
                    <a:ext cx="32512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2E2ECA9E-BD00-CB20-4C5C-5E461CAAD5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696" y="2793722"/>
                    <a:ext cx="32512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044C3D05-A0CB-8060-4AB3-2E2FC2D7351A}"/>
                      </a:ext>
                    </a:extLst>
                  </p:cNvPr>
                  <p:cNvSpPr txBox="1"/>
                  <p:nvPr/>
                </p:nvSpPr>
                <p:spPr>
                  <a:xfrm>
                    <a:off x="1932946" y="1592566"/>
                    <a:ext cx="32512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044C3D05-A0CB-8060-4AB3-2E2FC2D735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2946" y="1592566"/>
                    <a:ext cx="32512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r="-1887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1F8623BB-8F83-81FF-AF5C-B1ABA4AF6262}"/>
                  </a:ext>
                </a:extLst>
              </p:cNvPr>
              <p:cNvSpPr txBox="1"/>
              <p:nvPr/>
            </p:nvSpPr>
            <p:spPr>
              <a:xfrm>
                <a:off x="2437969" y="1950489"/>
                <a:ext cx="49891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4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BAD0E91-0A5A-B4E1-EBEE-0010953FB441}"/>
                  </a:ext>
                </a:extLst>
              </p:cNvPr>
              <p:cNvSpPr/>
              <p:nvPr/>
            </p:nvSpPr>
            <p:spPr>
              <a:xfrm>
                <a:off x="3091056" y="2135352"/>
                <a:ext cx="498914" cy="498914"/>
              </a:xfrm>
              <a:prstGeom prst="ellipse">
                <a:avLst/>
              </a:prstGeom>
              <a:solidFill>
                <a:srgbClr val="DC85EB">
                  <a:alpha val="79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5C4B5346-445B-BDA7-B980-2932B36DF7B4}"/>
                    </a:ext>
                  </a:extLst>
                </p:cNvPr>
                <p:cNvSpPr txBox="1"/>
                <p:nvPr/>
              </p:nvSpPr>
              <p:spPr>
                <a:xfrm>
                  <a:off x="3184911" y="2325791"/>
                  <a:ext cx="32512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5C4B5346-445B-BDA7-B980-2932B36DF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911" y="2325791"/>
                  <a:ext cx="32512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1CD42E0-1F9E-5890-75E6-A3DD95F9CA05}"/>
                  </a:ext>
                </a:extLst>
              </p:cNvPr>
              <p:cNvSpPr txBox="1"/>
              <p:nvPr/>
            </p:nvSpPr>
            <p:spPr>
              <a:xfrm>
                <a:off x="4486640" y="4419651"/>
                <a:ext cx="4261831" cy="9027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)(−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𝛽𝛾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1CD42E0-1F9E-5890-75E6-A3DD95F9C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640" y="4419651"/>
                <a:ext cx="4261831" cy="90274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1370DA6-64AE-BD32-DBFA-18D391AFA5B6}"/>
                  </a:ext>
                </a:extLst>
              </p:cNvPr>
              <p:cNvSpPr txBox="1"/>
              <p:nvPr/>
            </p:nvSpPr>
            <p:spPr>
              <a:xfrm>
                <a:off x="4462122" y="5730884"/>
                <a:ext cx="4261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1080</m:t>
                      </m:r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1370DA6-64AE-BD32-DBFA-18D391AFA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122" y="5730884"/>
                <a:ext cx="4261831" cy="307777"/>
              </a:xfrm>
              <a:prstGeom prst="rect">
                <a:avLst/>
              </a:prstGeom>
              <a:blipFill>
                <a:blip r:embed="rId26"/>
                <a:stretch>
                  <a:fillRect l="-1431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BB15F3A9-D779-D5A6-7398-152780D84188}"/>
              </a:ext>
            </a:extLst>
          </p:cNvPr>
          <p:cNvSpPr txBox="1"/>
          <p:nvPr/>
        </p:nvSpPr>
        <p:spPr>
          <a:xfrm>
            <a:off x="9033956" y="4627712"/>
            <a:ext cx="27647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Indices: </a:t>
            </a:r>
            <a:r>
              <a:rPr lang="en-I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</a:p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External Indices:</a:t>
            </a:r>
            <a:r>
              <a:rPr lang="en-I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1BC793A-8527-679D-7149-9A6FA97E3A2C}"/>
              </a:ext>
            </a:extLst>
          </p:cNvPr>
          <p:cNvSpPr txBox="1"/>
          <p:nvPr/>
        </p:nvSpPr>
        <p:spPr>
          <a:xfrm>
            <a:off x="8826376" y="5341181"/>
            <a:ext cx="3199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indices are 3-dimentional</a:t>
            </a:r>
            <a:endParaRPr lang="en-IN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6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65813-E56B-C5E9-4C82-728CC8B3DEC3}"/>
              </a:ext>
            </a:extLst>
          </p:cNvPr>
          <p:cNvSpPr txBox="1"/>
          <p:nvPr/>
        </p:nvSpPr>
        <p:spPr>
          <a:xfrm>
            <a:off x="2776358" y="164963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Stabilizer codes as Tensors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3B0A7-2508-17D3-1B9A-0131117F05B2}"/>
              </a:ext>
            </a:extLst>
          </p:cNvPr>
          <p:cNvSpPr txBox="1"/>
          <p:nvPr/>
        </p:nvSpPr>
        <p:spPr>
          <a:xfrm>
            <a:off x="297368" y="872435"/>
            <a:ext cx="5798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Represent Pauli operators by strings of integers.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D277E6-FE41-BAE7-0078-124906892C8A}"/>
                  </a:ext>
                </a:extLst>
              </p:cNvPr>
              <p:cNvSpPr txBox="1"/>
              <p:nvPr/>
            </p:nvSpPr>
            <p:spPr>
              <a:xfrm>
                <a:off x="894736" y="1518693"/>
                <a:ext cx="76986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𝑋𝑍𝑍𝑋𝐼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(1, 3, 3, 1, 0)</m:t>
                    </m:r>
                  </m:oMath>
                </a14:m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D277E6-FE41-BAE7-0078-124906892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6" y="1518693"/>
                <a:ext cx="7698658" cy="276999"/>
              </a:xfrm>
              <a:prstGeom prst="rect">
                <a:avLst/>
              </a:prstGeom>
              <a:blipFill>
                <a:blip r:embed="rId2"/>
                <a:stretch>
                  <a:fillRect l="-1108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B3F52-6E03-0030-2E1A-3247A159B765}"/>
                  </a:ext>
                </a:extLst>
              </p:cNvPr>
              <p:cNvSpPr txBox="1"/>
              <p:nvPr/>
            </p:nvSpPr>
            <p:spPr>
              <a:xfrm>
                <a:off x="7468855" y="1018077"/>
                <a:ext cx="2088099" cy="553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B3F52-6E03-0030-2E1A-3247A159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55" y="1018077"/>
                <a:ext cx="2088099" cy="553165"/>
              </a:xfrm>
              <a:prstGeom prst="rect">
                <a:avLst/>
              </a:prstGeom>
              <a:blipFill>
                <a:blip r:embed="rId3"/>
                <a:stretch>
                  <a:fillRect l="-1449"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CC741B4-13A7-9155-B97A-F8A121B271D1}"/>
              </a:ext>
            </a:extLst>
          </p:cNvPr>
          <p:cNvSpPr txBox="1"/>
          <p:nvPr/>
        </p:nvSpPr>
        <p:spPr>
          <a:xfrm>
            <a:off x="297368" y="2096253"/>
            <a:ext cx="11373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a stabilizer code with 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 physical qubits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 logical qubits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define the 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rank-n tensor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each logical operator L (</a:t>
            </a:r>
            <a:r>
              <a:rPr lang="el-GR" sz="200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Group of logical operators).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501F9D-2C52-DDF4-B6B7-7C671E41BD9B}"/>
              </a:ext>
            </a:extLst>
          </p:cNvPr>
          <p:cNvGrpSpPr/>
          <p:nvPr/>
        </p:nvGrpSpPr>
        <p:grpSpPr>
          <a:xfrm>
            <a:off x="894736" y="3087720"/>
            <a:ext cx="7387739" cy="1182556"/>
            <a:chOff x="1947987" y="2617126"/>
            <a:chExt cx="7387739" cy="1182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BD20DA8-1E4A-487B-99B0-DEB3BDA31C6D}"/>
                    </a:ext>
                  </a:extLst>
                </p:cNvPr>
                <p:cNvSpPr txBox="1"/>
                <p:nvPr/>
              </p:nvSpPr>
              <p:spPr>
                <a:xfrm>
                  <a:off x="1947987" y="2894953"/>
                  <a:ext cx="2850155" cy="5773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= 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BD20DA8-1E4A-487B-99B0-DEB3BDA31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987" y="2894953"/>
                  <a:ext cx="2850155" cy="577338"/>
                </a:xfrm>
                <a:prstGeom prst="rect">
                  <a:avLst/>
                </a:prstGeom>
                <a:blipFill>
                  <a:blip r:embed="rId4"/>
                  <a:stretch>
                    <a:fillRect t="-10526" b="-1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BD4CFC-83F0-C2FA-D6F7-5AC22654862B}"/>
                    </a:ext>
                  </a:extLst>
                </p:cNvPr>
                <p:cNvSpPr txBox="1"/>
                <p:nvPr/>
              </p:nvSpPr>
              <p:spPr>
                <a:xfrm>
                  <a:off x="4862049" y="2671270"/>
                  <a:ext cx="4473677" cy="537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∙∙∙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𝑆𝐿</m:t>
                        </m:r>
                      </m:oMath>
                    </m:oMathPara>
                  </a14:m>
                  <a:endPara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BD4CFC-83F0-C2FA-D6F7-5AC226548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049" y="2671270"/>
                  <a:ext cx="4473677" cy="5371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297C801-F697-BE25-455D-346BED5CBCFB}"/>
                    </a:ext>
                  </a:extLst>
                </p:cNvPr>
                <p:cNvSpPr txBox="1"/>
                <p:nvPr/>
              </p:nvSpPr>
              <p:spPr>
                <a:xfrm>
                  <a:off x="4916126" y="3208404"/>
                  <a:ext cx="2670713" cy="537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297C801-F697-BE25-455D-346BED5CB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126" y="3208404"/>
                  <a:ext cx="2670713" cy="5371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E7C12F91-04D6-6E35-2507-A510ACA96732}"/>
                </a:ext>
              </a:extLst>
            </p:cNvPr>
            <p:cNvSpPr/>
            <p:nvPr/>
          </p:nvSpPr>
          <p:spPr>
            <a:xfrm>
              <a:off x="4740989" y="2617126"/>
              <a:ext cx="315861" cy="1182556"/>
            </a:xfrm>
            <a:prstGeom prst="leftBrace">
              <a:avLst>
                <a:gd name="adj1" fmla="val 3844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BF6109-130E-F9CF-C406-6F83C2A1CADA}"/>
                  </a:ext>
                </a:extLst>
              </p:cNvPr>
              <p:cNvSpPr txBox="1"/>
              <p:nvPr/>
            </p:nvSpPr>
            <p:spPr>
              <a:xfrm>
                <a:off x="1134368" y="4270276"/>
                <a:ext cx="721939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</a:p>
              <a:p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  1,  2,  3}</m:t>
                    </m:r>
                  </m:oMath>
                </a14:m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I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  = Coset of </a:t>
                </a:r>
                <a:r>
                  <a:rPr lang="en-I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(Stabilizer group) with respect to logical </a:t>
                </a:r>
                <a:r>
                  <a:rPr lang="en-I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I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ϵ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Group of logical operators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BF6109-130E-F9CF-C406-6F83C2A1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68" y="4270276"/>
                <a:ext cx="7219394" cy="1323439"/>
              </a:xfrm>
              <a:prstGeom prst="rect">
                <a:avLst/>
              </a:prstGeom>
              <a:blipFill>
                <a:blip r:embed="rId7"/>
                <a:stretch>
                  <a:fillRect l="-845" t="-2765" r="-676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4E7CB920-F2D2-636B-BF2E-C6754E102FF0}"/>
              </a:ext>
            </a:extLst>
          </p:cNvPr>
          <p:cNvGrpSpPr/>
          <p:nvPr/>
        </p:nvGrpSpPr>
        <p:grpSpPr>
          <a:xfrm>
            <a:off x="9092397" y="3044141"/>
            <a:ext cx="1855482" cy="2703649"/>
            <a:chOff x="9092397" y="3044141"/>
            <a:chExt cx="1855482" cy="2703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82396B7-3E1F-413B-0F32-33E9A6DEB789}"/>
                    </a:ext>
                  </a:extLst>
                </p:cNvPr>
                <p:cNvSpPr txBox="1"/>
                <p:nvPr/>
              </p:nvSpPr>
              <p:spPr>
                <a:xfrm>
                  <a:off x="9864578" y="3044141"/>
                  <a:ext cx="286710" cy="307777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82396B7-3E1F-413B-0F32-33E9A6DEB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4578" y="3044141"/>
                  <a:ext cx="28671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2766" r="-2128" b="-13725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266A292-3267-E952-3FE3-43F5AA7BE950}"/>
                </a:ext>
              </a:extLst>
            </p:cNvPr>
            <p:cNvGrpSpPr/>
            <p:nvPr/>
          </p:nvGrpSpPr>
          <p:grpSpPr>
            <a:xfrm>
              <a:off x="9092397" y="3184474"/>
              <a:ext cx="1855482" cy="2563316"/>
              <a:chOff x="9092397" y="3184474"/>
              <a:chExt cx="1855482" cy="2563316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A18F5A6-49A1-21E4-C421-49C315B5126B}"/>
                  </a:ext>
                </a:extLst>
              </p:cNvPr>
              <p:cNvSpPr/>
              <p:nvPr/>
            </p:nvSpPr>
            <p:spPr>
              <a:xfrm>
                <a:off x="9564811" y="3768830"/>
                <a:ext cx="849523" cy="849523"/>
              </a:xfrm>
              <a:prstGeom prst="ellipse">
                <a:avLst/>
              </a:prstGeom>
              <a:solidFill>
                <a:srgbClr val="92D050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54FD0AF-1892-6F24-E73C-49C656D05E20}"/>
                      </a:ext>
                    </a:extLst>
                  </p:cNvPr>
                  <p:cNvSpPr txBox="1"/>
                  <p:nvPr/>
                </p:nvSpPr>
                <p:spPr>
                  <a:xfrm>
                    <a:off x="9642172" y="4001971"/>
                    <a:ext cx="772162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N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54FD0AF-1892-6F24-E73C-49C656D05E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2172" y="4001971"/>
                    <a:ext cx="77216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57C1045-33EE-37D6-8BF8-62CCAD675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9572" y="3410431"/>
                <a:ext cx="0" cy="3583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9B7DA49-703D-940D-B7AE-16B5632F4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276" y="3477260"/>
                <a:ext cx="201908" cy="3548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142065-92D4-51CA-B790-95C67FE1BC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2510" y="3754921"/>
                <a:ext cx="333110" cy="2198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4C5F7A3-4BFF-BADA-1AD5-F4A7060C4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7975" y="3720892"/>
                <a:ext cx="324197" cy="2312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B05C086D-CDDA-3799-96CA-D8B8E223F061}"/>
                  </a:ext>
                </a:extLst>
              </p:cNvPr>
              <p:cNvSpPr/>
              <p:nvPr/>
            </p:nvSpPr>
            <p:spPr>
              <a:xfrm>
                <a:off x="9408045" y="3591921"/>
                <a:ext cx="1163054" cy="1203339"/>
              </a:xfrm>
              <a:prstGeom prst="arc">
                <a:avLst>
                  <a:gd name="adj1" fmla="val 6198256"/>
                  <a:gd name="adj2" fmla="val 12162503"/>
                </a:avLst>
              </a:prstGeom>
              <a:ln w="12700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13A398D-4B29-6E08-EECB-3D20768871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65710" y="3184474"/>
                    <a:ext cx="286710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sz="200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13A398D-4B29-6E08-EECB-3D20768871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65710" y="3184474"/>
                    <a:ext cx="28671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4894" r="-4255" b="-15686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B34F837-E99F-D492-3169-0B7A1004CE0A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169" y="3449853"/>
                    <a:ext cx="286710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sz="200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B34F837-E99F-D492-3169-0B7A1004CE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1169" y="3449853"/>
                    <a:ext cx="28671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021" r="-2128" b="-16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47FBC6C-FC11-F7B2-B7A2-08C898CDEEB0}"/>
                      </a:ext>
                    </a:extLst>
                  </p:cNvPr>
                  <p:cNvSpPr txBox="1"/>
                  <p:nvPr/>
                </p:nvSpPr>
                <p:spPr>
                  <a:xfrm>
                    <a:off x="9092397" y="3371221"/>
                    <a:ext cx="286710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IN" sz="200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47FBC6C-FC11-F7B2-B7A2-08C898CDEE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2397" y="3371221"/>
                    <a:ext cx="28671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9149" b="-9804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AB8C4441-D4DA-F3D1-FB04-728DE498E0B6}"/>
                  </a:ext>
                </a:extLst>
              </p:cNvPr>
              <p:cNvSpPr/>
              <p:nvPr/>
            </p:nvSpPr>
            <p:spPr>
              <a:xfrm>
                <a:off x="9408045" y="3591921"/>
                <a:ext cx="1163054" cy="1203339"/>
              </a:xfrm>
              <a:prstGeom prst="arc">
                <a:avLst>
                  <a:gd name="adj1" fmla="val 20429474"/>
                  <a:gd name="adj2" fmla="val 4751740"/>
                </a:avLst>
              </a:prstGeom>
              <a:ln w="12700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9133DBC-6968-A64A-8CF5-7946D054A877}"/>
                  </a:ext>
                </a:extLst>
              </p:cNvPr>
              <p:cNvCxnSpPr>
                <a:cxnSpLocks/>
                <a:stCxn id="21" idx="4"/>
              </p:cNvCxnSpPr>
              <p:nvPr/>
            </p:nvCxnSpPr>
            <p:spPr>
              <a:xfrm>
                <a:off x="9989573" y="4618353"/>
                <a:ext cx="0" cy="374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D1C5A86-5FE9-555B-C681-209A3C6F5417}"/>
                      </a:ext>
                    </a:extLst>
                  </p:cNvPr>
                  <p:cNvSpPr txBox="1"/>
                  <p:nvPr/>
                </p:nvSpPr>
                <p:spPr>
                  <a:xfrm>
                    <a:off x="9846217" y="4993005"/>
                    <a:ext cx="286710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IN" sz="200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D1C5A86-5FE9-555B-C681-209A3C6F54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6217" y="4993005"/>
                    <a:ext cx="28671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021" r="-4255" b="-15686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53CC0E8-6A7C-8C8B-F917-168323536FAC}"/>
                  </a:ext>
                </a:extLst>
              </p:cNvPr>
              <p:cNvSpPr txBox="1"/>
              <p:nvPr/>
            </p:nvSpPr>
            <p:spPr>
              <a:xfrm>
                <a:off x="9186337" y="5347680"/>
                <a:ext cx="16838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Seed tensor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6BE7C-77CA-1741-BBD5-A89EF8A15EE9}"/>
                  </a:ext>
                </a:extLst>
              </p:cNvPr>
              <p:cNvSpPr txBox="1"/>
              <p:nvPr/>
            </p:nvSpPr>
            <p:spPr>
              <a:xfrm>
                <a:off x="297368" y="5702590"/>
                <a:ext cx="744455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000">
                    <a:latin typeface="Cambria Math" panose="02040503050406030204" pitchFamily="18" charset="0"/>
                  </a:rPr>
                  <a:t>T(L) is an indicator function for all operators in the class </a:t>
                </a:r>
                <a:r>
                  <a:rPr lang="en-IN" sz="2000" i="1">
                    <a:latin typeface="Cambria Math" panose="02040503050406030204" pitchFamily="18" charset="0"/>
                  </a:rPr>
                  <a:t>L.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𝕝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2,   … ,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describes the stabilizer group.</a:t>
                </a:r>
                <a:endParaRPr lang="en-I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6BE7C-77CA-1741-BBD5-A89EF8A15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8" y="5702590"/>
                <a:ext cx="7444552" cy="830997"/>
              </a:xfrm>
              <a:prstGeom prst="rect">
                <a:avLst/>
              </a:prstGeom>
              <a:blipFill>
                <a:blip r:embed="rId14"/>
                <a:stretch>
                  <a:fillRect l="-737" t="-3650"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54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65813-E56B-C5E9-4C82-728CC8B3DEC3}"/>
              </a:ext>
            </a:extLst>
          </p:cNvPr>
          <p:cNvSpPr txBox="1"/>
          <p:nvPr/>
        </p:nvSpPr>
        <p:spPr>
          <a:xfrm>
            <a:off x="2776358" y="164963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new stabilizer codes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3B0A7-2508-17D3-1B9A-0131117F05B2}"/>
              </a:ext>
            </a:extLst>
          </p:cNvPr>
          <p:cNvSpPr txBox="1"/>
          <p:nvPr/>
        </p:nvSpPr>
        <p:spPr>
          <a:xfrm>
            <a:off x="297367" y="872435"/>
            <a:ext cx="102737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Contracting seed tensors generates larger codes.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But how to check if the newly formed code is also a stabilizer code?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EDA73A-6C66-4CC5-8E36-ADDAB6D5DFD1}"/>
              </a:ext>
            </a:extLst>
          </p:cNvPr>
          <p:cNvGrpSpPr/>
          <p:nvPr/>
        </p:nvGrpSpPr>
        <p:grpSpPr>
          <a:xfrm>
            <a:off x="297367" y="1741285"/>
            <a:ext cx="11550504" cy="1323439"/>
            <a:chOff x="297367" y="1958288"/>
            <a:chExt cx="11550504" cy="13234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36A7552-3733-519B-F5E8-3EA5AFD60622}"/>
                    </a:ext>
                  </a:extLst>
                </p:cNvPr>
                <p:cNvSpPr txBox="1"/>
                <p:nvPr/>
              </p:nvSpPr>
              <p:spPr>
                <a:xfrm>
                  <a:off x="297367" y="1958288"/>
                  <a:ext cx="11550504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Theorem 1: 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Consider two code tensors                      and                       , which have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physical qubits and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logical qubits, respectively. We get new tensors describing a new stabilizer code by contracting indices (for simplicity, choose qubits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to </a:t>
                  </a:r>
                  <a14:m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</m:oMath>
                  </a14:m>
                  <a:r>
                    <a:rPr lang="en-IN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I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both codes), </a:t>
                  </a:r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provided either one of these codes can distinguish any Pauli error on qubits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a14:m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to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</m:t>
                      </m:r>
                    </m:oMath>
                  </a14:m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</a:t>
                  </a:r>
                  <a:endPara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36A7552-3733-519B-F5E8-3EA5AFD60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67" y="1958288"/>
                  <a:ext cx="11550504" cy="1323439"/>
                </a:xfrm>
                <a:prstGeom prst="rect">
                  <a:avLst/>
                </a:prstGeom>
                <a:blipFill>
                  <a:blip r:embed="rId3"/>
                  <a:stretch>
                    <a:fillRect l="-580" t="-2765" r="-528" b="-737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1752AB-CE3E-2E48-B2BC-947AB4F95BFF}"/>
                    </a:ext>
                  </a:extLst>
                </p:cNvPr>
                <p:cNvSpPr txBox="1"/>
                <p:nvPr/>
              </p:nvSpPr>
              <p:spPr>
                <a:xfrm>
                  <a:off x="4434019" y="1993089"/>
                  <a:ext cx="1307689" cy="3945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I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1752AB-CE3E-2E48-B2BC-947AB4F95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019" y="1993089"/>
                  <a:ext cx="1307689" cy="394532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6929346-E79F-E2A3-A59C-154090E4BEAF}"/>
                    </a:ext>
                  </a:extLst>
                </p:cNvPr>
                <p:cNvSpPr txBox="1"/>
                <p:nvPr/>
              </p:nvSpPr>
              <p:spPr>
                <a:xfrm>
                  <a:off x="6393755" y="1993089"/>
                  <a:ext cx="1424310" cy="4321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</m:oMath>
                  </a14:m>
                  <a:r>
                    <a:rPr lang="en-I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6929346-E79F-E2A3-A59C-154090E4BE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755" y="1993089"/>
                  <a:ext cx="1424310" cy="432170"/>
                </a:xfrm>
                <a:prstGeom prst="rect">
                  <a:avLst/>
                </a:prstGeom>
                <a:blipFill>
                  <a:blip r:embed="rId5"/>
                  <a:stretch>
                    <a:fillRect r="-68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A22AAF-34A8-97DA-C9B1-8A63AB53A2BD}"/>
              </a:ext>
            </a:extLst>
          </p:cNvPr>
          <p:cNvGrpSpPr/>
          <p:nvPr/>
        </p:nvGrpSpPr>
        <p:grpSpPr>
          <a:xfrm>
            <a:off x="1089009" y="3207084"/>
            <a:ext cx="9913288" cy="2117759"/>
            <a:chOff x="1079177" y="3374232"/>
            <a:chExt cx="9913288" cy="2117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59CA0C5-F9D8-0F69-D3B8-7CC122363B96}"/>
                    </a:ext>
                  </a:extLst>
                </p:cNvPr>
                <p:cNvSpPr txBox="1"/>
                <p:nvPr/>
              </p:nvSpPr>
              <p:spPr>
                <a:xfrm>
                  <a:off x="1079177" y="3374232"/>
                  <a:ext cx="4662861" cy="620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nary>
                                <m:naryPr>
                                  <m:chr m:val="⨂"/>
                                  <m:subHide m:val="on"/>
                                  <m:supHide m:val="on"/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59CA0C5-F9D8-0F69-D3B8-7CC122363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177" y="3374232"/>
                  <a:ext cx="4662861" cy="6206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FACD5C-2662-7E4E-C37B-6CE5C8C21632}"/>
                </a:ext>
              </a:extLst>
            </p:cNvPr>
            <p:cNvGrpSpPr/>
            <p:nvPr/>
          </p:nvGrpSpPr>
          <p:grpSpPr>
            <a:xfrm>
              <a:off x="2667087" y="4268066"/>
              <a:ext cx="8325378" cy="1223925"/>
              <a:chOff x="2667087" y="3923933"/>
              <a:chExt cx="8325378" cy="12239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8FFA0AC-692C-595B-1A02-F406C69154BF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329" y="3923933"/>
                    <a:ext cx="7905136" cy="122392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…, 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{0,1,2,3}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…,  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,</m:t>
                                          </m:r>
                                        </m:sub>
                                      </m:s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…,  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,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8FFA0AC-692C-595B-1A02-F406C6915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329" y="3923933"/>
                    <a:ext cx="7905136" cy="122392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7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0854CF0-44C6-2462-1093-F8EEA1A8CA8E}"/>
                      </a:ext>
                    </a:extLst>
                  </p:cNvPr>
                  <p:cNvSpPr txBox="1"/>
                  <p:nvPr/>
                </p:nvSpPr>
                <p:spPr>
                  <a:xfrm>
                    <a:off x="2667087" y="4176392"/>
                    <a:ext cx="567726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0854CF0-44C6-2462-1093-F8EEA1A8C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87" y="4176392"/>
                    <a:ext cx="567726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84E6A4-17AB-FB19-0694-53E1B042AAD8}"/>
                  </a:ext>
                </a:extLst>
              </p:cNvPr>
              <p:cNvSpPr/>
              <p:nvPr/>
            </p:nvSpPr>
            <p:spPr>
              <a:xfrm>
                <a:off x="4127500" y="3967480"/>
                <a:ext cx="188535" cy="1498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AB1D30-805E-CB3F-D650-DFF777E65C5B}"/>
                  </a:ext>
                </a:extLst>
              </p:cNvPr>
              <p:cNvSpPr txBox="1"/>
              <p:nvPr/>
            </p:nvSpPr>
            <p:spPr>
              <a:xfrm>
                <a:off x="297367" y="5583750"/>
                <a:ext cx="1062627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i="1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0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describes  a stabilizer code with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 qubits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logical qubits.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Stabilizer generators and logical operators for the new stabilizer code be found in O(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time.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allows us to iteratively build up very large codes with consistency guaranteed.</a:t>
                </a:r>
                <a:endParaRPr lang="en-IN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AB1D30-805E-CB3F-D650-DFF777E6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7" y="5583750"/>
                <a:ext cx="10626272" cy="1015663"/>
              </a:xfrm>
              <a:prstGeom prst="rect">
                <a:avLst/>
              </a:prstGeom>
              <a:blipFill>
                <a:blip r:embed="rId9"/>
                <a:stretch>
                  <a:fillRect l="-516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0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C61A12EF98064E855EAF71A858CF02" ma:contentTypeVersion="10" ma:contentTypeDescription="Create a new document." ma:contentTypeScope="" ma:versionID="44f8db0221a71eb4b8cb293f31f9efd4">
  <xsd:schema xmlns:xsd="http://www.w3.org/2001/XMLSchema" xmlns:xs="http://www.w3.org/2001/XMLSchema" xmlns:p="http://schemas.microsoft.com/office/2006/metadata/properties" xmlns:ns3="45df1c7e-232b-4acf-8cb0-ac7426243792" xmlns:ns4="0bc1548b-2538-4631-87ec-8dfdf5ea8636" targetNamespace="http://schemas.microsoft.com/office/2006/metadata/properties" ma:root="true" ma:fieldsID="1bfe39b12fd1ddb339afd328a373d4ed" ns3:_="" ns4:_="">
    <xsd:import namespace="45df1c7e-232b-4acf-8cb0-ac7426243792"/>
    <xsd:import namespace="0bc1548b-2538-4631-87ec-8dfdf5ea86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f1c7e-232b-4acf-8cb0-ac74262437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c1548b-2538-4631-87ec-8dfdf5ea86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bc1548b-2538-4631-87ec-8dfdf5ea8636" xsi:nil="true"/>
  </documentManagement>
</p:properties>
</file>

<file path=customXml/itemProps1.xml><?xml version="1.0" encoding="utf-8"?>
<ds:datastoreItem xmlns:ds="http://schemas.openxmlformats.org/officeDocument/2006/customXml" ds:itemID="{D3665062-60DC-42BA-ACD0-96C7127D8DA8}">
  <ds:schemaRefs>
    <ds:schemaRef ds:uri="0bc1548b-2538-4631-87ec-8dfdf5ea8636"/>
    <ds:schemaRef ds:uri="45df1c7e-232b-4acf-8cb0-ac74262437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6F32784-920E-4ABC-A3A4-A67E6CA2E8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276FD0-B407-4CAA-BD75-8C610C806DBC}">
  <ds:schemaRefs>
    <ds:schemaRef ds:uri="0bc1548b-2538-4631-87ec-8dfdf5ea8636"/>
    <ds:schemaRef ds:uri="45df1c7e-232b-4acf-8cb0-ac742624379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1382</Words>
  <Application>Microsoft Office PowerPoint</Application>
  <PresentationFormat>Widescreen</PresentationFormat>
  <Paragraphs>288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Cambria Math</vt:lpstr>
      <vt:lpstr>Comic Sans MS</vt:lpstr>
      <vt:lpstr>Georgia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Oza Harshkumar Ajaykumar</dc:creator>
  <cp:lastModifiedBy>Oza Harshkumar Ajaykumar</cp:lastModifiedBy>
  <cp:revision>3</cp:revision>
  <dcterms:created xsi:type="dcterms:W3CDTF">2023-04-10T12:09:13Z</dcterms:created>
  <dcterms:modified xsi:type="dcterms:W3CDTF">2023-04-13T17:31:18Z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0x0101009BC61A12EF98064E855EAF71A858CF02</vt:lpwstr>
  </property>
</Properties>
</file>