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7"/>
  </p:notesMasterIdLst>
  <p:sldIdLst>
    <p:sldId id="1503" r:id="rId3"/>
    <p:sldId id="1727" r:id="rId4"/>
    <p:sldId id="1075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guang Sheng" initials="XS" lastIdx="13" clrIdx="0">
    <p:extLst>
      <p:ext uri="{19B8F6BF-5375-455C-9EA6-DF929625EA0E}">
        <p15:presenceInfo xmlns:p15="http://schemas.microsoft.com/office/powerpoint/2012/main" userId="S::sheng@american.edu::c8542fe7-df1a-4e94-abf5-e476173e29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3532" autoAdjust="0"/>
  </p:normalViewPr>
  <p:slideViewPr>
    <p:cSldViewPr snapToGrid="0">
      <p:cViewPr>
        <p:scale>
          <a:sx n="76" d="100"/>
          <a:sy n="76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F96AE-77E4-45C3-824E-6CDA7522F1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32ED-F150-4EDA-B4D0-80CB2471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E4891-C06B-4684-A73C-A6F8C586962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83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8B45-C992-414B-91A5-4AB17000D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825CD8A1-FC1E-42DC-8BDC-5CC3C8EC6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3200" y="111126"/>
            <a:ext cx="11717867" cy="892175"/>
          </a:xfrm>
          <a:prstGeom prst="rect">
            <a:avLst/>
          </a:prstGeom>
        </p:spPr>
        <p:txBody>
          <a:bodyPr lIns="0"/>
          <a:lstStyle>
            <a:lvl1pPr marL="0" indent="0" algn="l">
              <a:defRPr sz="2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3200" y="1333500"/>
            <a:ext cx="11785600" cy="52451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79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8B45-C992-414B-91A5-4AB17000D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3200" y="111126"/>
            <a:ext cx="11717867" cy="892175"/>
          </a:xfrm>
          <a:prstGeom prst="rect">
            <a:avLst/>
          </a:prstGeom>
        </p:spPr>
        <p:txBody>
          <a:bodyPr lIns="0"/>
          <a:lstStyle>
            <a:lvl1pPr marL="0" indent="0"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3200" y="1333500"/>
            <a:ext cx="11785600" cy="52451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8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1634ACD-4415-D44C-84BA-2F01BB02F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B4AB-EA22-4BBA-BA12-37DAB427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B019-E4AD-4523-9AFA-123B7F11CD7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6B995-9B6A-4008-91AD-F3AB57C0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798D-09BE-4C30-A7DC-45939B5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B05F-47FF-498F-A6C7-452AB0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8B45-C992-414B-91A5-4AB17000D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8B45-C992-414B-91A5-4AB17000D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01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455" y="492114"/>
            <a:ext cx="11277600" cy="21757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Economic Policy Uncertainty in </a:t>
            </a:r>
            <a:b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China Since 1949: The View </a:t>
            </a:r>
            <a:b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Mainland Newspapers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US" sz="2000" dirty="0">
                <a:solidFill>
                  <a:srgbClr val="FF6600"/>
                </a:solidFill>
              </a:rPr>
            </a:br>
            <a:br>
              <a:rPr lang="en-US" sz="2000" b="0" dirty="0"/>
            </a:br>
            <a:r>
              <a:rPr lang="en-US" sz="3600" dirty="0"/>
              <a:t>Steven J. Davis, </a:t>
            </a:r>
            <a:r>
              <a:rPr lang="en-US" sz="3600" dirty="0" err="1"/>
              <a:t>Dingqian</a:t>
            </a:r>
            <a:r>
              <a:rPr lang="en-US" sz="3600" dirty="0"/>
              <a:t> Liu and </a:t>
            </a:r>
            <a:r>
              <a:rPr lang="en-US" sz="3600" dirty="0" err="1"/>
              <a:t>Xuguang</a:t>
            </a:r>
            <a:r>
              <a:rPr lang="en-US" sz="3600" dirty="0"/>
              <a:t> S. Sheng </a:t>
            </a:r>
            <a:br>
              <a:rPr lang="en-US" sz="3600" b="0" dirty="0"/>
            </a:br>
            <a:br>
              <a:rPr lang="en-US" b="0" dirty="0"/>
            </a:br>
            <a:br>
              <a:rPr lang="en-US" sz="4000" b="0" i="1" dirty="0"/>
            </a:br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6E081-1F89-48F2-98F9-2D1A07CDFAE9}"/>
              </a:ext>
            </a:extLst>
          </p:cNvPr>
          <p:cNvSpPr txBox="1"/>
          <p:nvPr/>
        </p:nvSpPr>
        <p:spPr>
          <a:xfrm>
            <a:off x="2260879" y="4190163"/>
            <a:ext cx="804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July 16, 2020</a:t>
            </a:r>
          </a:p>
        </p:txBody>
      </p:sp>
    </p:spTree>
    <p:extLst>
      <p:ext uri="{BB962C8B-B14F-4D97-AF65-F5344CB8AC3E}">
        <p14:creationId xmlns:p14="http://schemas.microsoft.com/office/powerpoint/2010/main" val="261205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18BD-C85E-47AA-B406-FE746A4B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319"/>
            <a:ext cx="10972800" cy="817274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EF79-35D2-4463-BD39-9AB96813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54593"/>
            <a:ext cx="10972800" cy="5217607"/>
          </a:xfrm>
        </p:spPr>
        <p:txBody>
          <a:bodyPr/>
          <a:lstStyle/>
          <a:p>
            <a:r>
              <a:rPr lang="en-US" dirty="0"/>
              <a:t>Uncertainty is the subjective, forward-looking expectation of the future (not sure when will the pandemic be over).</a:t>
            </a:r>
          </a:p>
          <a:p>
            <a:r>
              <a:rPr lang="en-US" dirty="0"/>
              <a:t>Economic Policy Uncertainty (EPU) captures the common uncertainty in economic activities, that is related to government policy (if the government will shut down cities again).</a:t>
            </a:r>
          </a:p>
          <a:p>
            <a:r>
              <a:rPr lang="en-US" dirty="0"/>
              <a:t>Facing with uncertainty, consumers and firms choose to wait-and-see, which exaggerate the drop of economic activities (unemployment rate rise, investment shrinks)</a:t>
            </a:r>
          </a:p>
          <a:p>
            <a:endParaRPr lang="en-US" dirty="0"/>
          </a:p>
          <a:p>
            <a:r>
              <a:rPr lang="en-US" dirty="0"/>
              <a:t>To analyze the impact of EPU, we need a measurement.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Low frequency data of macroeconomic activities</a:t>
            </a:r>
          </a:p>
          <a:p>
            <a:pPr lvl="1"/>
            <a:r>
              <a:rPr lang="en-US" dirty="0"/>
              <a:t>Subjective expectation</a:t>
            </a:r>
          </a:p>
        </p:txBody>
      </p:sp>
    </p:spTree>
    <p:extLst>
      <p:ext uri="{BB962C8B-B14F-4D97-AF65-F5344CB8AC3E}">
        <p14:creationId xmlns:p14="http://schemas.microsoft.com/office/powerpoint/2010/main" val="363940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102870"/>
            <a:ext cx="9946640" cy="71596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Mechanics of EPU Index Construction</a:t>
            </a:r>
            <a:br>
              <a:rPr lang="en-US" sz="3600" dirty="0">
                <a:solidFill>
                  <a:srgbClr val="00B0F0"/>
                </a:solidFill>
              </a:rPr>
            </a:br>
            <a:endParaRPr lang="en-US" sz="36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822" y="733800"/>
                <a:ext cx="11726425" cy="5639493"/>
              </a:xfrm>
            </p:spPr>
            <p:txBody>
              <a:bodyPr/>
              <a:lstStyle/>
              <a:p>
                <a:pPr marL="514350" indent="-514350">
                  <a:lnSpc>
                    <a:spcPts val="3360"/>
                  </a:lnSpc>
                  <a:buFont typeface="+mj-lt"/>
                  <a:buAutoNum type="arabicPeriod"/>
                </a:pPr>
                <a:r>
                  <a:rPr lang="en-US" dirty="0"/>
                  <a:t>Choose Newspaper articles (subjective and daily)</a:t>
                </a:r>
              </a:p>
              <a:p>
                <a:pPr marL="914400" lvl="1" indent="-514350">
                  <a:lnSpc>
                    <a:spcPts val="3360"/>
                  </a:lnSpc>
                </a:pPr>
                <a:r>
                  <a:rPr lang="en-US" dirty="0"/>
                  <a:t>Use NLP to select E, P, U term sets</a:t>
                </a:r>
              </a:p>
              <a:p>
                <a:pPr marL="914400" lvl="1" indent="-514350">
                  <a:lnSpc>
                    <a:spcPts val="3360"/>
                  </a:lnSpc>
                </a:pPr>
                <a:r>
                  <a:rPr lang="en-US" dirty="0"/>
                  <a:t>Use two leading mainland Chinese newspapers, </a:t>
                </a:r>
                <a:r>
                  <a:rPr lang="en-US" i="1" dirty="0"/>
                  <a:t>Renmin Daily </a:t>
                </a:r>
                <a:r>
                  <a:rPr lang="en-US" dirty="0"/>
                  <a:t>and </a:t>
                </a:r>
                <a:r>
                  <a:rPr lang="en-US" i="1" dirty="0"/>
                  <a:t>Guangming Daily, </a:t>
                </a:r>
                <a:r>
                  <a:rPr lang="en-US" dirty="0"/>
                  <a:t>from 1949 onwards</a:t>
                </a:r>
              </a:p>
              <a:p>
                <a:pPr marL="514350" indent="-514350">
                  <a:lnSpc>
                    <a:spcPts val="336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𝑎𝑟𝑡𝑖𝑐𝑙𝑒𝑠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𝑓𝑙𝑎𝑔𝑔𝑒𝑑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𝐸𝑃𝑈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𝑎𝑟𝑡𝑖𝑐𝑙𝑒𝑠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lnSpc>
                    <a:spcPts val="3360"/>
                  </a:lnSpc>
                  <a:buFont typeface="+mj-lt"/>
                  <a:buAutoNum type="arabicPeriod"/>
                </a:pPr>
                <a:r>
                  <a:rPr lang="en-US" dirty="0"/>
                  <a:t>To make each time period comparable, we standardize each newspaper’s series of scaled EPU counts to the same variability over time; Average over papers by month to get EPU index; Multiplicatively normalize the EPU index to 100. Do so separately in three periods: 1949-1978, 1979-1999, 2000-</a:t>
                </a:r>
                <a:r>
                  <a:rPr lang="en-US" altLang="zh-CN" dirty="0"/>
                  <a:t>2018</a:t>
                </a:r>
                <a:endParaRPr lang="en-US" dirty="0"/>
              </a:p>
              <a:p>
                <a:pPr marL="514350" indent="-514350">
                  <a:lnSpc>
                    <a:spcPts val="3360"/>
                  </a:lnSpc>
                  <a:buFont typeface="+mj-lt"/>
                  <a:buAutoNum type="arabicPeriod"/>
                </a:pPr>
                <a:r>
                  <a:rPr lang="en-US" dirty="0"/>
                  <a:t>Recent role of trade policy as source of uncertainty</a:t>
                </a:r>
              </a:p>
              <a:p>
                <a:pPr marL="514350" indent="-514350">
                  <a:lnSpc>
                    <a:spcPts val="3360"/>
                  </a:lnSpc>
                  <a:buFont typeface="+mj-lt"/>
                  <a:buAutoNum type="arabicPeriod"/>
                </a:pPr>
                <a:r>
                  <a:rPr lang="en-US" dirty="0"/>
                  <a:t>Use indices to estimate dynamic relationship of policy uncertainty to output, employment, and investment.</a:t>
                </a:r>
              </a:p>
              <a:p>
                <a:pPr marL="514350" indent="-514350">
                  <a:lnSpc>
                    <a:spcPts val="336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lnSpc>
                    <a:spcPts val="3360"/>
                  </a:lnSpc>
                  <a:buFont typeface="+mj-lt"/>
                  <a:buAutoNum type="arabicPeriod"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822" y="733800"/>
                <a:ext cx="11726425" cy="5639493"/>
              </a:xfrm>
              <a:blipFill>
                <a:blip r:embed="rId2"/>
                <a:stretch>
                  <a:fillRect l="-676" t="-324" b="-3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0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F2A48-5918-4538-B647-D430D4A8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7" y="756397"/>
            <a:ext cx="11046940" cy="5946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40B45-CC82-45E6-9B50-75366CD3B8AF}"/>
              </a:ext>
            </a:extLst>
          </p:cNvPr>
          <p:cNvSpPr txBox="1"/>
          <p:nvPr/>
        </p:nvSpPr>
        <p:spPr>
          <a:xfrm>
            <a:off x="90616" y="196341"/>
            <a:ext cx="121013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Uncertainty in China: Globalization Era, January 2000 to September 2019 </a:t>
            </a:r>
          </a:p>
        </p:txBody>
      </p:sp>
    </p:spTree>
    <p:extLst>
      <p:ext uri="{BB962C8B-B14F-4D97-AF65-F5344CB8AC3E}">
        <p14:creationId xmlns:p14="http://schemas.microsoft.com/office/powerpoint/2010/main" val="16511460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242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Blank</vt:lpstr>
      <vt:lpstr>1_Blank</vt:lpstr>
      <vt:lpstr>Economic Policy Uncertainty in  China Since 1949: The View  from Mainland Newspapers   Steven J. Davis, Dingqian Liu and Xuguang S. Sheng    </vt:lpstr>
      <vt:lpstr>Motivation</vt:lpstr>
      <vt:lpstr>Mechanics of EPU Index Construction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Policy Uncertainty in  China Since 1949: The View  from Mainland Newspapers   Steven J. Davis, Dingqian Liu and Xuguang S. Sheng   Fourth Annual IMF-Atlanta Fed  Research Workshop on China’s Economy      Atlanta, 19 September 2019 </dc:title>
  <dc:creator>Dingqian Liu</dc:creator>
  <cp:lastModifiedBy>Dingqian Liu</cp:lastModifiedBy>
  <cp:revision>28</cp:revision>
  <dcterms:created xsi:type="dcterms:W3CDTF">2019-09-16T14:30:50Z</dcterms:created>
  <dcterms:modified xsi:type="dcterms:W3CDTF">2020-07-16T13:38:32Z</dcterms:modified>
</cp:coreProperties>
</file>