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D16F-B4A2-4629-9904-029A40F2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BC51-FC6D-4728-BF49-51376FF7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65AF-E457-4049-A6F3-AC9A6534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3506-D850-42C5-9794-E8D728FA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2EB0-22AD-4519-8257-BD93458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9259-E138-4850-B71C-183E2AF9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2FA84-F56A-48D6-9DCD-0DA8612C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7700-FCE7-4001-9496-AC7E1F45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EEF5-2724-4641-968D-5151C496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6385-CED3-474B-B482-874FA2C2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A8C80-C55F-4276-A695-931E2E130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12B80-4B81-479A-81BA-FE5B7A7A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DA2C-A278-456B-B3CB-6E4A4919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85E7-CAEF-49D2-84A7-226604B9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B08D-A149-4078-95DB-DAE0E5B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1DD-CD79-44EF-857E-0F8B13A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517A-B2BD-4175-ADE7-6D4EFE8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7BE9-E1C3-49B8-A330-CB28CBF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64FB-0710-4FFD-9C79-6458AF2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7862-0AEA-460F-B59C-47A445D5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7042-156C-4372-A2B5-EE82454E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E485-8CBC-48B5-A243-2618473E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7F9A-6D87-4CDE-8BEF-5FF0E6D7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0DE5-CE45-449C-B44F-2953D10A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8670-6B75-417D-ABF5-4AF17200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7738-1B23-444C-9E36-2BDE905D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064C-BD3A-4C9B-B565-AA977BDF9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427CE-819E-4F56-B9E4-1F09304A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04F1-88FA-4561-9068-1CDDD467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B113-AE80-4309-904B-BB15B13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F86A-8537-4876-B4DF-9151CE22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A9CC-143D-4AF0-BCE6-BDF4381C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8B17-81AC-4A1E-9E26-BFABF399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9730-C802-427C-BEF6-A191A7FA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ED9DA-294A-4CFF-9194-05D0D7373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B692D-CC2D-4562-A06F-0A8B9866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A00D6-A305-4FD9-8F47-67082F51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5C646-53A2-4BC3-9B85-7D79184C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727F7-7935-4508-A976-B2D0DD7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A377-802E-4B50-9AAD-DFA96486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29FBF-D16B-4A0E-8730-9D81BDB4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F0FB0-8840-4A97-8473-D04F0B1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95A6A-121E-47BA-B06F-6F62A3F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82E0A-D51C-4FDA-B5DD-BDFB59AD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EE23-2BD7-4FFD-A6D3-19362F8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A13F-4FCB-4387-823A-89B8CBA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128-F69B-4507-A6F5-B9A7EC48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A68E-C9E4-4657-93BE-2C9FE91F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B022-56D9-4BA8-8871-EF6CCA87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A7371-5769-4A9C-9A7B-1C9E3C48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11EE-1329-4457-BBDB-477566D0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CB91-DE4C-4456-ADD4-99981807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E46A-653D-453B-A9FA-B8B1C403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9A0D5-6217-4259-8DAB-E939FB86F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8A603-C005-4054-A2F6-A75F847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2B3A-53AF-4414-BD05-C5959EB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AD202-1017-4BDB-91A0-B33D39D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FF16F-03BF-4DDF-8028-1153F33A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7FC43-FD14-4891-9606-1B9C99DC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12A5-0CF0-418A-B8D7-C863482E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2559-3749-4337-9233-E8A444AAB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68B6-374F-4FB9-B929-9FC17D25068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018D-ADE4-4F3E-86B8-7C81ED35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D466-2DC8-4995-A6AF-DBCA2F4A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B297-3DD1-409D-8C67-152CF463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ck_Monday_(1987)" TargetMode="External"/><Relationship Id="rId2" Type="http://schemas.openxmlformats.org/officeDocument/2006/relationships/hyperlink" Target="https://en.wikipedia.org/wiki/Economic_histori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014D-DD30-4B3D-A13A-6063BD525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468"/>
            <a:ext cx="9144000" cy="1794502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Panic and the Great Recession</a:t>
            </a:r>
            <a:br>
              <a:rPr lang="en-US" sz="5300" dirty="0"/>
            </a:br>
            <a:r>
              <a:rPr lang="en-US" sz="4000" dirty="0"/>
              <a:t>--Evidence from Commercial and Financial Chronicle (CFC 1868-1910)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AF1E-15A2-45E4-83AB-CFC6A816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770"/>
            <a:ext cx="9144000" cy="1655762"/>
          </a:xfrm>
        </p:spPr>
        <p:txBody>
          <a:bodyPr/>
          <a:lstStyle/>
          <a:p>
            <a:r>
              <a:rPr lang="en-US"/>
              <a:t>Dingqian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2CB69F-F971-4662-823D-A219173C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84629"/>
            <a:ext cx="9939309" cy="54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AD8B-DF54-481D-A90E-B4E5276C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4422-8147-4F35-89AC-A7ABE396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Extend the time till 1910 at least</a:t>
            </a:r>
          </a:p>
          <a:p>
            <a:r>
              <a:rPr lang="en-US" dirty="0"/>
              <a:t> Add annotation</a:t>
            </a:r>
          </a:p>
          <a:p>
            <a:r>
              <a:rPr lang="en-US" dirty="0"/>
              <a:t>Normalize the index, maybe by page</a:t>
            </a:r>
          </a:p>
          <a:p>
            <a:r>
              <a:rPr lang="en-US" dirty="0"/>
              <a:t>Compare the results with Jalil’s work</a:t>
            </a:r>
          </a:p>
          <a:p>
            <a:r>
              <a:rPr lang="en-US" dirty="0"/>
              <a:t> Sentiment analysis with sentiment dictionaries: NRC, Bing, AFINN, Loughran</a:t>
            </a:r>
          </a:p>
          <a:p>
            <a:r>
              <a:rPr lang="en-US" dirty="0" err="1"/>
              <a:t>Püttmann</a:t>
            </a:r>
            <a:r>
              <a:rPr lang="en-US" dirty="0"/>
              <a:t>, Lukas. "Patterns of Panic: Financial Crisis Language in Historical Newspapers." (2018).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3492-94E9-4F5B-9F02-5816F76B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2646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43E8-B3AA-42BE-B701-F37DB757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772"/>
            <a:ext cx="10515600" cy="5139191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NRC</a:t>
            </a:r>
            <a:r>
              <a:rPr lang="en-US" dirty="0"/>
              <a:t> (National Research Council Canada) dictionary by Mohammad and Turney (2010) and Mohammad and Turney (2013) is not specific to any domain but is meant to be quite general</a:t>
            </a:r>
          </a:p>
          <a:p>
            <a:r>
              <a:rPr lang="en-US" dirty="0"/>
              <a:t>The </a:t>
            </a:r>
            <a:r>
              <a:rPr lang="en-US" b="1" dirty="0"/>
              <a:t>Bing</a:t>
            </a:r>
            <a:r>
              <a:rPr lang="en-US" dirty="0"/>
              <a:t> lexicon by Hu and Liu (2004) and Liu et al. (2005) serves primarily to evaluate customer reviews. </a:t>
            </a:r>
          </a:p>
          <a:p>
            <a:r>
              <a:rPr lang="en-US" dirty="0"/>
              <a:t>Nielsen (2011) constructs the </a:t>
            </a:r>
            <a:r>
              <a:rPr lang="en-US" b="1" dirty="0"/>
              <a:t>AFINN</a:t>
            </a:r>
            <a:r>
              <a:rPr lang="en-US" dirty="0"/>
              <a:t> (Affective Norms for English Words) with the purpose of measuring language on microblogs and tweets.</a:t>
            </a:r>
          </a:p>
          <a:p>
            <a:r>
              <a:rPr lang="en-US" dirty="0"/>
              <a:t>The dictionary by </a:t>
            </a:r>
            <a:r>
              <a:rPr lang="en-US" b="1" dirty="0"/>
              <a:t>Loughran </a:t>
            </a:r>
            <a:r>
              <a:rPr lang="en-US" dirty="0"/>
              <a:t>and McDonald (2011) is the one most tailored to measuring emotional connotations in business reports, press briefings and has also been previously applied to the financial press (e.g. by </a:t>
            </a:r>
            <a:r>
              <a:rPr lang="en-US" dirty="0" err="1"/>
              <a:t>Garc´ıa</a:t>
            </a:r>
            <a:r>
              <a:rPr lang="en-US" dirty="0"/>
              <a:t>, 2013). Only AFINN assigns scores from -5 to +5 to words and the other three dictionaries sort words into simple “positive” and “negative”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12FFDDB-77CC-4069-A907-44D18821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6"/>
            <a:ext cx="93239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3EFC596-C86E-4A01-BC4A-D30056A09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8" y="206720"/>
            <a:ext cx="8402538" cy="60078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5D48FF-AFD0-4ABB-A92B-0455163E750E}"/>
              </a:ext>
            </a:extLst>
          </p:cNvPr>
          <p:cNvSpPr/>
          <p:nvPr/>
        </p:nvSpPr>
        <p:spPr>
          <a:xfrm>
            <a:off x="2480806" y="3222171"/>
            <a:ext cx="7933193" cy="2327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61B4A-D3CE-4062-AFD6-13C2740AA324}"/>
              </a:ext>
            </a:extLst>
          </p:cNvPr>
          <p:cNvSpPr txBox="1"/>
          <p:nvPr/>
        </p:nvSpPr>
        <p:spPr>
          <a:xfrm>
            <a:off x="355600" y="3360057"/>
            <a:ext cx="201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NBER website</a:t>
            </a:r>
          </a:p>
        </p:txBody>
      </p:sp>
    </p:spTree>
    <p:extLst>
      <p:ext uri="{BB962C8B-B14F-4D97-AF65-F5344CB8AC3E}">
        <p14:creationId xmlns:p14="http://schemas.microsoft.com/office/powerpoint/2010/main" val="773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3FA-1B68-4B8B-A1D2-84EE843D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Commercial and Financial Chronicle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24CB-AD8B-401F-A404-BA846A1C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 A weekly newspaper representing the industrial and commercial interests of the United States.</a:t>
            </a:r>
          </a:p>
          <a:p>
            <a:r>
              <a:rPr lang="en-US" dirty="0"/>
              <a:t>Data from the publication is, however, used by many </a:t>
            </a:r>
            <a:r>
              <a:rPr lang="en-US" dirty="0">
                <a:hlinkClick r:id="rId2" tooltip="Economic historian"/>
              </a:rPr>
              <a:t>economic historians</a:t>
            </a:r>
            <a:r>
              <a:rPr lang="en-US" dirty="0"/>
              <a:t>, as it is one of the few sources available</a:t>
            </a:r>
          </a:p>
          <a:p>
            <a:endParaRPr lang="en-US" dirty="0"/>
          </a:p>
          <a:p>
            <a:r>
              <a:rPr lang="en-US" dirty="0"/>
              <a:t> Douglas Steeples, Dana's biographer, wrote that "</a:t>
            </a:r>
            <a:r>
              <a:rPr lang="en-US" b="1" dirty="0"/>
              <a:t>one can scarcely reconstruct the business history of the United States between the Civil War and 1910 without immersing oneself in his paper</a:t>
            </a:r>
            <a:r>
              <a:rPr lang="en-US" dirty="0"/>
              <a:t>. Even the most important series of business statistics published by the U.S. government, </a:t>
            </a:r>
            <a:r>
              <a:rPr lang="en-US" i="1" dirty="0"/>
              <a:t>Historical Statistics of the United States</a:t>
            </a:r>
            <a:r>
              <a:rPr lang="en-US" dirty="0"/>
              <a:t> [...], depends heavily on his work and that of the correspondents worldwide who contributed to the </a:t>
            </a:r>
            <a:r>
              <a:rPr lang="en-US" i="1" dirty="0"/>
              <a:t>Chronicle</a:t>
            </a:r>
            <a:r>
              <a:rPr lang="en-US" dirty="0"/>
              <a:t>." The publication (little known or noticed at the time of its demise) ceased publication during the fall out of </a:t>
            </a:r>
            <a:r>
              <a:rPr lang="en-US" dirty="0">
                <a:hlinkClick r:id="rId3" tooltip="Black Monday (1987)"/>
              </a:rPr>
              <a:t>Black Monday</a:t>
            </a:r>
            <a:r>
              <a:rPr lang="en-US" dirty="0"/>
              <a:t> and the stock market troubles of 1987.</a:t>
            </a:r>
          </a:p>
        </p:txBody>
      </p:sp>
    </p:spTree>
    <p:extLst>
      <p:ext uri="{BB962C8B-B14F-4D97-AF65-F5344CB8AC3E}">
        <p14:creationId xmlns:p14="http://schemas.microsoft.com/office/powerpoint/2010/main" val="29588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B3E0-D5E0-4B19-907E-CC7C662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96E9-96A5-485E-9009-20ADD6B2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Jalil, A.J., 2015. A new history of banking panics in the United States, 1825-1929: construction and implications. </a:t>
            </a:r>
            <a:r>
              <a:rPr lang="en-US" i="1" dirty="0"/>
              <a:t>American Economic Journal: Macroeconomics</a:t>
            </a:r>
            <a:r>
              <a:rPr lang="en-US" dirty="0"/>
              <a:t>, </a:t>
            </a:r>
            <a:r>
              <a:rPr lang="en-US" i="1" dirty="0"/>
              <a:t>7</a:t>
            </a:r>
            <a:r>
              <a:rPr lang="en-US" dirty="0"/>
              <a:t>(3), pp.295-330.</a:t>
            </a:r>
          </a:p>
          <a:p>
            <a:r>
              <a:rPr lang="en-US" sz="2400" dirty="0"/>
              <a:t>Use Index pages instead of weekly newspapers: 2 index files per year</a:t>
            </a:r>
          </a:p>
          <a:p>
            <a:r>
              <a:rPr lang="en-US" sz="2400" dirty="0"/>
              <a:t>“</a:t>
            </a:r>
            <a:r>
              <a:rPr lang="en-US" dirty="0"/>
              <a:t>provide detailed lists of specific information found in each volume</a:t>
            </a:r>
            <a:r>
              <a:rPr lang="en-US" sz="2400" dirty="0"/>
              <a:t>” </a:t>
            </a:r>
          </a:p>
          <a:p>
            <a:endParaRPr lang="en-US" sz="2400" dirty="0"/>
          </a:p>
          <a:p>
            <a:r>
              <a:rPr lang="en-US" sz="2400" dirty="0"/>
              <a:t>Weekly newspapers: over 40 pages </a:t>
            </a:r>
          </a:p>
          <a:p>
            <a:r>
              <a:rPr lang="en-US" sz="2400" dirty="0"/>
              <a:t>In total over 8000 weekly newspapers 1868-1965</a:t>
            </a:r>
          </a:p>
          <a:p>
            <a:r>
              <a:rPr lang="en-US" sz="2400" dirty="0"/>
              <a:t>Over 3200 weekly newspapers 1868-1910</a:t>
            </a:r>
          </a:p>
        </p:txBody>
      </p:sp>
    </p:spTree>
    <p:extLst>
      <p:ext uri="{BB962C8B-B14F-4D97-AF65-F5344CB8AC3E}">
        <p14:creationId xmlns:p14="http://schemas.microsoft.com/office/powerpoint/2010/main" val="42007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9AF-2C93-4AE0-ADE4-1F71B353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B6B3-C8CF-49A5-A90E-7B1A94CC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failure, bank suspension, bank run, bank closure, bank crisis, bank panic, bank disturbance</a:t>
            </a:r>
          </a:p>
          <a:p>
            <a:r>
              <a:rPr lang="en-US" dirty="0"/>
              <a:t>financial crisis, financial disturbance, financial revulsion</a:t>
            </a:r>
          </a:p>
          <a:p>
            <a:r>
              <a:rPr lang="en-US" dirty="0"/>
              <a:t>suspension of payments, suspension of specie payments</a:t>
            </a:r>
          </a:p>
          <a:p>
            <a:r>
              <a:rPr lang="en-US" dirty="0"/>
              <a:t>crash, crisis, panic, revulsion, run, suspension</a:t>
            </a:r>
          </a:p>
        </p:txBody>
      </p:sp>
    </p:spTree>
    <p:extLst>
      <p:ext uri="{BB962C8B-B14F-4D97-AF65-F5344CB8AC3E}">
        <p14:creationId xmlns:p14="http://schemas.microsoft.com/office/powerpoint/2010/main" val="358877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4ACD28-7F6A-49F3-9B02-F7C2BA30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09600"/>
            <a:ext cx="11963400" cy="51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A7A2B-12C9-43DD-B695-3F0452A7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38935"/>
            <a:ext cx="10905066" cy="4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FE0943-CC1A-48BA-A6B7-1BCA5ED5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8880"/>
            <a:ext cx="10905066" cy="4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256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Panic and the Great Recession --Evidence from Commercial and Financial Chronicle (CFC 1868-1910) </vt:lpstr>
      <vt:lpstr>PowerPoint Presentation</vt:lpstr>
      <vt:lpstr>PowerPoint Presentation</vt:lpstr>
      <vt:lpstr>Commercial and Financial Chronicle</vt:lpstr>
      <vt:lpstr>Literature</vt:lpstr>
      <vt:lpstr>Search Terms</vt:lpstr>
      <vt:lpstr>PowerPoint Presentation</vt:lpstr>
      <vt:lpstr>PowerPoint Presentation</vt:lpstr>
      <vt:lpstr>PowerPoint Presentation</vt:lpstr>
      <vt:lpstr>PowerPoint Presentation</vt:lpstr>
      <vt:lpstr>To Do</vt:lpstr>
      <vt:lpstr>Sentiment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and the Great Recession --Evidence from Commercial and Financial Chronicle (CFC 1865-1963) </dc:title>
  <dc:creator>dingqian.liu@yahoo.com</dc:creator>
  <cp:lastModifiedBy>Dingqian Liu</cp:lastModifiedBy>
  <cp:revision>59</cp:revision>
  <dcterms:created xsi:type="dcterms:W3CDTF">2018-12-04T16:19:13Z</dcterms:created>
  <dcterms:modified xsi:type="dcterms:W3CDTF">2019-07-29T18:25:50Z</dcterms:modified>
</cp:coreProperties>
</file>