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2"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7" autoAdjust="0"/>
    <p:restoredTop sz="94660"/>
  </p:normalViewPr>
  <p:slideViewPr>
    <p:cSldViewPr snapToGrid="0">
      <p:cViewPr varScale="1">
        <p:scale>
          <a:sx n="144" d="100"/>
          <a:sy n="144" d="100"/>
        </p:scale>
        <p:origin x="150" y="5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A1E45834-53BD-4C8F-B791-CD5378F4150E}" type="datetimeFigureOut">
              <a:rPr lang="en-US" smtClean="0"/>
              <a:t>8/13/2023</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28409572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E45834-53BD-4C8F-B791-CD5378F4150E}" type="datetimeFigureOut">
              <a:rPr lang="en-US" smtClean="0"/>
              <a:t>8/13/2023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844118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E45834-53BD-4C8F-B791-CD5378F4150E}" type="datetimeFigureOut">
              <a:rPr lang="en-US" smtClean="0"/>
              <a:t>8/13/2023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7944562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E45834-53BD-4C8F-B791-CD5378F4150E}" type="datetimeFigureOut">
              <a:rPr lang="en-US" smtClean="0"/>
              <a:t>8/13/2023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5106382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E45834-53BD-4C8F-B791-CD5378F4150E}" type="datetimeFigureOut">
              <a:rPr lang="en-US" smtClean="0"/>
              <a:t>8/13/2023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0121743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E45834-53BD-4C8F-B791-CD5378F4150E}" type="datetimeFigureOut">
              <a:rPr lang="en-US" smtClean="0"/>
              <a:t>8/13/2023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2451050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E45834-53BD-4C8F-B791-CD5378F4150E}" type="datetimeFigureOut">
              <a:rPr lang="en-US" smtClean="0"/>
              <a:t>8/13/2023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40218723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E45834-53BD-4C8F-B791-CD5378F4150E}" type="datetimeFigureOut">
              <a:rPr lang="en-US" smtClean="0"/>
              <a:t>8/13/2023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D7796-F675-488F-AC46-C88938C80352}"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0651081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E45834-53BD-4C8F-B791-CD5378F4150E}" type="datetimeFigureOut">
              <a:rPr lang="en-US" smtClean="0"/>
              <a:t>8/13/2023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757319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E45834-53BD-4C8F-B791-CD5378F4150E}" type="datetimeFigureOut">
              <a:rPr lang="en-US" smtClean="0"/>
              <a:t>8/13/2023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171656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E45834-53BD-4C8F-B791-CD5378F4150E}" type="datetimeFigureOut">
              <a:rPr lang="en-US" smtClean="0"/>
              <a:t>8/13/2023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317948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E45834-53BD-4C8F-B791-CD5378F4150E}" type="datetimeFigureOut">
              <a:rPr lang="en-US" smtClean="0"/>
              <a:t>8/13/2023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679994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E45834-53BD-4C8F-B791-CD5378F4150E}" type="datetimeFigureOut">
              <a:rPr lang="en-US" smtClean="0"/>
              <a:t>8/13/2023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415463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E45834-53BD-4C8F-B791-CD5378F4150E}" type="datetimeFigureOut">
              <a:rPr lang="en-US" smtClean="0"/>
              <a:t>8/13/2023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702756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A1E45834-53BD-4C8F-B791-CD5378F4150E}" type="datetimeFigureOut">
              <a:rPr lang="en-US" smtClean="0"/>
              <a:t>8/13/2023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764792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E45834-53BD-4C8F-B791-CD5378F4150E}" type="datetimeFigureOut">
              <a:rPr lang="en-US" smtClean="0"/>
              <a:t>8/13/2023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001404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E45834-53BD-4C8F-B791-CD5378F4150E}" type="datetimeFigureOut">
              <a:rPr lang="en-US" smtClean="0"/>
              <a:t>8/13/2023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421975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1E45834-53BD-4C8F-B791-CD5378F4150E}" type="datetimeFigureOut">
              <a:rPr lang="en-US" smtClean="0"/>
              <a:t>8/13/2023</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19D7796-F675-488F-AC46-C88938C80352}" type="slidenum">
              <a:rPr lang="en-US" smtClean="0"/>
              <a:t>‹#›</a:t>
            </a:fld>
            <a:endParaRPr lang="en-US"/>
          </a:p>
        </p:txBody>
      </p:sp>
    </p:spTree>
    <p:extLst>
      <p:ext uri="{BB962C8B-B14F-4D97-AF65-F5344CB8AC3E}">
        <p14:creationId xmlns:p14="http://schemas.microsoft.com/office/powerpoint/2010/main" val="1363019663"/>
      </p:ext>
    </p:extLst>
  </p:cSld>
  <p:clrMap bg1="dk1" tx1="lt1" bg2="dk2" tx2="lt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 id="2147483856" r:id="rId14"/>
    <p:sldLayoutId id="2147483857" r:id="rId15"/>
    <p:sldLayoutId id="2147483858" r:id="rId16"/>
    <p:sldLayoutId id="21474838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hyperlink" Target="http://www.slideteam.net/" TargetMode="Externa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Colored pencils inside a pencil holder which is on top of a wood table">
            <a:extLst>
              <a:ext uri="{FF2B5EF4-FFF2-40B4-BE49-F238E27FC236}">
                <a16:creationId xmlns:a16="http://schemas.microsoft.com/office/drawing/2014/main" id="{A78F80A1-A0FF-BB9B-85E9-1328BE0E3160}"/>
              </a:ext>
            </a:extLst>
          </p:cNvPr>
          <p:cNvPicPr>
            <a:picLocks noChangeAspect="1"/>
          </p:cNvPicPr>
          <p:nvPr/>
        </p:nvPicPr>
        <p:blipFill rotWithShape="1">
          <a:blip r:embed="rId2">
            <a:alphaModFix/>
          </a:blip>
          <a:srcRect t="15730"/>
          <a:stretch/>
        </p:blipFill>
        <p:spPr>
          <a:xfrm>
            <a:off x="20" y="10"/>
            <a:ext cx="12191979" cy="6857990"/>
          </a:xfrm>
          <a:prstGeom prst="rect">
            <a:avLst/>
          </a:prstGeom>
        </p:spPr>
      </p:pic>
      <p:sp>
        <p:nvSpPr>
          <p:cNvPr id="2" name="Title 1">
            <a:extLst>
              <a:ext uri="{FF2B5EF4-FFF2-40B4-BE49-F238E27FC236}">
                <a16:creationId xmlns:a16="http://schemas.microsoft.com/office/drawing/2014/main" id="{0A1DE64B-B399-844B-CC7E-E2F0D58D6D0D}"/>
              </a:ext>
            </a:extLst>
          </p:cNvPr>
          <p:cNvSpPr>
            <a:spLocks noGrp="1"/>
          </p:cNvSpPr>
          <p:nvPr>
            <p:ph type="ctrTitle"/>
          </p:nvPr>
        </p:nvSpPr>
        <p:spPr>
          <a:xfrm>
            <a:off x="1074314" y="1088571"/>
            <a:ext cx="4962051" cy="1389586"/>
          </a:xfrm>
        </p:spPr>
        <p:txBody>
          <a:bodyPr anchor="t">
            <a:normAutofit/>
          </a:bodyPr>
          <a:lstStyle/>
          <a:p>
            <a:pPr algn="ctr"/>
            <a:r>
              <a:rPr lang="en-US" sz="4000" dirty="0">
                <a:solidFill>
                  <a:srgbClr val="FFFFFF"/>
                </a:solidFill>
              </a:rPr>
              <a:t>Agile presentation</a:t>
            </a:r>
          </a:p>
        </p:txBody>
      </p:sp>
      <p:sp>
        <p:nvSpPr>
          <p:cNvPr id="3" name="Subtitle 2">
            <a:extLst>
              <a:ext uri="{FF2B5EF4-FFF2-40B4-BE49-F238E27FC236}">
                <a16:creationId xmlns:a16="http://schemas.microsoft.com/office/drawing/2014/main" id="{6598E8BD-0955-402F-B508-F3F3EFB7D83C}"/>
              </a:ext>
            </a:extLst>
          </p:cNvPr>
          <p:cNvSpPr>
            <a:spLocks noGrp="1"/>
          </p:cNvSpPr>
          <p:nvPr>
            <p:ph type="subTitle" idx="1"/>
          </p:nvPr>
        </p:nvSpPr>
        <p:spPr>
          <a:xfrm>
            <a:off x="2160104" y="1913504"/>
            <a:ext cx="2332384" cy="743557"/>
          </a:xfrm>
        </p:spPr>
        <p:txBody>
          <a:bodyPr anchor="b">
            <a:normAutofit/>
          </a:bodyPr>
          <a:lstStyle/>
          <a:p>
            <a:pPr algn="ctr"/>
            <a:r>
              <a:rPr lang="en-US" dirty="0">
                <a:solidFill>
                  <a:srgbClr val="FFFFFF"/>
                </a:solidFill>
              </a:rPr>
              <a:t>Donald Ingram</a:t>
            </a:r>
          </a:p>
        </p:txBody>
      </p:sp>
    </p:spTree>
    <p:extLst>
      <p:ext uri="{BB962C8B-B14F-4D97-AF65-F5344CB8AC3E}">
        <p14:creationId xmlns:p14="http://schemas.microsoft.com/office/powerpoint/2010/main" val="2493656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D0D10-630E-211D-7928-2206179237CE}"/>
              </a:ext>
            </a:extLst>
          </p:cNvPr>
          <p:cNvSpPr>
            <a:spLocks noGrp="1"/>
          </p:cNvSpPr>
          <p:nvPr>
            <p:ph type="title"/>
          </p:nvPr>
        </p:nvSpPr>
        <p:spPr/>
        <p:txBody>
          <a:bodyPr/>
          <a:lstStyle/>
          <a:p>
            <a:r>
              <a:rPr lang="en-US" dirty="0"/>
              <a:t>Scrum Roles</a:t>
            </a:r>
          </a:p>
        </p:txBody>
      </p:sp>
      <p:sp>
        <p:nvSpPr>
          <p:cNvPr id="3" name="Text Placeholder 2">
            <a:extLst>
              <a:ext uri="{FF2B5EF4-FFF2-40B4-BE49-F238E27FC236}">
                <a16:creationId xmlns:a16="http://schemas.microsoft.com/office/drawing/2014/main" id="{C6F64E77-F38C-F681-2CCB-3FF438C9A810}"/>
              </a:ext>
            </a:extLst>
          </p:cNvPr>
          <p:cNvSpPr>
            <a:spLocks noGrp="1"/>
          </p:cNvSpPr>
          <p:nvPr>
            <p:ph type="body" idx="1"/>
          </p:nvPr>
        </p:nvSpPr>
        <p:spPr>
          <a:xfrm>
            <a:off x="1092089" y="1923190"/>
            <a:ext cx="2782328" cy="838856"/>
          </a:xfrm>
        </p:spPr>
        <p:txBody>
          <a:bodyPr/>
          <a:lstStyle/>
          <a:p>
            <a:r>
              <a:rPr lang="en-US" dirty="0"/>
              <a:t>Product Owner</a:t>
            </a:r>
          </a:p>
        </p:txBody>
      </p:sp>
      <p:sp>
        <p:nvSpPr>
          <p:cNvPr id="4" name="Content Placeholder 3">
            <a:extLst>
              <a:ext uri="{FF2B5EF4-FFF2-40B4-BE49-F238E27FC236}">
                <a16:creationId xmlns:a16="http://schemas.microsoft.com/office/drawing/2014/main" id="{3B1F3F75-52BC-9BA1-F5C6-DBDC3C08E1A6}"/>
              </a:ext>
            </a:extLst>
          </p:cNvPr>
          <p:cNvSpPr>
            <a:spLocks noGrp="1"/>
          </p:cNvSpPr>
          <p:nvPr>
            <p:ph sz="half" idx="2"/>
          </p:nvPr>
        </p:nvSpPr>
        <p:spPr>
          <a:xfrm>
            <a:off x="1092088" y="2825791"/>
            <a:ext cx="2461817" cy="3363871"/>
          </a:xfrm>
        </p:spPr>
        <p:txBody>
          <a:bodyPr>
            <a:normAutofit/>
          </a:bodyPr>
          <a:lstStyle/>
          <a:p>
            <a:pPr marL="0" indent="0">
              <a:buNone/>
            </a:pPr>
            <a:r>
              <a:rPr lang="en-US" sz="1400" dirty="0"/>
              <a:t>The Product owner is responsible for maximizing the value of the product and the work of the Development team.  They are the sole person responsible for managing product backlog. They must clearly express the product backlog and order the items to achieve goals and missions.</a:t>
            </a:r>
          </a:p>
        </p:txBody>
      </p:sp>
      <p:sp>
        <p:nvSpPr>
          <p:cNvPr id="5" name="Text Placeholder 4">
            <a:extLst>
              <a:ext uri="{FF2B5EF4-FFF2-40B4-BE49-F238E27FC236}">
                <a16:creationId xmlns:a16="http://schemas.microsoft.com/office/drawing/2014/main" id="{521BF0E5-C9CF-49BE-7928-3920A3967E65}"/>
              </a:ext>
            </a:extLst>
          </p:cNvPr>
          <p:cNvSpPr>
            <a:spLocks noGrp="1"/>
          </p:cNvSpPr>
          <p:nvPr>
            <p:ph type="body" sz="quarter" idx="3"/>
          </p:nvPr>
        </p:nvSpPr>
        <p:spPr>
          <a:xfrm>
            <a:off x="4479704" y="1971523"/>
            <a:ext cx="4824913" cy="838856"/>
          </a:xfrm>
        </p:spPr>
        <p:txBody>
          <a:bodyPr/>
          <a:lstStyle/>
          <a:p>
            <a:r>
              <a:rPr lang="en-US" dirty="0"/>
              <a:t>Scrum Master</a:t>
            </a:r>
          </a:p>
        </p:txBody>
      </p:sp>
      <p:sp>
        <p:nvSpPr>
          <p:cNvPr id="6" name="Content Placeholder 5">
            <a:extLst>
              <a:ext uri="{FF2B5EF4-FFF2-40B4-BE49-F238E27FC236}">
                <a16:creationId xmlns:a16="http://schemas.microsoft.com/office/drawing/2014/main" id="{65735662-0B92-1678-0C06-67CBEA3DD3BC}"/>
              </a:ext>
            </a:extLst>
          </p:cNvPr>
          <p:cNvSpPr>
            <a:spLocks noGrp="1"/>
          </p:cNvSpPr>
          <p:nvPr>
            <p:ph sz="quarter" idx="4"/>
          </p:nvPr>
        </p:nvSpPr>
        <p:spPr>
          <a:xfrm>
            <a:off x="4479704" y="2842250"/>
            <a:ext cx="2461818" cy="3363871"/>
          </a:xfrm>
        </p:spPr>
        <p:txBody>
          <a:bodyPr>
            <a:normAutofit/>
          </a:bodyPr>
          <a:lstStyle/>
          <a:p>
            <a:r>
              <a:rPr lang="en-US" sz="1400" dirty="0"/>
              <a:t>The scrum master is a servant-leader role. They help the scrum team with clear and concise product backlog items, understand product planning and coaching the team in agile practices.</a:t>
            </a:r>
          </a:p>
        </p:txBody>
      </p:sp>
      <p:sp>
        <p:nvSpPr>
          <p:cNvPr id="7" name="TextBox 6">
            <a:extLst>
              <a:ext uri="{FF2B5EF4-FFF2-40B4-BE49-F238E27FC236}">
                <a16:creationId xmlns:a16="http://schemas.microsoft.com/office/drawing/2014/main" id="{E13DF26D-3208-57BD-1DE4-F87FD2A49BB2}"/>
              </a:ext>
            </a:extLst>
          </p:cNvPr>
          <p:cNvSpPr txBox="1"/>
          <p:nvPr/>
        </p:nvSpPr>
        <p:spPr>
          <a:xfrm>
            <a:off x="7375552" y="2380585"/>
            <a:ext cx="3589867"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3" charset="2"/>
              <a:buNone/>
              <a:tabLst/>
              <a:defRPr/>
            </a:pPr>
            <a:r>
              <a:rPr lang="en-US" sz="2400" dirty="0">
                <a:solidFill>
                  <a:srgbClr val="1E5155">
                    <a:lumMod val="40000"/>
                    <a:lumOff val="60000"/>
                  </a:srgbClr>
                </a:solidFill>
                <a:latin typeface="Century Gothic" panose="020B0502020202020204"/>
                <a:ea typeface="+mj-ea"/>
                <a:cs typeface="+mj-cs"/>
              </a:rPr>
              <a:t>Development Team</a:t>
            </a:r>
            <a:endParaRPr kumimoji="0" lang="en-US" sz="2400" b="0" i="0" u="none" strike="noStrike" kern="1200" cap="none" spc="0" normalizeH="0" baseline="0" noProof="0" dirty="0">
              <a:ln>
                <a:noFill/>
              </a:ln>
              <a:solidFill>
                <a:srgbClr val="1E5155">
                  <a:lumMod val="40000"/>
                  <a:lumOff val="60000"/>
                </a:srgbClr>
              </a:solidFill>
              <a:effectLst/>
              <a:uLnTx/>
              <a:uFillTx/>
              <a:latin typeface="Century Gothic" panose="020B0502020202020204"/>
              <a:ea typeface="+mj-ea"/>
              <a:cs typeface="+mj-cs"/>
            </a:endParaRPr>
          </a:p>
        </p:txBody>
      </p:sp>
      <p:sp>
        <p:nvSpPr>
          <p:cNvPr id="11" name="TextBox 10">
            <a:extLst>
              <a:ext uri="{FF2B5EF4-FFF2-40B4-BE49-F238E27FC236}">
                <a16:creationId xmlns:a16="http://schemas.microsoft.com/office/drawing/2014/main" id="{E8AE62F9-9910-D8D0-3923-EA778F42DC15}"/>
              </a:ext>
            </a:extLst>
          </p:cNvPr>
          <p:cNvSpPr txBox="1"/>
          <p:nvPr/>
        </p:nvSpPr>
        <p:spPr>
          <a:xfrm>
            <a:off x="7370461" y="2928655"/>
            <a:ext cx="3589867" cy="1169551"/>
          </a:xfrm>
          <a:prstGeom prst="rect">
            <a:avLst/>
          </a:prstGeom>
          <a:noFill/>
        </p:spPr>
        <p:txBody>
          <a:bodyPr wrap="square" rtlCol="0">
            <a:spAutoFit/>
          </a:bodyPr>
          <a:lstStyle/>
          <a:p>
            <a:r>
              <a:rPr lang="en-US" sz="1400" dirty="0">
                <a:latin typeface="+mj-lt"/>
              </a:rPr>
              <a:t>The dev team is responsible for creating a product at the end of each sprint. They create and test the product before release. There aren’t any sub teams everyone works together as one.</a:t>
            </a:r>
          </a:p>
        </p:txBody>
      </p:sp>
    </p:spTree>
    <p:extLst>
      <p:ext uri="{BB962C8B-B14F-4D97-AF65-F5344CB8AC3E}">
        <p14:creationId xmlns:p14="http://schemas.microsoft.com/office/powerpoint/2010/main" val="790161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91" name="Picture 90">
            <a:extLst>
              <a:ext uri="{FF2B5EF4-FFF2-40B4-BE49-F238E27FC236}">
                <a16:creationId xmlns:a16="http://schemas.microsoft.com/office/drawing/2014/main" id="{DF6A9299-1D12-47E2-9DD4-03342553C4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5" name="Title 1">
            <a:extLst>
              <a:ext uri="{FF2B5EF4-FFF2-40B4-BE49-F238E27FC236}">
                <a16:creationId xmlns:a16="http://schemas.microsoft.com/office/drawing/2014/main" id="{30FB12B6-20E5-2ADE-D49F-1AC1E2F42805}"/>
              </a:ext>
            </a:extLst>
          </p:cNvPr>
          <p:cNvSpPr>
            <a:spLocks noGrp="1"/>
          </p:cNvSpPr>
          <p:nvPr>
            <p:ph type="title"/>
          </p:nvPr>
        </p:nvSpPr>
        <p:spPr>
          <a:xfrm>
            <a:off x="685802" y="609601"/>
            <a:ext cx="2613990" cy="748748"/>
          </a:xfrm>
        </p:spPr>
        <p:txBody>
          <a:bodyPr vert="horz" lIns="91440" tIns="45720" rIns="91440" bIns="45720" rtlCol="0" anchor="ctr">
            <a:normAutofit/>
          </a:bodyPr>
          <a:lstStyle/>
          <a:p>
            <a:r>
              <a:rPr lang="en-US" sz="3200" dirty="0"/>
              <a:t>Phase 1</a:t>
            </a:r>
            <a:endParaRPr lang="en-US" sz="3200" b="0" i="0" dirty="0"/>
          </a:p>
        </p:txBody>
      </p:sp>
      <p:sp>
        <p:nvSpPr>
          <p:cNvPr id="86" name="Text Placeholder 3">
            <a:extLst>
              <a:ext uri="{FF2B5EF4-FFF2-40B4-BE49-F238E27FC236}">
                <a16:creationId xmlns:a16="http://schemas.microsoft.com/office/drawing/2014/main" id="{ABADDF37-DF19-BD61-E9EC-8CA6E58D6690}"/>
              </a:ext>
            </a:extLst>
          </p:cNvPr>
          <p:cNvSpPr>
            <a:spLocks noGrp="1"/>
          </p:cNvSpPr>
          <p:nvPr>
            <p:ph type="body" sz="half" idx="2"/>
          </p:nvPr>
        </p:nvSpPr>
        <p:spPr>
          <a:xfrm>
            <a:off x="586410" y="1288802"/>
            <a:ext cx="3794332" cy="2613964"/>
          </a:xfrm>
        </p:spPr>
        <p:txBody>
          <a:bodyPr vert="horz" lIns="91440" tIns="45720" rIns="91440" bIns="45720" rtlCol="0" anchor="ctr">
            <a:normAutofit/>
          </a:bodyPr>
          <a:lstStyle/>
          <a:p>
            <a:pPr>
              <a:buFont typeface="Arial"/>
              <a:buChar char="•"/>
            </a:pPr>
            <a:r>
              <a:rPr lang="en-US" dirty="0"/>
              <a:t>The products owner takes the input from the stakeholders and end users and creates the product backlog.  This is a list of features and other details the end user is looking for in the product.</a:t>
            </a:r>
          </a:p>
        </p:txBody>
      </p:sp>
      <p:pic>
        <p:nvPicPr>
          <p:cNvPr id="10" name="Picture Placeholder 9" descr="A diagram of software development&#10;&#10;Description automatically generated">
            <a:extLst>
              <a:ext uri="{FF2B5EF4-FFF2-40B4-BE49-F238E27FC236}">
                <a16:creationId xmlns:a16="http://schemas.microsoft.com/office/drawing/2014/main" id="{A3355923-3F34-E354-95DB-5AFC1418E2D3}"/>
              </a:ext>
            </a:extLst>
          </p:cNvPr>
          <p:cNvPicPr preferRelativeResize="0">
            <a:picLocks noGrp="1"/>
          </p:cNvPicPr>
          <p:nvPr>
            <p:ph type="pic" idx="1"/>
          </p:nvPr>
        </p:nvPicPr>
        <p:blipFill rotWithShape="1">
          <a:blip r:embed="rId4">
            <a:extLst>
              <a:ext uri="{28A0092B-C50C-407E-A947-70E740481C1C}">
                <a14:useLocalDpi xmlns:a14="http://schemas.microsoft.com/office/drawing/2010/main" val="0"/>
              </a:ext>
            </a:extLst>
          </a:blip>
          <a:stretch/>
        </p:blipFill>
        <p:spPr>
          <a:xfrm>
            <a:off x="4459357" y="533080"/>
            <a:ext cx="7650853" cy="520511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102946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91" name="Picture 90">
            <a:extLst>
              <a:ext uri="{FF2B5EF4-FFF2-40B4-BE49-F238E27FC236}">
                <a16:creationId xmlns:a16="http://schemas.microsoft.com/office/drawing/2014/main" id="{DF6A9299-1D12-47E2-9DD4-03342553C4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5" name="Title 1">
            <a:extLst>
              <a:ext uri="{FF2B5EF4-FFF2-40B4-BE49-F238E27FC236}">
                <a16:creationId xmlns:a16="http://schemas.microsoft.com/office/drawing/2014/main" id="{30FB12B6-20E5-2ADE-D49F-1AC1E2F42805}"/>
              </a:ext>
            </a:extLst>
          </p:cNvPr>
          <p:cNvSpPr>
            <a:spLocks noGrp="1"/>
          </p:cNvSpPr>
          <p:nvPr>
            <p:ph type="title"/>
          </p:nvPr>
        </p:nvSpPr>
        <p:spPr>
          <a:xfrm>
            <a:off x="685802" y="609601"/>
            <a:ext cx="2613990" cy="748748"/>
          </a:xfrm>
        </p:spPr>
        <p:txBody>
          <a:bodyPr vert="horz" lIns="91440" tIns="45720" rIns="91440" bIns="45720" rtlCol="0" anchor="ctr">
            <a:normAutofit/>
          </a:bodyPr>
          <a:lstStyle/>
          <a:p>
            <a:r>
              <a:rPr lang="en-US" sz="3200" b="0" i="0" dirty="0"/>
              <a:t>phase 2</a:t>
            </a:r>
          </a:p>
        </p:txBody>
      </p:sp>
      <p:sp>
        <p:nvSpPr>
          <p:cNvPr id="86" name="Text Placeholder 3">
            <a:extLst>
              <a:ext uri="{FF2B5EF4-FFF2-40B4-BE49-F238E27FC236}">
                <a16:creationId xmlns:a16="http://schemas.microsoft.com/office/drawing/2014/main" id="{ABADDF37-DF19-BD61-E9EC-8CA6E58D6690}"/>
              </a:ext>
            </a:extLst>
          </p:cNvPr>
          <p:cNvSpPr>
            <a:spLocks noGrp="1"/>
          </p:cNvSpPr>
          <p:nvPr>
            <p:ph type="body" sz="half" idx="2"/>
          </p:nvPr>
        </p:nvSpPr>
        <p:spPr>
          <a:xfrm>
            <a:off x="685802" y="1307180"/>
            <a:ext cx="3694941" cy="2251029"/>
          </a:xfrm>
        </p:spPr>
        <p:txBody>
          <a:bodyPr vert="horz" lIns="91440" tIns="45720" rIns="91440" bIns="45720" rtlCol="0" anchor="ctr">
            <a:normAutofit/>
          </a:bodyPr>
          <a:lstStyle/>
          <a:p>
            <a:pPr>
              <a:buFont typeface="Arial"/>
              <a:buChar char="•"/>
            </a:pPr>
            <a:r>
              <a:rPr lang="en-US" dirty="0"/>
              <a:t>The Dev team plans how much time they will need to complete the sprint and they delegate the tasks to among the members  so that the project can be complete on time.</a:t>
            </a:r>
          </a:p>
        </p:txBody>
      </p:sp>
      <p:pic>
        <p:nvPicPr>
          <p:cNvPr id="10" name="Picture Placeholder 9" descr="A diagram of software development&#10;&#10;Description automatically generated">
            <a:extLst>
              <a:ext uri="{FF2B5EF4-FFF2-40B4-BE49-F238E27FC236}">
                <a16:creationId xmlns:a16="http://schemas.microsoft.com/office/drawing/2014/main" id="{A3355923-3F34-E354-95DB-5AFC1418E2D3}"/>
              </a:ext>
            </a:extLst>
          </p:cNvPr>
          <p:cNvPicPr preferRelativeResize="0">
            <a:picLocks noGrp="1"/>
          </p:cNvPicPr>
          <p:nvPr>
            <p:ph type="pic" idx="1"/>
          </p:nvPr>
        </p:nvPicPr>
        <p:blipFill rotWithShape="1">
          <a:blip r:embed="rId4">
            <a:extLst>
              <a:ext uri="{28A0092B-C50C-407E-A947-70E740481C1C}">
                <a14:useLocalDpi xmlns:a14="http://schemas.microsoft.com/office/drawing/2010/main" val="0"/>
              </a:ext>
            </a:extLst>
          </a:blip>
          <a:stretch/>
        </p:blipFill>
        <p:spPr>
          <a:xfrm>
            <a:off x="4459357" y="533080"/>
            <a:ext cx="7650853" cy="520511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428272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91" name="Picture 90">
            <a:extLst>
              <a:ext uri="{FF2B5EF4-FFF2-40B4-BE49-F238E27FC236}">
                <a16:creationId xmlns:a16="http://schemas.microsoft.com/office/drawing/2014/main" id="{DF6A9299-1D12-47E2-9DD4-03342553C4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5" name="Title 1">
            <a:extLst>
              <a:ext uri="{FF2B5EF4-FFF2-40B4-BE49-F238E27FC236}">
                <a16:creationId xmlns:a16="http://schemas.microsoft.com/office/drawing/2014/main" id="{30FB12B6-20E5-2ADE-D49F-1AC1E2F42805}"/>
              </a:ext>
            </a:extLst>
          </p:cNvPr>
          <p:cNvSpPr>
            <a:spLocks noGrp="1"/>
          </p:cNvSpPr>
          <p:nvPr>
            <p:ph type="title"/>
          </p:nvPr>
        </p:nvSpPr>
        <p:spPr>
          <a:xfrm>
            <a:off x="685802" y="609601"/>
            <a:ext cx="2613990" cy="748748"/>
          </a:xfrm>
        </p:spPr>
        <p:txBody>
          <a:bodyPr vert="horz" lIns="91440" tIns="45720" rIns="91440" bIns="45720" rtlCol="0" anchor="ctr">
            <a:normAutofit/>
          </a:bodyPr>
          <a:lstStyle/>
          <a:p>
            <a:r>
              <a:rPr lang="en-US" sz="3200" b="0" i="0" dirty="0"/>
              <a:t>phase 3</a:t>
            </a:r>
          </a:p>
        </p:txBody>
      </p:sp>
      <p:sp>
        <p:nvSpPr>
          <p:cNvPr id="86" name="Text Placeholder 3">
            <a:extLst>
              <a:ext uri="{FF2B5EF4-FFF2-40B4-BE49-F238E27FC236}">
                <a16:creationId xmlns:a16="http://schemas.microsoft.com/office/drawing/2014/main" id="{ABADDF37-DF19-BD61-E9EC-8CA6E58D6690}"/>
              </a:ext>
            </a:extLst>
          </p:cNvPr>
          <p:cNvSpPr>
            <a:spLocks noGrp="1"/>
          </p:cNvSpPr>
          <p:nvPr>
            <p:ph type="body" sz="half" idx="2"/>
          </p:nvPr>
        </p:nvSpPr>
        <p:spPr>
          <a:xfrm>
            <a:off x="685802" y="1287303"/>
            <a:ext cx="3614529" cy="2529324"/>
          </a:xfrm>
        </p:spPr>
        <p:txBody>
          <a:bodyPr vert="horz" lIns="91440" tIns="45720" rIns="91440" bIns="45720" rtlCol="0" anchor="ctr">
            <a:normAutofit/>
          </a:bodyPr>
          <a:lstStyle/>
          <a:p>
            <a:pPr>
              <a:buFont typeface="Arial"/>
              <a:buChar char="•"/>
            </a:pPr>
            <a:r>
              <a:rPr lang="en-US" dirty="0"/>
              <a:t>This is where the sprint occurs.  Here there are daily scrum meetings where the team communicates with one another. The actual development and testing goes on during this phase.</a:t>
            </a:r>
          </a:p>
        </p:txBody>
      </p:sp>
      <p:pic>
        <p:nvPicPr>
          <p:cNvPr id="10" name="Picture Placeholder 9" descr="A diagram of software development&#10;&#10;Description automatically generated">
            <a:extLst>
              <a:ext uri="{FF2B5EF4-FFF2-40B4-BE49-F238E27FC236}">
                <a16:creationId xmlns:a16="http://schemas.microsoft.com/office/drawing/2014/main" id="{A3355923-3F34-E354-95DB-5AFC1418E2D3}"/>
              </a:ext>
            </a:extLst>
          </p:cNvPr>
          <p:cNvPicPr preferRelativeResize="0">
            <a:picLocks noGrp="1"/>
          </p:cNvPicPr>
          <p:nvPr>
            <p:ph type="pic" idx="1"/>
          </p:nvPr>
        </p:nvPicPr>
        <p:blipFill rotWithShape="1">
          <a:blip r:embed="rId4">
            <a:extLst>
              <a:ext uri="{28A0092B-C50C-407E-A947-70E740481C1C}">
                <a14:useLocalDpi xmlns:a14="http://schemas.microsoft.com/office/drawing/2010/main" val="0"/>
              </a:ext>
            </a:extLst>
          </a:blip>
          <a:stretch/>
        </p:blipFill>
        <p:spPr>
          <a:xfrm>
            <a:off x="4459357" y="533080"/>
            <a:ext cx="7650853" cy="520511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177001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91" name="Picture 90">
            <a:extLst>
              <a:ext uri="{FF2B5EF4-FFF2-40B4-BE49-F238E27FC236}">
                <a16:creationId xmlns:a16="http://schemas.microsoft.com/office/drawing/2014/main" id="{DF6A9299-1D12-47E2-9DD4-03342553C4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5" name="Title 1">
            <a:extLst>
              <a:ext uri="{FF2B5EF4-FFF2-40B4-BE49-F238E27FC236}">
                <a16:creationId xmlns:a16="http://schemas.microsoft.com/office/drawing/2014/main" id="{30FB12B6-20E5-2ADE-D49F-1AC1E2F42805}"/>
              </a:ext>
            </a:extLst>
          </p:cNvPr>
          <p:cNvSpPr>
            <a:spLocks noGrp="1"/>
          </p:cNvSpPr>
          <p:nvPr>
            <p:ph type="title"/>
          </p:nvPr>
        </p:nvSpPr>
        <p:spPr>
          <a:xfrm>
            <a:off x="685802" y="609601"/>
            <a:ext cx="2613990" cy="748748"/>
          </a:xfrm>
        </p:spPr>
        <p:txBody>
          <a:bodyPr vert="horz" lIns="91440" tIns="45720" rIns="91440" bIns="45720" rtlCol="0" anchor="ctr">
            <a:normAutofit/>
          </a:bodyPr>
          <a:lstStyle/>
          <a:p>
            <a:r>
              <a:rPr lang="en-US" sz="3200" b="0" i="0" dirty="0"/>
              <a:t>phase 4</a:t>
            </a:r>
          </a:p>
        </p:txBody>
      </p:sp>
      <p:sp>
        <p:nvSpPr>
          <p:cNvPr id="86" name="Text Placeholder 3">
            <a:extLst>
              <a:ext uri="{FF2B5EF4-FFF2-40B4-BE49-F238E27FC236}">
                <a16:creationId xmlns:a16="http://schemas.microsoft.com/office/drawing/2014/main" id="{ABADDF37-DF19-BD61-E9EC-8CA6E58D6690}"/>
              </a:ext>
            </a:extLst>
          </p:cNvPr>
          <p:cNvSpPr>
            <a:spLocks noGrp="1"/>
          </p:cNvSpPr>
          <p:nvPr>
            <p:ph type="body" sz="half" idx="2"/>
          </p:nvPr>
        </p:nvSpPr>
        <p:spPr>
          <a:xfrm>
            <a:off x="792717" y="1358349"/>
            <a:ext cx="3588025" cy="4106333"/>
          </a:xfrm>
        </p:spPr>
        <p:txBody>
          <a:bodyPr vert="horz" lIns="91440" tIns="45720" rIns="91440" bIns="45720" rtlCol="0" anchor="ctr">
            <a:normAutofit/>
          </a:bodyPr>
          <a:lstStyle/>
          <a:p>
            <a:pPr>
              <a:buFont typeface="Arial"/>
              <a:buChar char="•"/>
            </a:pPr>
            <a:r>
              <a:rPr lang="en-US" dirty="0"/>
              <a:t>Phase 4 is a sprint review. This is where the team shares the results of the sprint with the product owner to see if it is acceptable. The retrospective also happens here. This is where the team discusses lessons learned. They reflect on the what went well and what didn’t. then the cycle starts over for the next sprint or the finished product is released. </a:t>
            </a:r>
          </a:p>
        </p:txBody>
      </p:sp>
      <p:pic>
        <p:nvPicPr>
          <p:cNvPr id="10" name="Picture Placeholder 9" descr="A diagram of software development&#10;&#10;Description automatically generated">
            <a:extLst>
              <a:ext uri="{FF2B5EF4-FFF2-40B4-BE49-F238E27FC236}">
                <a16:creationId xmlns:a16="http://schemas.microsoft.com/office/drawing/2014/main" id="{A3355923-3F34-E354-95DB-5AFC1418E2D3}"/>
              </a:ext>
            </a:extLst>
          </p:cNvPr>
          <p:cNvPicPr preferRelativeResize="0">
            <a:picLocks noGrp="1"/>
          </p:cNvPicPr>
          <p:nvPr>
            <p:ph type="pic" idx="1"/>
          </p:nvPr>
        </p:nvPicPr>
        <p:blipFill rotWithShape="1">
          <a:blip r:embed="rId4">
            <a:extLst>
              <a:ext uri="{28A0092B-C50C-407E-A947-70E740481C1C}">
                <a14:useLocalDpi xmlns:a14="http://schemas.microsoft.com/office/drawing/2010/main" val="0"/>
              </a:ext>
            </a:extLst>
          </a:blip>
          <a:stretch/>
        </p:blipFill>
        <p:spPr>
          <a:xfrm>
            <a:off x="4459357" y="533080"/>
            <a:ext cx="7650853" cy="520511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581106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157F1-F184-24B8-0251-D35C378741CD}"/>
              </a:ext>
            </a:extLst>
          </p:cNvPr>
          <p:cNvSpPr>
            <a:spLocks noGrp="1"/>
          </p:cNvSpPr>
          <p:nvPr>
            <p:ph type="title"/>
          </p:nvPr>
        </p:nvSpPr>
        <p:spPr>
          <a:xfrm>
            <a:off x="685801" y="609601"/>
            <a:ext cx="10180982" cy="1186069"/>
          </a:xfrm>
        </p:spPr>
        <p:txBody>
          <a:bodyPr/>
          <a:lstStyle/>
          <a:p>
            <a:r>
              <a:rPr lang="en-US" dirty="0"/>
              <a:t>Waterfall Development</a:t>
            </a:r>
          </a:p>
        </p:txBody>
      </p:sp>
      <p:sp>
        <p:nvSpPr>
          <p:cNvPr id="3" name="Text Placeholder 2">
            <a:extLst>
              <a:ext uri="{FF2B5EF4-FFF2-40B4-BE49-F238E27FC236}">
                <a16:creationId xmlns:a16="http://schemas.microsoft.com/office/drawing/2014/main" id="{DD02BFBA-AF96-7577-EB5E-B45D2E6B2E8D}"/>
              </a:ext>
            </a:extLst>
          </p:cNvPr>
          <p:cNvSpPr>
            <a:spLocks noGrp="1"/>
          </p:cNvSpPr>
          <p:nvPr>
            <p:ph type="body" idx="1"/>
          </p:nvPr>
        </p:nvSpPr>
        <p:spPr>
          <a:xfrm>
            <a:off x="636246" y="1888434"/>
            <a:ext cx="10180982" cy="1908313"/>
          </a:xfrm>
        </p:spPr>
        <p:txBody>
          <a:bodyPr>
            <a:normAutofit lnSpcReduction="10000"/>
          </a:bodyPr>
          <a:lstStyle/>
          <a:p>
            <a:r>
              <a:rPr lang="en-US" dirty="0"/>
              <a:t>The Waterfall method is a liner and sequential method. Once a phase of development is completed there is no turning back, like water in a waterfall.  For this travel project this method wouldn’t have worked because in the middle of the sprint the product owner received new requirements which meant we had to go back and edit the already completed sprint.  Since we used agile this was not a big issue for the team. The flexibility and adaptiveness of agile helped with the travel project because as we learned we were able to build and add to the project.</a:t>
            </a:r>
          </a:p>
        </p:txBody>
      </p:sp>
    </p:spTree>
    <p:extLst>
      <p:ext uri="{BB962C8B-B14F-4D97-AF65-F5344CB8AC3E}">
        <p14:creationId xmlns:p14="http://schemas.microsoft.com/office/powerpoint/2010/main" val="2548447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35E18-C200-DDB9-2E8E-1CD04305C9B2}"/>
              </a:ext>
            </a:extLst>
          </p:cNvPr>
          <p:cNvSpPr>
            <a:spLocks noGrp="1"/>
          </p:cNvSpPr>
          <p:nvPr>
            <p:ph type="title"/>
          </p:nvPr>
        </p:nvSpPr>
        <p:spPr>
          <a:xfrm>
            <a:off x="685801" y="609601"/>
            <a:ext cx="10256002" cy="1141707"/>
          </a:xfrm>
        </p:spPr>
        <p:txBody>
          <a:bodyPr/>
          <a:lstStyle/>
          <a:p>
            <a:pPr algn="ctr"/>
            <a:r>
              <a:rPr lang="en-US" dirty="0" err="1"/>
              <a:t>Refrences</a:t>
            </a:r>
            <a:endParaRPr lang="en-US" dirty="0"/>
          </a:p>
        </p:txBody>
      </p:sp>
      <p:sp>
        <p:nvSpPr>
          <p:cNvPr id="3" name="Text Placeholder 2">
            <a:extLst>
              <a:ext uri="{FF2B5EF4-FFF2-40B4-BE49-F238E27FC236}">
                <a16:creationId xmlns:a16="http://schemas.microsoft.com/office/drawing/2014/main" id="{7868EA62-A92D-6D39-9CA9-C7B06C6E52C7}"/>
              </a:ext>
            </a:extLst>
          </p:cNvPr>
          <p:cNvSpPr>
            <a:spLocks noGrp="1"/>
          </p:cNvSpPr>
          <p:nvPr>
            <p:ph type="body" idx="1"/>
          </p:nvPr>
        </p:nvSpPr>
        <p:spPr>
          <a:xfrm>
            <a:off x="685800" y="2154264"/>
            <a:ext cx="10131428" cy="3636936"/>
          </a:xfrm>
        </p:spPr>
        <p:txBody>
          <a:bodyPr/>
          <a:lstStyle/>
          <a:p>
            <a:r>
              <a:rPr lang="en-US" b="0" i="0" dirty="0">
                <a:effectLst/>
                <a:latin typeface="+mj-lt"/>
              </a:rPr>
              <a:t>The Project Manager's Guide to Mastering Agile : Principles and Practices for an Adaptive Approach; Author : Charles G. Cobb 2015</a:t>
            </a:r>
          </a:p>
          <a:p>
            <a:endParaRPr lang="en-US" dirty="0">
              <a:latin typeface="+mj-lt"/>
            </a:endParaRPr>
          </a:p>
          <a:p>
            <a:r>
              <a:rPr lang="en-US" dirty="0">
                <a:latin typeface="+mj-lt"/>
                <a:hlinkClick r:id="rId2"/>
              </a:rPr>
              <a:t>www.slideteam.net</a:t>
            </a:r>
            <a:r>
              <a:rPr lang="en-US" dirty="0">
                <a:latin typeface="+mj-lt"/>
              </a:rPr>
              <a:t> (diagram on slide 3-6)</a:t>
            </a:r>
          </a:p>
        </p:txBody>
      </p:sp>
    </p:spTree>
    <p:extLst>
      <p:ext uri="{BB962C8B-B14F-4D97-AF65-F5344CB8AC3E}">
        <p14:creationId xmlns:p14="http://schemas.microsoft.com/office/powerpoint/2010/main" val="1955931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87</TotalTime>
  <Words>451</Words>
  <Application>Microsoft Office PowerPoint</Application>
  <PresentationFormat>Widescreen</PresentationFormat>
  <Paragraphs>23</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Century Gothic</vt:lpstr>
      <vt:lpstr>Wingdings 3</vt:lpstr>
      <vt:lpstr>Celestial</vt:lpstr>
      <vt:lpstr>Agile presentation</vt:lpstr>
      <vt:lpstr>Scrum Roles</vt:lpstr>
      <vt:lpstr>Phase 1</vt:lpstr>
      <vt:lpstr>phase 2</vt:lpstr>
      <vt:lpstr>phase 3</vt:lpstr>
      <vt:lpstr>phase 4</vt:lpstr>
      <vt:lpstr>Waterfall Development</vt:lpstr>
      <vt:lpstr>Refrences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presentation</dc:title>
  <dc:creator>Donald Ingram</dc:creator>
  <cp:lastModifiedBy>Donald Ingram</cp:lastModifiedBy>
  <cp:revision>7</cp:revision>
  <dcterms:created xsi:type="dcterms:W3CDTF">2023-08-13T00:01:25Z</dcterms:created>
  <dcterms:modified xsi:type="dcterms:W3CDTF">2023-08-14T01:08:34Z</dcterms:modified>
</cp:coreProperties>
</file>