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0"/>
  </p:notesMasterIdLst>
  <p:sldIdLst>
    <p:sldId id="261" r:id="rId3"/>
    <p:sldId id="262" r:id="rId4"/>
    <p:sldId id="312" r:id="rId5"/>
    <p:sldId id="313" r:id="rId6"/>
    <p:sldId id="314" r:id="rId7"/>
    <p:sldId id="315" r:id="rId8"/>
    <p:sldId id="31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78" autoAdjust="0"/>
  </p:normalViewPr>
  <p:slideViewPr>
    <p:cSldViewPr snapToGrid="0">
      <p:cViewPr varScale="1">
        <p:scale>
          <a:sx n="125" d="100"/>
          <a:sy n="125" d="100"/>
        </p:scale>
        <p:origin x="16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Summer</a:t>
            </a:r>
            <a:r>
              <a:rPr lang="en-US" baseline="0" dirty="0"/>
              <a:t> typical daily heat pump load profile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Sheet1!$A$2</c:f>
              <c:strCache>
                <c:ptCount val="1"/>
                <c:pt idx="0">
                  <c:v>Cluster0</c:v>
                </c:pt>
              </c:strCache>
            </c:strRef>
          </c:tx>
          <c:spPr>
            <a:ln w="28575" cap="rnd">
              <a:solidFill>
                <a:schemeClr val="accent1"/>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Sheet1!$B$2:$CS$2</c:f>
              <c:numCache>
                <c:formatCode>General</c:formatCode>
                <c:ptCount val="96"/>
                <c:pt idx="0">
                  <c:v>0.39330695541728822</c:v>
                </c:pt>
                <c:pt idx="1">
                  <c:v>0.37266527457857601</c:v>
                </c:pt>
                <c:pt idx="2">
                  <c:v>0.35324797106748362</c:v>
                </c:pt>
                <c:pt idx="3">
                  <c:v>0.3210116892342374</c:v>
                </c:pt>
                <c:pt idx="4">
                  <c:v>0.30461343723759671</c:v>
                </c:pt>
                <c:pt idx="5">
                  <c:v>0.2877771510989211</c:v>
                </c:pt>
                <c:pt idx="6">
                  <c:v>0.27124818633884679</c:v>
                </c:pt>
                <c:pt idx="7">
                  <c:v>0.25252638150385459</c:v>
                </c:pt>
                <c:pt idx="8">
                  <c:v>0.23823227778612491</c:v>
                </c:pt>
                <c:pt idx="9">
                  <c:v>0.2274639743396358</c:v>
                </c:pt>
                <c:pt idx="10">
                  <c:v>0.21514623382772821</c:v>
                </c:pt>
                <c:pt idx="11">
                  <c:v>0.20516694293155779</c:v>
                </c:pt>
                <c:pt idx="12">
                  <c:v>0.19673795018620929</c:v>
                </c:pt>
                <c:pt idx="13">
                  <c:v>0.19134368070953761</c:v>
                </c:pt>
                <c:pt idx="14">
                  <c:v>0.1822721460400917</c:v>
                </c:pt>
                <c:pt idx="15">
                  <c:v>0.17861063871010599</c:v>
                </c:pt>
                <c:pt idx="16">
                  <c:v>0.17116285277593679</c:v>
                </c:pt>
                <c:pt idx="17">
                  <c:v>0.171183088282792</c:v>
                </c:pt>
                <c:pt idx="18">
                  <c:v>0.1704858674359154</c:v>
                </c:pt>
                <c:pt idx="19">
                  <c:v>0.1639435989064314</c:v>
                </c:pt>
                <c:pt idx="20">
                  <c:v>0.1615770779067098</c:v>
                </c:pt>
                <c:pt idx="21">
                  <c:v>0.16346440488236619</c:v>
                </c:pt>
                <c:pt idx="22">
                  <c:v>0.15976182377888309</c:v>
                </c:pt>
                <c:pt idx="23">
                  <c:v>0.1633921598174608</c:v>
                </c:pt>
                <c:pt idx="24">
                  <c:v>0.1657480894667836</c:v>
                </c:pt>
                <c:pt idx="25">
                  <c:v>0.16697229457732579</c:v>
                </c:pt>
                <c:pt idx="26">
                  <c:v>0.17168983703960169</c:v>
                </c:pt>
                <c:pt idx="27">
                  <c:v>0.17691335328182689</c:v>
                </c:pt>
                <c:pt idx="28">
                  <c:v>0.17585542376166441</c:v>
                </c:pt>
                <c:pt idx="29">
                  <c:v>0.1877586377629038</c:v>
                </c:pt>
                <c:pt idx="30">
                  <c:v>0.20193804490559741</c:v>
                </c:pt>
                <c:pt idx="31">
                  <c:v>0.20692450433771031</c:v>
                </c:pt>
                <c:pt idx="32">
                  <c:v>0.2132400490818564</c:v>
                </c:pt>
                <c:pt idx="33">
                  <c:v>0.23060960540759751</c:v>
                </c:pt>
                <c:pt idx="34">
                  <c:v>0.2370651626374817</c:v>
                </c:pt>
                <c:pt idx="35">
                  <c:v>0.25543883064599893</c:v>
                </c:pt>
                <c:pt idx="36">
                  <c:v>0.26659229759108161</c:v>
                </c:pt>
                <c:pt idx="37">
                  <c:v>0.28234439110494908</c:v>
                </c:pt>
                <c:pt idx="38">
                  <c:v>0.29384186166659171</c:v>
                </c:pt>
                <c:pt idx="39">
                  <c:v>0.3077864508212198</c:v>
                </c:pt>
                <c:pt idx="40">
                  <c:v>0.32475896066987953</c:v>
                </c:pt>
                <c:pt idx="41">
                  <c:v>0.33812102555265988</c:v>
                </c:pt>
                <c:pt idx="42">
                  <c:v>0.3578302370137158</c:v>
                </c:pt>
                <c:pt idx="43">
                  <c:v>0.37108458011319828</c:v>
                </c:pt>
                <c:pt idx="44">
                  <c:v>0.38407870320536591</c:v>
                </c:pt>
                <c:pt idx="45">
                  <c:v>0.40632260564440631</c:v>
                </c:pt>
                <c:pt idx="46">
                  <c:v>0.42513904376466721</c:v>
                </c:pt>
                <c:pt idx="47">
                  <c:v>0.43893638731622098</c:v>
                </c:pt>
                <c:pt idx="48">
                  <c:v>0.46355645491143588</c:v>
                </c:pt>
                <c:pt idx="49">
                  <c:v>0.48655639033003423</c:v>
                </c:pt>
                <c:pt idx="50">
                  <c:v>0.50445628915250551</c:v>
                </c:pt>
                <c:pt idx="51">
                  <c:v>0.52262329666547824</c:v>
                </c:pt>
                <c:pt idx="52">
                  <c:v>0.54744210277058469</c:v>
                </c:pt>
                <c:pt idx="53">
                  <c:v>0.57029479258609606</c:v>
                </c:pt>
                <c:pt idx="54">
                  <c:v>0.58861524551701361</c:v>
                </c:pt>
                <c:pt idx="55">
                  <c:v>0.61381103480942889</c:v>
                </c:pt>
                <c:pt idx="56">
                  <c:v>0.63356373108307906</c:v>
                </c:pt>
                <c:pt idx="57">
                  <c:v>0.65543745290944189</c:v>
                </c:pt>
                <c:pt idx="58">
                  <c:v>0.67513581469447281</c:v>
                </c:pt>
                <c:pt idx="59">
                  <c:v>0.6993547887112177</c:v>
                </c:pt>
                <c:pt idx="60">
                  <c:v>0.72574826168389028</c:v>
                </c:pt>
                <c:pt idx="61">
                  <c:v>0.74731225109253174</c:v>
                </c:pt>
                <c:pt idx="62">
                  <c:v>0.77437728456722354</c:v>
                </c:pt>
                <c:pt idx="63">
                  <c:v>0.79509568811488396</c:v>
                </c:pt>
                <c:pt idx="64">
                  <c:v>0.82234008567800954</c:v>
                </c:pt>
                <c:pt idx="65">
                  <c:v>0.83870010548296547</c:v>
                </c:pt>
                <c:pt idx="66">
                  <c:v>0.85689725098486491</c:v>
                </c:pt>
                <c:pt idx="67">
                  <c:v>0.86986984694206759</c:v>
                </c:pt>
                <c:pt idx="68">
                  <c:v>0.89281389791831545</c:v>
                </c:pt>
                <c:pt idx="69">
                  <c:v>0.90936482035605104</c:v>
                </c:pt>
                <c:pt idx="70">
                  <c:v>0.92111381396248371</c:v>
                </c:pt>
                <c:pt idx="71">
                  <c:v>0.93426611844227148</c:v>
                </c:pt>
                <c:pt idx="72">
                  <c:v>0.94271138570166235</c:v>
                </c:pt>
                <c:pt idx="73">
                  <c:v>0.95266432738465878</c:v>
                </c:pt>
                <c:pt idx="74">
                  <c:v>0.94411056336510724</c:v>
                </c:pt>
                <c:pt idx="75">
                  <c:v>0.94114059371837921</c:v>
                </c:pt>
                <c:pt idx="76">
                  <c:v>0.93545131638429635</c:v>
                </c:pt>
                <c:pt idx="77">
                  <c:v>0.91732934363764018</c:v>
                </c:pt>
                <c:pt idx="78">
                  <c:v>0.89656469980409681</c:v>
                </c:pt>
                <c:pt idx="79">
                  <c:v>0.85846761242546388</c:v>
                </c:pt>
                <c:pt idx="80">
                  <c:v>0.81774051191527231</c:v>
                </c:pt>
                <c:pt idx="81">
                  <c:v>0.78741179256454619</c:v>
                </c:pt>
                <c:pt idx="82">
                  <c:v>0.74540374141608889</c:v>
                </c:pt>
                <c:pt idx="83">
                  <c:v>0.71027515983902001</c:v>
                </c:pt>
                <c:pt idx="84">
                  <c:v>0.68382709405209696</c:v>
                </c:pt>
                <c:pt idx="85">
                  <c:v>0.66008361139220262</c:v>
                </c:pt>
                <c:pt idx="86">
                  <c:v>0.65021884485398762</c:v>
                </c:pt>
                <c:pt idx="87">
                  <c:v>0.63215499537171405</c:v>
                </c:pt>
                <c:pt idx="88">
                  <c:v>0.6073925903601991</c:v>
                </c:pt>
                <c:pt idx="89">
                  <c:v>0.58624295524512859</c:v>
                </c:pt>
                <c:pt idx="90">
                  <c:v>0.56301311002522259</c:v>
                </c:pt>
                <c:pt idx="91">
                  <c:v>0.53263944201669589</c:v>
                </c:pt>
                <c:pt idx="92">
                  <c:v>0.50598566292815639</c:v>
                </c:pt>
                <c:pt idx="93">
                  <c:v>0.48791983294945762</c:v>
                </c:pt>
                <c:pt idx="94">
                  <c:v>0.44953996512605271</c:v>
                </c:pt>
                <c:pt idx="95">
                  <c:v>0.41943538630443139</c:v>
                </c:pt>
              </c:numCache>
            </c:numRef>
          </c:val>
          <c:smooth val="0"/>
          <c:extLst>
            <c:ext xmlns:c16="http://schemas.microsoft.com/office/drawing/2014/chart" uri="{C3380CC4-5D6E-409C-BE32-E72D297353CC}">
              <c16:uniqueId val="{00000000-F53E-4075-A740-35CDC086AE66}"/>
            </c:ext>
          </c:extLst>
        </c:ser>
        <c:ser>
          <c:idx val="1"/>
          <c:order val="1"/>
          <c:tx>
            <c:strRef>
              <c:f>Sheet1!$A$3</c:f>
              <c:strCache>
                <c:ptCount val="1"/>
                <c:pt idx="0">
                  <c:v>Cluster1</c:v>
                </c:pt>
              </c:strCache>
            </c:strRef>
          </c:tx>
          <c:spPr>
            <a:ln w="28575" cap="rnd">
              <a:solidFill>
                <a:schemeClr val="accent2"/>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Sheet1!$B$3:$CS$3</c:f>
              <c:numCache>
                <c:formatCode>General</c:formatCode>
                <c:ptCount val="96"/>
                <c:pt idx="0">
                  <c:v>1.6679433912815489</c:v>
                </c:pt>
                <c:pt idx="1">
                  <c:v>1.6121202061675299</c:v>
                </c:pt>
                <c:pt idx="2">
                  <c:v>1.5185072071284831</c:v>
                </c:pt>
                <c:pt idx="3">
                  <c:v>1.472710055036232</c:v>
                </c:pt>
                <c:pt idx="4">
                  <c:v>1.3928749890800789</c:v>
                </c:pt>
                <c:pt idx="5">
                  <c:v>1.3479629597274121</c:v>
                </c:pt>
                <c:pt idx="6">
                  <c:v>1.2746959028566169</c:v>
                </c:pt>
                <c:pt idx="7">
                  <c:v>1.2262839171835109</c:v>
                </c:pt>
                <c:pt idx="8">
                  <c:v>1.1762582335982901</c:v>
                </c:pt>
                <c:pt idx="9">
                  <c:v>1.137152791124294</c:v>
                </c:pt>
                <c:pt idx="10">
                  <c:v>1.0924182755306799</c:v>
                </c:pt>
                <c:pt idx="11">
                  <c:v>1.055333624530425</c:v>
                </c:pt>
                <c:pt idx="12">
                  <c:v>1.053399493316997</c:v>
                </c:pt>
                <c:pt idx="13">
                  <c:v>1.010011007250786</c:v>
                </c:pt>
                <c:pt idx="14">
                  <c:v>0.98915663492615902</c:v>
                </c:pt>
                <c:pt idx="15">
                  <c:v>0.95331842404121214</c:v>
                </c:pt>
                <c:pt idx="16">
                  <c:v>0.94635834716517775</c:v>
                </c:pt>
                <c:pt idx="17">
                  <c:v>0.91452922163010253</c:v>
                </c:pt>
                <c:pt idx="18">
                  <c:v>0.89388590897176379</c:v>
                </c:pt>
                <c:pt idx="19">
                  <c:v>0.89455193500478047</c:v>
                </c:pt>
                <c:pt idx="20">
                  <c:v>0.85920293526686842</c:v>
                </c:pt>
                <c:pt idx="21">
                  <c:v>0.83928225735998818</c:v>
                </c:pt>
                <c:pt idx="22">
                  <c:v>0.85113828950815584</c:v>
                </c:pt>
                <c:pt idx="23">
                  <c:v>0.84754922687165313</c:v>
                </c:pt>
                <c:pt idx="24">
                  <c:v>0.85356897003579868</c:v>
                </c:pt>
                <c:pt idx="25">
                  <c:v>0.84833266357996073</c:v>
                </c:pt>
                <c:pt idx="26">
                  <c:v>0.85729675897613977</c:v>
                </c:pt>
                <c:pt idx="27">
                  <c:v>0.87814099764128661</c:v>
                </c:pt>
                <c:pt idx="28">
                  <c:v>0.90217174805623945</c:v>
                </c:pt>
                <c:pt idx="29">
                  <c:v>0.95880143268976592</c:v>
                </c:pt>
                <c:pt idx="30">
                  <c:v>0.99428112169125249</c:v>
                </c:pt>
                <c:pt idx="31">
                  <c:v>1.0622612038088339</c:v>
                </c:pt>
                <c:pt idx="32">
                  <c:v>1.0948091202935</c:v>
                </c:pt>
                <c:pt idx="33">
                  <c:v>1.142999563204306</c:v>
                </c:pt>
                <c:pt idx="34">
                  <c:v>1.209806936315162</c:v>
                </c:pt>
                <c:pt idx="35">
                  <c:v>1.2481443172883471</c:v>
                </c:pt>
                <c:pt idx="36">
                  <c:v>1.3275153315278869</c:v>
                </c:pt>
                <c:pt idx="37">
                  <c:v>1.364947671879075</c:v>
                </c:pt>
                <c:pt idx="38">
                  <c:v>1.4283102996418</c:v>
                </c:pt>
                <c:pt idx="39">
                  <c:v>1.5147846597361561</c:v>
                </c:pt>
                <c:pt idx="40">
                  <c:v>1.5779578928976901</c:v>
                </c:pt>
                <c:pt idx="41">
                  <c:v>1.6357435135843419</c:v>
                </c:pt>
                <c:pt idx="42">
                  <c:v>1.6938939460120339</c:v>
                </c:pt>
                <c:pt idx="43">
                  <c:v>1.77229597274395</c:v>
                </c:pt>
                <c:pt idx="44">
                  <c:v>1.836342098366373</c:v>
                </c:pt>
                <c:pt idx="45">
                  <c:v>1.8948737660522279</c:v>
                </c:pt>
                <c:pt idx="46">
                  <c:v>1.9351886083690051</c:v>
                </c:pt>
                <c:pt idx="47">
                  <c:v>2.0209969424303189</c:v>
                </c:pt>
                <c:pt idx="48">
                  <c:v>2.099685507119764</c:v>
                </c:pt>
                <c:pt idx="49">
                  <c:v>2.137423953874368</c:v>
                </c:pt>
                <c:pt idx="50">
                  <c:v>2.192673014763689</c:v>
                </c:pt>
                <c:pt idx="51">
                  <c:v>2.2733449812177988</c:v>
                </c:pt>
                <c:pt idx="52">
                  <c:v>2.328133834192351</c:v>
                </c:pt>
                <c:pt idx="53">
                  <c:v>2.3721642351707919</c:v>
                </c:pt>
                <c:pt idx="54">
                  <c:v>2.4538471215165552</c:v>
                </c:pt>
                <c:pt idx="55">
                  <c:v>2.4892481872979699</c:v>
                </c:pt>
                <c:pt idx="56">
                  <c:v>2.5477931335721138</c:v>
                </c:pt>
                <c:pt idx="57">
                  <c:v>2.5908915873154581</c:v>
                </c:pt>
                <c:pt idx="58">
                  <c:v>2.6506829737048951</c:v>
                </c:pt>
                <c:pt idx="59">
                  <c:v>2.7399301126933082</c:v>
                </c:pt>
                <c:pt idx="60">
                  <c:v>2.7912329868087751</c:v>
                </c:pt>
                <c:pt idx="61">
                  <c:v>2.843466759849731</c:v>
                </c:pt>
                <c:pt idx="62">
                  <c:v>2.9240988905389949</c:v>
                </c:pt>
                <c:pt idx="63">
                  <c:v>2.9877948807547812</c:v>
                </c:pt>
                <c:pt idx="64">
                  <c:v>3.0378942954485848</c:v>
                </c:pt>
                <c:pt idx="65">
                  <c:v>3.084152354328638</c:v>
                </c:pt>
                <c:pt idx="66">
                  <c:v>3.1425550799336088</c:v>
                </c:pt>
                <c:pt idx="67">
                  <c:v>3.189543111732327</c:v>
                </c:pt>
                <c:pt idx="68">
                  <c:v>3.2432336856818371</c:v>
                </c:pt>
                <c:pt idx="69">
                  <c:v>3.270848956058364</c:v>
                </c:pt>
                <c:pt idx="70">
                  <c:v>3.3203372062549121</c:v>
                </c:pt>
                <c:pt idx="71">
                  <c:v>3.3577028042281638</c:v>
                </c:pt>
                <c:pt idx="72">
                  <c:v>3.392018170699743</c:v>
                </c:pt>
                <c:pt idx="73">
                  <c:v>3.388521009871575</c:v>
                </c:pt>
                <c:pt idx="74">
                  <c:v>3.4128320083864758</c:v>
                </c:pt>
                <c:pt idx="75">
                  <c:v>3.4043193849917048</c:v>
                </c:pt>
                <c:pt idx="76">
                  <c:v>3.399867912990294</c:v>
                </c:pt>
                <c:pt idx="77">
                  <c:v>3.3652621647593208</c:v>
                </c:pt>
                <c:pt idx="78">
                  <c:v>3.3000548615357759</c:v>
                </c:pt>
                <c:pt idx="79">
                  <c:v>3.22137153839435</c:v>
                </c:pt>
                <c:pt idx="80">
                  <c:v>3.1261382021490371</c:v>
                </c:pt>
                <c:pt idx="81">
                  <c:v>3.0346144841443028</c:v>
                </c:pt>
                <c:pt idx="82">
                  <c:v>2.9300414082292239</c:v>
                </c:pt>
                <c:pt idx="83">
                  <c:v>2.8107832619900388</c:v>
                </c:pt>
                <c:pt idx="84">
                  <c:v>2.7281918406569572</c:v>
                </c:pt>
                <c:pt idx="85">
                  <c:v>2.6298799685507142</c:v>
                </c:pt>
                <c:pt idx="86">
                  <c:v>2.5450727701581228</c:v>
                </c:pt>
                <c:pt idx="87">
                  <c:v>2.4667465711540149</c:v>
                </c:pt>
                <c:pt idx="88">
                  <c:v>2.4188262426836689</c:v>
                </c:pt>
                <c:pt idx="89">
                  <c:v>2.3205846073206988</c:v>
                </c:pt>
                <c:pt idx="90">
                  <c:v>2.2421189831396782</c:v>
                </c:pt>
                <c:pt idx="91">
                  <c:v>2.1521247488424939</c:v>
                </c:pt>
                <c:pt idx="92">
                  <c:v>2.0477651786494269</c:v>
                </c:pt>
                <c:pt idx="93">
                  <c:v>1.9597843976587681</c:v>
                </c:pt>
                <c:pt idx="94">
                  <c:v>1.8583013890102129</c:v>
                </c:pt>
                <c:pt idx="95">
                  <c:v>1.773268454616918</c:v>
                </c:pt>
              </c:numCache>
            </c:numRef>
          </c:val>
          <c:smooth val="0"/>
          <c:extLst>
            <c:ext xmlns:c16="http://schemas.microsoft.com/office/drawing/2014/chart" uri="{C3380CC4-5D6E-409C-BE32-E72D297353CC}">
              <c16:uniqueId val="{00000001-F53E-4075-A740-35CDC086AE66}"/>
            </c:ext>
          </c:extLst>
        </c:ser>
        <c:dLbls>
          <c:showLegendKey val="0"/>
          <c:showVal val="0"/>
          <c:showCatName val="0"/>
          <c:showSerName val="0"/>
          <c:showPercent val="0"/>
          <c:showBubbleSize val="0"/>
        </c:dLbls>
        <c:smooth val="0"/>
        <c:axId val="1264326847"/>
        <c:axId val="1264329727"/>
      </c:lineChart>
      <c:catAx>
        <c:axId val="12643268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64329727"/>
        <c:crosses val="autoZero"/>
        <c:auto val="1"/>
        <c:lblAlgn val="ctr"/>
        <c:lblOffset val="100"/>
        <c:noMultiLvlLbl val="0"/>
      </c:catAx>
      <c:valAx>
        <c:axId val="1264329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 (kW)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264326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kern="1200" spc="0" baseline="0" dirty="0">
                <a:solidFill>
                  <a:prstClr val="black">
                    <a:lumMod val="65000"/>
                    <a:lumOff val="35000"/>
                  </a:prstClr>
                </a:solidFill>
              </a:rPr>
              <a:t>Winter typical daily heat pump load profile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lineChart>
        <c:grouping val="standard"/>
        <c:varyColors val="0"/>
        <c:ser>
          <c:idx val="0"/>
          <c:order val="0"/>
          <c:tx>
            <c:strRef>
              <c:f>Sheet1!$A$2</c:f>
              <c:strCache>
                <c:ptCount val="1"/>
                <c:pt idx="0">
                  <c:v>Cluster0</c:v>
                </c:pt>
              </c:strCache>
            </c:strRef>
          </c:tx>
          <c:spPr>
            <a:ln w="28575" cap="rnd">
              <a:solidFill>
                <a:schemeClr val="accent1"/>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Sheet1!$B$2:$CS$2</c:f>
              <c:numCache>
                <c:formatCode>General</c:formatCode>
                <c:ptCount val="96"/>
                <c:pt idx="0">
                  <c:v>3.7293761663222158</c:v>
                </c:pt>
                <c:pt idx="1">
                  <c:v>3.752290312480425</c:v>
                </c:pt>
                <c:pt idx="2">
                  <c:v>3.7982140397019029</c:v>
                </c:pt>
                <c:pt idx="3">
                  <c:v>3.8205771181664452</c:v>
                </c:pt>
                <c:pt idx="4">
                  <c:v>3.841814515624022</c:v>
                </c:pt>
                <c:pt idx="5">
                  <c:v>3.8488215918341671</c:v>
                </c:pt>
                <c:pt idx="6">
                  <c:v>3.8999083223745972</c:v>
                </c:pt>
                <c:pt idx="7">
                  <c:v>3.916470912392775</c:v>
                </c:pt>
                <c:pt idx="8">
                  <c:v>3.9548079403844709</c:v>
                </c:pt>
                <c:pt idx="9">
                  <c:v>3.9714732293819228</c:v>
                </c:pt>
                <c:pt idx="10">
                  <c:v>3.9947230258625952</c:v>
                </c:pt>
                <c:pt idx="11">
                  <c:v>4.0273670236082424</c:v>
                </c:pt>
                <c:pt idx="12">
                  <c:v>4.0429244160561044</c:v>
                </c:pt>
                <c:pt idx="13">
                  <c:v>4.0438980524766661</c:v>
                </c:pt>
                <c:pt idx="14">
                  <c:v>4.1059167136326558</c:v>
                </c:pt>
                <c:pt idx="15">
                  <c:v>4.1203849959296024</c:v>
                </c:pt>
                <c:pt idx="16">
                  <c:v>4.1541521698290493</c:v>
                </c:pt>
                <c:pt idx="17">
                  <c:v>4.1981712067129919</c:v>
                </c:pt>
                <c:pt idx="18">
                  <c:v>4.245117164506226</c:v>
                </c:pt>
                <c:pt idx="19">
                  <c:v>4.2849455820652409</c:v>
                </c:pt>
                <c:pt idx="20">
                  <c:v>4.3074186235831631</c:v>
                </c:pt>
                <c:pt idx="21">
                  <c:v>4.3869479616757392</c:v>
                </c:pt>
                <c:pt idx="22">
                  <c:v>4.4153813012711902</c:v>
                </c:pt>
                <c:pt idx="23">
                  <c:v>4.4576188865927477</c:v>
                </c:pt>
                <c:pt idx="24">
                  <c:v>4.4414430459014396</c:v>
                </c:pt>
                <c:pt idx="25">
                  <c:v>4.5046024171833059</c:v>
                </c:pt>
                <c:pt idx="26">
                  <c:v>4.5256624710376467</c:v>
                </c:pt>
                <c:pt idx="27">
                  <c:v>4.5347225248919596</c:v>
                </c:pt>
                <c:pt idx="28">
                  <c:v>4.5584998434466941</c:v>
                </c:pt>
                <c:pt idx="29">
                  <c:v>4.5905156240215419</c:v>
                </c:pt>
                <c:pt idx="30">
                  <c:v>4.5405853841818304</c:v>
                </c:pt>
                <c:pt idx="31">
                  <c:v>4.5169067568413821</c:v>
                </c:pt>
                <c:pt idx="32">
                  <c:v>4.5091557392447816</c:v>
                </c:pt>
                <c:pt idx="33">
                  <c:v>4.4857045525706134</c:v>
                </c:pt>
                <c:pt idx="34">
                  <c:v>4.4009811509800087</c:v>
                </c:pt>
                <c:pt idx="35">
                  <c:v>4.3300953096624468</c:v>
                </c:pt>
                <c:pt idx="36">
                  <c:v>4.2746085540735006</c:v>
                </c:pt>
                <c:pt idx="37">
                  <c:v>4.1707330452752434</c:v>
                </c:pt>
                <c:pt idx="38">
                  <c:v>4.0736489448306097</c:v>
                </c:pt>
                <c:pt idx="39">
                  <c:v>3.9572356440603591</c:v>
                </c:pt>
                <c:pt idx="40">
                  <c:v>3.8945406725530338</c:v>
                </c:pt>
                <c:pt idx="41">
                  <c:v>3.7584617696787368</c:v>
                </c:pt>
                <c:pt idx="42">
                  <c:v>3.671432149790208</c:v>
                </c:pt>
                <c:pt idx="43">
                  <c:v>3.6078431961926198</c:v>
                </c:pt>
                <c:pt idx="44">
                  <c:v>3.527616506982266</c:v>
                </c:pt>
                <c:pt idx="45">
                  <c:v>3.498998559709416</c:v>
                </c:pt>
                <c:pt idx="46">
                  <c:v>3.4391390819712959</c:v>
                </c:pt>
                <c:pt idx="47">
                  <c:v>3.3551475984720249</c:v>
                </c:pt>
                <c:pt idx="48">
                  <c:v>3.2829998121360009</c:v>
                </c:pt>
                <c:pt idx="49">
                  <c:v>3.2348362452250918</c:v>
                </c:pt>
                <c:pt idx="50">
                  <c:v>3.1801069572296141</c:v>
                </c:pt>
                <c:pt idx="51">
                  <c:v>3.1300098941699241</c:v>
                </c:pt>
                <c:pt idx="52">
                  <c:v>3.1211928110714271</c:v>
                </c:pt>
                <c:pt idx="53">
                  <c:v>3.114542425950261</c:v>
                </c:pt>
                <c:pt idx="54">
                  <c:v>3.09905742375854</c:v>
                </c:pt>
                <c:pt idx="55">
                  <c:v>3.1042264387250058</c:v>
                </c:pt>
                <c:pt idx="56">
                  <c:v>3.1007023608240871</c:v>
                </c:pt>
                <c:pt idx="57">
                  <c:v>3.0769485878890248</c:v>
                </c:pt>
                <c:pt idx="58">
                  <c:v>3.0911819149602131</c:v>
                </c:pt>
                <c:pt idx="59">
                  <c:v>3.0876024798046</c:v>
                </c:pt>
                <c:pt idx="60">
                  <c:v>3.0794321497902279</c:v>
                </c:pt>
                <c:pt idx="61">
                  <c:v>3.0918822719018002</c:v>
                </c:pt>
                <c:pt idx="62">
                  <c:v>3.1697834554448918</c:v>
                </c:pt>
                <c:pt idx="63">
                  <c:v>3.1793732857411152</c:v>
                </c:pt>
                <c:pt idx="64">
                  <c:v>3.2512973886905749</c:v>
                </c:pt>
                <c:pt idx="65">
                  <c:v>3.2711488508986108</c:v>
                </c:pt>
                <c:pt idx="66">
                  <c:v>3.3658648631723809</c:v>
                </c:pt>
                <c:pt idx="67">
                  <c:v>3.421601853591326</c:v>
                </c:pt>
                <c:pt idx="68">
                  <c:v>3.42482785396703</c:v>
                </c:pt>
                <c:pt idx="69">
                  <c:v>3.5197705554511738</c:v>
                </c:pt>
                <c:pt idx="70">
                  <c:v>3.5319484000250609</c:v>
                </c:pt>
                <c:pt idx="71">
                  <c:v>3.569458575990935</c:v>
                </c:pt>
                <c:pt idx="72">
                  <c:v>3.591970693218085</c:v>
                </c:pt>
                <c:pt idx="73">
                  <c:v>3.589527960423303</c:v>
                </c:pt>
                <c:pt idx="74">
                  <c:v>3.6102338280418009</c:v>
                </c:pt>
                <c:pt idx="75">
                  <c:v>3.6341521698290191</c:v>
                </c:pt>
                <c:pt idx="76">
                  <c:v>3.6425103638299108</c:v>
                </c:pt>
                <c:pt idx="77">
                  <c:v>3.634144905754884</c:v>
                </c:pt>
                <c:pt idx="78">
                  <c:v>3.6771812887469189</c:v>
                </c:pt>
                <c:pt idx="79">
                  <c:v>3.676287807627264</c:v>
                </c:pt>
                <c:pt idx="80">
                  <c:v>3.7046587763792038</c:v>
                </c:pt>
                <c:pt idx="81">
                  <c:v>3.7385694783643362</c:v>
                </c:pt>
                <c:pt idx="82">
                  <c:v>3.75249545995365</c:v>
                </c:pt>
                <c:pt idx="83">
                  <c:v>3.7734738555951859</c:v>
                </c:pt>
                <c:pt idx="84">
                  <c:v>3.789646690462753</c:v>
                </c:pt>
                <c:pt idx="85">
                  <c:v>3.7666789404470911</c:v>
                </c:pt>
                <c:pt idx="86">
                  <c:v>3.7681312543052008</c:v>
                </c:pt>
                <c:pt idx="87">
                  <c:v>3.7993161750892428</c:v>
                </c:pt>
                <c:pt idx="88">
                  <c:v>3.7997920971882682</c:v>
                </c:pt>
                <c:pt idx="89">
                  <c:v>3.8063237522700191</c:v>
                </c:pt>
                <c:pt idx="90">
                  <c:v>3.815436157555228</c:v>
                </c:pt>
                <c:pt idx="91">
                  <c:v>3.8210410169703648</c:v>
                </c:pt>
                <c:pt idx="92">
                  <c:v>3.837608366209543</c:v>
                </c:pt>
                <c:pt idx="93">
                  <c:v>3.8584169328072928</c:v>
                </c:pt>
                <c:pt idx="94">
                  <c:v>3.902004383493006</c:v>
                </c:pt>
                <c:pt idx="95">
                  <c:v>3.924222180474648</c:v>
                </c:pt>
              </c:numCache>
            </c:numRef>
          </c:val>
          <c:smooth val="0"/>
          <c:extLst>
            <c:ext xmlns:c16="http://schemas.microsoft.com/office/drawing/2014/chart" uri="{C3380CC4-5D6E-409C-BE32-E72D297353CC}">
              <c16:uniqueId val="{00000000-24BD-444D-87C0-893FBE5E613C}"/>
            </c:ext>
          </c:extLst>
        </c:ser>
        <c:ser>
          <c:idx val="1"/>
          <c:order val="1"/>
          <c:tx>
            <c:strRef>
              <c:f>Sheet1!$A$3</c:f>
              <c:strCache>
                <c:ptCount val="1"/>
                <c:pt idx="0">
                  <c:v>Cluster1</c:v>
                </c:pt>
              </c:strCache>
            </c:strRef>
          </c:tx>
          <c:spPr>
            <a:ln w="28575" cap="rnd">
              <a:solidFill>
                <a:schemeClr val="accent2"/>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Sheet1!$B$3:$CS$3</c:f>
              <c:numCache>
                <c:formatCode>General</c:formatCode>
                <c:ptCount val="96"/>
                <c:pt idx="0">
                  <c:v>6.8064705420267178</c:v>
                </c:pt>
                <c:pt idx="1">
                  <c:v>6.9301115475255299</c:v>
                </c:pt>
                <c:pt idx="2">
                  <c:v>6.9444996072270273</c:v>
                </c:pt>
                <c:pt idx="3">
                  <c:v>7.117595443833471</c:v>
                </c:pt>
                <c:pt idx="4">
                  <c:v>7.1620337784760562</c:v>
                </c:pt>
                <c:pt idx="5">
                  <c:v>7.2614689709347777</c:v>
                </c:pt>
                <c:pt idx="6">
                  <c:v>7.4853228593872698</c:v>
                </c:pt>
                <c:pt idx="7">
                  <c:v>7.4773110761979886</c:v>
                </c:pt>
                <c:pt idx="8">
                  <c:v>7.4974862529458033</c:v>
                </c:pt>
                <c:pt idx="9">
                  <c:v>7.5682466614297148</c:v>
                </c:pt>
                <c:pt idx="10">
                  <c:v>7.660077769049467</c:v>
                </c:pt>
                <c:pt idx="11">
                  <c:v>7.7514846818538956</c:v>
                </c:pt>
                <c:pt idx="12">
                  <c:v>7.7947172034564476</c:v>
                </c:pt>
                <c:pt idx="13">
                  <c:v>7.7879418695993534</c:v>
                </c:pt>
                <c:pt idx="14">
                  <c:v>7.9500699135899371</c:v>
                </c:pt>
                <c:pt idx="15">
                  <c:v>7.9333228593872969</c:v>
                </c:pt>
                <c:pt idx="16">
                  <c:v>7.9106260801256729</c:v>
                </c:pt>
                <c:pt idx="17">
                  <c:v>8.0473550667714129</c:v>
                </c:pt>
                <c:pt idx="18">
                  <c:v>8.0601052631579062</c:v>
                </c:pt>
                <c:pt idx="19">
                  <c:v>7.9798232521602799</c:v>
                </c:pt>
                <c:pt idx="20">
                  <c:v>8.0360502749410916</c:v>
                </c:pt>
                <c:pt idx="21">
                  <c:v>8.0872710133543162</c:v>
                </c:pt>
                <c:pt idx="22">
                  <c:v>8.225208955223934</c:v>
                </c:pt>
                <c:pt idx="23">
                  <c:v>8.2789952867242906</c:v>
                </c:pt>
                <c:pt idx="24">
                  <c:v>8.2158633150039506</c:v>
                </c:pt>
                <c:pt idx="25">
                  <c:v>8.2997077769049756</c:v>
                </c:pt>
                <c:pt idx="26">
                  <c:v>8.1937462686567244</c:v>
                </c:pt>
                <c:pt idx="27">
                  <c:v>8.0894713275726815</c:v>
                </c:pt>
                <c:pt idx="28">
                  <c:v>8.054362136685036</c:v>
                </c:pt>
                <c:pt idx="29">
                  <c:v>7.955123330714887</c:v>
                </c:pt>
                <c:pt idx="30">
                  <c:v>7.757865671641782</c:v>
                </c:pt>
                <c:pt idx="31">
                  <c:v>7.6717721916732353</c:v>
                </c:pt>
                <c:pt idx="32">
                  <c:v>7.5129135899450086</c:v>
                </c:pt>
                <c:pt idx="33">
                  <c:v>7.2877172034564239</c:v>
                </c:pt>
                <c:pt idx="34">
                  <c:v>7.1539206598586427</c:v>
                </c:pt>
                <c:pt idx="35">
                  <c:v>6.7978263943440966</c:v>
                </c:pt>
                <c:pt idx="36">
                  <c:v>6.5580604870384969</c:v>
                </c:pt>
                <c:pt idx="37">
                  <c:v>6.3264548311076387</c:v>
                </c:pt>
                <c:pt idx="38">
                  <c:v>6.0879497250589383</c:v>
                </c:pt>
                <c:pt idx="39">
                  <c:v>5.7526865671641989</c:v>
                </c:pt>
                <c:pt idx="40">
                  <c:v>5.5917996857816243</c:v>
                </c:pt>
                <c:pt idx="41">
                  <c:v>5.2808436763550812</c:v>
                </c:pt>
                <c:pt idx="42">
                  <c:v>5.1489709347996824</c:v>
                </c:pt>
                <c:pt idx="43">
                  <c:v>4.9745852317360537</c:v>
                </c:pt>
                <c:pt idx="44">
                  <c:v>4.72680597014927</c:v>
                </c:pt>
                <c:pt idx="45">
                  <c:v>4.6693857030636314</c:v>
                </c:pt>
                <c:pt idx="46">
                  <c:v>4.4377054202670942</c:v>
                </c:pt>
                <c:pt idx="47">
                  <c:v>4.3247855459544393</c:v>
                </c:pt>
                <c:pt idx="48">
                  <c:v>4.2195648075412482</c:v>
                </c:pt>
                <c:pt idx="49">
                  <c:v>4.072274155538091</c:v>
                </c:pt>
                <c:pt idx="50">
                  <c:v>3.9363495679497369</c:v>
                </c:pt>
                <c:pt idx="51">
                  <c:v>3.8094383346425849</c:v>
                </c:pt>
                <c:pt idx="52">
                  <c:v>3.7618719560094092</c:v>
                </c:pt>
                <c:pt idx="53">
                  <c:v>3.7362835820895528</c:v>
                </c:pt>
                <c:pt idx="54">
                  <c:v>3.7172875098193119</c:v>
                </c:pt>
                <c:pt idx="55">
                  <c:v>3.708306362922237</c:v>
                </c:pt>
                <c:pt idx="56">
                  <c:v>3.6961853888452492</c:v>
                </c:pt>
                <c:pt idx="57">
                  <c:v>3.6932215239591488</c:v>
                </c:pt>
                <c:pt idx="58">
                  <c:v>3.707985860172816</c:v>
                </c:pt>
                <c:pt idx="59">
                  <c:v>3.7371791044776108</c:v>
                </c:pt>
                <c:pt idx="60">
                  <c:v>3.7280612725844522</c:v>
                </c:pt>
                <c:pt idx="61">
                  <c:v>3.793011783189312</c:v>
                </c:pt>
                <c:pt idx="62">
                  <c:v>3.828890809112329</c:v>
                </c:pt>
                <c:pt idx="63">
                  <c:v>3.8306543597800342</c:v>
                </c:pt>
                <c:pt idx="64">
                  <c:v>3.9164650432050272</c:v>
                </c:pt>
                <c:pt idx="65">
                  <c:v>3.980537313432833</c:v>
                </c:pt>
                <c:pt idx="66">
                  <c:v>4.0216897093480002</c:v>
                </c:pt>
                <c:pt idx="67">
                  <c:v>4.2183809897879119</c:v>
                </c:pt>
                <c:pt idx="68">
                  <c:v>4.2464461901021213</c:v>
                </c:pt>
                <c:pt idx="69">
                  <c:v>4.2967172034564092</c:v>
                </c:pt>
                <c:pt idx="70">
                  <c:v>4.3646637863315032</c:v>
                </c:pt>
                <c:pt idx="71">
                  <c:v>4.4293770620581254</c:v>
                </c:pt>
                <c:pt idx="72">
                  <c:v>4.5176449332285884</c:v>
                </c:pt>
                <c:pt idx="73">
                  <c:v>4.5458845247447082</c:v>
                </c:pt>
                <c:pt idx="74">
                  <c:v>4.6052388059701537</c:v>
                </c:pt>
                <c:pt idx="75">
                  <c:v>4.6360612725844641</c:v>
                </c:pt>
                <c:pt idx="76">
                  <c:v>4.6799080911233419</c:v>
                </c:pt>
                <c:pt idx="77">
                  <c:v>4.6991123330714846</c:v>
                </c:pt>
                <c:pt idx="78">
                  <c:v>4.777715632364484</c:v>
                </c:pt>
                <c:pt idx="79">
                  <c:v>4.7864564021995326</c:v>
                </c:pt>
                <c:pt idx="80">
                  <c:v>4.8854501178319127</c:v>
                </c:pt>
                <c:pt idx="81">
                  <c:v>4.9395113904163432</c:v>
                </c:pt>
                <c:pt idx="82">
                  <c:v>5.0081225451688889</c:v>
                </c:pt>
                <c:pt idx="83">
                  <c:v>4.9352089552238754</c:v>
                </c:pt>
                <c:pt idx="84">
                  <c:v>4.9470879811469164</c:v>
                </c:pt>
                <c:pt idx="85">
                  <c:v>5.03086488609586</c:v>
                </c:pt>
                <c:pt idx="86">
                  <c:v>5.029721916732119</c:v>
                </c:pt>
                <c:pt idx="87">
                  <c:v>5.0968326787117242</c:v>
                </c:pt>
                <c:pt idx="88">
                  <c:v>5.2500314218381918</c:v>
                </c:pt>
                <c:pt idx="89">
                  <c:v>5.2557030636292206</c:v>
                </c:pt>
                <c:pt idx="90">
                  <c:v>5.2938837391987352</c:v>
                </c:pt>
                <c:pt idx="91">
                  <c:v>5.3903150039277268</c:v>
                </c:pt>
                <c:pt idx="92">
                  <c:v>5.4653589945011971</c:v>
                </c:pt>
                <c:pt idx="93">
                  <c:v>5.5355750196386646</c:v>
                </c:pt>
                <c:pt idx="94">
                  <c:v>5.6876857816182458</c:v>
                </c:pt>
                <c:pt idx="95">
                  <c:v>5.8231649646504486</c:v>
                </c:pt>
              </c:numCache>
            </c:numRef>
          </c:val>
          <c:smooth val="0"/>
          <c:extLst>
            <c:ext xmlns:c16="http://schemas.microsoft.com/office/drawing/2014/chart" uri="{C3380CC4-5D6E-409C-BE32-E72D297353CC}">
              <c16:uniqueId val="{00000001-24BD-444D-87C0-893FBE5E613C}"/>
            </c:ext>
          </c:extLst>
        </c:ser>
        <c:ser>
          <c:idx val="2"/>
          <c:order val="2"/>
          <c:tx>
            <c:strRef>
              <c:f>Sheet1!$A$4</c:f>
              <c:strCache>
                <c:ptCount val="1"/>
                <c:pt idx="0">
                  <c:v>Cluster2</c:v>
                </c:pt>
              </c:strCache>
            </c:strRef>
          </c:tx>
          <c:spPr>
            <a:ln w="28575" cap="rnd">
              <a:solidFill>
                <a:schemeClr val="accent3"/>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Sheet1!$B$4:$CS$4</c:f>
              <c:numCache>
                <c:formatCode>General</c:formatCode>
                <c:ptCount val="96"/>
                <c:pt idx="0">
                  <c:v>1.572647905045514</c:v>
                </c:pt>
                <c:pt idx="1">
                  <c:v>1.597500398439812</c:v>
                </c:pt>
                <c:pt idx="2">
                  <c:v>1.621310741098031</c:v>
                </c:pt>
                <c:pt idx="3">
                  <c:v>1.642169693411077</c:v>
                </c:pt>
                <c:pt idx="4">
                  <c:v>1.6712853248332999</c:v>
                </c:pt>
                <c:pt idx="5">
                  <c:v>1.6884558151239419</c:v>
                </c:pt>
                <c:pt idx="6">
                  <c:v>1.698239231640323</c:v>
                </c:pt>
                <c:pt idx="7">
                  <c:v>1.719746172880932</c:v>
                </c:pt>
                <c:pt idx="8">
                  <c:v>1.7331578240993299</c:v>
                </c:pt>
                <c:pt idx="9">
                  <c:v>1.7571796334354171</c:v>
                </c:pt>
                <c:pt idx="10">
                  <c:v>1.771753302856204</c:v>
                </c:pt>
                <c:pt idx="11">
                  <c:v>1.792713920228181</c:v>
                </c:pt>
                <c:pt idx="12">
                  <c:v>1.8067650882858881</c:v>
                </c:pt>
                <c:pt idx="13">
                  <c:v>1.8170238644465919</c:v>
                </c:pt>
                <c:pt idx="14">
                  <c:v>1.843369961833687</c:v>
                </c:pt>
                <c:pt idx="15">
                  <c:v>1.8603956716856029</c:v>
                </c:pt>
                <c:pt idx="16">
                  <c:v>1.8789655664136311</c:v>
                </c:pt>
                <c:pt idx="17">
                  <c:v>1.8952532818856731</c:v>
                </c:pt>
                <c:pt idx="18">
                  <c:v>1.9235534957849449</c:v>
                </c:pt>
                <c:pt idx="19">
                  <c:v>1.939165709013136</c:v>
                </c:pt>
                <c:pt idx="20">
                  <c:v>1.954907100616551</c:v>
                </c:pt>
                <c:pt idx="21">
                  <c:v>1.9835002306756939</c:v>
                </c:pt>
                <c:pt idx="22">
                  <c:v>1.995693662710224</c:v>
                </c:pt>
                <c:pt idx="23">
                  <c:v>2.028146625844065</c:v>
                </c:pt>
                <c:pt idx="24">
                  <c:v>2.0286848970347862</c:v>
                </c:pt>
                <c:pt idx="25">
                  <c:v>2.0514911714129882</c:v>
                </c:pt>
                <c:pt idx="26">
                  <c:v>2.046210208446944</c:v>
                </c:pt>
                <c:pt idx="27">
                  <c:v>2.0531498553034688</c:v>
                </c:pt>
                <c:pt idx="28">
                  <c:v>2.0473211424737028</c:v>
                </c:pt>
                <c:pt idx="29">
                  <c:v>2.0318201568594718</c:v>
                </c:pt>
                <c:pt idx="30">
                  <c:v>2.0126724824896232</c:v>
                </c:pt>
                <c:pt idx="31">
                  <c:v>1.9832383508786691</c:v>
                </c:pt>
                <c:pt idx="32">
                  <c:v>1.949751038040521</c:v>
                </c:pt>
                <c:pt idx="33">
                  <c:v>1.9001192802919309</c:v>
                </c:pt>
                <c:pt idx="34">
                  <c:v>1.844079184666404</c:v>
                </c:pt>
                <c:pt idx="35">
                  <c:v>1.7899538648660149</c:v>
                </c:pt>
                <c:pt idx="36">
                  <c:v>1.723040137566588</c:v>
                </c:pt>
                <c:pt idx="37">
                  <c:v>1.6623721008262571</c:v>
                </c:pt>
                <c:pt idx="38">
                  <c:v>1.615092396091121</c:v>
                </c:pt>
                <c:pt idx="39">
                  <c:v>1.5560849725286461</c:v>
                </c:pt>
                <c:pt idx="40">
                  <c:v>1.5044830767940409</c:v>
                </c:pt>
                <c:pt idx="41">
                  <c:v>1.4580794363125551</c:v>
                </c:pt>
                <c:pt idx="42">
                  <c:v>1.4117971731745089</c:v>
                </c:pt>
                <c:pt idx="43">
                  <c:v>1.3712795369710009</c:v>
                </c:pt>
                <c:pt idx="44">
                  <c:v>1.34093872415383</c:v>
                </c:pt>
                <c:pt idx="45">
                  <c:v>1.303281214612237</c:v>
                </c:pt>
                <c:pt idx="46">
                  <c:v>1.2673675292538491</c:v>
                </c:pt>
                <c:pt idx="47">
                  <c:v>1.231647527576214</c:v>
                </c:pt>
                <c:pt idx="48">
                  <c:v>1.2027246571320469</c:v>
                </c:pt>
                <c:pt idx="49">
                  <c:v>1.1724699073103051</c:v>
                </c:pt>
                <c:pt idx="50">
                  <c:v>1.1325770247032609</c:v>
                </c:pt>
                <c:pt idx="51">
                  <c:v>1.107749947573706</c:v>
                </c:pt>
                <c:pt idx="52">
                  <c:v>1.1001394119867449</c:v>
                </c:pt>
                <c:pt idx="53">
                  <c:v>1.0943173258398651</c:v>
                </c:pt>
                <c:pt idx="54">
                  <c:v>1.078502537432364</c:v>
                </c:pt>
                <c:pt idx="55">
                  <c:v>1.0704283856897121</c:v>
                </c:pt>
                <c:pt idx="56">
                  <c:v>1.0611259489158209</c:v>
                </c:pt>
                <c:pt idx="57">
                  <c:v>1.069520446252562</c:v>
                </c:pt>
                <c:pt idx="58">
                  <c:v>1.0723833410225241</c:v>
                </c:pt>
                <c:pt idx="59">
                  <c:v>1.076337709180875</c:v>
                </c:pt>
                <c:pt idx="60">
                  <c:v>1.081140628276636</c:v>
                </c:pt>
                <c:pt idx="61">
                  <c:v>1.0916949209411471</c:v>
                </c:pt>
                <c:pt idx="62">
                  <c:v>1.11015971144569</c:v>
                </c:pt>
                <c:pt idx="63">
                  <c:v>1.1278416306672769</c:v>
                </c:pt>
                <c:pt idx="64">
                  <c:v>1.145284653776772</c:v>
                </c:pt>
                <c:pt idx="65">
                  <c:v>1.1707254959526729</c:v>
                </c:pt>
                <c:pt idx="66">
                  <c:v>1.191704399614125</c:v>
                </c:pt>
                <c:pt idx="67">
                  <c:v>1.2227390848466979</c:v>
                </c:pt>
                <c:pt idx="68">
                  <c:v>1.2349420794363051</c:v>
                </c:pt>
                <c:pt idx="69">
                  <c:v>1.249473388415884</c:v>
                </c:pt>
                <c:pt idx="70">
                  <c:v>1.255338254414283</c:v>
                </c:pt>
                <c:pt idx="71">
                  <c:v>1.267450236966815</c:v>
                </c:pt>
                <c:pt idx="72">
                  <c:v>1.2560437864362519</c:v>
                </c:pt>
                <c:pt idx="73">
                  <c:v>1.2600024325797701</c:v>
                </c:pt>
                <c:pt idx="74">
                  <c:v>1.252639768485484</c:v>
                </c:pt>
                <c:pt idx="75">
                  <c:v>1.257484712494223</c:v>
                </c:pt>
                <c:pt idx="76">
                  <c:v>1.269081743069244</c:v>
                </c:pt>
                <c:pt idx="77">
                  <c:v>1.271869227865609</c:v>
                </c:pt>
                <c:pt idx="78">
                  <c:v>1.2854087992282759</c:v>
                </c:pt>
                <c:pt idx="79">
                  <c:v>1.3041620601434309</c:v>
                </c:pt>
                <c:pt idx="80">
                  <c:v>1.307545778635222</c:v>
                </c:pt>
                <c:pt idx="81">
                  <c:v>1.3142004781277461</c:v>
                </c:pt>
                <c:pt idx="82">
                  <c:v>1.331809168309344</c:v>
                </c:pt>
                <c:pt idx="83">
                  <c:v>1.3484671392022749</c:v>
                </c:pt>
                <c:pt idx="84">
                  <c:v>1.3516826741601049</c:v>
                </c:pt>
                <c:pt idx="85">
                  <c:v>1.3677805645262551</c:v>
                </c:pt>
                <c:pt idx="86">
                  <c:v>1.376782032462343</c:v>
                </c:pt>
                <c:pt idx="87">
                  <c:v>1.382378979155295</c:v>
                </c:pt>
                <c:pt idx="88">
                  <c:v>1.4002092857442301</c:v>
                </c:pt>
                <c:pt idx="89">
                  <c:v>1.3910229417438971</c:v>
                </c:pt>
                <c:pt idx="90">
                  <c:v>1.4076986117518631</c:v>
                </c:pt>
                <c:pt idx="91">
                  <c:v>1.426286541123164</c:v>
                </c:pt>
                <c:pt idx="92">
                  <c:v>1.4586796124648811</c:v>
                </c:pt>
                <c:pt idx="93">
                  <c:v>1.4667728893176311</c:v>
                </c:pt>
                <c:pt idx="94">
                  <c:v>1.5123588474604881</c:v>
                </c:pt>
                <c:pt idx="95">
                  <c:v>1.536245858323207</c:v>
                </c:pt>
              </c:numCache>
            </c:numRef>
          </c:val>
          <c:smooth val="0"/>
          <c:extLst>
            <c:ext xmlns:c16="http://schemas.microsoft.com/office/drawing/2014/chart" uri="{C3380CC4-5D6E-409C-BE32-E72D297353CC}">
              <c16:uniqueId val="{00000002-24BD-444D-87C0-893FBE5E613C}"/>
            </c:ext>
          </c:extLst>
        </c:ser>
        <c:ser>
          <c:idx val="3"/>
          <c:order val="3"/>
          <c:tx>
            <c:strRef>
              <c:f>Sheet1!$A$5</c:f>
              <c:strCache>
                <c:ptCount val="1"/>
                <c:pt idx="0">
                  <c:v>Cluster3</c:v>
                </c:pt>
              </c:strCache>
            </c:strRef>
          </c:tx>
          <c:spPr>
            <a:ln w="28575" cap="rnd">
              <a:solidFill>
                <a:schemeClr val="accent4"/>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Sheet1!$B$5:$CS$5</c:f>
              <c:numCache>
                <c:formatCode>General</c:formatCode>
                <c:ptCount val="96"/>
                <c:pt idx="0">
                  <c:v>10.82772823433689</c:v>
                </c:pt>
                <c:pt idx="1">
                  <c:v>10.74561920260378</c:v>
                </c:pt>
                <c:pt idx="2">
                  <c:v>10.830100895036569</c:v>
                </c:pt>
                <c:pt idx="3">
                  <c:v>10.924792514239231</c:v>
                </c:pt>
                <c:pt idx="4">
                  <c:v>10.970751830756731</c:v>
                </c:pt>
                <c:pt idx="5">
                  <c:v>11.163238405207469</c:v>
                </c:pt>
                <c:pt idx="6">
                  <c:v>11.180917819365339</c:v>
                </c:pt>
                <c:pt idx="7">
                  <c:v>11.265751017087061</c:v>
                </c:pt>
                <c:pt idx="8">
                  <c:v>11.273453213995101</c:v>
                </c:pt>
                <c:pt idx="9">
                  <c:v>11.517334418226209</c:v>
                </c:pt>
                <c:pt idx="10">
                  <c:v>11.63345809601301</c:v>
                </c:pt>
                <c:pt idx="11">
                  <c:v>11.56481204231083</c:v>
                </c:pt>
                <c:pt idx="12">
                  <c:v>11.446133441822591</c:v>
                </c:pt>
                <c:pt idx="13">
                  <c:v>11.453879576891779</c:v>
                </c:pt>
                <c:pt idx="14">
                  <c:v>11.63230268510984</c:v>
                </c:pt>
                <c:pt idx="15">
                  <c:v>11.672688364523999</c:v>
                </c:pt>
                <c:pt idx="16">
                  <c:v>11.611015459723349</c:v>
                </c:pt>
                <c:pt idx="17">
                  <c:v>11.77628641171685</c:v>
                </c:pt>
                <c:pt idx="18">
                  <c:v>11.873586655817791</c:v>
                </c:pt>
                <c:pt idx="19">
                  <c:v>11.833087062652581</c:v>
                </c:pt>
                <c:pt idx="20">
                  <c:v>11.715238405207479</c:v>
                </c:pt>
                <c:pt idx="21">
                  <c:v>11.82219039869811</c:v>
                </c:pt>
                <c:pt idx="22">
                  <c:v>12.10260048820183</c:v>
                </c:pt>
                <c:pt idx="23">
                  <c:v>12.083401139137541</c:v>
                </c:pt>
                <c:pt idx="24">
                  <c:v>12.203121236777889</c:v>
                </c:pt>
                <c:pt idx="25">
                  <c:v>11.979703824247361</c:v>
                </c:pt>
                <c:pt idx="26">
                  <c:v>12.172496338486591</c:v>
                </c:pt>
                <c:pt idx="27">
                  <c:v>12.26768266883648</c:v>
                </c:pt>
                <c:pt idx="28">
                  <c:v>12.208195280716071</c:v>
                </c:pt>
                <c:pt idx="29">
                  <c:v>12.2073100081367</c:v>
                </c:pt>
                <c:pt idx="30">
                  <c:v>12.13384377542722</c:v>
                </c:pt>
                <c:pt idx="31">
                  <c:v>12.08444589096829</c:v>
                </c:pt>
                <c:pt idx="32">
                  <c:v>12.230008136696521</c:v>
                </c:pt>
                <c:pt idx="33">
                  <c:v>11.99829292107405</c:v>
                </c:pt>
                <c:pt idx="34">
                  <c:v>11.874273393002451</c:v>
                </c:pt>
                <c:pt idx="35">
                  <c:v>11.793482506102521</c:v>
                </c:pt>
                <c:pt idx="36">
                  <c:v>11.513599674532189</c:v>
                </c:pt>
                <c:pt idx="37">
                  <c:v>11.32345809601305</c:v>
                </c:pt>
                <c:pt idx="38">
                  <c:v>11.27171196094384</c:v>
                </c:pt>
                <c:pt idx="39">
                  <c:v>11.02177705451588</c:v>
                </c:pt>
                <c:pt idx="40">
                  <c:v>10.71387632221318</c:v>
                </c:pt>
                <c:pt idx="41">
                  <c:v>10.661132628153</c:v>
                </c:pt>
                <c:pt idx="42">
                  <c:v>10.63718144833199</c:v>
                </c:pt>
                <c:pt idx="43">
                  <c:v>10.44696175752645</c:v>
                </c:pt>
                <c:pt idx="44">
                  <c:v>10.19509194467047</c:v>
                </c:pt>
                <c:pt idx="45">
                  <c:v>9.9411863303498844</c:v>
                </c:pt>
                <c:pt idx="46">
                  <c:v>9.7607046379170352</c:v>
                </c:pt>
                <c:pt idx="47">
                  <c:v>9.6092123677787029</c:v>
                </c:pt>
                <c:pt idx="48">
                  <c:v>9.4795736371033552</c:v>
                </c:pt>
                <c:pt idx="49">
                  <c:v>9.2548071602929074</c:v>
                </c:pt>
                <c:pt idx="50">
                  <c:v>9.1847990235963941</c:v>
                </c:pt>
                <c:pt idx="51">
                  <c:v>8.9070382424735772</c:v>
                </c:pt>
                <c:pt idx="52">
                  <c:v>8.9137640358014743</c:v>
                </c:pt>
                <c:pt idx="53">
                  <c:v>8.9289601301871269</c:v>
                </c:pt>
                <c:pt idx="54">
                  <c:v>8.9201383238405096</c:v>
                </c:pt>
                <c:pt idx="55">
                  <c:v>8.8446460537022205</c:v>
                </c:pt>
                <c:pt idx="56">
                  <c:v>8.7773799837266324</c:v>
                </c:pt>
                <c:pt idx="57">
                  <c:v>8.8798063466232886</c:v>
                </c:pt>
                <c:pt idx="58">
                  <c:v>8.7505484133441982</c:v>
                </c:pt>
                <c:pt idx="59">
                  <c:v>8.8542375915378564</c:v>
                </c:pt>
                <c:pt idx="60">
                  <c:v>8.8764296175752531</c:v>
                </c:pt>
                <c:pt idx="61">
                  <c:v>8.8142294548413176</c:v>
                </c:pt>
                <c:pt idx="62">
                  <c:v>8.922729048006536</c:v>
                </c:pt>
                <c:pt idx="63">
                  <c:v>8.9565353946298352</c:v>
                </c:pt>
                <c:pt idx="64">
                  <c:v>9.0813148901546068</c:v>
                </c:pt>
                <c:pt idx="65">
                  <c:v>9.3047420667209106</c:v>
                </c:pt>
                <c:pt idx="66">
                  <c:v>9.3557070789259829</c:v>
                </c:pt>
                <c:pt idx="67">
                  <c:v>9.4631472742066851</c:v>
                </c:pt>
                <c:pt idx="68">
                  <c:v>9.6786069975590117</c:v>
                </c:pt>
                <c:pt idx="69">
                  <c:v>9.8828429617575164</c:v>
                </c:pt>
                <c:pt idx="70">
                  <c:v>9.9551798209927238</c:v>
                </c:pt>
                <c:pt idx="71">
                  <c:v>10.098693246541909</c:v>
                </c:pt>
                <c:pt idx="72">
                  <c:v>10.22685272579335</c:v>
                </c:pt>
                <c:pt idx="73">
                  <c:v>10.12139625711961</c:v>
                </c:pt>
                <c:pt idx="74">
                  <c:v>10.261995117982121</c:v>
                </c:pt>
                <c:pt idx="75">
                  <c:v>10.160870626525639</c:v>
                </c:pt>
                <c:pt idx="76">
                  <c:v>10.246174125305121</c:v>
                </c:pt>
                <c:pt idx="77">
                  <c:v>10.37704475183077</c:v>
                </c:pt>
                <c:pt idx="78">
                  <c:v>10.363064279902369</c:v>
                </c:pt>
                <c:pt idx="79">
                  <c:v>10.3901594792514</c:v>
                </c:pt>
                <c:pt idx="80">
                  <c:v>10.417347436940609</c:v>
                </c:pt>
                <c:pt idx="81">
                  <c:v>10.575215622457289</c:v>
                </c:pt>
                <c:pt idx="82">
                  <c:v>10.613122864117191</c:v>
                </c:pt>
                <c:pt idx="83">
                  <c:v>10.815127746135079</c:v>
                </c:pt>
                <c:pt idx="84">
                  <c:v>10.80059560618391</c:v>
                </c:pt>
                <c:pt idx="85">
                  <c:v>10.816372660699781</c:v>
                </c:pt>
                <c:pt idx="86">
                  <c:v>10.74867697314888</c:v>
                </c:pt>
                <c:pt idx="87">
                  <c:v>10.784862489829161</c:v>
                </c:pt>
                <c:pt idx="88">
                  <c:v>10.709982099267711</c:v>
                </c:pt>
                <c:pt idx="89">
                  <c:v>10.643153783563861</c:v>
                </c:pt>
                <c:pt idx="90">
                  <c:v>10.714494711147269</c:v>
                </c:pt>
                <c:pt idx="91">
                  <c:v>10.750216436126941</c:v>
                </c:pt>
                <c:pt idx="92">
                  <c:v>10.737936533767289</c:v>
                </c:pt>
                <c:pt idx="93">
                  <c:v>10.84707892595611</c:v>
                </c:pt>
                <c:pt idx="94">
                  <c:v>10.958515866558169</c:v>
                </c:pt>
                <c:pt idx="95">
                  <c:v>10.876060211554121</c:v>
                </c:pt>
              </c:numCache>
            </c:numRef>
          </c:val>
          <c:smooth val="0"/>
          <c:extLst>
            <c:ext xmlns:c16="http://schemas.microsoft.com/office/drawing/2014/chart" uri="{C3380CC4-5D6E-409C-BE32-E72D297353CC}">
              <c16:uniqueId val="{00000003-24BD-444D-87C0-893FBE5E613C}"/>
            </c:ext>
          </c:extLst>
        </c:ser>
        <c:dLbls>
          <c:showLegendKey val="0"/>
          <c:showVal val="0"/>
          <c:showCatName val="0"/>
          <c:showSerName val="0"/>
          <c:showPercent val="0"/>
          <c:showBubbleSize val="0"/>
        </c:dLbls>
        <c:smooth val="0"/>
        <c:axId val="1887350799"/>
        <c:axId val="1887351279"/>
      </c:lineChart>
      <c:catAx>
        <c:axId val="1887350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87351279"/>
        <c:crosses val="autoZero"/>
        <c:auto val="1"/>
        <c:lblAlgn val="ctr"/>
        <c:lblOffset val="100"/>
        <c:noMultiLvlLbl val="0"/>
      </c:catAx>
      <c:valAx>
        <c:axId val="1887351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 (kW)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87350799"/>
        <c:crosses val="autoZero"/>
        <c:crossBetween val="between"/>
      </c:valAx>
      <c:spPr>
        <a:noFill/>
        <a:ln>
          <a:noFill/>
        </a:ln>
        <a:effectLst/>
      </c:spPr>
    </c:plotArea>
    <c:legend>
      <c:legendPos val="r"/>
      <c:layout>
        <c:manualLayout>
          <c:xMode val="edge"/>
          <c:yMode val="edge"/>
          <c:x val="0.7671403284423064"/>
          <c:y val="0.36214145106861645"/>
          <c:w val="0.21503243294080654"/>
          <c:h val="0.401788526434195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CB676-06B9-4263-AE68-9E1B3EEE7A41}"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57863-0118-46B0-9B48-567F18FE4BE0}" type="slidenum">
              <a:rPr lang="en-US" smtClean="0"/>
              <a:t>‹#›</a:t>
            </a:fld>
            <a:endParaRPr lang="en-US"/>
          </a:p>
        </p:txBody>
      </p:sp>
    </p:spTree>
    <p:extLst>
      <p:ext uri="{BB962C8B-B14F-4D97-AF65-F5344CB8AC3E}">
        <p14:creationId xmlns:p14="http://schemas.microsoft.com/office/powerpoint/2010/main" val="110322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708403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4412"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A6D18E-8B09-B24B-9169-4FC527B8D84F}"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28648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expand our analysis to include the impact of both EVs and heat pumps on distribution transformers.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Quantify impacts and simulate load conditions for increased EV and heat pump penetration.</a:t>
            </a:r>
          </a:p>
          <a:p>
            <a:endParaRPr lang="en-US" dirty="0"/>
          </a:p>
          <a:p>
            <a:r>
              <a:rPr lang="en-US" dirty="0"/>
              <a:t>In this context, we used advanced machine-learning techniques to segment and cluster data for seasonal pattern analysis, which helps in extracting representative load profiles. (explain what is clustering)</a:t>
            </a:r>
          </a:p>
          <a:p>
            <a:endParaRPr lang="en-US" dirty="0"/>
          </a:p>
          <a:p>
            <a:r>
              <a:rPr lang="en-US" dirty="0"/>
              <a:t>For heat pump, we clustered seasonally. For EV, we clustered both seasonally and by weekdays and weekends (explain why).</a:t>
            </a:r>
          </a:p>
          <a:p>
            <a:endParaRPr lang="en-US" dirty="0"/>
          </a:p>
          <a:p>
            <a:r>
              <a:rPr lang="en-US" dirty="0"/>
              <a:t>Top two figures: Typical heat pump load shape in summer and winter. 2 clusters for summer and 4 clusters for winter, this number is determined by an algorithm. Probability and customers represent the frequency of the profile that appeared in the dataset. As you can see, the load for winter is nearly tripled than summer. This is because of the electric heat efficiency. But note that the probability is low.</a:t>
            </a:r>
          </a:p>
          <a:p>
            <a:endParaRPr lang="en-US" dirty="0"/>
          </a:p>
          <a:p>
            <a:r>
              <a:rPr lang="en-US" dirty="0"/>
              <a:t>Bottom two figures: compare the charging patten across weekdays and weekends during summer. Due to space, there are no other seasons, but the results show variations across different seasons.</a:t>
            </a:r>
          </a:p>
        </p:txBody>
      </p:sp>
      <p:sp>
        <p:nvSpPr>
          <p:cNvPr id="4" name="Footer Placeholder 3"/>
          <p:cNvSpPr>
            <a:spLocks noGrp="1"/>
          </p:cNvSpPr>
          <p:nvPr>
            <p:ph type="ftr" sz="quarter" idx="4"/>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Times" charset="0"/>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4A6D18E-8B09-B24B-9169-4FC527B8D84F}" type="slidenum">
              <a:rPr kumimoji="0" lang="en-US" sz="1200" b="0" i="0" u="none" strike="noStrike" kern="1200" cap="none" spc="0" normalizeH="0" baseline="0" noProof="0" smtClean="0">
                <a:ln>
                  <a:noFill/>
                </a:ln>
                <a:solidFill>
                  <a:prstClr val="black"/>
                </a:solidFill>
                <a:effectLst/>
                <a:uLnTx/>
                <a:uFillTx/>
                <a:latin typeface="Times"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Times" charset="0"/>
              <a:ea typeface="+mn-ea"/>
              <a:cs typeface="+mn-cs"/>
            </a:endParaRPr>
          </a:p>
        </p:txBody>
      </p:sp>
    </p:spTree>
    <p:extLst>
      <p:ext uri="{BB962C8B-B14F-4D97-AF65-F5344CB8AC3E}">
        <p14:creationId xmlns:p14="http://schemas.microsoft.com/office/powerpoint/2010/main" val="333797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ongoing work utilizing the processed data.</a:t>
            </a:r>
          </a:p>
          <a:p>
            <a:endParaRPr lang="en-US" dirty="0"/>
          </a:p>
          <a:p>
            <a:r>
              <a:rPr lang="en-US" dirty="0"/>
              <a:t>Top Figure is the transformer load ratio heat map in one month. We are going to do the same thing for every transformer, and Simulate with </a:t>
            </a:r>
            <a:r>
              <a:rPr lang="en-US" b="1" dirty="0"/>
              <a:t>different penetration levels. Each season will use the corresponding seasonal load shape.</a:t>
            </a:r>
          </a:p>
          <a:p>
            <a:endParaRPr lang="en-US" b="1" dirty="0"/>
          </a:p>
          <a:p>
            <a:r>
              <a:rPr lang="en-US" dirty="0"/>
              <a:t>This will calculate the distribution transformer </a:t>
            </a:r>
            <a:r>
              <a:rPr lang="en-US" b="1" dirty="0"/>
              <a:t>loading condition </a:t>
            </a:r>
            <a:r>
              <a:rPr lang="en-US" dirty="0"/>
              <a:t>and evaluate </a:t>
            </a:r>
            <a:r>
              <a:rPr lang="en-US" b="1" dirty="0"/>
              <a:t>overloading duration and intensity over a year.</a:t>
            </a:r>
            <a:endParaRPr lang="en-US" b="0" dirty="0"/>
          </a:p>
          <a:p>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Open-source tool for utilities to evaluate DT loading and grid planning with future EVs and heat pumps using any data.</a:t>
            </a:r>
          </a:p>
          <a:p>
            <a:endParaRPr lang="en-US" dirty="0"/>
          </a:p>
        </p:txBody>
      </p:sp>
      <p:sp>
        <p:nvSpPr>
          <p:cNvPr id="4" name="Footer Placeholder 3"/>
          <p:cNvSpPr>
            <a:spLocks noGrp="1"/>
          </p:cNvSpPr>
          <p:nvPr>
            <p:ph type="ftr" sz="quarter" idx="4"/>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Times" charset="0"/>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4A6D18E-8B09-B24B-9169-4FC527B8D84F}" type="slidenum">
              <a:rPr kumimoji="0" lang="en-US" sz="1200" b="0" i="0" u="none" strike="noStrike" kern="1200" cap="none" spc="0" normalizeH="0" baseline="0" noProof="0" smtClean="0">
                <a:ln>
                  <a:noFill/>
                </a:ln>
                <a:solidFill>
                  <a:prstClr val="black"/>
                </a:solidFill>
                <a:effectLst/>
                <a:uLnTx/>
                <a:uFillTx/>
                <a:latin typeface="Times"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Times" charset="0"/>
              <a:ea typeface="+mn-ea"/>
              <a:cs typeface="+mn-cs"/>
            </a:endParaRPr>
          </a:p>
        </p:txBody>
      </p:sp>
    </p:spTree>
    <p:extLst>
      <p:ext uri="{BB962C8B-B14F-4D97-AF65-F5344CB8AC3E}">
        <p14:creationId xmlns:p14="http://schemas.microsoft.com/office/powerpoint/2010/main" val="19481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9C9B-2EA8-AF03-46F1-5192570C0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C2D702-9BBC-AB4E-7D18-D5A52EE7F1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EABCC-D927-C8A1-42D7-E8AAE701D9D0}"/>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D697DBC9-EB2B-0903-670A-8F5CC1B486B0}"/>
              </a:ext>
            </a:extLst>
          </p:cNvPr>
          <p:cNvSpPr>
            <a:spLocks noGrp="1"/>
          </p:cNvSpPr>
          <p:nvPr>
            <p:ph type="ftr" sz="quarter" idx="4"/>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Times" charset="0"/>
              <a:ea typeface="+mn-ea"/>
              <a:cs typeface="+mn-cs"/>
            </a:endParaRPr>
          </a:p>
        </p:txBody>
      </p:sp>
      <p:sp>
        <p:nvSpPr>
          <p:cNvPr id="5" name="Slide Number Placeholder 4">
            <a:extLst>
              <a:ext uri="{FF2B5EF4-FFF2-40B4-BE49-F238E27FC236}">
                <a16:creationId xmlns:a16="http://schemas.microsoft.com/office/drawing/2014/main" id="{868F471F-558E-BE8E-3757-9EE1F9DAF16C}"/>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4A6D18E-8B09-B24B-9169-4FC527B8D84F}" type="slidenum">
              <a:rPr kumimoji="0" lang="en-US" sz="1200" b="0" i="0" u="none" strike="noStrike" kern="1200" cap="none" spc="0" normalizeH="0" baseline="0" noProof="0" smtClean="0">
                <a:ln>
                  <a:noFill/>
                </a:ln>
                <a:solidFill>
                  <a:prstClr val="black"/>
                </a:solidFill>
                <a:effectLst/>
                <a:uLnTx/>
                <a:uFillTx/>
                <a:latin typeface="Times"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Times" charset="0"/>
              <a:ea typeface="+mn-ea"/>
              <a:cs typeface="+mn-cs"/>
            </a:endParaRPr>
          </a:p>
        </p:txBody>
      </p:sp>
    </p:spTree>
    <p:extLst>
      <p:ext uri="{BB962C8B-B14F-4D97-AF65-F5344CB8AC3E}">
        <p14:creationId xmlns:p14="http://schemas.microsoft.com/office/powerpoint/2010/main" val="410795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D370A-7BDC-09FE-FF39-742F66A86D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AA7E9-1053-5E83-219B-4E6EAEEABA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85E67B-02F8-449E-9793-A2151DE159D9}"/>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3CE3215A-3B05-BC95-EC9C-AFC1BF224AB2}"/>
              </a:ext>
            </a:extLst>
          </p:cNvPr>
          <p:cNvSpPr>
            <a:spLocks noGrp="1"/>
          </p:cNvSpPr>
          <p:nvPr>
            <p:ph type="ftr" sz="quarter" idx="4"/>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Times" charset="0"/>
              <a:ea typeface="+mn-ea"/>
              <a:cs typeface="+mn-cs"/>
            </a:endParaRPr>
          </a:p>
        </p:txBody>
      </p:sp>
      <p:sp>
        <p:nvSpPr>
          <p:cNvPr id="5" name="Slide Number Placeholder 4">
            <a:extLst>
              <a:ext uri="{FF2B5EF4-FFF2-40B4-BE49-F238E27FC236}">
                <a16:creationId xmlns:a16="http://schemas.microsoft.com/office/drawing/2014/main" id="{D9DB3E55-15DF-AB20-FE55-DD49277213EC}"/>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4A6D18E-8B09-B24B-9169-4FC527B8D84F}" type="slidenum">
              <a:rPr kumimoji="0" lang="en-US" sz="1200" b="0" i="0" u="none" strike="noStrike" kern="1200" cap="none" spc="0" normalizeH="0" baseline="0" noProof="0" smtClean="0">
                <a:ln>
                  <a:noFill/>
                </a:ln>
                <a:solidFill>
                  <a:prstClr val="black"/>
                </a:solidFill>
                <a:effectLst/>
                <a:uLnTx/>
                <a:uFillTx/>
                <a:latin typeface="Times"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Times" charset="0"/>
              <a:ea typeface="+mn-ea"/>
              <a:cs typeface="+mn-cs"/>
            </a:endParaRPr>
          </a:p>
        </p:txBody>
      </p:sp>
    </p:spTree>
    <p:extLst>
      <p:ext uri="{BB962C8B-B14F-4D97-AF65-F5344CB8AC3E}">
        <p14:creationId xmlns:p14="http://schemas.microsoft.com/office/powerpoint/2010/main" val="2607454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F4C4D-852F-806F-DBC7-741425F4EE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161C51-B846-CC78-3820-19B518498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C5BC25-680C-1EB5-2F6A-69814AC3B2F1}"/>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5" name="Footer Placeholder 4">
            <a:extLst>
              <a:ext uri="{FF2B5EF4-FFF2-40B4-BE49-F238E27FC236}">
                <a16:creationId xmlns:a16="http://schemas.microsoft.com/office/drawing/2014/main" id="{4CE22DC5-364A-8850-9BAB-C00B3F3EB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D30F10-9CF6-CC1C-D8AA-44A67461589A}"/>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666974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58E4-1895-0E28-E955-134D973AC0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5F9631-865D-B984-E1CE-252A2BFD7E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C92FC-DA8E-450E-0726-818626FF599F}"/>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5" name="Footer Placeholder 4">
            <a:extLst>
              <a:ext uri="{FF2B5EF4-FFF2-40B4-BE49-F238E27FC236}">
                <a16:creationId xmlns:a16="http://schemas.microsoft.com/office/drawing/2014/main" id="{CDCA1F0F-49FA-D4E8-1D6A-5E3F37E5D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1F7A5-BE91-9012-7B52-91A06B7B05C5}"/>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3388032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983884-7A39-14A8-78AA-D578285C73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F734A3-EEC0-55EC-4A5E-1CB1355E4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48AD8-5167-F807-9E99-05B184829CA7}"/>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5" name="Footer Placeholder 4">
            <a:extLst>
              <a:ext uri="{FF2B5EF4-FFF2-40B4-BE49-F238E27FC236}">
                <a16:creationId xmlns:a16="http://schemas.microsoft.com/office/drawing/2014/main" id="{3D2D768C-D2BB-FC74-A1F2-60D62B3FD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813D2-6DED-85C9-9E14-64EE1F5CFD60}"/>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2382803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7395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120319" y="165777"/>
            <a:ext cx="11574379" cy="621633"/>
          </a:xfrm>
          <a:prstGeom prst="rect">
            <a:avLst/>
          </a:prstGeom>
        </p:spPr>
        <p:txBody>
          <a:bodyPr/>
          <a:lstStyle>
            <a:lvl1pPr>
              <a:defRPr sz="3467"/>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120319" y="990601"/>
            <a:ext cx="11785600" cy="2687721"/>
          </a:xfrm>
          <a:prstGeom prst="rect">
            <a:avLst/>
          </a:prstGeom>
        </p:spPr>
        <p:txBody>
          <a:bodyPr/>
          <a:lstStyle>
            <a:lvl1pPr marL="457151" indent="-457151">
              <a:buClr>
                <a:srgbClr val="C00000"/>
              </a:buClr>
              <a:buSzPct val="100000"/>
              <a:buFont typeface="Arial" panose="020B0604020202020204" pitchFamily="34" charset="0"/>
              <a:buChar char="•"/>
              <a:defRPr sz="1867">
                <a:solidFill>
                  <a:schemeClr val="tx1"/>
                </a:solidFill>
                <a:latin typeface="Times" panose="02020603050405020304" pitchFamily="18" charset="0"/>
                <a:cs typeface="Times" panose="02020603050405020304" pitchFamily="18" charset="0"/>
              </a:defRPr>
            </a:lvl1pPr>
            <a:lvl2pPr>
              <a:defRPr sz="1867">
                <a:solidFill>
                  <a:schemeClr val="tx1"/>
                </a:solidFill>
                <a:latin typeface="Times" panose="02020603050405020304" pitchFamily="18" charset="0"/>
                <a:cs typeface="Times" panose="02020603050405020304" pitchFamily="18" charset="0"/>
              </a:defRPr>
            </a:lvl2pPr>
            <a:lvl3pPr>
              <a:defRPr sz="1867">
                <a:solidFill>
                  <a:schemeClr val="tx1"/>
                </a:solidFill>
                <a:latin typeface="Times" panose="02020603050405020304" pitchFamily="18" charset="0"/>
                <a:cs typeface="Times" panose="02020603050405020304" pitchFamily="18" charset="0"/>
              </a:defRPr>
            </a:lvl3pPr>
            <a:lvl4pPr>
              <a:defRPr sz="1867">
                <a:solidFill>
                  <a:schemeClr val="tx1"/>
                </a:solidFill>
                <a:latin typeface="Times" panose="02020603050405020304" pitchFamily="18" charset="0"/>
                <a:cs typeface="Times" panose="02020603050405020304" pitchFamily="18" charset="0"/>
              </a:defRPr>
            </a:lvl4pPr>
            <a:lvl5pPr>
              <a:defRPr sz="1867">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2438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120319" y="165777"/>
            <a:ext cx="11574379" cy="621633"/>
          </a:xfrm>
          <a:prstGeom prst="rect">
            <a:avLst/>
          </a:prstGeom>
        </p:spPr>
        <p:txBody>
          <a:bodyPr/>
          <a:lstStyle>
            <a:lvl1pPr>
              <a:defRPr sz="3467"/>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120319" y="990601"/>
            <a:ext cx="11785600" cy="2687721"/>
          </a:xfrm>
          <a:prstGeom prst="rect">
            <a:avLst/>
          </a:prstGeom>
        </p:spPr>
        <p:txBody>
          <a:bodyPr/>
          <a:lstStyle>
            <a:lvl1pPr marL="457151" indent="-457151">
              <a:buClr>
                <a:srgbClr val="C00000"/>
              </a:buClr>
              <a:buSzPct val="100000"/>
              <a:buFont typeface="Arial" panose="020B0604020202020204" pitchFamily="34" charset="0"/>
              <a:buChar char="•"/>
              <a:defRPr sz="1867">
                <a:solidFill>
                  <a:schemeClr val="tx1"/>
                </a:solidFill>
                <a:latin typeface="Times" panose="02020603050405020304" pitchFamily="18" charset="0"/>
                <a:cs typeface="Times" panose="02020603050405020304" pitchFamily="18" charset="0"/>
              </a:defRPr>
            </a:lvl1pPr>
            <a:lvl2pPr>
              <a:defRPr sz="1867">
                <a:solidFill>
                  <a:schemeClr val="tx1"/>
                </a:solidFill>
                <a:latin typeface="Times" panose="02020603050405020304" pitchFamily="18" charset="0"/>
                <a:cs typeface="Times" panose="02020603050405020304" pitchFamily="18" charset="0"/>
              </a:defRPr>
            </a:lvl2pPr>
            <a:lvl3pPr>
              <a:defRPr sz="1867">
                <a:solidFill>
                  <a:schemeClr val="tx1"/>
                </a:solidFill>
                <a:latin typeface="Times" panose="02020603050405020304" pitchFamily="18" charset="0"/>
                <a:cs typeface="Times" panose="02020603050405020304" pitchFamily="18" charset="0"/>
              </a:defRPr>
            </a:lvl3pPr>
            <a:lvl4pPr>
              <a:defRPr sz="1867">
                <a:solidFill>
                  <a:schemeClr val="tx1"/>
                </a:solidFill>
                <a:latin typeface="Times" panose="02020603050405020304" pitchFamily="18" charset="0"/>
                <a:cs typeface="Times" panose="02020603050405020304" pitchFamily="18" charset="0"/>
              </a:defRPr>
            </a:lvl4pPr>
            <a:lvl5pPr>
              <a:defRPr sz="1867">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68384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120319" y="165777"/>
            <a:ext cx="11574379" cy="621633"/>
          </a:xfrm>
          <a:prstGeom prst="rect">
            <a:avLst/>
          </a:prstGeom>
        </p:spPr>
        <p:txBody>
          <a:bodyPr/>
          <a:lstStyle>
            <a:lvl1pPr>
              <a:defRPr sz="3467"/>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120319" y="990601"/>
            <a:ext cx="11785600" cy="2687721"/>
          </a:xfrm>
          <a:prstGeom prst="rect">
            <a:avLst/>
          </a:prstGeom>
        </p:spPr>
        <p:txBody>
          <a:bodyPr/>
          <a:lstStyle>
            <a:lvl1pPr marL="457151" indent="-457151">
              <a:buClr>
                <a:srgbClr val="C00000"/>
              </a:buClr>
              <a:buSzPct val="100000"/>
              <a:buFont typeface="Arial" panose="020B0604020202020204" pitchFamily="34" charset="0"/>
              <a:buChar char="•"/>
              <a:defRPr sz="1867">
                <a:solidFill>
                  <a:schemeClr val="tx1"/>
                </a:solidFill>
                <a:latin typeface="Times" panose="02020603050405020304" pitchFamily="18" charset="0"/>
                <a:cs typeface="Times" panose="02020603050405020304" pitchFamily="18" charset="0"/>
              </a:defRPr>
            </a:lvl1pPr>
            <a:lvl2pPr>
              <a:defRPr sz="1867">
                <a:solidFill>
                  <a:schemeClr val="tx1"/>
                </a:solidFill>
                <a:latin typeface="Times" panose="02020603050405020304" pitchFamily="18" charset="0"/>
                <a:cs typeface="Times" panose="02020603050405020304" pitchFamily="18" charset="0"/>
              </a:defRPr>
            </a:lvl2pPr>
            <a:lvl3pPr>
              <a:defRPr sz="1867">
                <a:solidFill>
                  <a:schemeClr val="tx1"/>
                </a:solidFill>
                <a:latin typeface="Times" panose="02020603050405020304" pitchFamily="18" charset="0"/>
                <a:cs typeface="Times" panose="02020603050405020304" pitchFamily="18" charset="0"/>
              </a:defRPr>
            </a:lvl3pPr>
            <a:lvl4pPr>
              <a:defRPr sz="1867">
                <a:solidFill>
                  <a:schemeClr val="tx1"/>
                </a:solidFill>
                <a:latin typeface="Times" panose="02020603050405020304" pitchFamily="18" charset="0"/>
                <a:cs typeface="Times" panose="02020603050405020304" pitchFamily="18" charset="0"/>
              </a:defRPr>
            </a:lvl4pPr>
            <a:lvl5pPr>
              <a:defRPr sz="1867">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6490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120319" y="165777"/>
            <a:ext cx="11574379" cy="621633"/>
          </a:xfrm>
          <a:prstGeom prst="rect">
            <a:avLst/>
          </a:prstGeom>
        </p:spPr>
        <p:txBody>
          <a:bodyPr/>
          <a:lstStyle>
            <a:lvl1pPr>
              <a:defRPr sz="3467"/>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120319" y="990601"/>
            <a:ext cx="11785600" cy="2687721"/>
          </a:xfrm>
          <a:prstGeom prst="rect">
            <a:avLst/>
          </a:prstGeom>
        </p:spPr>
        <p:txBody>
          <a:bodyPr/>
          <a:lstStyle>
            <a:lvl1pPr marL="457151" indent="-457151">
              <a:buClr>
                <a:srgbClr val="C00000"/>
              </a:buClr>
              <a:buSzPct val="100000"/>
              <a:buFont typeface="Arial" panose="020B0604020202020204" pitchFamily="34" charset="0"/>
              <a:buChar char="•"/>
              <a:defRPr sz="1867">
                <a:solidFill>
                  <a:schemeClr val="tx1"/>
                </a:solidFill>
                <a:latin typeface="Times" panose="02020603050405020304" pitchFamily="18" charset="0"/>
                <a:cs typeface="Times" panose="02020603050405020304" pitchFamily="18" charset="0"/>
              </a:defRPr>
            </a:lvl1pPr>
            <a:lvl2pPr>
              <a:defRPr sz="1867">
                <a:solidFill>
                  <a:schemeClr val="tx1"/>
                </a:solidFill>
                <a:latin typeface="Times" panose="02020603050405020304" pitchFamily="18" charset="0"/>
                <a:cs typeface="Times" panose="02020603050405020304" pitchFamily="18" charset="0"/>
              </a:defRPr>
            </a:lvl2pPr>
            <a:lvl3pPr>
              <a:defRPr sz="1867">
                <a:solidFill>
                  <a:schemeClr val="tx1"/>
                </a:solidFill>
                <a:latin typeface="Times" panose="02020603050405020304" pitchFamily="18" charset="0"/>
                <a:cs typeface="Times" panose="02020603050405020304" pitchFamily="18" charset="0"/>
              </a:defRPr>
            </a:lvl3pPr>
            <a:lvl4pPr>
              <a:defRPr sz="1867">
                <a:solidFill>
                  <a:schemeClr val="tx1"/>
                </a:solidFill>
                <a:latin typeface="Times" panose="02020603050405020304" pitchFamily="18" charset="0"/>
                <a:cs typeface="Times" panose="02020603050405020304" pitchFamily="18" charset="0"/>
              </a:defRPr>
            </a:lvl4pPr>
            <a:lvl5pPr>
              <a:defRPr sz="1867">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25781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120319" y="165777"/>
            <a:ext cx="11574379" cy="621633"/>
          </a:xfrm>
          <a:prstGeom prst="rect">
            <a:avLst/>
          </a:prstGeom>
        </p:spPr>
        <p:txBody>
          <a:bodyPr/>
          <a:lstStyle>
            <a:lvl1pPr>
              <a:defRPr sz="3467"/>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120319" y="990601"/>
            <a:ext cx="11785600" cy="2687721"/>
          </a:xfrm>
          <a:prstGeom prst="rect">
            <a:avLst/>
          </a:prstGeom>
        </p:spPr>
        <p:txBody>
          <a:bodyPr/>
          <a:lstStyle>
            <a:lvl1pPr marL="457151" indent="-457151">
              <a:buClr>
                <a:srgbClr val="C00000"/>
              </a:buClr>
              <a:buSzPct val="100000"/>
              <a:buFont typeface="Arial" panose="020B0604020202020204" pitchFamily="34" charset="0"/>
              <a:buChar char="•"/>
              <a:defRPr sz="1867">
                <a:solidFill>
                  <a:schemeClr val="tx1"/>
                </a:solidFill>
                <a:latin typeface="Times" panose="02020603050405020304" pitchFamily="18" charset="0"/>
                <a:cs typeface="Times" panose="02020603050405020304" pitchFamily="18" charset="0"/>
              </a:defRPr>
            </a:lvl1pPr>
            <a:lvl2pPr>
              <a:defRPr sz="1867">
                <a:solidFill>
                  <a:schemeClr val="tx1"/>
                </a:solidFill>
                <a:latin typeface="Times" panose="02020603050405020304" pitchFamily="18" charset="0"/>
                <a:cs typeface="Times" panose="02020603050405020304" pitchFamily="18" charset="0"/>
              </a:defRPr>
            </a:lvl2pPr>
            <a:lvl3pPr>
              <a:defRPr sz="1867">
                <a:solidFill>
                  <a:schemeClr val="tx1"/>
                </a:solidFill>
                <a:latin typeface="Times" panose="02020603050405020304" pitchFamily="18" charset="0"/>
                <a:cs typeface="Times" panose="02020603050405020304" pitchFamily="18" charset="0"/>
              </a:defRPr>
            </a:lvl3pPr>
            <a:lvl4pPr>
              <a:defRPr sz="1867">
                <a:solidFill>
                  <a:schemeClr val="tx1"/>
                </a:solidFill>
                <a:latin typeface="Times" panose="02020603050405020304" pitchFamily="18" charset="0"/>
                <a:cs typeface="Times" panose="02020603050405020304" pitchFamily="18" charset="0"/>
              </a:defRPr>
            </a:lvl4pPr>
            <a:lvl5pPr>
              <a:defRPr sz="1867">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33720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7122523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D3841C-3A3E-9519-CE0F-B69C9073D47C}"/>
              </a:ext>
            </a:extLst>
          </p:cNvPr>
          <p:cNvSpPr>
            <a:spLocks noGrp="1"/>
          </p:cNvSpPr>
          <p:nvPr>
            <p:ph type="dt" sz="half" idx="10"/>
          </p:nvPr>
        </p:nvSpPr>
        <p:spPr/>
        <p:txBody>
          <a:bodyPr/>
          <a:lstStyle/>
          <a:p>
            <a:fld id="{A58558B5-A704-4066-AFF1-D9C91067895A}" type="datetimeFigureOut">
              <a:rPr lang="en-US" smtClean="0"/>
              <a:t>10/14/2024</a:t>
            </a:fld>
            <a:endParaRPr lang="en-US"/>
          </a:p>
        </p:txBody>
      </p:sp>
      <p:sp>
        <p:nvSpPr>
          <p:cNvPr id="3" name="Footer Placeholder 2">
            <a:extLst>
              <a:ext uri="{FF2B5EF4-FFF2-40B4-BE49-F238E27FC236}">
                <a16:creationId xmlns:a16="http://schemas.microsoft.com/office/drawing/2014/main" id="{66C7D6AE-FB08-0C73-0DA3-0FB8EF8D14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DC0048-1550-8A57-8271-D914DFD81A2B}"/>
              </a:ext>
            </a:extLst>
          </p:cNvPr>
          <p:cNvSpPr>
            <a:spLocks noGrp="1"/>
          </p:cNvSpPr>
          <p:nvPr>
            <p:ph type="sldNum" sz="quarter" idx="12"/>
          </p:nvPr>
        </p:nvSpPr>
        <p:spPr/>
        <p:txBody>
          <a:bodyPr/>
          <a:lstStyle/>
          <a:p>
            <a:fld id="{EC48BDAF-84EC-44C8-83B4-3A7C44F40F2B}" type="slidenum">
              <a:rPr lang="en-US" smtClean="0"/>
              <a:t>‹#›</a:t>
            </a:fld>
            <a:endParaRPr lang="en-US"/>
          </a:p>
        </p:txBody>
      </p:sp>
    </p:spTree>
    <p:extLst>
      <p:ext uri="{BB962C8B-B14F-4D97-AF65-F5344CB8AC3E}">
        <p14:creationId xmlns:p14="http://schemas.microsoft.com/office/powerpoint/2010/main" val="4148108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C87A-517E-FC83-E374-70E263A84F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42A186-30A3-DF12-D31D-7482DE7697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A0C52B-C930-DF0F-F182-49CD740EB9B3}"/>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5" name="Footer Placeholder 4">
            <a:extLst>
              <a:ext uri="{FF2B5EF4-FFF2-40B4-BE49-F238E27FC236}">
                <a16:creationId xmlns:a16="http://schemas.microsoft.com/office/drawing/2014/main" id="{6629F8B6-951D-72C3-D570-0331FFB3C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65D42-26AC-D9D3-A4A2-0717BAEB1F61}"/>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34102822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64B36-863A-4DA2-8321-6D48522577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84BAAD-E934-43BD-B264-6D94F4063206}"/>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631AFA-5D6F-465C-A124-24A650ECB29B}"/>
              </a:ext>
            </a:extLst>
          </p:cNvPr>
          <p:cNvSpPr>
            <a:spLocks noGrp="1"/>
          </p:cNvSpPr>
          <p:nvPr>
            <p:ph type="dt" sz="half" idx="10"/>
          </p:nvPr>
        </p:nvSpPr>
        <p:spPr/>
        <p:txBody>
          <a:bodyPr/>
          <a:lstStyle/>
          <a:p>
            <a:fld id="{3C69C015-9992-4A71-AD62-67388A111585}" type="datetimeFigureOut">
              <a:rPr lang="en-US" smtClean="0"/>
              <a:t>10/14/2024</a:t>
            </a:fld>
            <a:endParaRPr lang="en-US"/>
          </a:p>
        </p:txBody>
      </p:sp>
      <p:sp>
        <p:nvSpPr>
          <p:cNvPr id="5" name="Footer Placeholder 4">
            <a:extLst>
              <a:ext uri="{FF2B5EF4-FFF2-40B4-BE49-F238E27FC236}">
                <a16:creationId xmlns:a16="http://schemas.microsoft.com/office/drawing/2014/main" id="{B3FA0FC4-B2A4-4B99-9381-2ED4C777B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89A753-DF2C-4AB0-A800-7F7BB1D817E7}"/>
              </a:ext>
            </a:extLst>
          </p:cNvPr>
          <p:cNvSpPr>
            <a:spLocks noGrp="1"/>
          </p:cNvSpPr>
          <p:nvPr>
            <p:ph type="sldNum" sz="quarter" idx="12"/>
          </p:nvPr>
        </p:nvSpPr>
        <p:spPr/>
        <p:txBody>
          <a:bodyPr/>
          <a:lstStyle/>
          <a:p>
            <a:fld id="{9DA8466D-C3B6-4B34-922C-58C14A628D8D}" type="slidenum">
              <a:rPr lang="en-US" smtClean="0"/>
              <a:t>‹#›</a:t>
            </a:fld>
            <a:endParaRPr lang="en-US"/>
          </a:p>
        </p:txBody>
      </p:sp>
    </p:spTree>
    <p:extLst>
      <p:ext uri="{BB962C8B-B14F-4D97-AF65-F5344CB8AC3E}">
        <p14:creationId xmlns:p14="http://schemas.microsoft.com/office/powerpoint/2010/main" val="525305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27AA-A1E1-4B78-A6F3-D7EB5EB21D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9187C-40CD-427E-A6CD-6AA44FEC09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441B4-2325-4843-A383-DD11D0866E1B}"/>
              </a:ext>
            </a:extLst>
          </p:cNvPr>
          <p:cNvSpPr>
            <a:spLocks noGrp="1"/>
          </p:cNvSpPr>
          <p:nvPr>
            <p:ph type="dt" sz="half" idx="10"/>
          </p:nvPr>
        </p:nvSpPr>
        <p:spPr/>
        <p:txBody>
          <a:bodyPr/>
          <a:lstStyle/>
          <a:p>
            <a:fld id="{3C69C015-9992-4A71-AD62-67388A111585}" type="datetimeFigureOut">
              <a:rPr lang="en-US" smtClean="0"/>
              <a:t>10/14/2024</a:t>
            </a:fld>
            <a:endParaRPr lang="en-US"/>
          </a:p>
        </p:txBody>
      </p:sp>
      <p:sp>
        <p:nvSpPr>
          <p:cNvPr id="5" name="Footer Placeholder 4">
            <a:extLst>
              <a:ext uri="{FF2B5EF4-FFF2-40B4-BE49-F238E27FC236}">
                <a16:creationId xmlns:a16="http://schemas.microsoft.com/office/drawing/2014/main" id="{E074F447-CEEA-42F9-9B92-E64801173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0C897-9A3E-474F-B2A2-1AEAE17FF291}"/>
              </a:ext>
            </a:extLst>
          </p:cNvPr>
          <p:cNvSpPr>
            <a:spLocks noGrp="1"/>
          </p:cNvSpPr>
          <p:nvPr>
            <p:ph type="sldNum" sz="quarter" idx="12"/>
          </p:nvPr>
        </p:nvSpPr>
        <p:spPr/>
        <p:txBody>
          <a:bodyPr/>
          <a:lstStyle/>
          <a:p>
            <a:fld id="{9DA8466D-C3B6-4B34-922C-58C14A628D8D}" type="slidenum">
              <a:rPr lang="en-US" smtClean="0"/>
              <a:t>‹#›</a:t>
            </a:fld>
            <a:endParaRPr lang="en-US"/>
          </a:p>
        </p:txBody>
      </p:sp>
    </p:spTree>
    <p:extLst>
      <p:ext uri="{BB962C8B-B14F-4D97-AF65-F5344CB8AC3E}">
        <p14:creationId xmlns:p14="http://schemas.microsoft.com/office/powerpoint/2010/main" val="3003137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4B201-60D8-3B36-D4EF-389A527D8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51DFFE-5D97-5676-DF48-6D34C3E116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E95015-CF9B-83FA-D7B5-D65751843672}"/>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5" name="Footer Placeholder 4">
            <a:extLst>
              <a:ext uri="{FF2B5EF4-FFF2-40B4-BE49-F238E27FC236}">
                <a16:creationId xmlns:a16="http://schemas.microsoft.com/office/drawing/2014/main" id="{A0940872-852B-1B26-2BC5-A061F3BE4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30320B-2307-F8A7-FC43-44F2FEB67187}"/>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638511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A373-6705-7723-32FE-50D62F3C27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0476FC-0E85-7954-5DFD-0CE6925D1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60E109-A7FA-CC67-8E9F-406D969069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EC07B0-4AD8-FF7F-AEF7-213486867AC7}"/>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6" name="Footer Placeholder 5">
            <a:extLst>
              <a:ext uri="{FF2B5EF4-FFF2-40B4-BE49-F238E27FC236}">
                <a16:creationId xmlns:a16="http://schemas.microsoft.com/office/drawing/2014/main" id="{568EF416-BCBA-261B-5B01-734EEEC44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C967F-8E7B-0671-C79D-2E2D7FD72B16}"/>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158415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2D9F4-E909-ACB8-A977-DFB5D6792E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1ABEFD-AF87-FBAE-79E4-C62BC69B0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76F9E0-9459-7117-8515-19BE6FC4F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5A8BF8-DFAC-277E-3D1B-9A710B13B7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038EA6-8C5E-5D6E-43C8-6071405D6D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EAB3C6-3127-DF3F-0719-4F7C1B77770E}"/>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8" name="Footer Placeholder 7">
            <a:extLst>
              <a:ext uri="{FF2B5EF4-FFF2-40B4-BE49-F238E27FC236}">
                <a16:creationId xmlns:a16="http://schemas.microsoft.com/office/drawing/2014/main" id="{ED35A67D-8EC2-1F3E-2A16-F292A83BFC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173784-DD25-24F4-D37C-2FD2C1EAF1F2}"/>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1395379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5772-F6D6-B2D4-B2EE-4A686D0E3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1F96B3-E578-418F-491F-55CEAA6996DC}"/>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4" name="Footer Placeholder 3">
            <a:extLst>
              <a:ext uri="{FF2B5EF4-FFF2-40B4-BE49-F238E27FC236}">
                <a16:creationId xmlns:a16="http://schemas.microsoft.com/office/drawing/2014/main" id="{414756EB-A9AB-18E4-120A-00466D1C71A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CD86D0-7FE7-4224-EB6D-C41541AF1433}"/>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1702683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5B9F7B-2895-6B29-BBF9-2C230399D437}"/>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3" name="Footer Placeholder 2">
            <a:extLst>
              <a:ext uri="{FF2B5EF4-FFF2-40B4-BE49-F238E27FC236}">
                <a16:creationId xmlns:a16="http://schemas.microsoft.com/office/drawing/2014/main" id="{822FEFD3-98B4-A749-756D-402DC4B987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0382-412A-8B79-DF3A-B113E55BE377}"/>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2911460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6175-095C-09D3-7C0E-F6D256EF5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834BC2-ACDA-2308-F85A-24DA285D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1AD0CB-A8F4-2627-5118-C75A5A843A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0ADEBC-ED76-AC4E-5D9C-7EB7651D1F94}"/>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6" name="Footer Placeholder 5">
            <a:extLst>
              <a:ext uri="{FF2B5EF4-FFF2-40B4-BE49-F238E27FC236}">
                <a16:creationId xmlns:a16="http://schemas.microsoft.com/office/drawing/2014/main" id="{0A686057-B05E-926F-5893-5D48261CF5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C05113-BB89-CF21-F24D-83849866A587}"/>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2023017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9543-B4C1-3D87-D162-D3A3BFC98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3B311-5924-8F8A-33F2-D1786AF6C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85B23A-B141-AE51-06BD-BA493B25A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156EC-9E30-201C-8FB0-5C32B13F1B95}"/>
              </a:ext>
            </a:extLst>
          </p:cNvPr>
          <p:cNvSpPr>
            <a:spLocks noGrp="1"/>
          </p:cNvSpPr>
          <p:nvPr>
            <p:ph type="dt" sz="half" idx="10"/>
          </p:nvPr>
        </p:nvSpPr>
        <p:spPr/>
        <p:txBody>
          <a:bodyPr/>
          <a:lstStyle/>
          <a:p>
            <a:fld id="{C0692B73-E8AB-4A6F-A25A-498AD7C3CC71}" type="datetimeFigureOut">
              <a:rPr lang="en-US" smtClean="0"/>
              <a:t>10/14/2024</a:t>
            </a:fld>
            <a:endParaRPr lang="en-US"/>
          </a:p>
        </p:txBody>
      </p:sp>
      <p:sp>
        <p:nvSpPr>
          <p:cNvPr id="6" name="Footer Placeholder 5">
            <a:extLst>
              <a:ext uri="{FF2B5EF4-FFF2-40B4-BE49-F238E27FC236}">
                <a16:creationId xmlns:a16="http://schemas.microsoft.com/office/drawing/2014/main" id="{FB26C8D1-57AE-229D-D49F-EAB7BFBD7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CB279-F6C9-02A1-FEBC-7C1AB0189524}"/>
              </a:ext>
            </a:extLst>
          </p:cNvPr>
          <p:cNvSpPr>
            <a:spLocks noGrp="1"/>
          </p:cNvSpPr>
          <p:nvPr>
            <p:ph type="sldNum" sz="quarter" idx="12"/>
          </p:nvPr>
        </p:nvSpPr>
        <p:spPr/>
        <p:txBody>
          <a:bodyPr/>
          <a:lstStyle/>
          <a:p>
            <a:fld id="{92E1CA6B-DA9B-4DB4-A480-ED50164FA53D}" type="slidenum">
              <a:rPr lang="en-US" smtClean="0"/>
              <a:t>‹#›</a:t>
            </a:fld>
            <a:endParaRPr lang="en-US"/>
          </a:p>
        </p:txBody>
      </p:sp>
    </p:spTree>
    <p:extLst>
      <p:ext uri="{BB962C8B-B14F-4D97-AF65-F5344CB8AC3E}">
        <p14:creationId xmlns:p14="http://schemas.microsoft.com/office/powerpoint/2010/main" val="3220501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image" Target="../media/image1.png"/><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377C8-2E14-8DA1-53D0-E2FE59A4FE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7F0B65-C9E8-246C-CFEC-736CE79F7E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55290-4239-EA0D-A173-F6CA7FCB65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692B73-E8AB-4A6F-A25A-498AD7C3CC71}" type="datetimeFigureOut">
              <a:rPr lang="en-US" smtClean="0"/>
              <a:t>10/14/2024</a:t>
            </a:fld>
            <a:endParaRPr lang="en-US"/>
          </a:p>
        </p:txBody>
      </p:sp>
      <p:sp>
        <p:nvSpPr>
          <p:cNvPr id="5" name="Footer Placeholder 4">
            <a:extLst>
              <a:ext uri="{FF2B5EF4-FFF2-40B4-BE49-F238E27FC236}">
                <a16:creationId xmlns:a16="http://schemas.microsoft.com/office/drawing/2014/main" id="{9A822365-993F-4C2A-7D57-83F5CD349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2189E2-CE39-9DC6-0BBA-E7B3B8B19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E1CA6B-DA9B-4DB4-A480-ED50164FA53D}" type="slidenum">
              <a:rPr lang="en-US" smtClean="0"/>
              <a:t>‹#›</a:t>
            </a:fld>
            <a:endParaRPr lang="en-US"/>
          </a:p>
        </p:txBody>
      </p:sp>
    </p:spTree>
    <p:extLst>
      <p:ext uri="{BB962C8B-B14F-4D97-AF65-F5344CB8AC3E}">
        <p14:creationId xmlns:p14="http://schemas.microsoft.com/office/powerpoint/2010/main" val="2747267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0" y="6178589"/>
            <a:ext cx="12192000" cy="679425"/>
          </a:xfrm>
          <a:prstGeom prst="rect">
            <a:avLst/>
          </a:prstGeom>
          <a:solidFill>
            <a:srgbClr val="C8102E"/>
          </a:solidFill>
          <a:ln w="9525">
            <a:noFill/>
            <a:miter lim="800000"/>
            <a:headEnd/>
            <a:tailEnd/>
          </a:ln>
          <a:effectLst/>
        </p:spPr>
        <p:txBody>
          <a:bodyPr wrap="none" anchor="ctr">
            <a:prstTxWarp prst="textNoShape">
              <a:avLst/>
            </a:prstTxWarp>
          </a:bodyPr>
          <a:lstStyle/>
          <a:p>
            <a:endParaRPr lang="en-US" sz="3753"/>
          </a:p>
        </p:txBody>
      </p:sp>
      <p:sp>
        <p:nvSpPr>
          <p:cNvPr id="1035" name="Text Box 11"/>
          <p:cNvSpPr txBox="1">
            <a:spLocks noChangeArrowheads="1"/>
          </p:cNvSpPr>
          <p:nvPr/>
        </p:nvSpPr>
        <p:spPr bwMode="auto">
          <a:xfrm>
            <a:off x="283645" y="3489330"/>
            <a:ext cx="184731" cy="669863"/>
          </a:xfrm>
          <a:prstGeom prst="rect">
            <a:avLst/>
          </a:prstGeom>
          <a:noFill/>
          <a:ln w="9525">
            <a:noFill/>
            <a:miter lim="800000"/>
            <a:headEnd/>
            <a:tailEnd/>
          </a:ln>
          <a:effectLst/>
        </p:spPr>
        <p:txBody>
          <a:bodyPr wrap="none">
            <a:prstTxWarp prst="textNoShape">
              <a:avLst/>
            </a:prstTxWarp>
            <a:spAutoFit/>
          </a:bodyPr>
          <a:lstStyle/>
          <a:p>
            <a:endParaRPr lang="en-US" sz="3753"/>
          </a:p>
        </p:txBody>
      </p:sp>
      <p:pic>
        <p:nvPicPr>
          <p:cNvPr id="12" name="Picture 11" descr="ISU LEFT white.eps"/>
          <p:cNvPicPr>
            <a:picLocks noChangeAspect="1"/>
          </p:cNvPicPr>
          <p:nvPr userDrawn="1"/>
        </p:nvPicPr>
        <p:blipFill>
          <a:blip r:embed="rId11" cstate="screen">
            <a:extLst>
              <a:ext uri="{28A0092B-C50C-407E-A947-70E740481C1C}">
                <a14:useLocalDpi xmlns:a14="http://schemas.microsoft.com/office/drawing/2010/main"/>
              </a:ext>
            </a:extLst>
          </a:blip>
          <a:srcRect/>
          <a:stretch>
            <a:fillRect/>
          </a:stretch>
        </p:blipFill>
        <p:spPr bwMode="auto">
          <a:xfrm>
            <a:off x="508000" y="6384965"/>
            <a:ext cx="3195320" cy="263145"/>
          </a:xfrm>
          <a:prstGeom prst="rect">
            <a:avLst/>
          </a:prstGeom>
          <a:noFill/>
          <a:ln w="9525">
            <a:noFill/>
            <a:miter lim="800000"/>
            <a:headEnd/>
            <a:tailEnd/>
          </a:ln>
        </p:spPr>
      </p:pic>
      <p:cxnSp>
        <p:nvCxnSpPr>
          <p:cNvPr id="10" name="Straight Connector 9"/>
          <p:cNvCxnSpPr/>
          <p:nvPr userDrawn="1"/>
        </p:nvCxnSpPr>
        <p:spPr bwMode="auto">
          <a:xfrm>
            <a:off x="11277600" y="6421967"/>
            <a:ext cx="0" cy="203200"/>
          </a:xfrm>
          <a:prstGeom prst="line">
            <a:avLst/>
          </a:prstGeom>
          <a:solidFill>
            <a:schemeClr val="accent1"/>
          </a:solidFill>
          <a:ln w="9525" cap="flat" cmpd="sng" algn="ctr">
            <a:solidFill>
              <a:srgbClr val="F1BE48"/>
            </a:solidFill>
            <a:prstDash val="solid"/>
            <a:round/>
            <a:headEnd type="none" w="med" len="med"/>
            <a:tailEnd type="none" w="med" len="med"/>
          </a:ln>
          <a:effectLst/>
        </p:spPr>
      </p:cxnSp>
      <p:sp>
        <p:nvSpPr>
          <p:cNvPr id="18" name="Slide Number Placeholder 5"/>
          <p:cNvSpPr txBox="1">
            <a:spLocks/>
          </p:cNvSpPr>
          <p:nvPr userDrawn="1"/>
        </p:nvSpPr>
        <p:spPr>
          <a:xfrm>
            <a:off x="11379200" y="6340486"/>
            <a:ext cx="711200" cy="366183"/>
          </a:xfrm>
          <a:prstGeom prst="rect">
            <a:avLst/>
          </a:prstGeom>
        </p:spPr>
        <p:txBody>
          <a:bodyPr vert="horz" lIns="121921" tIns="60960" rIns="121921" bIns="6096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algn="l"/>
            <a:fld id="{60FAC648-EA3A-9C41-B47D-FEC33027B8CE}" type="slidenum">
              <a:rPr lang="en-US" sz="1600" smtClean="0">
                <a:solidFill>
                  <a:schemeClr val="bg1"/>
                </a:solidFill>
              </a:rPr>
              <a:pPr algn="l"/>
              <a:t>‹#›</a:t>
            </a:fld>
            <a:endParaRPr lang="en-US" sz="1600" dirty="0">
              <a:solidFill>
                <a:schemeClr val="bg1"/>
              </a:solidFill>
            </a:endParaRPr>
          </a:p>
        </p:txBody>
      </p:sp>
    </p:spTree>
    <p:extLst>
      <p:ext uri="{BB962C8B-B14F-4D97-AF65-F5344CB8AC3E}">
        <p14:creationId xmlns:p14="http://schemas.microsoft.com/office/powerpoint/2010/main" val="25414625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hf hdr="0" dt="0"/>
  <p:txStyles>
    <p:titleStyle>
      <a:lvl1pPr algn="l" rtl="0" eaLnBrk="1" fontAlgn="base" hangingPunct="1">
        <a:spcBef>
          <a:spcPct val="0"/>
        </a:spcBef>
        <a:spcAft>
          <a:spcPct val="0"/>
        </a:spcAft>
        <a:defRPr sz="4667">
          <a:solidFill>
            <a:srgbClr val="C8102E"/>
          </a:solidFill>
          <a:latin typeface="+mj-lt"/>
          <a:ea typeface="+mj-ea"/>
          <a:cs typeface="+mj-cs"/>
        </a:defRPr>
      </a:lvl1pPr>
      <a:lvl2pPr algn="l" rtl="0" eaLnBrk="1" fontAlgn="base" hangingPunct="1">
        <a:spcBef>
          <a:spcPct val="0"/>
        </a:spcBef>
        <a:spcAft>
          <a:spcPct val="0"/>
        </a:spcAft>
        <a:defRPr sz="4667">
          <a:solidFill>
            <a:srgbClr val="CE1126"/>
          </a:solidFill>
          <a:latin typeface="Univers 67 CondensedBold" charset="0"/>
        </a:defRPr>
      </a:lvl2pPr>
      <a:lvl3pPr algn="l" rtl="0" eaLnBrk="1" fontAlgn="base" hangingPunct="1">
        <a:spcBef>
          <a:spcPct val="0"/>
        </a:spcBef>
        <a:spcAft>
          <a:spcPct val="0"/>
        </a:spcAft>
        <a:defRPr sz="4667">
          <a:solidFill>
            <a:srgbClr val="CE1126"/>
          </a:solidFill>
          <a:latin typeface="Univers 67 CondensedBold" charset="0"/>
        </a:defRPr>
      </a:lvl3pPr>
      <a:lvl4pPr algn="l" rtl="0" eaLnBrk="1" fontAlgn="base" hangingPunct="1">
        <a:spcBef>
          <a:spcPct val="0"/>
        </a:spcBef>
        <a:spcAft>
          <a:spcPct val="0"/>
        </a:spcAft>
        <a:defRPr sz="4667">
          <a:solidFill>
            <a:srgbClr val="CE1126"/>
          </a:solidFill>
          <a:latin typeface="Univers 67 CondensedBold" charset="0"/>
        </a:defRPr>
      </a:lvl4pPr>
      <a:lvl5pPr algn="l" rtl="0" eaLnBrk="1" fontAlgn="base" hangingPunct="1">
        <a:spcBef>
          <a:spcPct val="0"/>
        </a:spcBef>
        <a:spcAft>
          <a:spcPct val="0"/>
        </a:spcAft>
        <a:defRPr sz="4667">
          <a:solidFill>
            <a:srgbClr val="CE1126"/>
          </a:solidFill>
          <a:latin typeface="Univers 67 CondensedBold" charset="0"/>
        </a:defRPr>
      </a:lvl5pPr>
      <a:lvl6pPr marL="609534" algn="l" rtl="0" eaLnBrk="1" fontAlgn="base" hangingPunct="1">
        <a:spcBef>
          <a:spcPct val="0"/>
        </a:spcBef>
        <a:spcAft>
          <a:spcPct val="0"/>
        </a:spcAft>
        <a:defRPr sz="4667">
          <a:solidFill>
            <a:srgbClr val="CE1126"/>
          </a:solidFill>
          <a:latin typeface="Univers 67 CondensedBold" charset="0"/>
        </a:defRPr>
      </a:lvl6pPr>
      <a:lvl7pPr marL="1219075" algn="l" rtl="0" eaLnBrk="1" fontAlgn="base" hangingPunct="1">
        <a:spcBef>
          <a:spcPct val="0"/>
        </a:spcBef>
        <a:spcAft>
          <a:spcPct val="0"/>
        </a:spcAft>
        <a:defRPr sz="4667">
          <a:solidFill>
            <a:srgbClr val="CE1126"/>
          </a:solidFill>
          <a:latin typeface="Univers 67 CondensedBold" charset="0"/>
        </a:defRPr>
      </a:lvl7pPr>
      <a:lvl8pPr marL="1828605" algn="l" rtl="0" eaLnBrk="1" fontAlgn="base" hangingPunct="1">
        <a:spcBef>
          <a:spcPct val="0"/>
        </a:spcBef>
        <a:spcAft>
          <a:spcPct val="0"/>
        </a:spcAft>
        <a:defRPr sz="4667">
          <a:solidFill>
            <a:srgbClr val="CE1126"/>
          </a:solidFill>
          <a:latin typeface="Univers 67 CondensedBold" charset="0"/>
        </a:defRPr>
      </a:lvl8pPr>
      <a:lvl9pPr marL="2438142" algn="l" rtl="0" eaLnBrk="1" fontAlgn="base" hangingPunct="1">
        <a:spcBef>
          <a:spcPct val="0"/>
        </a:spcBef>
        <a:spcAft>
          <a:spcPct val="0"/>
        </a:spcAft>
        <a:defRPr sz="4667">
          <a:solidFill>
            <a:srgbClr val="CE1126"/>
          </a:solidFill>
          <a:latin typeface="Univers 67 CondensedBold" charset="0"/>
        </a:defRPr>
      </a:lvl9pPr>
    </p:titleStyle>
    <p:bodyStyle>
      <a:lvl1pPr marL="457151" indent="-457151" algn="l" rtl="0" eaLnBrk="1" fontAlgn="base" hangingPunct="1">
        <a:spcBef>
          <a:spcPct val="20000"/>
        </a:spcBef>
        <a:spcAft>
          <a:spcPct val="0"/>
        </a:spcAft>
        <a:buClr>
          <a:srgbClr val="CE1126"/>
        </a:buClr>
        <a:buSzPct val="80000"/>
        <a:buFont typeface="Times" charset="0"/>
        <a:buChar char="•"/>
        <a:defRPr sz="3467">
          <a:solidFill>
            <a:srgbClr val="6E6259"/>
          </a:solidFill>
          <a:latin typeface="+mn-lt"/>
          <a:ea typeface="+mn-ea"/>
          <a:cs typeface="+mn-cs"/>
        </a:defRPr>
      </a:lvl1pPr>
      <a:lvl2pPr marL="990495" indent="-380960" algn="l" rtl="0" eaLnBrk="1" fontAlgn="base" hangingPunct="1">
        <a:spcBef>
          <a:spcPct val="20000"/>
        </a:spcBef>
        <a:spcAft>
          <a:spcPct val="0"/>
        </a:spcAft>
        <a:buClr>
          <a:srgbClr val="CE1126"/>
        </a:buClr>
        <a:buSzPct val="80000"/>
        <a:buFont typeface="Times" charset="0"/>
        <a:buChar char="•"/>
        <a:defRPr sz="3467">
          <a:solidFill>
            <a:srgbClr val="6E6259"/>
          </a:solidFill>
          <a:latin typeface="+mn-lt"/>
          <a:ea typeface="Geneva" charset="-128"/>
        </a:defRPr>
      </a:lvl2pPr>
      <a:lvl3pPr marL="1523838" indent="-304768" algn="l" rtl="0" eaLnBrk="1" fontAlgn="base" hangingPunct="1">
        <a:spcBef>
          <a:spcPct val="20000"/>
        </a:spcBef>
        <a:spcAft>
          <a:spcPct val="0"/>
        </a:spcAft>
        <a:buClr>
          <a:srgbClr val="CE1126"/>
        </a:buClr>
        <a:buSzPct val="80000"/>
        <a:buFont typeface="Times" charset="0"/>
        <a:buChar char="•"/>
        <a:defRPr sz="3467">
          <a:solidFill>
            <a:srgbClr val="6E6259"/>
          </a:solidFill>
          <a:latin typeface="+mn-lt"/>
          <a:ea typeface="Geneva" charset="-128"/>
        </a:defRPr>
      </a:lvl3pPr>
      <a:lvl4pPr marL="2133375" indent="-304768" algn="l" rtl="0" eaLnBrk="1" fontAlgn="base" hangingPunct="1">
        <a:spcBef>
          <a:spcPct val="20000"/>
        </a:spcBef>
        <a:spcAft>
          <a:spcPct val="0"/>
        </a:spcAft>
        <a:buClr>
          <a:srgbClr val="CE1126"/>
        </a:buClr>
        <a:buSzPct val="80000"/>
        <a:buFont typeface="Times" charset="0"/>
        <a:buChar char="•"/>
        <a:defRPr sz="3467">
          <a:solidFill>
            <a:srgbClr val="6E6259"/>
          </a:solidFill>
          <a:latin typeface="+mn-lt"/>
          <a:ea typeface="Geneva" charset="-128"/>
        </a:defRPr>
      </a:lvl4pPr>
      <a:lvl5pPr marL="2742909" indent="-304768" algn="l" rtl="0" eaLnBrk="1" fontAlgn="base" hangingPunct="1">
        <a:spcBef>
          <a:spcPct val="20000"/>
        </a:spcBef>
        <a:spcAft>
          <a:spcPct val="0"/>
        </a:spcAft>
        <a:buClr>
          <a:srgbClr val="CE1126"/>
        </a:buClr>
        <a:buSzPct val="80000"/>
        <a:buFont typeface="Times" charset="0"/>
        <a:buChar char="•"/>
        <a:defRPr sz="3467">
          <a:solidFill>
            <a:srgbClr val="6E6259"/>
          </a:solidFill>
          <a:latin typeface="+mn-lt"/>
          <a:ea typeface="Geneva" charset="-128"/>
        </a:defRPr>
      </a:lvl5pPr>
      <a:lvl6pPr marL="3352446" indent="-304768" algn="l" rtl="0" eaLnBrk="1" fontAlgn="base" hangingPunct="1">
        <a:spcBef>
          <a:spcPct val="20000"/>
        </a:spcBef>
        <a:spcAft>
          <a:spcPct val="0"/>
        </a:spcAft>
        <a:buClr>
          <a:srgbClr val="CE1126"/>
        </a:buClr>
        <a:buSzPct val="80000"/>
        <a:buFont typeface="Times" charset="0"/>
        <a:buChar char="•"/>
        <a:defRPr sz="3467">
          <a:solidFill>
            <a:srgbClr val="7A6E67"/>
          </a:solidFill>
          <a:latin typeface="+mn-lt"/>
          <a:ea typeface="Geneva" charset="-128"/>
        </a:defRPr>
      </a:lvl6pPr>
      <a:lvl7pPr marL="3961984" indent="-304768" algn="l" rtl="0" eaLnBrk="1" fontAlgn="base" hangingPunct="1">
        <a:spcBef>
          <a:spcPct val="20000"/>
        </a:spcBef>
        <a:spcAft>
          <a:spcPct val="0"/>
        </a:spcAft>
        <a:buClr>
          <a:srgbClr val="CE1126"/>
        </a:buClr>
        <a:buSzPct val="80000"/>
        <a:buFont typeface="Times" charset="0"/>
        <a:buChar char="•"/>
        <a:defRPr sz="3467">
          <a:solidFill>
            <a:srgbClr val="7A6E67"/>
          </a:solidFill>
          <a:latin typeface="+mn-lt"/>
          <a:ea typeface="Geneva" charset="-128"/>
        </a:defRPr>
      </a:lvl7pPr>
      <a:lvl8pPr marL="4571519" indent="-304768" algn="l" rtl="0" eaLnBrk="1" fontAlgn="base" hangingPunct="1">
        <a:spcBef>
          <a:spcPct val="20000"/>
        </a:spcBef>
        <a:spcAft>
          <a:spcPct val="0"/>
        </a:spcAft>
        <a:buClr>
          <a:srgbClr val="CE1126"/>
        </a:buClr>
        <a:buSzPct val="80000"/>
        <a:buFont typeface="Times" charset="0"/>
        <a:buChar char="•"/>
        <a:defRPr sz="3467">
          <a:solidFill>
            <a:srgbClr val="7A6E67"/>
          </a:solidFill>
          <a:latin typeface="+mn-lt"/>
          <a:ea typeface="Geneva" charset="-128"/>
        </a:defRPr>
      </a:lvl8pPr>
      <a:lvl9pPr marL="5181052" indent="-304768" algn="l" rtl="0" eaLnBrk="1" fontAlgn="base" hangingPunct="1">
        <a:spcBef>
          <a:spcPct val="20000"/>
        </a:spcBef>
        <a:spcAft>
          <a:spcPct val="0"/>
        </a:spcAft>
        <a:buClr>
          <a:srgbClr val="CE1126"/>
        </a:buClr>
        <a:buSzPct val="80000"/>
        <a:buFont typeface="Times" charset="0"/>
        <a:buChar char="•"/>
        <a:defRPr sz="3467">
          <a:solidFill>
            <a:srgbClr val="7A6E67"/>
          </a:solidFill>
          <a:latin typeface="+mn-lt"/>
          <a:ea typeface="Geneva" charset="-128"/>
        </a:defRPr>
      </a:lvl9pPr>
    </p:bodyStyle>
    <p:otherStyle>
      <a:defPPr>
        <a:defRPr lang="en-US"/>
      </a:defPPr>
      <a:lvl1pPr marL="0" algn="l" defTabSz="609534" rtl="0" eaLnBrk="1" latinLnBrk="0" hangingPunct="1">
        <a:defRPr sz="2403" kern="1200">
          <a:solidFill>
            <a:schemeClr val="tx1"/>
          </a:solidFill>
          <a:latin typeface="+mn-lt"/>
          <a:ea typeface="+mn-ea"/>
          <a:cs typeface="+mn-cs"/>
        </a:defRPr>
      </a:lvl1pPr>
      <a:lvl2pPr marL="609534" algn="l" defTabSz="609534" rtl="0" eaLnBrk="1" latinLnBrk="0" hangingPunct="1">
        <a:defRPr sz="2403" kern="1200">
          <a:solidFill>
            <a:schemeClr val="tx1"/>
          </a:solidFill>
          <a:latin typeface="+mn-lt"/>
          <a:ea typeface="+mn-ea"/>
          <a:cs typeface="+mn-cs"/>
        </a:defRPr>
      </a:lvl2pPr>
      <a:lvl3pPr marL="1219075" algn="l" defTabSz="609534" rtl="0" eaLnBrk="1" latinLnBrk="0" hangingPunct="1">
        <a:defRPr sz="2403" kern="1200">
          <a:solidFill>
            <a:schemeClr val="tx1"/>
          </a:solidFill>
          <a:latin typeface="+mn-lt"/>
          <a:ea typeface="+mn-ea"/>
          <a:cs typeface="+mn-cs"/>
        </a:defRPr>
      </a:lvl3pPr>
      <a:lvl4pPr marL="1828605" algn="l" defTabSz="609534" rtl="0" eaLnBrk="1" latinLnBrk="0" hangingPunct="1">
        <a:defRPr sz="2403" kern="1200">
          <a:solidFill>
            <a:schemeClr val="tx1"/>
          </a:solidFill>
          <a:latin typeface="+mn-lt"/>
          <a:ea typeface="+mn-ea"/>
          <a:cs typeface="+mn-cs"/>
        </a:defRPr>
      </a:lvl4pPr>
      <a:lvl5pPr marL="2438142" algn="l" defTabSz="609534" rtl="0" eaLnBrk="1" latinLnBrk="0" hangingPunct="1">
        <a:defRPr sz="2403" kern="1200">
          <a:solidFill>
            <a:schemeClr val="tx1"/>
          </a:solidFill>
          <a:latin typeface="+mn-lt"/>
          <a:ea typeface="+mn-ea"/>
          <a:cs typeface="+mn-cs"/>
        </a:defRPr>
      </a:lvl5pPr>
      <a:lvl6pPr marL="3047680" algn="l" defTabSz="609534" rtl="0" eaLnBrk="1" latinLnBrk="0" hangingPunct="1">
        <a:defRPr sz="2403" kern="1200">
          <a:solidFill>
            <a:schemeClr val="tx1"/>
          </a:solidFill>
          <a:latin typeface="+mn-lt"/>
          <a:ea typeface="+mn-ea"/>
          <a:cs typeface="+mn-cs"/>
        </a:defRPr>
      </a:lvl6pPr>
      <a:lvl7pPr marL="3657215" algn="l" defTabSz="609534" rtl="0" eaLnBrk="1" latinLnBrk="0" hangingPunct="1">
        <a:defRPr sz="2403" kern="1200">
          <a:solidFill>
            <a:schemeClr val="tx1"/>
          </a:solidFill>
          <a:latin typeface="+mn-lt"/>
          <a:ea typeface="+mn-ea"/>
          <a:cs typeface="+mn-cs"/>
        </a:defRPr>
      </a:lvl7pPr>
      <a:lvl8pPr marL="4266748" algn="l" defTabSz="609534" rtl="0" eaLnBrk="1" latinLnBrk="0" hangingPunct="1">
        <a:defRPr sz="2403" kern="1200">
          <a:solidFill>
            <a:schemeClr val="tx1"/>
          </a:solidFill>
          <a:latin typeface="+mn-lt"/>
          <a:ea typeface="+mn-ea"/>
          <a:cs typeface="+mn-cs"/>
        </a:defRPr>
      </a:lvl8pPr>
      <a:lvl9pPr marL="4876285" algn="l" defTabSz="609534" rtl="0" eaLnBrk="1" latinLnBrk="0" hangingPunct="1">
        <a:defRPr sz="240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hyperlink" Target="https://www.linncountyrec.com/application/files/7116/7821/0293/2023_Rate_Summary_Sheet.pdf"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 y="13"/>
            <a:ext cx="12192000" cy="6858001"/>
          </a:xfrm>
          <a:prstGeom prst="rect">
            <a:avLst/>
          </a:prstGeom>
        </p:spPr>
      </p:pic>
      <p:sp>
        <p:nvSpPr>
          <p:cNvPr id="11" name="Rectangle 10"/>
          <p:cNvSpPr/>
          <p:nvPr/>
        </p:nvSpPr>
        <p:spPr bwMode="auto">
          <a:xfrm>
            <a:off x="15" y="13"/>
            <a:ext cx="12192000" cy="6858001"/>
          </a:xfrm>
          <a:prstGeom prst="rect">
            <a:avLst/>
          </a:prstGeom>
          <a:solidFill>
            <a:srgbClr val="C8102E">
              <a:alpha val="90000"/>
            </a:srgbClr>
          </a:solidFill>
          <a:ln w="9525" cap="flat" cmpd="sng" algn="ctr">
            <a:noFill/>
            <a:prstDash val="solid"/>
            <a:round/>
            <a:headEnd type="none" w="med" len="med"/>
            <a:tailEnd type="none" w="med" len="med"/>
          </a:ln>
          <a:effectLst/>
        </p:spPr>
        <p:txBody>
          <a:bodyPr vert="horz" wrap="square" lIns="121921" tIns="60960" rIns="121921" bIns="60960" numCol="1" rtlCol="0" anchor="t" anchorCtr="0" compatLnSpc="1">
            <a:prstTxWarp prst="textNoShape">
              <a:avLst/>
            </a:prstTxWarp>
          </a:bodyPr>
          <a:lstStyle/>
          <a:p>
            <a:endParaRPr lang="en-US" sz="2400">
              <a:solidFill>
                <a:srgbClr val="C8102E"/>
              </a:solidFill>
            </a:endParaRPr>
          </a:p>
        </p:txBody>
      </p:sp>
      <p:pic>
        <p:nvPicPr>
          <p:cNvPr id="9" name="Picture 8"/>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04812" y="8481"/>
            <a:ext cx="8875059" cy="6858001"/>
          </a:xfrm>
          <a:prstGeom prst="rect">
            <a:avLst/>
          </a:prstGeom>
        </p:spPr>
      </p:pic>
      <p:sp>
        <p:nvSpPr>
          <p:cNvPr id="8" name="TextBox 7"/>
          <p:cNvSpPr txBox="1"/>
          <p:nvPr/>
        </p:nvSpPr>
        <p:spPr>
          <a:xfrm>
            <a:off x="1219209" y="3564479"/>
            <a:ext cx="9042400" cy="451342"/>
          </a:xfrm>
          <a:prstGeom prst="rect">
            <a:avLst/>
          </a:prstGeom>
          <a:noFill/>
        </p:spPr>
        <p:txBody>
          <a:bodyPr wrap="square" rtlCol="0">
            <a:spAutoFit/>
          </a:bodyPr>
          <a:lstStyle/>
          <a:p>
            <a:r>
              <a:rPr lang="en-US" sz="2333" b="1" dirty="0">
                <a:solidFill>
                  <a:schemeClr val="bg1"/>
                </a:solidFill>
                <a:latin typeface="Univers 75 Black" charset="0"/>
                <a:ea typeface="Univers 75 Black" charset="0"/>
                <a:cs typeface="Univers 75 Black" charset="0"/>
              </a:rPr>
              <a:t>Department of Electrical and Computer Engineering</a:t>
            </a:r>
          </a:p>
        </p:txBody>
      </p:sp>
      <p:cxnSp>
        <p:nvCxnSpPr>
          <p:cNvPr id="22" name="Straight Connector 21"/>
          <p:cNvCxnSpPr/>
          <p:nvPr/>
        </p:nvCxnSpPr>
        <p:spPr bwMode="auto">
          <a:xfrm>
            <a:off x="15" y="4682067"/>
            <a:ext cx="12192000" cy="0"/>
          </a:xfrm>
          <a:prstGeom prst="line">
            <a:avLst/>
          </a:prstGeom>
          <a:solidFill>
            <a:schemeClr val="accent1"/>
          </a:solidFill>
          <a:ln w="9525" cap="flat" cmpd="sng" algn="ctr">
            <a:solidFill>
              <a:srgbClr val="F1BE48">
                <a:alpha val="80000"/>
              </a:srgbClr>
            </a:solidFill>
            <a:prstDash val="solid"/>
            <a:round/>
            <a:headEnd type="none" w="med" len="med"/>
            <a:tailEnd type="none" w="med" len="med"/>
          </a:ln>
          <a:effectLst/>
        </p:spPr>
      </p:cxnSp>
      <p:cxnSp>
        <p:nvCxnSpPr>
          <p:cNvPr id="26" name="Straight Connector 25"/>
          <p:cNvCxnSpPr/>
          <p:nvPr/>
        </p:nvCxnSpPr>
        <p:spPr bwMode="auto">
          <a:xfrm>
            <a:off x="15" y="2243667"/>
            <a:ext cx="12192000" cy="0"/>
          </a:xfrm>
          <a:prstGeom prst="line">
            <a:avLst/>
          </a:prstGeom>
          <a:solidFill>
            <a:schemeClr val="accent1"/>
          </a:solidFill>
          <a:ln w="9525" cap="flat" cmpd="sng" algn="ctr">
            <a:solidFill>
              <a:srgbClr val="F1BE48">
                <a:alpha val="80000"/>
              </a:srgbClr>
            </a:solidFill>
            <a:prstDash val="solid"/>
            <a:round/>
            <a:headEnd type="none" w="med" len="med"/>
            <a:tailEnd type="none" w="med" len="med"/>
          </a:ln>
          <a:effectLst/>
        </p:spPr>
      </p:cxnSp>
      <p:sp>
        <p:nvSpPr>
          <p:cNvPr id="12" name="TextBox 11"/>
          <p:cNvSpPr txBox="1"/>
          <p:nvPr/>
        </p:nvSpPr>
        <p:spPr>
          <a:xfrm>
            <a:off x="1245952" y="5257813"/>
            <a:ext cx="9550400" cy="420564"/>
          </a:xfrm>
          <a:prstGeom prst="rect">
            <a:avLst/>
          </a:prstGeom>
          <a:noFill/>
        </p:spPr>
        <p:txBody>
          <a:bodyPr wrap="square" rtlCol="0">
            <a:spAutoFit/>
          </a:bodyPr>
          <a:lstStyle/>
          <a:p>
            <a:pPr fontAlgn="b"/>
            <a:r>
              <a:rPr lang="en-US" sz="2133" i="1" dirty="0">
                <a:solidFill>
                  <a:schemeClr val="bg1"/>
                </a:solidFill>
                <a:latin typeface="Univers 55 Oblique" charset="0"/>
                <a:ea typeface="Univers 55 Oblique" charset="0"/>
                <a:cs typeface="Univers 55 Oblique" charset="0"/>
              </a:rPr>
              <a:t>Electric Power Research Center</a:t>
            </a:r>
          </a:p>
        </p:txBody>
      </p:sp>
    </p:spTree>
    <p:extLst>
      <p:ext uri="{BB962C8B-B14F-4D97-AF65-F5344CB8AC3E}">
        <p14:creationId xmlns:p14="http://schemas.microsoft.com/office/powerpoint/2010/main" val="746562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15" y="13"/>
            <a:ext cx="12192000" cy="6858001"/>
          </a:xfrm>
          <a:prstGeom prst="rect">
            <a:avLst/>
          </a:prstGeom>
        </p:spPr>
      </p:pic>
      <p:sp>
        <p:nvSpPr>
          <p:cNvPr id="12" name="Rectangle 11"/>
          <p:cNvSpPr/>
          <p:nvPr/>
        </p:nvSpPr>
        <p:spPr bwMode="auto">
          <a:xfrm>
            <a:off x="-15" y="0"/>
            <a:ext cx="12192000" cy="6858001"/>
          </a:xfrm>
          <a:prstGeom prst="rect">
            <a:avLst/>
          </a:prstGeom>
          <a:solidFill>
            <a:srgbClr val="C8102E">
              <a:alpha val="90000"/>
            </a:srgbClr>
          </a:solidFill>
          <a:ln w="9525" cap="flat" cmpd="sng" algn="ctr">
            <a:noFill/>
            <a:prstDash val="solid"/>
            <a:round/>
            <a:headEnd type="none" w="med" len="med"/>
            <a:tailEnd type="none" w="med" len="med"/>
          </a:ln>
          <a:effectLst/>
        </p:spPr>
        <p:txBody>
          <a:bodyPr vert="horz" wrap="square" lIns="121921" tIns="60960" rIns="121921" bIns="60960" numCol="1" rtlCol="0" anchor="t" anchorCtr="0" compatLnSpc="1">
            <a:prstTxWarp prst="textNoShape">
              <a:avLst/>
            </a:prstTxWarp>
          </a:bodyPr>
          <a:lstStyle/>
          <a:p>
            <a:endParaRPr lang="en-US" sz="2400">
              <a:solidFill>
                <a:srgbClr val="C8102E"/>
              </a:solidFill>
            </a:endParaRPr>
          </a:p>
        </p:txBody>
      </p:sp>
      <p:cxnSp>
        <p:nvCxnSpPr>
          <p:cNvPr id="49" name="Straight Connector 48"/>
          <p:cNvCxnSpPr/>
          <p:nvPr/>
        </p:nvCxnSpPr>
        <p:spPr bwMode="auto">
          <a:xfrm>
            <a:off x="15" y="4682067"/>
            <a:ext cx="12192000" cy="0"/>
          </a:xfrm>
          <a:prstGeom prst="line">
            <a:avLst/>
          </a:prstGeom>
          <a:solidFill>
            <a:schemeClr val="accent1"/>
          </a:solidFill>
          <a:ln w="9525" cap="flat" cmpd="sng" algn="ctr">
            <a:solidFill>
              <a:srgbClr val="F1BE48">
                <a:alpha val="80000"/>
              </a:srgbClr>
            </a:solidFill>
            <a:prstDash val="solid"/>
            <a:round/>
            <a:headEnd type="none" w="med" len="med"/>
            <a:tailEnd type="none" w="med" len="med"/>
          </a:ln>
          <a:effectLst/>
        </p:spPr>
      </p:cxnSp>
      <p:sp>
        <p:nvSpPr>
          <p:cNvPr id="11" name="TextBox 10"/>
          <p:cNvSpPr txBox="1"/>
          <p:nvPr/>
        </p:nvSpPr>
        <p:spPr>
          <a:xfrm>
            <a:off x="1320799" y="1778647"/>
            <a:ext cx="9550400" cy="1405641"/>
          </a:xfrm>
          <a:prstGeom prst="rect">
            <a:avLst/>
          </a:prstGeom>
          <a:noFill/>
        </p:spPr>
        <p:txBody>
          <a:bodyPr wrap="square" rtlCol="0" anchor="b" anchorCtr="0">
            <a:spAutoFit/>
          </a:bodyPr>
          <a:lstStyle/>
          <a:p>
            <a:pPr algn="ctr"/>
            <a:r>
              <a:rPr lang="en-US" sz="4267" dirty="0">
                <a:solidFill>
                  <a:schemeClr val="bg1"/>
                </a:solidFill>
                <a:latin typeface="Univers 57 Condensed" charset="0"/>
                <a:ea typeface="Univers 57 Condensed" charset="0"/>
                <a:cs typeface="Univers 57 Condensed" charset="0"/>
              </a:rPr>
              <a:t>Electric Vehicle Charging Data Analysis and Grid Impact Assessments</a:t>
            </a:r>
          </a:p>
        </p:txBody>
      </p:sp>
      <p:pic>
        <p:nvPicPr>
          <p:cNvPr id="13" name="Picture 12" descr="ISU LEFT white.eps"/>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636013" y="6384963"/>
            <a:ext cx="3195320" cy="263148"/>
          </a:xfrm>
          <a:prstGeom prst="rect">
            <a:avLst/>
          </a:prstGeom>
          <a:noFill/>
          <a:ln w="9525">
            <a:noFill/>
            <a:miter lim="800000"/>
            <a:headEnd/>
            <a:tailEnd/>
          </a:ln>
        </p:spPr>
      </p:pic>
      <p:sp>
        <p:nvSpPr>
          <p:cNvPr id="4" name="TextBox 3">
            <a:extLst>
              <a:ext uri="{FF2B5EF4-FFF2-40B4-BE49-F238E27FC236}">
                <a16:creationId xmlns:a16="http://schemas.microsoft.com/office/drawing/2014/main" id="{9713FD3B-61C9-0BFA-9305-8F81D6D7F13F}"/>
              </a:ext>
            </a:extLst>
          </p:cNvPr>
          <p:cNvSpPr txBox="1"/>
          <p:nvPr/>
        </p:nvSpPr>
        <p:spPr>
          <a:xfrm>
            <a:off x="2081839" y="4035736"/>
            <a:ext cx="8028321" cy="646331"/>
          </a:xfrm>
          <a:prstGeom prst="rect">
            <a:avLst/>
          </a:prstGeom>
          <a:noFill/>
        </p:spPr>
        <p:txBody>
          <a:bodyPr wrap="square">
            <a:spAutoFit/>
          </a:bodyPr>
          <a:lstStyle/>
          <a:p>
            <a:pPr algn="ctr"/>
            <a:r>
              <a:rPr lang="en-US" dirty="0"/>
              <a:t>This work was funded by the Iowa Energy Center project "Mining Smart Meter Data for Modeling and Mitigating EV Charging Impacts on Distribution Grids.”</a:t>
            </a:r>
          </a:p>
        </p:txBody>
      </p:sp>
    </p:spTree>
    <p:extLst>
      <p:ext uri="{BB962C8B-B14F-4D97-AF65-F5344CB8AC3E}">
        <p14:creationId xmlns:p14="http://schemas.microsoft.com/office/powerpoint/2010/main" val="69381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A596-EF64-4B5D-A9FD-7881BB479161}"/>
              </a:ext>
            </a:extLst>
          </p:cNvPr>
          <p:cNvSpPr>
            <a:spLocks noGrp="1"/>
          </p:cNvSpPr>
          <p:nvPr>
            <p:ph type="title"/>
          </p:nvPr>
        </p:nvSpPr>
        <p:spPr/>
        <p:txBody>
          <a:bodyPr/>
          <a:lstStyle/>
          <a:p>
            <a:r>
              <a:rPr lang="en-US" dirty="0"/>
              <a:t>DT Health Assessment with EV and Heat Pump</a:t>
            </a:r>
          </a:p>
        </p:txBody>
      </p:sp>
      <p:sp>
        <p:nvSpPr>
          <p:cNvPr id="18" name="Text Placeholder 2">
            <a:extLst>
              <a:ext uri="{FF2B5EF4-FFF2-40B4-BE49-F238E27FC236}">
                <a16:creationId xmlns:a16="http://schemas.microsoft.com/office/drawing/2014/main" id="{843D3497-0094-F27C-00C0-7D83D16EB732}"/>
              </a:ext>
            </a:extLst>
          </p:cNvPr>
          <p:cNvSpPr>
            <a:spLocks noGrp="1"/>
          </p:cNvSpPr>
          <p:nvPr>
            <p:ph type="body" sz="quarter" idx="10"/>
          </p:nvPr>
        </p:nvSpPr>
        <p:spPr>
          <a:xfrm>
            <a:off x="120320" y="990601"/>
            <a:ext cx="5410904" cy="4669199"/>
          </a:xfrm>
        </p:spPr>
        <p:txBody>
          <a:bodyPr/>
          <a:lstStyle/>
          <a:p>
            <a:pPr algn="just">
              <a:spcBef>
                <a:spcPts val="1200"/>
              </a:spcBef>
            </a:pPr>
            <a:r>
              <a:rPr lang="en-US" dirty="0"/>
              <a:t>Quantify impacts and simulate load conditions for increased EV and heat pump penetration.</a:t>
            </a:r>
          </a:p>
          <a:p>
            <a:pPr algn="just">
              <a:spcBef>
                <a:spcPts val="1200"/>
              </a:spcBef>
            </a:pPr>
            <a:r>
              <a:rPr lang="en-US" dirty="0"/>
              <a:t>Develop an open-source tool for utilities to assess transformer loading conditions and EV hosting capacity.</a:t>
            </a:r>
          </a:p>
          <a:p>
            <a:pPr algn="just">
              <a:spcBef>
                <a:spcPts val="1200"/>
              </a:spcBef>
            </a:pPr>
            <a:r>
              <a:rPr lang="en-US" dirty="0"/>
              <a:t>Utilize advanced machine-learning techniques and time-series analysis of real EV and heat pump data from various chargers and climates.</a:t>
            </a:r>
          </a:p>
          <a:p>
            <a:pPr algn="just">
              <a:spcBef>
                <a:spcPts val="1200"/>
              </a:spcBef>
            </a:pPr>
            <a:r>
              <a:rPr lang="en-US" dirty="0"/>
              <a:t>Explore EV charging behavior variations between seasons and compare behavior between workdays and weekends.</a:t>
            </a:r>
          </a:p>
          <a:p>
            <a:pPr algn="just">
              <a:spcBef>
                <a:spcPts val="1200"/>
              </a:spcBef>
            </a:pPr>
            <a:r>
              <a:rPr lang="en-US" dirty="0"/>
              <a:t>Data segmentation and clustering for seasonal pattern analysis and representative load profile extraction.</a:t>
            </a:r>
          </a:p>
        </p:txBody>
      </p:sp>
      <p:graphicFrame>
        <p:nvGraphicFramePr>
          <p:cNvPr id="4" name="Chart 3">
            <a:extLst>
              <a:ext uri="{FF2B5EF4-FFF2-40B4-BE49-F238E27FC236}">
                <a16:creationId xmlns:a16="http://schemas.microsoft.com/office/drawing/2014/main" id="{85D0FEC2-52A7-4CE6-C3EF-CF02AE406140}"/>
              </a:ext>
            </a:extLst>
          </p:cNvPr>
          <p:cNvGraphicFramePr>
            <a:graphicFrameLocks/>
          </p:cNvGraphicFramePr>
          <p:nvPr>
            <p:extLst>
              <p:ext uri="{D42A27DB-BD31-4B8C-83A1-F6EECF244321}">
                <p14:modId xmlns:p14="http://schemas.microsoft.com/office/powerpoint/2010/main" val="3824939349"/>
              </p:ext>
            </p:extLst>
          </p:nvPr>
        </p:nvGraphicFramePr>
        <p:xfrm>
          <a:off x="5531225" y="963001"/>
          <a:ext cx="3155576" cy="214724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BB7F6FDB-69A5-136C-BAB6-7BC52FC00BD5}"/>
              </a:ext>
            </a:extLst>
          </p:cNvPr>
          <p:cNvGraphicFramePr>
            <a:graphicFrameLocks noGrp="1"/>
          </p:cNvGraphicFramePr>
          <p:nvPr>
            <p:extLst>
              <p:ext uri="{D42A27DB-BD31-4B8C-83A1-F6EECF244321}">
                <p14:modId xmlns:p14="http://schemas.microsoft.com/office/powerpoint/2010/main" val="4081337633"/>
              </p:ext>
            </p:extLst>
          </p:nvPr>
        </p:nvGraphicFramePr>
        <p:xfrm>
          <a:off x="5790748" y="3030141"/>
          <a:ext cx="2636529" cy="672964"/>
        </p:xfrm>
        <a:graphic>
          <a:graphicData uri="http://schemas.openxmlformats.org/drawingml/2006/table">
            <a:tbl>
              <a:tblPr firstRow="1" bandRow="1">
                <a:tableStyleId>{21E4AEA4-8DFA-4A89-87EB-49C32662AFE0}</a:tableStyleId>
              </a:tblPr>
              <a:tblGrid>
                <a:gridCol w="878843">
                  <a:extLst>
                    <a:ext uri="{9D8B030D-6E8A-4147-A177-3AD203B41FA5}">
                      <a16:colId xmlns:a16="http://schemas.microsoft.com/office/drawing/2014/main" val="1662033886"/>
                    </a:ext>
                  </a:extLst>
                </a:gridCol>
                <a:gridCol w="878843">
                  <a:extLst>
                    <a:ext uri="{9D8B030D-6E8A-4147-A177-3AD203B41FA5}">
                      <a16:colId xmlns:a16="http://schemas.microsoft.com/office/drawing/2014/main" val="2170635982"/>
                    </a:ext>
                  </a:extLst>
                </a:gridCol>
                <a:gridCol w="878843">
                  <a:extLst>
                    <a:ext uri="{9D8B030D-6E8A-4147-A177-3AD203B41FA5}">
                      <a16:colId xmlns:a16="http://schemas.microsoft.com/office/drawing/2014/main" val="526613722"/>
                    </a:ext>
                  </a:extLst>
                </a:gridCol>
              </a:tblGrid>
              <a:tr h="208911">
                <a:tc>
                  <a:txBody>
                    <a:bodyPr/>
                    <a:lstStyle/>
                    <a:p>
                      <a:pPr marL="0" algn="ctr" defTabSz="457162" rtl="0" eaLnBrk="1" latinLnBrk="0" hangingPunct="1"/>
                      <a:r>
                        <a:rPr lang="en-US" sz="800" b="1" kern="1200" dirty="0">
                          <a:solidFill>
                            <a:schemeClr val="bg1"/>
                          </a:solidFill>
                        </a:rPr>
                        <a:t>Cluster</a:t>
                      </a:r>
                      <a:endParaRPr lang="en-US" sz="800" b="1" kern="1200" dirty="0">
                        <a:solidFill>
                          <a:schemeClr val="bg1"/>
                        </a:solidFill>
                        <a:latin typeface="+mn-lt"/>
                        <a:ea typeface="+mn-ea"/>
                        <a:cs typeface="+mn-cs"/>
                      </a:endParaRPr>
                    </a:p>
                  </a:txBody>
                  <a:tcPr anchor="ctr"/>
                </a:tc>
                <a:tc>
                  <a:txBody>
                    <a:bodyPr/>
                    <a:lstStyle/>
                    <a:p>
                      <a:pPr marL="0" algn="ctr" defTabSz="457162" rtl="0" eaLnBrk="1" latinLnBrk="0" hangingPunct="1"/>
                      <a:r>
                        <a:rPr lang="en-US" sz="800" b="1" kern="1200" dirty="0">
                          <a:solidFill>
                            <a:schemeClr val="bg1"/>
                          </a:solidFill>
                        </a:rPr>
                        <a:t>Probability</a:t>
                      </a:r>
                      <a:endParaRPr lang="en-US" sz="800" b="1" kern="1200" dirty="0">
                        <a:solidFill>
                          <a:schemeClr val="bg1"/>
                        </a:solidFill>
                        <a:latin typeface="+mn-lt"/>
                        <a:ea typeface="+mn-ea"/>
                        <a:cs typeface="+mn-cs"/>
                      </a:endParaRPr>
                    </a:p>
                  </a:txBody>
                  <a:tcPr anchor="ctr"/>
                </a:tc>
                <a:tc>
                  <a:txBody>
                    <a:bodyPr/>
                    <a:lstStyle/>
                    <a:p>
                      <a:pPr marL="0" algn="ctr" defTabSz="457162" rtl="0" eaLnBrk="1" latinLnBrk="0" hangingPunct="1"/>
                      <a:r>
                        <a:rPr lang="en-US" sz="800" b="1" kern="1200" dirty="0">
                          <a:solidFill>
                            <a:schemeClr val="bg1"/>
                          </a:solidFill>
                        </a:rPr>
                        <a:t>Customers</a:t>
                      </a:r>
                      <a:endParaRPr lang="en-US" sz="800" b="1" kern="1200" dirty="0">
                        <a:solidFill>
                          <a:schemeClr val="bg1"/>
                        </a:solidFill>
                        <a:latin typeface="+mn-lt"/>
                        <a:ea typeface="+mn-ea"/>
                        <a:cs typeface="+mn-cs"/>
                      </a:endParaRPr>
                    </a:p>
                  </a:txBody>
                  <a:tcPr anchor="ctr"/>
                </a:tc>
                <a:extLst>
                  <a:ext uri="{0D108BD9-81ED-4DB2-BD59-A6C34878D82A}">
                    <a16:rowId xmlns:a16="http://schemas.microsoft.com/office/drawing/2014/main" val="4193689956"/>
                  </a:ext>
                </a:extLst>
              </a:tr>
              <a:tr h="229802">
                <a:tc>
                  <a:txBody>
                    <a:bodyPr/>
                    <a:lstStyle/>
                    <a:p>
                      <a:pPr marL="0" algn="ctr" defTabSz="457162" rtl="0" eaLnBrk="1" latinLnBrk="0" hangingPunct="1"/>
                      <a:r>
                        <a:rPr lang="en-US" sz="800" b="1" kern="1200" dirty="0">
                          <a:solidFill>
                            <a:schemeClr val="tx1"/>
                          </a:solidFill>
                        </a:rPr>
                        <a:t>0</a:t>
                      </a:r>
                      <a:endParaRPr lang="en-US" sz="800" b="1" kern="1200" dirty="0">
                        <a:solidFill>
                          <a:schemeClr val="tx1"/>
                        </a:solidFill>
                        <a:latin typeface="+mn-lt"/>
                        <a:ea typeface="+mn-ea"/>
                        <a:cs typeface="+mn-cs"/>
                      </a:endParaRPr>
                    </a:p>
                  </a:txBody>
                  <a:tcPr anchor="ctr"/>
                </a:tc>
                <a:tc>
                  <a:txBody>
                    <a:bodyPr/>
                    <a:lstStyle/>
                    <a:p>
                      <a:pPr marL="0" algn="ctr" defTabSz="457162" rtl="0" eaLnBrk="1" latinLnBrk="0" hangingPunct="1"/>
                      <a:r>
                        <a:rPr lang="en-US" sz="800" b="1" kern="1200" dirty="0">
                          <a:solidFill>
                            <a:schemeClr val="tx1"/>
                          </a:solidFill>
                        </a:rPr>
                        <a:t>0.8015</a:t>
                      </a:r>
                      <a:endParaRPr lang="en-US" sz="800" b="1" kern="1200" dirty="0">
                        <a:solidFill>
                          <a:schemeClr val="tx1"/>
                        </a:solidFill>
                        <a:latin typeface="+mn-lt"/>
                        <a:ea typeface="+mn-ea"/>
                        <a:cs typeface="+mn-cs"/>
                      </a:endParaRPr>
                    </a:p>
                  </a:txBody>
                  <a:tcPr anchor="ctr"/>
                </a:tc>
                <a:tc>
                  <a:txBody>
                    <a:bodyPr/>
                    <a:lstStyle/>
                    <a:p>
                      <a:pPr marL="0" algn="ctr" defTabSz="457162" rtl="0" eaLnBrk="1" latinLnBrk="0" hangingPunct="1"/>
                      <a:r>
                        <a:rPr lang="en-US" sz="800" b="1" kern="1200" dirty="0">
                          <a:solidFill>
                            <a:schemeClr val="tx1"/>
                          </a:solidFill>
                        </a:rPr>
                        <a:t>1519</a:t>
                      </a:r>
                      <a:endParaRPr lang="en-US" sz="800" b="1" kern="1200" dirty="0">
                        <a:solidFill>
                          <a:schemeClr val="tx1"/>
                        </a:solidFill>
                        <a:latin typeface="+mn-lt"/>
                        <a:ea typeface="+mn-ea"/>
                        <a:cs typeface="+mn-cs"/>
                      </a:endParaRPr>
                    </a:p>
                  </a:txBody>
                  <a:tcPr anchor="ctr"/>
                </a:tc>
                <a:extLst>
                  <a:ext uri="{0D108BD9-81ED-4DB2-BD59-A6C34878D82A}">
                    <a16:rowId xmlns:a16="http://schemas.microsoft.com/office/drawing/2014/main" val="2840395253"/>
                  </a:ext>
                </a:extLst>
              </a:tr>
              <a:tr h="229802">
                <a:tc>
                  <a:txBody>
                    <a:bodyPr/>
                    <a:lstStyle/>
                    <a:p>
                      <a:pPr marL="0" algn="ctr" defTabSz="457162" rtl="0" eaLnBrk="1" latinLnBrk="0" hangingPunct="1"/>
                      <a:r>
                        <a:rPr lang="en-US" sz="800" b="1" kern="1200" dirty="0">
                          <a:solidFill>
                            <a:schemeClr val="tx1"/>
                          </a:solidFill>
                        </a:rPr>
                        <a:t>1</a:t>
                      </a:r>
                      <a:endParaRPr lang="en-US" sz="800" b="1" kern="1200" dirty="0">
                        <a:solidFill>
                          <a:schemeClr val="tx1"/>
                        </a:solidFill>
                        <a:latin typeface="+mn-lt"/>
                        <a:ea typeface="+mn-ea"/>
                        <a:cs typeface="+mn-cs"/>
                      </a:endParaRPr>
                    </a:p>
                  </a:txBody>
                  <a:tcPr anchor="ctr"/>
                </a:tc>
                <a:tc>
                  <a:txBody>
                    <a:bodyPr/>
                    <a:lstStyle/>
                    <a:p>
                      <a:pPr marL="0" marR="0" lvl="0" indent="0" algn="ctr" defTabSz="457162" rtl="0" eaLnBrk="1" fontAlgn="auto" latinLnBrk="0" hangingPunct="1">
                        <a:lnSpc>
                          <a:spcPct val="100000"/>
                        </a:lnSpc>
                        <a:spcBef>
                          <a:spcPts val="0"/>
                        </a:spcBef>
                        <a:spcAft>
                          <a:spcPts val="0"/>
                        </a:spcAft>
                        <a:buClrTx/>
                        <a:buSzTx/>
                        <a:buFontTx/>
                        <a:buNone/>
                        <a:tabLst/>
                        <a:defRPr/>
                      </a:pPr>
                      <a:r>
                        <a:rPr lang="en-US" sz="800" b="1" kern="1200" dirty="0">
                          <a:solidFill>
                            <a:schemeClr val="tx1"/>
                          </a:solidFill>
                        </a:rPr>
                        <a:t>0.1985</a:t>
                      </a:r>
                      <a:endParaRPr lang="en-US" sz="800" b="1" kern="1200" dirty="0">
                        <a:solidFill>
                          <a:schemeClr val="tx1"/>
                        </a:solidFill>
                        <a:latin typeface="+mn-lt"/>
                        <a:ea typeface="+mn-ea"/>
                        <a:cs typeface="+mn-cs"/>
                      </a:endParaRPr>
                    </a:p>
                  </a:txBody>
                  <a:tcPr anchor="ctr"/>
                </a:tc>
                <a:tc>
                  <a:txBody>
                    <a:bodyPr/>
                    <a:lstStyle/>
                    <a:p>
                      <a:pPr marL="0" algn="ctr" defTabSz="457162" rtl="0" eaLnBrk="1" latinLnBrk="0" hangingPunct="1"/>
                      <a:r>
                        <a:rPr lang="en-US" sz="800" b="1" kern="1200" dirty="0">
                          <a:solidFill>
                            <a:schemeClr val="tx1"/>
                          </a:solidFill>
                        </a:rPr>
                        <a:t>377</a:t>
                      </a:r>
                      <a:endParaRPr lang="en-US" sz="800" b="1" kern="1200" dirty="0">
                        <a:solidFill>
                          <a:schemeClr val="tx1"/>
                        </a:solidFill>
                        <a:latin typeface="+mn-lt"/>
                        <a:ea typeface="+mn-ea"/>
                        <a:cs typeface="+mn-cs"/>
                      </a:endParaRPr>
                    </a:p>
                  </a:txBody>
                  <a:tcPr anchor="ctr"/>
                </a:tc>
                <a:extLst>
                  <a:ext uri="{0D108BD9-81ED-4DB2-BD59-A6C34878D82A}">
                    <a16:rowId xmlns:a16="http://schemas.microsoft.com/office/drawing/2014/main" val="585300602"/>
                  </a:ext>
                </a:extLst>
              </a:tr>
            </a:tbl>
          </a:graphicData>
        </a:graphic>
      </p:graphicFrame>
      <p:graphicFrame>
        <p:nvGraphicFramePr>
          <p:cNvPr id="6" name="Chart 5">
            <a:extLst>
              <a:ext uri="{FF2B5EF4-FFF2-40B4-BE49-F238E27FC236}">
                <a16:creationId xmlns:a16="http://schemas.microsoft.com/office/drawing/2014/main" id="{686C8D82-1C3C-4910-9061-95DC349FA7E2}"/>
              </a:ext>
            </a:extLst>
          </p:cNvPr>
          <p:cNvGraphicFramePr>
            <a:graphicFrameLocks/>
          </p:cNvGraphicFramePr>
          <p:nvPr>
            <p:extLst>
              <p:ext uri="{D42A27DB-BD31-4B8C-83A1-F6EECF244321}">
                <p14:modId xmlns:p14="http://schemas.microsoft.com/office/powerpoint/2010/main" val="559665847"/>
              </p:ext>
            </p:extLst>
          </p:nvPr>
        </p:nvGraphicFramePr>
        <p:xfrm>
          <a:off x="8509715" y="990601"/>
          <a:ext cx="3561965" cy="2133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Table 6">
            <a:extLst>
              <a:ext uri="{FF2B5EF4-FFF2-40B4-BE49-F238E27FC236}">
                <a16:creationId xmlns:a16="http://schemas.microsoft.com/office/drawing/2014/main" id="{57FD840D-9A57-ABD8-2CD8-5C2462AB6462}"/>
              </a:ext>
            </a:extLst>
          </p:cNvPr>
          <p:cNvGraphicFramePr>
            <a:graphicFrameLocks noGrp="1"/>
          </p:cNvGraphicFramePr>
          <p:nvPr>
            <p:extLst>
              <p:ext uri="{D42A27DB-BD31-4B8C-83A1-F6EECF244321}">
                <p14:modId xmlns:p14="http://schemas.microsoft.com/office/powerpoint/2010/main" val="3024891476"/>
              </p:ext>
            </p:extLst>
          </p:nvPr>
        </p:nvGraphicFramePr>
        <p:xfrm>
          <a:off x="8509715" y="3031558"/>
          <a:ext cx="3561967" cy="1089141"/>
        </p:xfrm>
        <a:graphic>
          <a:graphicData uri="http://schemas.openxmlformats.org/drawingml/2006/table">
            <a:tbl>
              <a:tblPr firstRow="1" bandRow="1">
                <a:tableStyleId>{21E4AEA4-8DFA-4A89-87EB-49C32662AFE0}</a:tableStyleId>
              </a:tblPr>
              <a:tblGrid>
                <a:gridCol w="958991">
                  <a:extLst>
                    <a:ext uri="{9D8B030D-6E8A-4147-A177-3AD203B41FA5}">
                      <a16:colId xmlns:a16="http://schemas.microsoft.com/office/drawing/2014/main" val="3087023997"/>
                    </a:ext>
                  </a:extLst>
                </a:gridCol>
                <a:gridCol w="1301488">
                  <a:extLst>
                    <a:ext uri="{9D8B030D-6E8A-4147-A177-3AD203B41FA5}">
                      <a16:colId xmlns:a16="http://schemas.microsoft.com/office/drawing/2014/main" val="745009164"/>
                    </a:ext>
                  </a:extLst>
                </a:gridCol>
                <a:gridCol w="1301488">
                  <a:extLst>
                    <a:ext uri="{9D8B030D-6E8A-4147-A177-3AD203B41FA5}">
                      <a16:colId xmlns:a16="http://schemas.microsoft.com/office/drawing/2014/main" val="4224991258"/>
                    </a:ext>
                  </a:extLst>
                </a:gridCol>
              </a:tblGrid>
              <a:tr h="235701">
                <a:tc>
                  <a:txBody>
                    <a:bodyPr/>
                    <a:lstStyle/>
                    <a:p>
                      <a:pPr algn="ctr"/>
                      <a:r>
                        <a:rPr lang="en-US" sz="800" b="1" dirty="0"/>
                        <a:t>Cluster</a:t>
                      </a:r>
                    </a:p>
                  </a:txBody>
                  <a:tcPr anchor="ctr"/>
                </a:tc>
                <a:tc>
                  <a:txBody>
                    <a:bodyPr/>
                    <a:lstStyle/>
                    <a:p>
                      <a:pPr algn="ctr"/>
                      <a:r>
                        <a:rPr lang="en-US" sz="800" b="1" dirty="0"/>
                        <a:t>Probability</a:t>
                      </a:r>
                    </a:p>
                  </a:txBody>
                  <a:tcPr anchor="ctr"/>
                </a:tc>
                <a:tc>
                  <a:txBody>
                    <a:bodyPr/>
                    <a:lstStyle/>
                    <a:p>
                      <a:pPr algn="ctr"/>
                      <a:r>
                        <a:rPr lang="en-US" sz="800" b="1" dirty="0"/>
                        <a:t>Customers</a:t>
                      </a:r>
                    </a:p>
                  </a:txBody>
                  <a:tcPr anchor="ctr"/>
                </a:tc>
                <a:extLst>
                  <a:ext uri="{0D108BD9-81ED-4DB2-BD59-A6C34878D82A}">
                    <a16:rowId xmlns:a16="http://schemas.microsoft.com/office/drawing/2014/main" val="9993280"/>
                  </a:ext>
                </a:extLst>
              </a:tr>
              <a:tr h="188725">
                <a:tc>
                  <a:txBody>
                    <a:bodyPr/>
                    <a:lstStyle/>
                    <a:p>
                      <a:pPr algn="ctr"/>
                      <a:r>
                        <a:rPr lang="en-US" sz="800" b="1" dirty="0"/>
                        <a:t>0</a:t>
                      </a:r>
                    </a:p>
                  </a:txBody>
                  <a:tcPr anchor="ctr"/>
                </a:tc>
                <a:tc>
                  <a:txBody>
                    <a:bodyPr/>
                    <a:lstStyle/>
                    <a:p>
                      <a:pPr algn="ctr"/>
                      <a:r>
                        <a:rPr lang="en-US" sz="800" b="1" dirty="0"/>
                        <a:t>0.242</a:t>
                      </a:r>
                    </a:p>
                  </a:txBody>
                  <a:tcPr anchor="ctr"/>
                </a:tc>
                <a:tc>
                  <a:txBody>
                    <a:bodyPr/>
                    <a:lstStyle/>
                    <a:p>
                      <a:pPr algn="ctr"/>
                      <a:r>
                        <a:rPr lang="en-US" sz="800" b="1" dirty="0"/>
                        <a:t>461</a:t>
                      </a:r>
                    </a:p>
                  </a:txBody>
                  <a:tcPr anchor="ctr"/>
                </a:tc>
                <a:extLst>
                  <a:ext uri="{0D108BD9-81ED-4DB2-BD59-A6C34878D82A}">
                    <a16:rowId xmlns:a16="http://schemas.microsoft.com/office/drawing/2014/main" val="1853212881"/>
                  </a:ext>
                </a:extLst>
              </a:tr>
              <a:tr h="188725">
                <a:tc>
                  <a:txBody>
                    <a:bodyPr/>
                    <a:lstStyle/>
                    <a:p>
                      <a:pPr algn="ctr"/>
                      <a:r>
                        <a:rPr lang="en-US" sz="800" b="1" dirty="0"/>
                        <a:t>1</a:t>
                      </a:r>
                    </a:p>
                  </a:txBody>
                  <a:tcPr anchor="ctr"/>
                </a:tc>
                <a:tc>
                  <a:txBody>
                    <a:bodyPr/>
                    <a:lstStyle/>
                    <a:p>
                      <a:pPr algn="ctr"/>
                      <a:r>
                        <a:rPr lang="en-US" sz="800" b="1" dirty="0"/>
                        <a:t>0.085</a:t>
                      </a:r>
                    </a:p>
                  </a:txBody>
                  <a:tcPr anchor="ctr"/>
                </a:tc>
                <a:tc>
                  <a:txBody>
                    <a:bodyPr/>
                    <a:lstStyle/>
                    <a:p>
                      <a:pPr algn="ctr"/>
                      <a:r>
                        <a:rPr lang="en-US" sz="800" b="1" dirty="0"/>
                        <a:t>160</a:t>
                      </a:r>
                    </a:p>
                  </a:txBody>
                  <a:tcPr anchor="ctr"/>
                </a:tc>
                <a:extLst>
                  <a:ext uri="{0D108BD9-81ED-4DB2-BD59-A6C34878D82A}">
                    <a16:rowId xmlns:a16="http://schemas.microsoft.com/office/drawing/2014/main" val="3433674764"/>
                  </a:ext>
                </a:extLst>
              </a:tr>
              <a:tr h="188725">
                <a:tc>
                  <a:txBody>
                    <a:bodyPr/>
                    <a:lstStyle/>
                    <a:p>
                      <a:pPr algn="ctr"/>
                      <a:r>
                        <a:rPr lang="en-US" sz="800" b="1" dirty="0"/>
                        <a:t>2</a:t>
                      </a:r>
                    </a:p>
                  </a:txBody>
                  <a:tcPr anchor="ctr"/>
                </a:tc>
                <a:tc>
                  <a:txBody>
                    <a:bodyPr/>
                    <a:lstStyle/>
                    <a:p>
                      <a:pPr algn="ctr"/>
                      <a:r>
                        <a:rPr lang="en-US" sz="800" b="1" dirty="0"/>
                        <a:t>0.644</a:t>
                      </a:r>
                    </a:p>
                  </a:txBody>
                  <a:tcPr anchor="ctr"/>
                </a:tc>
                <a:tc>
                  <a:txBody>
                    <a:bodyPr/>
                    <a:lstStyle/>
                    <a:p>
                      <a:pPr algn="ctr"/>
                      <a:r>
                        <a:rPr lang="en-US" sz="800" b="1" dirty="0"/>
                        <a:t>1219</a:t>
                      </a:r>
                    </a:p>
                  </a:txBody>
                  <a:tcPr anchor="ctr"/>
                </a:tc>
                <a:extLst>
                  <a:ext uri="{0D108BD9-81ED-4DB2-BD59-A6C34878D82A}">
                    <a16:rowId xmlns:a16="http://schemas.microsoft.com/office/drawing/2014/main" val="2020204408"/>
                  </a:ext>
                </a:extLst>
              </a:tr>
              <a:tr h="188725">
                <a:tc>
                  <a:txBody>
                    <a:bodyPr/>
                    <a:lstStyle/>
                    <a:p>
                      <a:pPr algn="ctr"/>
                      <a:r>
                        <a:rPr lang="en-US" sz="800" b="1" dirty="0"/>
                        <a:t>3</a:t>
                      </a:r>
                    </a:p>
                  </a:txBody>
                  <a:tcPr anchor="ctr"/>
                </a:tc>
                <a:tc>
                  <a:txBody>
                    <a:bodyPr/>
                    <a:lstStyle/>
                    <a:p>
                      <a:pPr algn="ctr"/>
                      <a:r>
                        <a:rPr lang="en-US" sz="800" b="1" dirty="0"/>
                        <a:t>0.0299</a:t>
                      </a:r>
                    </a:p>
                  </a:txBody>
                  <a:tcPr anchor="ctr"/>
                </a:tc>
                <a:tc>
                  <a:txBody>
                    <a:bodyPr/>
                    <a:lstStyle/>
                    <a:p>
                      <a:pPr algn="ctr"/>
                      <a:r>
                        <a:rPr lang="en-US" sz="800" b="1" dirty="0"/>
                        <a:t>56</a:t>
                      </a:r>
                    </a:p>
                  </a:txBody>
                  <a:tcPr anchor="ctr"/>
                </a:tc>
                <a:extLst>
                  <a:ext uri="{0D108BD9-81ED-4DB2-BD59-A6C34878D82A}">
                    <a16:rowId xmlns:a16="http://schemas.microsoft.com/office/drawing/2014/main" val="345516357"/>
                  </a:ext>
                </a:extLst>
              </a:tr>
            </a:tbl>
          </a:graphicData>
        </a:graphic>
      </p:graphicFrame>
      <p:pic>
        <p:nvPicPr>
          <p:cNvPr id="8" name="Picture 7">
            <a:extLst>
              <a:ext uri="{FF2B5EF4-FFF2-40B4-BE49-F238E27FC236}">
                <a16:creationId xmlns:a16="http://schemas.microsoft.com/office/drawing/2014/main" id="{8D7B7B88-0C41-6BCC-B051-BC9DE168DD5A}"/>
              </a:ext>
            </a:extLst>
          </p:cNvPr>
          <p:cNvPicPr>
            <a:picLocks noChangeAspect="1"/>
          </p:cNvPicPr>
          <p:nvPr/>
        </p:nvPicPr>
        <p:blipFill>
          <a:blip r:embed="rId5"/>
          <a:stretch>
            <a:fillRect/>
          </a:stretch>
        </p:blipFill>
        <p:spPr>
          <a:xfrm>
            <a:off x="5603325" y="4256468"/>
            <a:ext cx="3011373" cy="1750097"/>
          </a:xfrm>
          <a:prstGeom prst="rect">
            <a:avLst/>
          </a:prstGeom>
        </p:spPr>
      </p:pic>
      <p:pic>
        <p:nvPicPr>
          <p:cNvPr id="10" name="Picture 9" descr="A graph of a number of clusters&#10;&#10;Description automatically generated with medium confidence">
            <a:extLst>
              <a:ext uri="{FF2B5EF4-FFF2-40B4-BE49-F238E27FC236}">
                <a16:creationId xmlns:a16="http://schemas.microsoft.com/office/drawing/2014/main" id="{416EE162-9F08-7E15-1A1B-843EA2328225}"/>
              </a:ext>
            </a:extLst>
          </p:cNvPr>
          <p:cNvPicPr>
            <a:picLocks noChangeAspect="1"/>
          </p:cNvPicPr>
          <p:nvPr/>
        </p:nvPicPr>
        <p:blipFill>
          <a:blip r:embed="rId6"/>
          <a:stretch>
            <a:fillRect/>
          </a:stretch>
        </p:blipFill>
        <p:spPr>
          <a:xfrm>
            <a:off x="8740461" y="4256468"/>
            <a:ext cx="3011373" cy="1750097"/>
          </a:xfrm>
          <a:prstGeom prst="rect">
            <a:avLst/>
          </a:prstGeom>
        </p:spPr>
      </p:pic>
      <p:sp>
        <p:nvSpPr>
          <p:cNvPr id="12" name="TextBox 11">
            <a:extLst>
              <a:ext uri="{FF2B5EF4-FFF2-40B4-BE49-F238E27FC236}">
                <a16:creationId xmlns:a16="http://schemas.microsoft.com/office/drawing/2014/main" id="{F1B3285F-3822-9368-B3CD-1D6D9221D2BC}"/>
              </a:ext>
            </a:extLst>
          </p:cNvPr>
          <p:cNvSpPr txBox="1"/>
          <p:nvPr/>
        </p:nvSpPr>
        <p:spPr>
          <a:xfrm>
            <a:off x="6791636" y="5948758"/>
            <a:ext cx="3897649" cy="256545"/>
          </a:xfrm>
          <a:prstGeom prst="rect">
            <a:avLst/>
          </a:prstGeom>
          <a:noFill/>
        </p:spPr>
        <p:txBody>
          <a:bodyPr wrap="square" rtlCol="0">
            <a:spAutoFit/>
          </a:bodyPr>
          <a:lstStyle/>
          <a:p>
            <a:pPr algn="ctr" defTabSz="1219170" eaLnBrk="0" fontAlgn="base" hangingPunct="0">
              <a:spcBef>
                <a:spcPct val="0"/>
              </a:spcBef>
              <a:spcAft>
                <a:spcPct val="0"/>
              </a:spcAft>
            </a:pPr>
            <a:r>
              <a:rPr lang="en-US" sz="1067" dirty="0">
                <a:solidFill>
                  <a:srgbClr val="000000"/>
                </a:solidFill>
                <a:latin typeface="Times New Roman" panose="02020603050405020304" pitchFamily="18" charset="0"/>
                <a:cs typeface="Times New Roman" panose="02020603050405020304" pitchFamily="18" charset="0"/>
              </a:rPr>
              <a:t>Fig. EV charging clusters for summer weekdays and weekends </a:t>
            </a:r>
          </a:p>
        </p:txBody>
      </p:sp>
      <p:sp>
        <p:nvSpPr>
          <p:cNvPr id="9" name="TextBox 8">
            <a:extLst>
              <a:ext uri="{FF2B5EF4-FFF2-40B4-BE49-F238E27FC236}">
                <a16:creationId xmlns:a16="http://schemas.microsoft.com/office/drawing/2014/main" id="{4F84EF96-6017-0BB9-8C46-F5A02A05C7AB}"/>
              </a:ext>
            </a:extLst>
          </p:cNvPr>
          <p:cNvSpPr txBox="1"/>
          <p:nvPr/>
        </p:nvSpPr>
        <p:spPr>
          <a:xfrm>
            <a:off x="4486759" y="6211665"/>
            <a:ext cx="6695268" cy="646331"/>
          </a:xfrm>
          <a:prstGeom prst="rect">
            <a:avLst/>
          </a:prstGeom>
          <a:noFill/>
        </p:spPr>
        <p:txBody>
          <a:bodyPr wrap="square">
            <a:spAutoFit/>
          </a:bodyPr>
          <a:lstStyle/>
          <a:p>
            <a:r>
              <a:rPr lang="en-US" b="0" i="0" dirty="0">
                <a:effectLst/>
                <a:latin typeface="Calibri" panose="020F0502020204030204" pitchFamily="34" charset="0"/>
                <a:hlinkClick r:id="rId7"/>
              </a:rPr>
              <a:t>https://www.linncountyrec.com/application/files/7116/7821/0293/2023_Rate_Summary_Sheet.pdf</a:t>
            </a:r>
            <a:endParaRPr lang="en-US" dirty="0"/>
          </a:p>
        </p:txBody>
      </p:sp>
    </p:spTree>
    <p:extLst>
      <p:ext uri="{BB962C8B-B14F-4D97-AF65-F5344CB8AC3E}">
        <p14:creationId xmlns:p14="http://schemas.microsoft.com/office/powerpoint/2010/main" val="1551016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3A596-EF64-4B5D-A9FD-7881BB479161}"/>
              </a:ext>
            </a:extLst>
          </p:cNvPr>
          <p:cNvSpPr>
            <a:spLocks noGrp="1"/>
          </p:cNvSpPr>
          <p:nvPr>
            <p:ph type="title"/>
          </p:nvPr>
        </p:nvSpPr>
        <p:spPr/>
        <p:txBody>
          <a:bodyPr/>
          <a:lstStyle/>
          <a:p>
            <a:r>
              <a:rPr lang="en-US" dirty="0"/>
              <a:t>DT Health Assessment with EV and Heat Pump</a:t>
            </a:r>
          </a:p>
        </p:txBody>
      </p:sp>
      <p:sp>
        <p:nvSpPr>
          <p:cNvPr id="18" name="Text Placeholder 2">
            <a:extLst>
              <a:ext uri="{FF2B5EF4-FFF2-40B4-BE49-F238E27FC236}">
                <a16:creationId xmlns:a16="http://schemas.microsoft.com/office/drawing/2014/main" id="{843D3497-0094-F27C-00C0-7D83D16EB732}"/>
              </a:ext>
            </a:extLst>
          </p:cNvPr>
          <p:cNvSpPr>
            <a:spLocks noGrp="1"/>
          </p:cNvSpPr>
          <p:nvPr>
            <p:ph type="body" sz="quarter" idx="10"/>
          </p:nvPr>
        </p:nvSpPr>
        <p:spPr>
          <a:xfrm>
            <a:off x="120319" y="990601"/>
            <a:ext cx="11728781" cy="5062469"/>
          </a:xfrm>
        </p:spPr>
        <p:txBody>
          <a:bodyPr/>
          <a:lstStyle/>
          <a:p>
            <a:pPr algn="just">
              <a:spcBef>
                <a:spcPts val="1400"/>
              </a:spcBef>
            </a:pPr>
            <a:r>
              <a:rPr lang="en-US" dirty="0"/>
              <a:t>Use Monte-Carlo Simulation and sample the heat pump and EV charging profiles using the extracted seasonal typical curves with </a:t>
            </a:r>
            <a:r>
              <a:rPr lang="en-US" b="1" dirty="0"/>
              <a:t>different penetration levels </a:t>
            </a:r>
            <a:r>
              <a:rPr lang="en-US" dirty="0"/>
              <a:t>of </a:t>
            </a:r>
            <a:r>
              <a:rPr lang="en-US" altLang="zh-CN" dirty="0"/>
              <a:t>both </a:t>
            </a:r>
            <a:r>
              <a:rPr lang="en-US" dirty="0"/>
              <a:t>EVs and heat pumps. Calculate the final aggregated load for each customer with corresponding smart meter data.</a:t>
            </a:r>
          </a:p>
          <a:p>
            <a:pPr algn="just">
              <a:spcBef>
                <a:spcPts val="1400"/>
              </a:spcBef>
            </a:pPr>
            <a:r>
              <a:rPr lang="en-US" dirty="0"/>
              <a:t>Integrate aggregated load with utility models considering transformer-customer connectivity to calculate the distribution transformer </a:t>
            </a:r>
            <a:r>
              <a:rPr lang="en-US" b="1" dirty="0"/>
              <a:t>loading condition </a:t>
            </a:r>
            <a:r>
              <a:rPr lang="en-US" dirty="0"/>
              <a:t>and evaluate </a:t>
            </a:r>
            <a:r>
              <a:rPr lang="en-US" b="1" dirty="0"/>
              <a:t>overloading duration and intensity</a:t>
            </a:r>
            <a:r>
              <a:rPr lang="en-US" dirty="0"/>
              <a:t>. </a:t>
            </a:r>
          </a:p>
          <a:p>
            <a:pPr algn="just">
              <a:spcBef>
                <a:spcPts val="1400"/>
              </a:spcBef>
            </a:pPr>
            <a:r>
              <a:rPr lang="en-US" dirty="0"/>
              <a:t>Open-source tool for utilities to evaluate DT loading and grid planning with future EVs and heat pumps using any data.</a:t>
            </a:r>
          </a:p>
        </p:txBody>
      </p:sp>
      <p:pic>
        <p:nvPicPr>
          <p:cNvPr id="9" name="Picture 8" descr="A screen shot of a graph&#10;&#10;Description automatically generated">
            <a:extLst>
              <a:ext uri="{FF2B5EF4-FFF2-40B4-BE49-F238E27FC236}">
                <a16:creationId xmlns:a16="http://schemas.microsoft.com/office/drawing/2014/main" id="{106A5BCC-AEFC-5FAC-A845-F91399DB9B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692" y="3174622"/>
            <a:ext cx="6780010" cy="2962140"/>
          </a:xfrm>
          <a:prstGeom prst="rect">
            <a:avLst/>
          </a:prstGeom>
        </p:spPr>
      </p:pic>
      <p:sp>
        <p:nvSpPr>
          <p:cNvPr id="14" name="TextBox 13">
            <a:extLst>
              <a:ext uri="{FF2B5EF4-FFF2-40B4-BE49-F238E27FC236}">
                <a16:creationId xmlns:a16="http://schemas.microsoft.com/office/drawing/2014/main" id="{77FE1347-9D21-7754-F7D4-4FCEBE32B2F8}"/>
              </a:ext>
            </a:extLst>
          </p:cNvPr>
          <p:cNvSpPr txBox="1"/>
          <p:nvPr/>
        </p:nvSpPr>
        <p:spPr>
          <a:xfrm>
            <a:off x="8220816" y="4527420"/>
            <a:ext cx="3746307" cy="646331"/>
          </a:xfrm>
          <a:prstGeom prst="rect">
            <a:avLst/>
          </a:prstGeom>
          <a:noFill/>
        </p:spPr>
        <p:txBody>
          <a:bodyPr wrap="square" rtlCol="0">
            <a:spAutoFit/>
          </a:bodyPr>
          <a:lstStyle/>
          <a:p>
            <a:pPr algn="ctr" defTabSz="1219170" eaLnBrk="0" fontAlgn="base" hangingPunct="0">
              <a:spcBef>
                <a:spcPct val="0"/>
              </a:spcBef>
              <a:spcAft>
                <a:spcPct val="0"/>
              </a:spcAft>
            </a:pPr>
            <a:r>
              <a:rPr lang="en-US" dirty="0">
                <a:solidFill>
                  <a:srgbClr val="000000"/>
                </a:solidFill>
                <a:latin typeface="Times New Roman" panose="02020603050405020304" pitchFamily="18" charset="0"/>
                <a:cs typeface="Times New Roman" panose="02020603050405020304" pitchFamily="18" charset="0"/>
              </a:rPr>
              <a:t>Fig. Loading ratio heat map of specific transformer in a month</a:t>
            </a:r>
          </a:p>
        </p:txBody>
      </p:sp>
    </p:spTree>
    <p:extLst>
      <p:ext uri="{BB962C8B-B14F-4D97-AF65-F5344CB8AC3E}">
        <p14:creationId xmlns:p14="http://schemas.microsoft.com/office/powerpoint/2010/main" val="3556458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097E3-4DD4-8E46-A3A4-EBD23E768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5667E-1BB9-32E1-922C-00AD356C5695}"/>
              </a:ext>
            </a:extLst>
          </p:cNvPr>
          <p:cNvSpPr>
            <a:spLocks noGrp="1"/>
          </p:cNvSpPr>
          <p:nvPr>
            <p:ph type="title"/>
          </p:nvPr>
        </p:nvSpPr>
        <p:spPr/>
        <p:txBody>
          <a:bodyPr/>
          <a:lstStyle/>
          <a:p>
            <a:r>
              <a:rPr lang="en-US" dirty="0"/>
              <a:t>E</a:t>
            </a:r>
            <a:r>
              <a:rPr lang="en-US" altLang="zh-CN" dirty="0"/>
              <a:t>xample Results of DT Load Condition Analysis</a:t>
            </a:r>
            <a:endParaRPr lang="en-US" dirty="0"/>
          </a:p>
        </p:txBody>
      </p:sp>
      <p:pic>
        <p:nvPicPr>
          <p:cNvPr id="8" name="Picture 7">
            <a:extLst>
              <a:ext uri="{FF2B5EF4-FFF2-40B4-BE49-F238E27FC236}">
                <a16:creationId xmlns:a16="http://schemas.microsoft.com/office/drawing/2014/main" id="{788490AF-D60D-CB33-A647-5EE81DCD8D81}"/>
              </a:ext>
            </a:extLst>
          </p:cNvPr>
          <p:cNvPicPr>
            <a:picLocks noChangeAspect="1"/>
          </p:cNvPicPr>
          <p:nvPr/>
        </p:nvPicPr>
        <p:blipFill>
          <a:blip r:embed="rId3"/>
          <a:stretch>
            <a:fillRect/>
          </a:stretch>
        </p:blipFill>
        <p:spPr>
          <a:xfrm>
            <a:off x="17451" y="1171306"/>
            <a:ext cx="5890057" cy="3496858"/>
          </a:xfrm>
          <a:prstGeom prst="rect">
            <a:avLst/>
          </a:prstGeom>
        </p:spPr>
      </p:pic>
      <p:sp>
        <p:nvSpPr>
          <p:cNvPr id="10" name="TextBox 9">
            <a:extLst>
              <a:ext uri="{FF2B5EF4-FFF2-40B4-BE49-F238E27FC236}">
                <a16:creationId xmlns:a16="http://schemas.microsoft.com/office/drawing/2014/main" id="{014AF20C-612A-3AC9-D10E-340B5F40D6BB}"/>
              </a:ext>
            </a:extLst>
          </p:cNvPr>
          <p:cNvSpPr txBox="1"/>
          <p:nvPr/>
        </p:nvSpPr>
        <p:spPr>
          <a:xfrm>
            <a:off x="930948" y="4697730"/>
            <a:ext cx="4063061" cy="369332"/>
          </a:xfrm>
          <a:prstGeom prst="rect">
            <a:avLst/>
          </a:prstGeom>
          <a:noFill/>
        </p:spPr>
        <p:txBody>
          <a:bodyPr wrap="square" rtlCol="0">
            <a:spAutoFit/>
          </a:bodyPr>
          <a:lstStyle/>
          <a:p>
            <a:r>
              <a:rPr lang="en-US" altLang="zh-CN" dirty="0"/>
              <a:t>Aggregated data with EV and heat pump</a:t>
            </a:r>
            <a:endParaRPr lang="zh-CN" altLang="en-US" dirty="0"/>
          </a:p>
        </p:txBody>
      </p:sp>
      <p:sp>
        <p:nvSpPr>
          <p:cNvPr id="12" name="TextBox 11">
            <a:extLst>
              <a:ext uri="{FF2B5EF4-FFF2-40B4-BE49-F238E27FC236}">
                <a16:creationId xmlns:a16="http://schemas.microsoft.com/office/drawing/2014/main" id="{52C5D8FD-408D-6A44-6B32-1701129318D8}"/>
              </a:ext>
            </a:extLst>
          </p:cNvPr>
          <p:cNvSpPr txBox="1"/>
          <p:nvPr/>
        </p:nvSpPr>
        <p:spPr>
          <a:xfrm>
            <a:off x="6172200" y="1044461"/>
            <a:ext cx="5632986" cy="3754874"/>
          </a:xfrm>
          <a:prstGeom prst="rect">
            <a:avLst/>
          </a:prstGeom>
          <a:noFill/>
        </p:spPr>
        <p:txBody>
          <a:bodyPr wrap="square" rtlCol="0">
            <a:spAutoFit/>
          </a:bodyPr>
          <a:lstStyle/>
          <a:p>
            <a:pPr marL="285750" indent="-285750" algn="just">
              <a:spcBef>
                <a:spcPts val="1200"/>
              </a:spcBef>
              <a:buFont typeface="Arial" panose="020B0604020202020204" pitchFamily="34" charset="0"/>
              <a:buChar char="•"/>
            </a:pPr>
            <a:r>
              <a:rPr lang="en-US" altLang="zh-CN" dirty="0">
                <a:latin typeface="Times" panose="02020603050405020304" pitchFamily="18" charset="0"/>
                <a:cs typeface="Times" panose="02020603050405020304" pitchFamily="18" charset="0"/>
              </a:rPr>
              <a:t>Define a penetration level to indicate how many customers have EVs and heat pumps.</a:t>
            </a:r>
          </a:p>
          <a:p>
            <a:pPr marL="285750" indent="-285750" algn="just">
              <a:spcBef>
                <a:spcPts val="1200"/>
              </a:spcBef>
              <a:buFont typeface="Arial" panose="020B0604020202020204" pitchFamily="34" charset="0"/>
              <a:buChar char="•"/>
            </a:pPr>
            <a:r>
              <a:rPr lang="en-US" altLang="zh-CN" dirty="0">
                <a:latin typeface="Times" panose="02020603050405020304" pitchFamily="18" charset="0"/>
                <a:cs typeface="Times" panose="02020603050405020304" pitchFamily="18" charset="0"/>
              </a:rPr>
              <a:t>Randomly select customers and aggregate EV and heat pump data.</a:t>
            </a:r>
          </a:p>
          <a:p>
            <a:pPr marL="285750" indent="-285750" algn="just">
              <a:spcBef>
                <a:spcPts val="1200"/>
              </a:spcBef>
              <a:buFont typeface="Arial" panose="020B0604020202020204" pitchFamily="34" charset="0"/>
              <a:buChar char="•"/>
            </a:pPr>
            <a:r>
              <a:rPr lang="en-US" altLang="zh-CN" dirty="0">
                <a:latin typeface="Times" panose="02020603050405020304" pitchFamily="18" charset="0"/>
                <a:cs typeface="Times" panose="02020603050405020304" pitchFamily="18" charset="0"/>
              </a:rPr>
              <a:t>Use the clustering probabilities to assign corresponding EV and heat pump profiles with respect to different seasons and day types (weekdays/weekends).</a:t>
            </a:r>
          </a:p>
          <a:p>
            <a:pPr marL="285750" indent="-285750" algn="just">
              <a:spcBef>
                <a:spcPts val="1200"/>
              </a:spcBef>
              <a:buFont typeface="Arial" panose="020B0604020202020204" pitchFamily="34" charset="0"/>
              <a:buChar char="•"/>
            </a:pPr>
            <a:r>
              <a:rPr lang="en-US" altLang="zh-CN" dirty="0">
                <a:latin typeface="Times" panose="02020603050405020304" pitchFamily="18" charset="0"/>
                <a:cs typeface="Times" panose="02020603050405020304" pitchFamily="18" charset="0"/>
              </a:rPr>
              <a:t>By running the algorithm over again, the results yield differently. </a:t>
            </a:r>
          </a:p>
          <a:p>
            <a:pPr marL="285750" indent="-285750" algn="just">
              <a:spcBef>
                <a:spcPts val="1200"/>
              </a:spcBef>
              <a:buFont typeface="Arial" panose="020B0604020202020204" pitchFamily="34" charset="0"/>
              <a:buChar char="•"/>
            </a:pPr>
            <a:r>
              <a:rPr lang="en-US" altLang="zh-CN" dirty="0">
                <a:latin typeface="Times" panose="02020603050405020304" pitchFamily="18" charset="0"/>
                <a:cs typeface="Times" panose="02020603050405020304" pitchFamily="18" charset="0"/>
              </a:rPr>
              <a:t>The example shown here selects a penetration level of </a:t>
            </a:r>
            <a:r>
              <a:rPr lang="en-US" altLang="zh-CN" b="1" dirty="0">
                <a:latin typeface="Times" panose="02020603050405020304" pitchFamily="18" charset="0"/>
                <a:cs typeface="Times" panose="02020603050405020304" pitchFamily="18" charset="0"/>
              </a:rPr>
              <a:t>15</a:t>
            </a:r>
            <a:r>
              <a:rPr lang="en-US" altLang="zh-CN" dirty="0">
                <a:latin typeface="Times" panose="02020603050405020304" pitchFamily="18" charset="0"/>
                <a:cs typeface="Times" panose="02020603050405020304" pitchFamily="18" charset="0"/>
              </a:rPr>
              <a:t> customers out of 50.</a:t>
            </a:r>
            <a:endParaRPr lang="zh-CN" altLang="en-US" dirty="0">
              <a:latin typeface="Times" panose="02020603050405020304" pitchFamily="18" charset="0"/>
              <a:cs typeface="Times" panose="02020603050405020304" pitchFamily="18" charset="0"/>
            </a:endParaRPr>
          </a:p>
        </p:txBody>
      </p:sp>
      <p:cxnSp>
        <p:nvCxnSpPr>
          <p:cNvPr id="15" name="Straight Arrow Connector 14">
            <a:extLst>
              <a:ext uri="{FF2B5EF4-FFF2-40B4-BE49-F238E27FC236}">
                <a16:creationId xmlns:a16="http://schemas.microsoft.com/office/drawing/2014/main" id="{19926C4C-3B2A-3203-CE08-F07BB9B7D4BC}"/>
              </a:ext>
            </a:extLst>
          </p:cNvPr>
          <p:cNvCxnSpPr>
            <a:cxnSpLocks/>
          </p:cNvCxnSpPr>
          <p:nvPr/>
        </p:nvCxnSpPr>
        <p:spPr bwMode="auto">
          <a:xfrm flipH="1" flipV="1">
            <a:off x="5638800" y="4697730"/>
            <a:ext cx="1257300" cy="7086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7" name="TextBox 16">
            <a:extLst>
              <a:ext uri="{FF2B5EF4-FFF2-40B4-BE49-F238E27FC236}">
                <a16:creationId xmlns:a16="http://schemas.microsoft.com/office/drawing/2014/main" id="{22E11E96-F196-3F4A-76EA-099CD134F09D}"/>
              </a:ext>
            </a:extLst>
          </p:cNvPr>
          <p:cNvSpPr txBox="1"/>
          <p:nvPr/>
        </p:nvSpPr>
        <p:spPr>
          <a:xfrm>
            <a:off x="6896100" y="5221724"/>
            <a:ext cx="3137334" cy="369332"/>
          </a:xfrm>
          <a:prstGeom prst="rect">
            <a:avLst/>
          </a:prstGeom>
          <a:noFill/>
        </p:spPr>
        <p:txBody>
          <a:bodyPr wrap="none" rtlCol="0">
            <a:spAutoFit/>
          </a:bodyPr>
          <a:lstStyle/>
          <a:p>
            <a:r>
              <a:rPr lang="en-US" altLang="zh-CN" dirty="0"/>
              <a:t>Showing 5 customers out of 50</a:t>
            </a:r>
            <a:endParaRPr lang="zh-CN" altLang="en-US" dirty="0"/>
          </a:p>
        </p:txBody>
      </p:sp>
    </p:spTree>
    <p:extLst>
      <p:ext uri="{BB962C8B-B14F-4D97-AF65-F5344CB8AC3E}">
        <p14:creationId xmlns:p14="http://schemas.microsoft.com/office/powerpoint/2010/main" val="82440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9968A-C1EE-6C60-349B-DFA74379B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755228-720E-5BDC-4660-775BD091647F}"/>
              </a:ext>
            </a:extLst>
          </p:cNvPr>
          <p:cNvSpPr>
            <a:spLocks noGrp="1"/>
          </p:cNvSpPr>
          <p:nvPr>
            <p:ph type="title"/>
          </p:nvPr>
        </p:nvSpPr>
        <p:spPr/>
        <p:txBody>
          <a:bodyPr/>
          <a:lstStyle/>
          <a:p>
            <a:r>
              <a:rPr lang="en-US" dirty="0"/>
              <a:t>E</a:t>
            </a:r>
            <a:r>
              <a:rPr lang="en-US" altLang="zh-CN" dirty="0"/>
              <a:t>xample Results of DT Load Condition Analysis</a:t>
            </a:r>
            <a:endParaRPr lang="en-US" dirty="0"/>
          </a:p>
        </p:txBody>
      </p:sp>
      <p:sp>
        <p:nvSpPr>
          <p:cNvPr id="12" name="TextBox 11">
            <a:extLst>
              <a:ext uri="{FF2B5EF4-FFF2-40B4-BE49-F238E27FC236}">
                <a16:creationId xmlns:a16="http://schemas.microsoft.com/office/drawing/2014/main" id="{E0E1E13E-0979-096E-CDE9-BD079D51A7EF}"/>
              </a:ext>
            </a:extLst>
          </p:cNvPr>
          <p:cNvSpPr txBox="1"/>
          <p:nvPr/>
        </p:nvSpPr>
        <p:spPr>
          <a:xfrm>
            <a:off x="0" y="4797779"/>
            <a:ext cx="12131040" cy="1354217"/>
          </a:xfrm>
          <a:prstGeom prst="rect">
            <a:avLst/>
          </a:prstGeom>
          <a:noFill/>
        </p:spPr>
        <p:txBody>
          <a:bodyPr wrap="square" rtlCol="0">
            <a:spAutoFit/>
          </a:bodyPr>
          <a:lstStyle/>
          <a:p>
            <a:pPr marL="285750" indent="-285750" algn="just">
              <a:spcBef>
                <a:spcPts val="1200"/>
              </a:spcBef>
              <a:buFont typeface="Arial" panose="020B0604020202020204" pitchFamily="34" charset="0"/>
              <a:buChar char="•"/>
            </a:pPr>
            <a:r>
              <a:rPr lang="en-US" altLang="zh-CN" dirty="0">
                <a:latin typeface="Times" panose="02020603050405020304" pitchFamily="18" charset="0"/>
                <a:cs typeface="Times" panose="02020603050405020304" pitchFamily="18" charset="0"/>
              </a:rPr>
              <a:t>Based on the transformer capacity and customer connectivity. After the aggregated data is calculated, the transformer loading condition over a year can be obtained.</a:t>
            </a:r>
          </a:p>
          <a:p>
            <a:pPr marL="285750" indent="-285750" algn="just">
              <a:spcBef>
                <a:spcPts val="1200"/>
              </a:spcBef>
              <a:buFont typeface="Arial" panose="020B0604020202020204" pitchFamily="34" charset="0"/>
              <a:buChar char="•"/>
            </a:pPr>
            <a:r>
              <a:rPr lang="en-US" altLang="zh-CN" dirty="0">
                <a:latin typeface="Times" panose="02020603050405020304" pitchFamily="18" charset="0"/>
                <a:cs typeface="Times" panose="02020603050405020304" pitchFamily="18" charset="0"/>
              </a:rPr>
              <a:t>The left figure shows the annual peak load, time, and overload counts.</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The</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right</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figure</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shows</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monthly</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break</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down</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for</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each</a:t>
            </a:r>
            <a:r>
              <a:rPr lang="zh-CN" altLang="en-US" dirty="0">
                <a:latin typeface="Times" panose="02020603050405020304" pitchFamily="18" charset="0"/>
                <a:cs typeface="Times" panose="02020603050405020304" pitchFamily="18" charset="0"/>
              </a:rPr>
              <a:t> </a:t>
            </a:r>
            <a:r>
              <a:rPr lang="en-US" altLang="zh-CN" dirty="0">
                <a:latin typeface="Times" panose="02020603050405020304" pitchFamily="18" charset="0"/>
                <a:cs typeface="Times" panose="02020603050405020304" pitchFamily="18" charset="0"/>
              </a:rPr>
              <a:t>transformer.</a:t>
            </a:r>
          </a:p>
        </p:txBody>
      </p:sp>
      <p:pic>
        <p:nvPicPr>
          <p:cNvPr id="4" name="Picture 3">
            <a:extLst>
              <a:ext uri="{FF2B5EF4-FFF2-40B4-BE49-F238E27FC236}">
                <a16:creationId xmlns:a16="http://schemas.microsoft.com/office/drawing/2014/main" id="{9C4B3838-D819-5B5F-D291-3461766B4EEF}"/>
              </a:ext>
            </a:extLst>
          </p:cNvPr>
          <p:cNvPicPr>
            <a:picLocks noChangeAspect="1"/>
          </p:cNvPicPr>
          <p:nvPr/>
        </p:nvPicPr>
        <p:blipFill>
          <a:blip r:embed="rId3"/>
          <a:stretch>
            <a:fillRect/>
          </a:stretch>
        </p:blipFill>
        <p:spPr>
          <a:xfrm>
            <a:off x="1" y="787411"/>
            <a:ext cx="5999013" cy="3866833"/>
          </a:xfrm>
          <a:prstGeom prst="rect">
            <a:avLst/>
          </a:prstGeom>
        </p:spPr>
      </p:pic>
      <p:pic>
        <p:nvPicPr>
          <p:cNvPr id="9" name="Picture 8">
            <a:extLst>
              <a:ext uri="{FF2B5EF4-FFF2-40B4-BE49-F238E27FC236}">
                <a16:creationId xmlns:a16="http://schemas.microsoft.com/office/drawing/2014/main" id="{380FCB43-CDF4-485A-FB2C-06E54BC358C9}"/>
              </a:ext>
            </a:extLst>
          </p:cNvPr>
          <p:cNvPicPr>
            <a:picLocks noChangeAspect="1"/>
          </p:cNvPicPr>
          <p:nvPr/>
        </p:nvPicPr>
        <p:blipFill>
          <a:blip r:embed="rId4"/>
          <a:stretch>
            <a:fillRect/>
          </a:stretch>
        </p:blipFill>
        <p:spPr>
          <a:xfrm>
            <a:off x="6444374" y="787410"/>
            <a:ext cx="5747626" cy="3860790"/>
          </a:xfrm>
          <a:prstGeom prst="rect">
            <a:avLst/>
          </a:prstGeom>
        </p:spPr>
      </p:pic>
      <p:cxnSp>
        <p:nvCxnSpPr>
          <p:cNvPr id="13" name="Straight Connector 12">
            <a:extLst>
              <a:ext uri="{FF2B5EF4-FFF2-40B4-BE49-F238E27FC236}">
                <a16:creationId xmlns:a16="http://schemas.microsoft.com/office/drawing/2014/main" id="{AC373FD7-1D72-3EEB-9CDA-73F85D0332AD}"/>
              </a:ext>
            </a:extLst>
          </p:cNvPr>
          <p:cNvCxnSpPr/>
          <p:nvPr/>
        </p:nvCxnSpPr>
        <p:spPr bwMode="auto">
          <a:xfrm>
            <a:off x="6221695" y="787410"/>
            <a:ext cx="0" cy="4010368"/>
          </a:xfrm>
          <a:prstGeom prst="line">
            <a:avLst/>
          </a:prstGeom>
          <a:ln w="38100">
            <a:solidFill>
              <a:srgbClr val="FF0000"/>
            </a:solidFill>
            <a:prstDash val="dashDot"/>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420305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AFDA-784D-7AB6-7EA8-041D455E3EB9}"/>
              </a:ext>
            </a:extLst>
          </p:cNvPr>
          <p:cNvSpPr>
            <a:spLocks noGrp="1"/>
          </p:cNvSpPr>
          <p:nvPr>
            <p:ph type="title"/>
          </p:nvPr>
        </p:nvSpPr>
        <p:spPr/>
        <p:txBody>
          <a:bodyPr/>
          <a:lstStyle/>
          <a:p>
            <a:r>
              <a:rPr lang="en-US" altLang="zh-CN" dirty="0"/>
              <a:t>Example Results of DT Load Condition Analysis</a:t>
            </a:r>
            <a:endParaRPr lang="zh-CN" altLang="en-US" dirty="0"/>
          </a:p>
        </p:txBody>
      </p:sp>
      <p:pic>
        <p:nvPicPr>
          <p:cNvPr id="5" name="Picture 4" descr="A graph with colorful lines and dots&#10;&#10;Description automatically generated">
            <a:extLst>
              <a:ext uri="{FF2B5EF4-FFF2-40B4-BE49-F238E27FC236}">
                <a16:creationId xmlns:a16="http://schemas.microsoft.com/office/drawing/2014/main" id="{659B789E-B29A-AA76-1699-7D0077A2703D}"/>
              </a:ext>
            </a:extLst>
          </p:cNvPr>
          <p:cNvPicPr>
            <a:picLocks noChangeAspect="1"/>
          </p:cNvPicPr>
          <p:nvPr/>
        </p:nvPicPr>
        <p:blipFill>
          <a:blip r:embed="rId2">
            <a:extLst>
              <a:ext uri="{28A0092B-C50C-407E-A947-70E740481C1C}">
                <a14:useLocalDpi xmlns:a14="http://schemas.microsoft.com/office/drawing/2010/main" val="0"/>
              </a:ext>
            </a:extLst>
          </a:blip>
          <a:srcRect r="11718" b="24684"/>
          <a:stretch/>
        </p:blipFill>
        <p:spPr>
          <a:xfrm>
            <a:off x="1874302" y="787410"/>
            <a:ext cx="8443396" cy="5110470"/>
          </a:xfrm>
          <a:prstGeom prst="rect">
            <a:avLst/>
          </a:prstGeom>
        </p:spPr>
      </p:pic>
    </p:spTree>
    <p:extLst>
      <p:ext uri="{BB962C8B-B14F-4D97-AF65-F5344CB8AC3E}">
        <p14:creationId xmlns:p14="http://schemas.microsoft.com/office/powerpoint/2010/main" val="143517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3FFCCBA0-A28F-4666-9E75-BC3924CE52F8}" vid="{6E76C09C-7227-4B4F-976F-09703542E1E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337</TotalTime>
  <Words>786</Words>
  <Application>Microsoft Office PowerPoint</Application>
  <PresentationFormat>Widescreen</PresentationFormat>
  <Paragraphs>83</Paragraphs>
  <Slides>7</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7</vt:i4>
      </vt:variant>
    </vt:vector>
  </HeadingPairs>
  <TitlesOfParts>
    <vt:vector size="19" baseType="lpstr">
      <vt:lpstr>Univers 55 Oblique</vt:lpstr>
      <vt:lpstr>Univers 57 Condensed</vt:lpstr>
      <vt:lpstr>Univers 67 CondensedBold</vt:lpstr>
      <vt:lpstr>Univers 75 Black</vt:lpstr>
      <vt:lpstr>Aptos</vt:lpstr>
      <vt:lpstr>Aptos Display</vt:lpstr>
      <vt:lpstr>Arial</vt:lpstr>
      <vt:lpstr>Calibri</vt:lpstr>
      <vt:lpstr>Times</vt:lpstr>
      <vt:lpstr>Times New Roman</vt:lpstr>
      <vt:lpstr>Office Theme</vt:lpstr>
      <vt:lpstr>1_PowerPoint</vt:lpstr>
      <vt:lpstr>PowerPoint Presentation</vt:lpstr>
      <vt:lpstr>PowerPoint Presentation</vt:lpstr>
      <vt:lpstr>DT Health Assessment with EV and Heat Pump</vt:lpstr>
      <vt:lpstr>DT Health Assessment with EV and Heat Pump</vt:lpstr>
      <vt:lpstr>Example Results of DT Load Condition Analysis</vt:lpstr>
      <vt:lpstr>Example Results of DT Load Condition Analysis</vt:lpstr>
      <vt:lpstr>Example Results of DT Load Condition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Dingwei [E CPE]</dc:creator>
  <cp:lastModifiedBy>Wang, Dingwei [E CPE]</cp:lastModifiedBy>
  <cp:revision>29</cp:revision>
  <dcterms:created xsi:type="dcterms:W3CDTF">2024-09-05T19:14:23Z</dcterms:created>
  <dcterms:modified xsi:type="dcterms:W3CDTF">2024-10-14T19:47:15Z</dcterms:modified>
</cp:coreProperties>
</file>