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79" r:id="rId4"/>
    <p:sldId id="277" r:id="rId5"/>
    <p:sldId id="278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3D3B3E"/>
    <a:srgbClr val="4A494B"/>
    <a:srgbClr val="4C8BF2"/>
    <a:srgbClr val="4D8DF5"/>
    <a:srgbClr val="D9BA3F"/>
    <a:srgbClr val="EE5457"/>
    <a:srgbClr val="5285B6"/>
    <a:srgbClr val="28282A"/>
    <a:srgbClr val="2928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3076"/>
  </p:normalViewPr>
  <p:slideViewPr>
    <p:cSldViewPr snapToGrid="0" snapToObjects="1">
      <p:cViewPr>
        <p:scale>
          <a:sx n="124" d="100"/>
          <a:sy n="124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1A359-9067-C246-A9E4-761ABCC32F8F}" type="datetimeFigureOut">
              <a:t>19/08/2023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32659-F486-E541-B369-7876D7A156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6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5ddb451d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5ddb451d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365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5ddb451d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5ddb451d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583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5ddb451d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5ddb451d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900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DA86-052A-F440-95B4-4E26335DEDFA}" type="datetimeFigureOut">
              <a:t>19/08/2023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8FB8-05BA-0B4E-8052-22F09D9201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2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DA86-052A-F440-95B4-4E26335DEDFA}" type="datetimeFigureOut">
              <a:t>19/08/2023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8FB8-05BA-0B4E-8052-22F09D9201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8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DA86-052A-F440-95B4-4E26335DEDFA}" type="datetimeFigureOut">
              <a:t>19/08/2023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8FB8-05BA-0B4E-8052-22F09D9201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0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0" y="0"/>
            <a:ext cx="12192000" cy="59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aphicFrame>
        <p:nvGraphicFramePr>
          <p:cNvPr id="18" name="Google Shape;18;p4"/>
          <p:cNvGraphicFramePr/>
          <p:nvPr>
            <p:extLst>
              <p:ext uri="{D42A27DB-BD31-4B8C-83A1-F6EECF244321}">
                <p14:modId xmlns:p14="http://schemas.microsoft.com/office/powerpoint/2010/main" val="124131274"/>
              </p:ext>
            </p:extLst>
          </p:nvPr>
        </p:nvGraphicFramePr>
        <p:xfrm>
          <a:off x="114267" y="48853"/>
          <a:ext cx="11971133" cy="4766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84133"/>
                <a:gridCol w="2484600"/>
                <a:gridCol w="966700"/>
                <a:gridCol w="5022733"/>
                <a:gridCol w="992867"/>
                <a:gridCol w="1520100"/>
              </a:tblGrid>
              <a:tr h="22286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Project</a:t>
                      </a:r>
                      <a:endParaRPr sz="900"/>
                    </a:p>
                  </a:txBody>
                  <a:tcPr marL="121900" marR="121900" marT="0" marB="0" anchor="ctr">
                    <a:lnL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/>
                        <a:t>BOHOv2 FRONT END</a:t>
                      </a:r>
                      <a:endParaRPr sz="900"/>
                    </a:p>
                  </a:txBody>
                  <a:tcPr marL="121900" marR="121900" marT="0" marB="0" anchor="ctr">
                    <a:lnL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Screen name</a:t>
                      </a:r>
                      <a:endParaRPr sz="900"/>
                    </a:p>
                  </a:txBody>
                  <a:tcPr marL="121900" marR="121900" marT="0" marB="0" anchor="ctr">
                    <a:lnL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121900" marR="121900" marT="0" marB="0" anchor="ctr">
                    <a:lnL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Ver.</a:t>
                      </a:r>
                      <a:endParaRPr sz="900"/>
                    </a:p>
                  </a:txBody>
                  <a:tcPr marL="121900" marR="121900" marT="0" marB="0" anchor="ctr">
                    <a:lnL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V </a:t>
                      </a:r>
                      <a:r>
                        <a:rPr lang="vi-VN" sz="900"/>
                        <a:t>1</a:t>
                      </a:r>
                      <a:endParaRPr sz="900"/>
                    </a:p>
                  </a:txBody>
                  <a:tcPr marL="121900" marR="121900" marT="0" marB="0" anchor="ctr">
                    <a:lnL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253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Screen ID</a:t>
                      </a:r>
                      <a:endParaRPr sz="900"/>
                    </a:p>
                  </a:txBody>
                  <a:tcPr marL="121900" marR="121900" marT="0" marB="0" anchor="ctr">
                    <a:lnL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121900" marR="121900" marT="0" marB="0" anchor="ctr">
                    <a:lnL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Screen path</a:t>
                      </a:r>
                      <a:endParaRPr sz="900"/>
                    </a:p>
                  </a:txBody>
                  <a:tcPr marL="121900" marR="121900" marT="0" marB="0" anchor="ctr">
                    <a:lnL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121900" marR="121900" marT="0" marB="0" anchor="ctr">
                    <a:lnL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Page</a:t>
                      </a:r>
                      <a:endParaRPr sz="900"/>
                    </a:p>
                  </a:txBody>
                  <a:tcPr marL="121900" marR="121900" marT="0" marB="0" anchor="ctr">
                    <a:lnL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121900" marR="121900" marT="0" marB="0" anchor="ctr">
                    <a:lnL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0565300" y="271733"/>
            <a:ext cx="1520400" cy="2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933"/>
            </a:lvl1pPr>
            <a:lvl2pPr lvl="1" algn="ctr">
              <a:buNone/>
              <a:defRPr sz="933"/>
            </a:lvl2pPr>
            <a:lvl3pPr lvl="2" algn="ctr">
              <a:buNone/>
              <a:defRPr sz="933"/>
            </a:lvl3pPr>
            <a:lvl4pPr lvl="3" algn="ctr">
              <a:buNone/>
              <a:defRPr sz="933"/>
            </a:lvl4pPr>
            <a:lvl5pPr lvl="4" algn="ctr">
              <a:buNone/>
              <a:defRPr sz="933"/>
            </a:lvl5pPr>
            <a:lvl6pPr lvl="5" algn="ctr">
              <a:buNone/>
              <a:defRPr sz="933"/>
            </a:lvl6pPr>
            <a:lvl7pPr lvl="6" algn="ctr">
              <a:buNone/>
              <a:defRPr sz="933"/>
            </a:lvl7pPr>
            <a:lvl8pPr lvl="7" algn="ctr">
              <a:buNone/>
              <a:defRPr sz="933"/>
            </a:lvl8pPr>
            <a:lvl9pPr lvl="8" algn="ctr">
              <a:buNone/>
              <a:defRPr sz="933"/>
            </a:lvl9pPr>
          </a:lstStyle>
          <a:p>
            <a:fld id="{00000000-1234-1234-1234-123412341234}" type="slidenum">
              <a:rPr lang="uk-UA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18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DA86-052A-F440-95B4-4E26335DEDFA}" type="datetimeFigureOut">
              <a:t>19/08/2023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8FB8-05BA-0B4E-8052-22F09D9201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DA86-052A-F440-95B4-4E26335DEDFA}" type="datetimeFigureOut">
              <a:t>19/08/2023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8FB8-05BA-0B4E-8052-22F09D9201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0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DA86-052A-F440-95B4-4E26335DEDFA}" type="datetimeFigureOut">
              <a:t>19/08/2023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8FB8-05BA-0B4E-8052-22F09D9201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15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DA86-052A-F440-95B4-4E26335DEDFA}" type="datetimeFigureOut">
              <a:t>19/08/2023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8FB8-05BA-0B4E-8052-22F09D9201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5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DA86-052A-F440-95B4-4E26335DEDFA}" type="datetimeFigureOut">
              <a:t>19/08/2023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8FB8-05BA-0B4E-8052-22F09D9201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0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DA86-052A-F440-95B4-4E26335DEDFA}" type="datetimeFigureOut">
              <a:t>19/08/2023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8FB8-05BA-0B4E-8052-22F09D9201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DA86-052A-F440-95B4-4E26335DEDFA}" type="datetimeFigureOut">
              <a:t>19/08/2023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8FB8-05BA-0B4E-8052-22F09D9201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15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DA86-052A-F440-95B4-4E26335DEDFA}" type="datetimeFigureOut">
              <a:t>19/08/2023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8FB8-05BA-0B4E-8052-22F09D9201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6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4DA86-052A-F440-95B4-4E26335DEDFA}" type="datetimeFigureOut">
              <a:t>19/08/2023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98FB8-05BA-0B4E-8052-22F09D9201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6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tiff"/><Relationship Id="rId19" Type="http://schemas.openxmlformats.org/officeDocument/2006/relationships/image" Target="../media/image17.tif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tiff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tiff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23.png"/><Relationship Id="rId21" Type="http://schemas.openxmlformats.org/officeDocument/2006/relationships/image" Target="../media/image24.png"/><Relationship Id="rId22" Type="http://schemas.openxmlformats.org/officeDocument/2006/relationships/image" Target="../media/image25.png"/><Relationship Id="rId23" Type="http://schemas.openxmlformats.org/officeDocument/2006/relationships/image" Target="../media/image26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tiff"/><Relationship Id="rId19" Type="http://schemas.openxmlformats.org/officeDocument/2006/relationships/image" Target="../media/image17.tif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tiff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BOHO Front End UX</a:t>
            </a:r>
            <a:br>
              <a:rPr lang="en-US"/>
            </a:br>
            <a:r>
              <a:rPr lang="en-US"/>
              <a:t> </a:t>
            </a:r>
            <a:br>
              <a:rPr lang="en-US"/>
            </a:br>
            <a:r>
              <a:rPr lang="en-US" sz="2400"/>
              <a:t>Version: 1.0</a:t>
            </a:r>
            <a:br>
              <a:rPr lang="en-US" sz="2400"/>
            </a:br>
            <a:r>
              <a:rPr lang="en-US" sz="2400"/>
              <a:t>Date: 16-08-2023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09988" y="4049486"/>
            <a:ext cx="4398746" cy="1208313"/>
          </a:xfrm>
        </p:spPr>
        <p:txBody>
          <a:bodyPr>
            <a:normAutofit/>
          </a:bodyPr>
          <a:lstStyle/>
          <a:p>
            <a:pPr algn="l"/>
            <a:r>
              <a:rPr lang="en-US" sz="1800"/>
              <a:t>Part 2:</a:t>
            </a:r>
            <a:br>
              <a:rPr lang="en-US" sz="1800"/>
            </a:br>
            <a:r>
              <a:rPr lang="en-US" sz="1800"/>
              <a:t>1. Tìm kiếm </a:t>
            </a:r>
            <a:r>
              <a:rPr lang="en-US" sz="1800">
                <a:sym typeface="Wingdings"/>
              </a:rPr>
              <a:t> Danh sách</a:t>
            </a:r>
          </a:p>
        </p:txBody>
      </p:sp>
    </p:spTree>
    <p:extLst>
      <p:ext uri="{BB962C8B-B14F-4D97-AF65-F5344CB8AC3E}">
        <p14:creationId xmlns:p14="http://schemas.microsoft.com/office/powerpoint/2010/main" val="184302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214;p19"/>
          <p:cNvSpPr/>
          <p:nvPr/>
        </p:nvSpPr>
        <p:spPr>
          <a:xfrm>
            <a:off x="674000" y="644492"/>
            <a:ext cx="10228347" cy="6095805"/>
          </a:xfrm>
          <a:prstGeom prst="rect">
            <a:avLst/>
          </a:prstGeom>
          <a:solidFill>
            <a:srgbClr val="29282A"/>
          </a:solidFill>
          <a:ln w="9525" cap="flat" cmpd="sng">
            <a:solidFill>
              <a:srgbClr val="3A3A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467" dirty="0">
                <a:latin typeface="Helvetica Neue" charset="0"/>
                <a:ea typeface="Helvetica Neue" charset="0"/>
                <a:cs typeface="Helvetica Neue" charset="0"/>
              </a:rPr>
              <a:t>Screen Shot 2023-08-16 at 08.55.39</a:t>
            </a:r>
            <a:endParaRPr sz="1467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16" name="Google Shape;216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>
                <a:latin typeface="Arial" charset="0"/>
                <a:ea typeface="Arial" charset="0"/>
                <a:cs typeface="Arial" charset="0"/>
              </a:rPr>
              <a:pPr/>
              <a:t>2</a:t>
            </a:fld>
            <a:endParaRPr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68141" y="77164"/>
            <a:ext cx="5000264" cy="16421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1067">
                <a:latin typeface="Arial" charset="0"/>
                <a:ea typeface="Arial" charset="0"/>
                <a:cs typeface="Arial" charset="0"/>
              </a:rPr>
              <a:t>Tìm kiếm </a:t>
            </a:r>
            <a:r>
              <a:rPr lang="en-US" sz="1067">
                <a:latin typeface="Arial" charset="0"/>
                <a:ea typeface="Arial" charset="0"/>
                <a:cs typeface="Arial" charset="0"/>
                <a:sym typeface="Wingdings"/>
              </a:rPr>
              <a:t> Danh sách</a:t>
            </a:r>
            <a:endParaRPr lang="en-US" sz="1067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0800079" y="1741989"/>
            <a:ext cx="90000" cy="4788000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426714"/>
              </p:ext>
            </p:extLst>
          </p:nvPr>
        </p:nvGraphicFramePr>
        <p:xfrm>
          <a:off x="2674550" y="1071929"/>
          <a:ext cx="8227797" cy="648000"/>
        </p:xfrm>
        <a:graphic>
          <a:graphicData uri="http://schemas.openxmlformats.org/drawingml/2006/table">
            <a:tbl>
              <a:tblPr/>
              <a:tblGrid>
                <a:gridCol w="8227797"/>
              </a:tblGrid>
              <a:tr h="324000">
                <a:tc>
                  <a:txBody>
                    <a:bodyPr/>
                    <a:lstStyle/>
                    <a:p>
                      <a:endParaRPr lang="en-US" sz="10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494B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en-US" sz="10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494B"/>
                    </a:solidFill>
                  </a:tcPr>
                </a:tc>
              </a:tr>
            </a:tbl>
          </a:graphicData>
        </a:graphic>
      </p:graphicFrame>
      <p:sp>
        <p:nvSpPr>
          <p:cNvPr id="22" name="Rounded Rectangle 21"/>
          <p:cNvSpPr/>
          <p:nvPr/>
        </p:nvSpPr>
        <p:spPr>
          <a:xfrm>
            <a:off x="2724419" y="1093583"/>
            <a:ext cx="540000" cy="238363"/>
          </a:xfrm>
          <a:prstGeom prst="roundRect">
            <a:avLst/>
          </a:prstGeom>
          <a:noFill/>
          <a:ln>
            <a:solidFill>
              <a:srgbClr val="528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0">
            <a:spAutoFit/>
          </a:bodyPr>
          <a:lstStyle/>
          <a:p>
            <a:r>
              <a:rPr lang="en-US" sz="800">
                <a:latin typeface="Arial" charset="0"/>
                <a:ea typeface="Arial" charset="0"/>
                <a:cs typeface="Arial" charset="0"/>
              </a:rPr>
              <a:t>Ô lưới</a:t>
            </a:r>
          </a:p>
        </p:txBody>
      </p:sp>
      <p:sp>
        <p:nvSpPr>
          <p:cNvPr id="156" name="Rounded Rectangle 155"/>
          <p:cNvSpPr/>
          <p:nvPr/>
        </p:nvSpPr>
        <p:spPr>
          <a:xfrm>
            <a:off x="3294716" y="1109936"/>
            <a:ext cx="432000" cy="205657"/>
          </a:xfrm>
          <a:prstGeom prst="roundRect">
            <a:avLst/>
          </a:prstGeom>
          <a:noFill/>
          <a:ln>
            <a:solidFill>
              <a:srgbClr val="528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800">
                <a:latin typeface="Arial" charset="0"/>
                <a:ea typeface="Arial" charset="0"/>
                <a:cs typeface="Arial" charset="0"/>
              </a:rPr>
              <a:t>Bản đồ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3752135" y="1109936"/>
            <a:ext cx="612000" cy="205657"/>
          </a:xfrm>
          <a:prstGeom prst="roundRect">
            <a:avLst/>
          </a:prstGeom>
          <a:solidFill>
            <a:srgbClr val="5285B6"/>
          </a:solidFill>
          <a:ln>
            <a:solidFill>
              <a:srgbClr val="528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800">
                <a:latin typeface="Arial" charset="0"/>
                <a:ea typeface="Arial" charset="0"/>
                <a:cs typeface="Arial" charset="0"/>
              </a:rPr>
              <a:t>Danh sách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4517451" y="1109936"/>
            <a:ext cx="648000" cy="205657"/>
          </a:xfrm>
          <a:prstGeom prst="roundRect">
            <a:avLst/>
          </a:prstGeom>
          <a:noFill/>
          <a:ln>
            <a:solidFill>
              <a:srgbClr val="528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r>
              <a:rPr lang="en-US" sz="800">
                <a:latin typeface="Arial" charset="0"/>
                <a:ea typeface="Arial" charset="0"/>
                <a:cs typeface="Arial" charset="0"/>
              </a:rPr>
              <a:t>Thời gian</a:t>
            </a: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9706923" y="1496980"/>
            <a:ext cx="144000" cy="144000"/>
          </a:xfrm>
          <a:prstGeom prst="ellipse">
            <a:avLst/>
          </a:prstGeom>
          <a:solidFill>
            <a:srgbClr val="528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800" b="1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219" name="Oval 218"/>
          <p:cNvSpPr/>
          <p:nvPr/>
        </p:nvSpPr>
        <p:spPr>
          <a:xfrm>
            <a:off x="9824782" y="1496980"/>
            <a:ext cx="144000" cy="144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220" name="Oval 219"/>
          <p:cNvSpPr/>
          <p:nvPr/>
        </p:nvSpPr>
        <p:spPr>
          <a:xfrm>
            <a:off x="9942641" y="1496980"/>
            <a:ext cx="144000" cy="144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221" name="Oval 220"/>
          <p:cNvSpPr/>
          <p:nvPr/>
        </p:nvSpPr>
        <p:spPr>
          <a:xfrm>
            <a:off x="10060500" y="1496980"/>
            <a:ext cx="144000" cy="144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222" name="Oval 221"/>
          <p:cNvSpPr/>
          <p:nvPr/>
        </p:nvSpPr>
        <p:spPr>
          <a:xfrm>
            <a:off x="10178359" y="1496980"/>
            <a:ext cx="144000" cy="144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5999" y="1478980"/>
            <a:ext cx="180000" cy="1800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2143" y="1478980"/>
            <a:ext cx="180000" cy="180000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9399205" y="1478980"/>
            <a:ext cx="180000" cy="180000"/>
          </a:xfrm>
          <a:prstGeom prst="rect">
            <a:avLst/>
          </a:prstGeom>
        </p:spPr>
      </p:pic>
      <p:pic>
        <p:nvPicPr>
          <p:cNvPr id="225" name="Picture 2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9553064" y="1478980"/>
            <a:ext cx="180000" cy="180000"/>
          </a:xfrm>
          <a:prstGeom prst="rect">
            <a:avLst/>
          </a:prstGeom>
        </p:spPr>
      </p:pic>
      <p:pic>
        <p:nvPicPr>
          <p:cNvPr id="232" name="Picture 2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4967" y="1146091"/>
            <a:ext cx="144000" cy="144000"/>
          </a:xfrm>
          <a:prstGeom prst="rect">
            <a:avLst/>
          </a:prstGeom>
        </p:spPr>
      </p:pic>
      <p:pic>
        <p:nvPicPr>
          <p:cNvPr id="247" name="Picture 2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0223" y="1146091"/>
            <a:ext cx="144000" cy="144000"/>
          </a:xfrm>
          <a:prstGeom prst="rect">
            <a:avLst/>
          </a:prstGeom>
        </p:spPr>
      </p:pic>
      <p:sp>
        <p:nvSpPr>
          <p:cNvPr id="248" name="TextBox 247"/>
          <p:cNvSpPr txBox="1"/>
          <p:nvPr/>
        </p:nvSpPr>
        <p:spPr>
          <a:xfrm>
            <a:off x="8498413" y="1454772"/>
            <a:ext cx="90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12,000 kết quả</a:t>
            </a:r>
          </a:p>
        </p:txBody>
      </p:sp>
      <p:pic>
        <p:nvPicPr>
          <p:cNvPr id="251" name="Picture 25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6752" y="1477821"/>
            <a:ext cx="180000" cy="180000"/>
          </a:xfrm>
          <a:prstGeom prst="rect">
            <a:avLst/>
          </a:prstGeom>
        </p:spPr>
      </p:pic>
      <p:cxnSp>
        <p:nvCxnSpPr>
          <p:cNvPr id="253" name="Straight Connector 252"/>
          <p:cNvCxnSpPr/>
          <p:nvPr/>
        </p:nvCxnSpPr>
        <p:spPr>
          <a:xfrm>
            <a:off x="4432041" y="1105042"/>
            <a:ext cx="0" cy="21544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5194047" y="1109936"/>
            <a:ext cx="684000" cy="205657"/>
          </a:xfrm>
          <a:prstGeom prst="roundRect">
            <a:avLst/>
          </a:prstGeom>
          <a:noFill/>
          <a:ln>
            <a:solidFill>
              <a:srgbClr val="528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r>
              <a:rPr lang="en-US" sz="800">
                <a:latin typeface="Arial" charset="0"/>
                <a:ea typeface="Arial" charset="0"/>
                <a:cs typeface="Arial" charset="0"/>
              </a:rPr>
              <a:t>Đối tượng</a:t>
            </a: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8218" y="1146091"/>
            <a:ext cx="144000" cy="144000"/>
          </a:xfrm>
          <a:prstGeom prst="rect">
            <a:avLst/>
          </a:prstGeom>
        </p:spPr>
      </p:pic>
      <p:sp>
        <p:nvSpPr>
          <p:cNvPr id="68" name="Rounded Rectangle 67"/>
          <p:cNvSpPr/>
          <p:nvPr/>
        </p:nvSpPr>
        <p:spPr>
          <a:xfrm>
            <a:off x="6594903" y="1109936"/>
            <a:ext cx="594000" cy="205657"/>
          </a:xfrm>
          <a:prstGeom prst="roundRect">
            <a:avLst/>
          </a:prstGeom>
          <a:noFill/>
          <a:ln>
            <a:solidFill>
              <a:srgbClr val="528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r>
              <a:rPr lang="en-US" sz="800">
                <a:latin typeface="Arial" charset="0"/>
                <a:ea typeface="Arial" charset="0"/>
                <a:cs typeface="Arial" charset="0"/>
              </a:rPr>
              <a:t>Vi phạm</a:t>
            </a: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5770" y="1146091"/>
            <a:ext cx="144000" cy="144000"/>
          </a:xfrm>
          <a:prstGeom prst="rect">
            <a:avLst/>
          </a:prstGeom>
        </p:spPr>
      </p:pic>
      <p:sp>
        <p:nvSpPr>
          <p:cNvPr id="70" name="Rounded Rectangle 69"/>
          <p:cNvSpPr/>
          <p:nvPr/>
        </p:nvSpPr>
        <p:spPr>
          <a:xfrm>
            <a:off x="7204869" y="1109936"/>
            <a:ext cx="576000" cy="205657"/>
          </a:xfrm>
          <a:prstGeom prst="roundRect">
            <a:avLst/>
          </a:prstGeom>
          <a:noFill/>
          <a:ln>
            <a:solidFill>
              <a:srgbClr val="528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r>
              <a:rPr lang="en-US" sz="800">
                <a:latin typeface="Arial" charset="0"/>
                <a:ea typeface="Arial" charset="0"/>
                <a:cs typeface="Arial" charset="0"/>
              </a:rPr>
              <a:t>Mức độ</a:t>
            </a: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6401" y="1146091"/>
            <a:ext cx="144000" cy="14400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3242" y="1482763"/>
            <a:ext cx="144000" cy="144000"/>
          </a:xfrm>
          <a:prstGeom prst="rect">
            <a:avLst/>
          </a:prstGeom>
        </p:spPr>
      </p:pic>
      <p:sp>
        <p:nvSpPr>
          <p:cNvPr id="96" name="Rounded Rectangle 95"/>
          <p:cNvSpPr/>
          <p:nvPr/>
        </p:nvSpPr>
        <p:spPr>
          <a:xfrm>
            <a:off x="5896520" y="1114974"/>
            <a:ext cx="684000" cy="205657"/>
          </a:xfrm>
          <a:prstGeom prst="roundRect">
            <a:avLst/>
          </a:prstGeom>
          <a:noFill/>
          <a:ln>
            <a:solidFill>
              <a:srgbClr val="528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r>
              <a:rPr lang="en-US" sz="800">
                <a:latin typeface="Arial" charset="0"/>
                <a:ea typeface="Arial" charset="0"/>
                <a:cs typeface="Arial" charset="0"/>
              </a:rPr>
              <a:t>Màu sắc</a:t>
            </a: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0691" y="1151129"/>
            <a:ext cx="144000" cy="144000"/>
          </a:xfrm>
          <a:prstGeom prst="rect">
            <a:avLst/>
          </a:prstGeom>
        </p:spPr>
      </p:pic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62851"/>
              </p:ext>
            </p:extLst>
          </p:nvPr>
        </p:nvGraphicFramePr>
        <p:xfrm>
          <a:off x="684274" y="668867"/>
          <a:ext cx="10218073" cy="381000"/>
        </p:xfrm>
        <a:graphic>
          <a:graphicData uri="http://schemas.openxmlformats.org/drawingml/2006/table">
            <a:tbl>
              <a:tblPr/>
              <a:tblGrid>
                <a:gridCol w="10218073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mpd="sng">
                      <a:noFill/>
                      <a:prstDash val="solid"/>
                    </a:lnL>
                    <a:lnR w="9525" cmpd="sng">
                      <a:noFill/>
                      <a:prstDash val="solid"/>
                    </a:lnR>
                    <a:lnT w="9525" cmpd="sng">
                      <a:noFill/>
                      <a:prstDash val="solid"/>
                    </a:lnT>
                    <a:lnB w="9525" cap="flat" cmpd="sng" algn="ctr">
                      <a:solidFill>
                        <a:srgbClr val="3D3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494B"/>
                    </a:solidFill>
                  </a:tcPr>
                </a:tc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726965" y="781900"/>
            <a:ext cx="252000" cy="170400"/>
            <a:chOff x="726965" y="781900"/>
            <a:chExt cx="252000" cy="170400"/>
          </a:xfrm>
        </p:grpSpPr>
        <p:sp>
          <p:nvSpPr>
            <p:cNvPr id="3" name="Rectangle 2"/>
            <p:cNvSpPr/>
            <p:nvPr/>
          </p:nvSpPr>
          <p:spPr>
            <a:xfrm>
              <a:off x="726965" y="781900"/>
              <a:ext cx="252000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26965" y="858100"/>
              <a:ext cx="252000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26965" y="934300"/>
              <a:ext cx="252000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pic>
        <p:nvPicPr>
          <p:cNvPr id="193" name="Picture 19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1465" y="744192"/>
            <a:ext cx="804868" cy="20790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763924" y="913343"/>
            <a:ext cx="600721" cy="0"/>
          </a:xfrm>
          <a:prstGeom prst="line">
            <a:avLst/>
          </a:prstGeom>
          <a:ln w="19050">
            <a:solidFill>
              <a:srgbClr val="528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763924" y="729103"/>
            <a:ext cx="576000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Tìm</a:t>
            </a:r>
            <a:r>
              <a:rPr lang="en-US" sz="9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kiếm</a:t>
            </a:r>
            <a:endParaRPr lang="en-US" sz="9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401805" y="729103"/>
            <a:ext cx="576000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Cảnh báo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039686" y="729103"/>
            <a:ext cx="504000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Báo cáo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605567" y="729103"/>
            <a:ext cx="504000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Quản</a:t>
            </a:r>
            <a:r>
              <a:rPr lang="en-US" sz="9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trị</a:t>
            </a:r>
            <a:endParaRPr lang="en-US" sz="9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102" name="Tab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124288"/>
              </p:ext>
            </p:extLst>
          </p:nvPr>
        </p:nvGraphicFramePr>
        <p:xfrm>
          <a:off x="684275" y="1065131"/>
          <a:ext cx="1980000" cy="5664679"/>
        </p:xfrm>
        <a:graphic>
          <a:graphicData uri="http://schemas.openxmlformats.org/drawingml/2006/table">
            <a:tbl>
              <a:tblPr/>
              <a:tblGrid>
                <a:gridCol w="1980000"/>
              </a:tblGrid>
              <a:tr h="56646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mpd="sng">
                      <a:noFill/>
                      <a:prstDash val="solid"/>
                    </a:lnL>
                    <a:lnR w="9525" cap="flat" cmpd="sng" algn="ctr">
                      <a:solidFill>
                        <a:srgbClr val="3D3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494B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20768" y="1746290"/>
            <a:ext cx="1460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Channel group name 1</a:t>
            </a:r>
          </a:p>
          <a:p>
            <a:pPr marL="7938" indent="176213">
              <a:lnSpc>
                <a:spcPct val="150000"/>
              </a:lnSpc>
            </a:pPr>
            <a:r>
              <a:rPr lang="en-US" sz="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Channel group 11</a:t>
            </a:r>
          </a:p>
          <a:p>
            <a:pPr marL="222250">
              <a:lnSpc>
                <a:spcPct val="150000"/>
              </a:lnSpc>
            </a:pPr>
            <a:r>
              <a:rPr lang="en-US" sz="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Channel name </a:t>
            </a:r>
            <a:r>
              <a:rPr lang="en-US" sz="8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abcd</a:t>
            </a:r>
            <a:r>
              <a:rPr lang="en-US" sz="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...</a:t>
            </a:r>
          </a:p>
          <a:p>
            <a:pPr marL="222250">
              <a:lnSpc>
                <a:spcPct val="150000"/>
              </a:lnSpc>
            </a:pPr>
            <a:r>
              <a:rPr lang="en-US" sz="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Channel name </a:t>
            </a:r>
            <a:r>
              <a:rPr lang="en-US" sz="8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wxyz</a:t>
            </a:r>
            <a:r>
              <a:rPr lang="en-US" sz="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...</a:t>
            </a:r>
          </a:p>
          <a:p>
            <a:pPr marL="7938" indent="176213">
              <a:lnSpc>
                <a:spcPct val="150000"/>
              </a:lnSpc>
            </a:pPr>
            <a:r>
              <a:rPr lang="en-US" sz="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Channel group 12</a:t>
            </a:r>
          </a:p>
          <a:p>
            <a:pPr marL="7938" indent="176213">
              <a:lnSpc>
                <a:spcPct val="150000"/>
              </a:lnSpc>
            </a:pPr>
            <a:r>
              <a:rPr lang="en-US" sz="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Channel group 13</a:t>
            </a:r>
          </a:p>
          <a:p>
            <a:pPr marL="7938">
              <a:lnSpc>
                <a:spcPct val="150000"/>
              </a:lnSpc>
            </a:pPr>
            <a:r>
              <a:rPr lang="en-US" sz="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Channel group name 2</a:t>
            </a:r>
          </a:p>
          <a:p>
            <a:pPr marL="7938">
              <a:lnSpc>
                <a:spcPct val="150000"/>
              </a:lnSpc>
            </a:pPr>
            <a:r>
              <a:rPr lang="en-US" sz="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Channel group name 3</a:t>
            </a:r>
          </a:p>
          <a:p>
            <a:pPr>
              <a:lnSpc>
                <a:spcPct val="150000"/>
              </a:lnSpc>
            </a:pPr>
            <a:endParaRPr lang="en-US" sz="8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6" name="Group 15"/>
          <p:cNvGrpSpPr>
            <a:grpSpLocks/>
          </p:cNvGrpSpPr>
          <p:nvPr/>
        </p:nvGrpSpPr>
        <p:grpSpPr>
          <a:xfrm>
            <a:off x="1291725" y="2215301"/>
            <a:ext cx="144000" cy="79200"/>
            <a:chOff x="4634753" y="2483224"/>
            <a:chExt cx="288000" cy="144000"/>
          </a:xfrm>
        </p:grpSpPr>
        <p:sp>
          <p:nvSpPr>
            <p:cNvPr id="12" name="Rectangle 11"/>
            <p:cNvSpPr/>
            <p:nvPr/>
          </p:nvSpPr>
          <p:spPr>
            <a:xfrm>
              <a:off x="4634753" y="2483224"/>
              <a:ext cx="180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Triangle 12"/>
            <p:cNvSpPr/>
            <p:nvPr/>
          </p:nvSpPr>
          <p:spPr>
            <a:xfrm rot="16200000">
              <a:off x="4796753" y="2501224"/>
              <a:ext cx="144000" cy="1080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59" name="Group 58"/>
          <p:cNvGrpSpPr>
            <a:grpSpLocks/>
          </p:cNvGrpSpPr>
          <p:nvPr/>
        </p:nvGrpSpPr>
        <p:grpSpPr>
          <a:xfrm>
            <a:off x="1291725" y="2411906"/>
            <a:ext cx="144000" cy="79200"/>
            <a:chOff x="4634753" y="2483224"/>
            <a:chExt cx="288000" cy="144000"/>
          </a:xfrm>
        </p:grpSpPr>
        <p:sp>
          <p:nvSpPr>
            <p:cNvPr id="60" name="Rectangle 59"/>
            <p:cNvSpPr/>
            <p:nvPr/>
          </p:nvSpPr>
          <p:spPr>
            <a:xfrm>
              <a:off x="4634753" y="2483224"/>
              <a:ext cx="180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" name="Triangle 61"/>
            <p:cNvSpPr/>
            <p:nvPr/>
          </p:nvSpPr>
          <p:spPr>
            <a:xfrm rot="16200000">
              <a:off x="4796753" y="2501224"/>
              <a:ext cx="144000" cy="1080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2570418" y="1766931"/>
            <a:ext cx="90000" cy="4212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30" name="Picture 2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514" y="1808003"/>
            <a:ext cx="180000" cy="180000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470" y="2000220"/>
            <a:ext cx="180000" cy="180000"/>
          </a:xfrm>
          <a:prstGeom prst="rect">
            <a:avLst/>
          </a:prstGeom>
        </p:spPr>
      </p:pic>
      <p:pic>
        <p:nvPicPr>
          <p:cNvPr id="235" name="Picture 2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006" y="1830136"/>
            <a:ext cx="115200" cy="115200"/>
          </a:xfrm>
          <a:prstGeom prst="rect">
            <a:avLst/>
          </a:prstGeom>
        </p:spPr>
      </p:pic>
      <p:pic>
        <p:nvPicPr>
          <p:cNvPr id="237" name="Picture 23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8725" y="2022418"/>
            <a:ext cx="115200" cy="115200"/>
          </a:xfrm>
          <a:prstGeom prst="rect">
            <a:avLst/>
          </a:prstGeom>
        </p:spPr>
      </p:pic>
      <p:pic>
        <p:nvPicPr>
          <p:cNvPr id="238" name="Picture 2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925162" y="2555371"/>
            <a:ext cx="180000" cy="180000"/>
          </a:xfrm>
          <a:prstGeom prst="rect">
            <a:avLst/>
          </a:prstGeom>
        </p:spPr>
      </p:pic>
      <p:pic>
        <p:nvPicPr>
          <p:cNvPr id="239" name="Picture 23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3813" y="2564953"/>
            <a:ext cx="115200" cy="115200"/>
          </a:xfrm>
          <a:prstGeom prst="rect">
            <a:avLst/>
          </a:prstGeom>
        </p:spPr>
      </p:pic>
      <p:pic>
        <p:nvPicPr>
          <p:cNvPr id="242" name="Picture 2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721849" y="2926157"/>
            <a:ext cx="180000" cy="180000"/>
          </a:xfrm>
          <a:prstGeom prst="rect">
            <a:avLst/>
          </a:prstGeom>
        </p:spPr>
      </p:pic>
      <p:pic>
        <p:nvPicPr>
          <p:cNvPr id="243" name="Picture 2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006" y="2937307"/>
            <a:ext cx="115200" cy="115200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724959" y="3089690"/>
            <a:ext cx="180000" cy="180000"/>
          </a:xfrm>
          <a:prstGeom prst="rect">
            <a:avLst/>
          </a:prstGeom>
        </p:spPr>
      </p:pic>
      <p:pic>
        <p:nvPicPr>
          <p:cNvPr id="245" name="Picture 24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371" y="3121335"/>
            <a:ext cx="115200" cy="1152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9069301" y="1130746"/>
            <a:ext cx="1656000" cy="23308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Tìm kiếm </a:t>
            </a:r>
          </a:p>
        </p:txBody>
      </p:sp>
      <p:pic>
        <p:nvPicPr>
          <p:cNvPr id="231" name="Picture 23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2986" y="1182498"/>
            <a:ext cx="180000" cy="180000"/>
          </a:xfrm>
          <a:prstGeom prst="rect">
            <a:avLst/>
          </a:prstGeom>
        </p:spPr>
      </p:pic>
      <p:sp>
        <p:nvSpPr>
          <p:cNvPr id="28" name="Rounded Rectangle 27"/>
          <p:cNvSpPr>
            <a:spLocks noChangeAspect="1"/>
          </p:cNvSpPr>
          <p:nvPr/>
        </p:nvSpPr>
        <p:spPr>
          <a:xfrm>
            <a:off x="2761740" y="1500763"/>
            <a:ext cx="108000" cy="108000"/>
          </a:xfrm>
          <a:prstGeom prst="round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3284" y="1473763"/>
            <a:ext cx="162000" cy="162000"/>
          </a:xfrm>
          <a:prstGeom prst="rect">
            <a:avLst/>
          </a:prstGeom>
        </p:spPr>
      </p:pic>
      <p:cxnSp>
        <p:nvCxnSpPr>
          <p:cNvPr id="112" name="Straight Connector 111"/>
          <p:cNvCxnSpPr/>
          <p:nvPr/>
        </p:nvCxnSpPr>
        <p:spPr>
          <a:xfrm>
            <a:off x="763510" y="1658655"/>
            <a:ext cx="720000" cy="0"/>
          </a:xfrm>
          <a:prstGeom prst="line">
            <a:avLst/>
          </a:prstGeom>
          <a:ln w="19050">
            <a:solidFill>
              <a:srgbClr val="528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63511" y="1464583"/>
            <a:ext cx="648000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Xem nhóm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562320" y="1452851"/>
            <a:ext cx="684000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Xem node</a:t>
            </a:r>
          </a:p>
        </p:txBody>
      </p:sp>
      <p:cxnSp>
        <p:nvCxnSpPr>
          <p:cNvPr id="115" name="Straight Connector 114"/>
          <p:cNvCxnSpPr/>
          <p:nvPr/>
        </p:nvCxnSpPr>
        <p:spPr>
          <a:xfrm>
            <a:off x="763511" y="1673741"/>
            <a:ext cx="1672699" cy="9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7508" y="706180"/>
            <a:ext cx="304800" cy="304800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9850923" y="726367"/>
            <a:ext cx="637404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User_name</a:t>
            </a:r>
          </a:p>
        </p:txBody>
      </p:sp>
      <p:sp>
        <p:nvSpPr>
          <p:cNvPr id="100" name="Rounded Rectangle 99"/>
          <p:cNvSpPr>
            <a:spLocks noChangeAspect="1"/>
          </p:cNvSpPr>
          <p:nvPr/>
        </p:nvSpPr>
        <p:spPr>
          <a:xfrm>
            <a:off x="922886" y="1839995"/>
            <a:ext cx="72000" cy="72000"/>
          </a:xfrm>
          <a:prstGeom prst="round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" name="Rounded Rectangle 100"/>
          <p:cNvSpPr>
            <a:spLocks noChangeAspect="1"/>
          </p:cNvSpPr>
          <p:nvPr/>
        </p:nvSpPr>
        <p:spPr>
          <a:xfrm>
            <a:off x="1109151" y="2039807"/>
            <a:ext cx="72000" cy="72000"/>
          </a:xfrm>
          <a:prstGeom prst="round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7" name="Rounded Rectangle 116"/>
          <p:cNvSpPr>
            <a:spLocks noChangeAspect="1"/>
          </p:cNvSpPr>
          <p:nvPr/>
        </p:nvSpPr>
        <p:spPr>
          <a:xfrm>
            <a:off x="1181151" y="2218556"/>
            <a:ext cx="72000" cy="72000"/>
          </a:xfrm>
          <a:prstGeom prst="round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8" name="Rounded Rectangle 117"/>
          <p:cNvSpPr>
            <a:spLocks noChangeAspect="1"/>
          </p:cNvSpPr>
          <p:nvPr/>
        </p:nvSpPr>
        <p:spPr>
          <a:xfrm>
            <a:off x="1177764" y="2411594"/>
            <a:ext cx="72000" cy="72000"/>
          </a:xfrm>
          <a:prstGeom prst="round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9" name="Rounded Rectangle 118"/>
          <p:cNvSpPr>
            <a:spLocks noChangeAspect="1"/>
          </p:cNvSpPr>
          <p:nvPr/>
        </p:nvSpPr>
        <p:spPr>
          <a:xfrm>
            <a:off x="1093470" y="2591475"/>
            <a:ext cx="72000" cy="72000"/>
          </a:xfrm>
          <a:prstGeom prst="round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920479" y="2735445"/>
            <a:ext cx="180000" cy="180000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130" y="2745027"/>
            <a:ext cx="115200" cy="115200"/>
          </a:xfrm>
          <a:prstGeom prst="rect">
            <a:avLst/>
          </a:prstGeom>
        </p:spPr>
      </p:pic>
      <p:sp>
        <p:nvSpPr>
          <p:cNvPr id="122" name="Rounded Rectangle 121"/>
          <p:cNvSpPr>
            <a:spLocks noChangeAspect="1"/>
          </p:cNvSpPr>
          <p:nvPr/>
        </p:nvSpPr>
        <p:spPr>
          <a:xfrm>
            <a:off x="1088787" y="2771549"/>
            <a:ext cx="72000" cy="72000"/>
          </a:xfrm>
          <a:prstGeom prst="round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3" name="Rounded Rectangle 122"/>
          <p:cNvSpPr>
            <a:spLocks noChangeAspect="1"/>
          </p:cNvSpPr>
          <p:nvPr/>
        </p:nvSpPr>
        <p:spPr>
          <a:xfrm>
            <a:off x="933047" y="3137082"/>
            <a:ext cx="72000" cy="72000"/>
          </a:xfrm>
          <a:prstGeom prst="round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4" name="Rounded Rectangle 123"/>
          <p:cNvSpPr>
            <a:spLocks noChangeAspect="1"/>
          </p:cNvSpPr>
          <p:nvPr/>
        </p:nvSpPr>
        <p:spPr>
          <a:xfrm>
            <a:off x="929659" y="2971134"/>
            <a:ext cx="72000" cy="72000"/>
          </a:xfrm>
          <a:prstGeom prst="round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5353" y="1473763"/>
            <a:ext cx="162000" cy="1620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660429"/>
              </p:ext>
            </p:extLst>
          </p:nvPr>
        </p:nvGraphicFramePr>
        <p:xfrm>
          <a:off x="2703425" y="1753762"/>
          <a:ext cx="8064000" cy="2160000"/>
        </p:xfrm>
        <a:graphic>
          <a:graphicData uri="http://schemas.openxmlformats.org/drawingml/2006/table">
            <a:tbl>
              <a:tblPr/>
              <a:tblGrid>
                <a:gridCol w="8064000"/>
              </a:tblGrid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rgbClr val="3D3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D3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rgbClr val="3D3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D3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5457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rgbClr val="3D3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D3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8DF5"/>
                    </a:solidFill>
                  </a:tcPr>
                </a:tc>
              </a:tr>
            </a:tbl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4502930" y="1775688"/>
            <a:ext cx="176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1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Sảnh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1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siêu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1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thị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Coop </a:t>
            </a: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1482" y="2045214"/>
            <a:ext cx="180000" cy="1800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1402" y="2045214"/>
            <a:ext cx="180000" cy="18000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1482" y="2743762"/>
            <a:ext cx="180000" cy="180000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1402" y="2743762"/>
            <a:ext cx="180000" cy="180000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4527789" y="2021789"/>
            <a:ext cx="3381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9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Phát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hiện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người</a:t>
            </a:r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di </a:t>
            </a:r>
            <a:r>
              <a:rPr lang="en-US" sz="9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chuyển</a:t>
            </a:r>
            <a:endParaRPr lang="en-US" sz="9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06146" y="2532512"/>
            <a:ext cx="1080000" cy="611959"/>
          </a:xfrm>
          <a:prstGeom prst="rect">
            <a:avLst/>
          </a:prstGeom>
        </p:spPr>
      </p:pic>
      <p:sp>
        <p:nvSpPr>
          <p:cNvPr id="132" name="TextBox 131"/>
          <p:cNvSpPr txBox="1"/>
          <p:nvPr/>
        </p:nvSpPr>
        <p:spPr>
          <a:xfrm>
            <a:off x="4527789" y="2743716"/>
            <a:ext cx="3381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9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Phát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hiện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xe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trong</a:t>
            </a:r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danh</a:t>
            </a:r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sách</a:t>
            </a:r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đen</a:t>
            </a:r>
            <a:endParaRPr lang="en-US" sz="9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3" name="Google Shape;200;p4"/>
          <p:cNvPicPr preferRelativeResize="0">
            <a:picLocks noChangeAspect="1"/>
          </p:cNvPicPr>
          <p:nvPr/>
        </p:nvPicPr>
        <p:blipFill rotWithShape="1">
          <a:blip r:embed="rId16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96016" y="1814790"/>
            <a:ext cx="1057516" cy="612000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5" name="TextBox 104"/>
          <p:cNvSpPr txBox="1"/>
          <p:nvPr/>
        </p:nvSpPr>
        <p:spPr>
          <a:xfrm>
            <a:off x="4502930" y="2490625"/>
            <a:ext cx="176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1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Ngã</a:t>
            </a: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4 H </a:t>
            </a:r>
            <a:r>
              <a:rPr lang="en-US" sz="11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Diệu</a:t>
            </a: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sz="11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TV </a:t>
            </a:r>
            <a:r>
              <a:rPr lang="en-US" sz="11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Diện</a:t>
            </a:r>
            <a:endParaRPr lang="en-US" sz="11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471068" y="2865138"/>
            <a:ext cx="8835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51H-95174</a:t>
            </a:r>
            <a:endParaRPr lang="en-US" sz="11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868019" y="1794506"/>
            <a:ext cx="1839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16:42:52 15-08-2023 </a:t>
            </a:r>
          </a:p>
        </p:txBody>
      </p:sp>
      <p:pic>
        <p:nvPicPr>
          <p:cNvPr id="134" name="Picture 13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6146" y="3246161"/>
            <a:ext cx="1084212" cy="612000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4527789" y="3492603"/>
            <a:ext cx="3381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9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Phát</a:t>
            </a:r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hiện</a:t>
            </a:r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người</a:t>
            </a:r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xâm</a:t>
            </a:r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nhập</a:t>
            </a:r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khu</a:t>
            </a:r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vực</a:t>
            </a:r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sảnh</a:t>
            </a:r>
            <a:endParaRPr lang="en-US" sz="9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461236" y="3219725"/>
            <a:ext cx="176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Baber shop TV </a:t>
            </a:r>
            <a:r>
              <a:rPr lang="en-US" sz="11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Diện</a:t>
            </a:r>
            <a:endParaRPr lang="en-US" sz="11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460965" y="2134307"/>
            <a:ext cx="252000" cy="252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460965" y="2895279"/>
            <a:ext cx="252000" cy="252000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460965" y="3571572"/>
            <a:ext cx="252000" cy="252000"/>
          </a:xfrm>
          <a:prstGeom prst="rect">
            <a:avLst/>
          </a:prstGeom>
        </p:spPr>
      </p:pic>
      <p:sp>
        <p:nvSpPr>
          <p:cNvPr id="141" name="TextBox 140"/>
          <p:cNvSpPr txBox="1"/>
          <p:nvPr/>
        </p:nvSpPr>
        <p:spPr>
          <a:xfrm>
            <a:off x="8868019" y="2501781"/>
            <a:ext cx="1839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16:42:52 15-08-2023 </a:t>
            </a: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1482" y="3452710"/>
            <a:ext cx="180000" cy="180000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1402" y="3452710"/>
            <a:ext cx="180000" cy="180000"/>
          </a:xfrm>
          <a:prstGeom prst="rect">
            <a:avLst/>
          </a:prstGeom>
        </p:spPr>
      </p:pic>
      <p:sp>
        <p:nvSpPr>
          <p:cNvPr id="144" name="TextBox 143"/>
          <p:cNvSpPr txBox="1"/>
          <p:nvPr/>
        </p:nvSpPr>
        <p:spPr>
          <a:xfrm>
            <a:off x="8868019" y="3221287"/>
            <a:ext cx="1839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16:42:52 15-08-2023 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49836" y="1118372"/>
            <a:ext cx="833312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Tự động ẩn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2174197" y="1175128"/>
            <a:ext cx="288000" cy="111465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2174197" y="114086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101600" dir="8100000" sx="50000" sy="50000" algn="tr" rotWithShape="0">
              <a:srgbClr val="4D8DF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629608" y="959935"/>
            <a:ext cx="898181" cy="4929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94417" y="1486367"/>
            <a:ext cx="1234423" cy="199496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Giao diện màn hình khi user click menu “Danh sách”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2706" y="1175128"/>
            <a:ext cx="67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34222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>
                <a:latin typeface="Arial" charset="0"/>
                <a:ea typeface="Arial" charset="0"/>
                <a:cs typeface="Arial" charset="0"/>
              </a:rPr>
              <a:pPr/>
              <a:t>3</a:t>
            </a:fld>
            <a:endParaRPr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68141" y="77164"/>
            <a:ext cx="5000264" cy="16421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1067">
                <a:latin typeface="Arial" charset="0"/>
                <a:ea typeface="Arial" charset="0"/>
                <a:cs typeface="Arial" charset="0"/>
              </a:rPr>
              <a:t>Tìm kiếm </a:t>
            </a:r>
            <a:r>
              <a:rPr lang="en-US" sz="1067">
                <a:latin typeface="Arial" charset="0"/>
                <a:ea typeface="Arial" charset="0"/>
                <a:cs typeface="Arial" charset="0"/>
                <a:sym typeface="Wingdings"/>
              </a:rPr>
              <a:t> Danh sách</a:t>
            </a:r>
            <a:endParaRPr lang="en-US" sz="1067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87828" y="1772605"/>
            <a:ext cx="6969968" cy="4251245"/>
            <a:chOff x="587828" y="1772605"/>
            <a:chExt cx="6969968" cy="4251245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7828" y="1829716"/>
              <a:ext cx="6959600" cy="4166007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1910773" y="2116476"/>
              <a:ext cx="1212572" cy="2287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177074" y="2109633"/>
              <a:ext cx="2253342" cy="24531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282573" y="2141937"/>
              <a:ext cx="1167920" cy="2225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910772" y="2373330"/>
              <a:ext cx="818431" cy="1860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5941141" y="2345358"/>
              <a:ext cx="1509352" cy="26125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910773" y="2575321"/>
              <a:ext cx="5647023" cy="34485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67769" y="1810954"/>
              <a:ext cx="298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067628" y="4520043"/>
              <a:ext cx="298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120909" y="1772605"/>
              <a:ext cx="298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478590" y="1842212"/>
              <a:ext cx="298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659931" y="2244096"/>
              <a:ext cx="298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655643" y="2275596"/>
              <a:ext cx="298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E</a:t>
              </a: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1722305" y="626182"/>
            <a:ext cx="4862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Mô tả trang TÌM KIẾM </a:t>
            </a:r>
            <a:r>
              <a:rPr lang="en-US" sz="2400">
                <a:sym typeface="Wingdings"/>
              </a:rPr>
              <a:t> DANH SÁCH</a:t>
            </a:r>
            <a:endParaRPr lang="en-US" sz="2400"/>
          </a:p>
        </p:txBody>
      </p:sp>
      <p:sp>
        <p:nvSpPr>
          <p:cNvPr id="149" name="TextBox 148"/>
          <p:cNvSpPr txBox="1"/>
          <p:nvPr/>
        </p:nvSpPr>
        <p:spPr>
          <a:xfrm>
            <a:off x="7858002" y="1273000"/>
            <a:ext cx="4105469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>
                <a:solidFill>
                  <a:srgbClr val="FF0000"/>
                </a:solidFill>
              </a:rPr>
              <a:t>A</a:t>
            </a:r>
            <a:r>
              <a:rPr lang="en-US" sz="1600"/>
              <a:t> - Menu các chế độ xem trong menu TÌM KIẾM </a:t>
            </a:r>
            <a:r>
              <a:rPr lang="en-US" sz="1600">
                <a:sym typeface="Wingdings"/>
              </a:rPr>
              <a:t> xem Part 1</a:t>
            </a:r>
          </a:p>
          <a:p>
            <a:pPr>
              <a:spcAft>
                <a:spcPts val="600"/>
              </a:spcAft>
            </a:pPr>
            <a:r>
              <a:rPr lang="en-US" sz="1600">
                <a:solidFill>
                  <a:srgbClr val="FF0000"/>
                </a:solidFill>
                <a:sym typeface="Wingdings"/>
              </a:rPr>
              <a:t>B</a:t>
            </a:r>
            <a:r>
              <a:rPr lang="en-US" sz="1600">
                <a:sym typeface="Wingdings"/>
              </a:rPr>
              <a:t> - Menu lọc sự kiện trong trang DANH SÁCH  tương tự trong trang Ô lưới  xem Part 1</a:t>
            </a:r>
          </a:p>
          <a:p>
            <a:pPr>
              <a:spcAft>
                <a:spcPts val="600"/>
              </a:spcAft>
            </a:pPr>
            <a:r>
              <a:rPr lang="en-US" sz="1600">
                <a:solidFill>
                  <a:srgbClr val="FF0000"/>
                </a:solidFill>
                <a:sym typeface="Wingdings"/>
              </a:rPr>
              <a:t>C</a:t>
            </a:r>
            <a:r>
              <a:rPr lang="en-US" sz="1600">
                <a:sym typeface="Wingdings"/>
              </a:rPr>
              <a:t> - Ô tìm kiếm trong trang DANH SÁCH  tương tự trong trang Ô LƯỚI  xem Part 1</a:t>
            </a:r>
          </a:p>
          <a:p>
            <a:pPr>
              <a:spcAft>
                <a:spcPts val="600"/>
              </a:spcAft>
            </a:pPr>
            <a:r>
              <a:rPr lang="en-US" sz="1600">
                <a:solidFill>
                  <a:srgbClr val="FF0000"/>
                </a:solidFill>
                <a:sym typeface="Wingdings"/>
              </a:rPr>
              <a:t>D</a:t>
            </a:r>
            <a:r>
              <a:rPr lang="en-US" sz="1600">
                <a:sym typeface="Wingdings"/>
              </a:rPr>
              <a:t> - Các nút lọc khác + nút refresh  tương tự </a:t>
            </a:r>
            <a:r>
              <a:rPr lang="en-US" sz="1600">
                <a:sym typeface="Wingdings"/>
              </a:rPr>
              <a:t>trong trang Ô LƯỚI  xem Part 1</a:t>
            </a:r>
          </a:p>
          <a:p>
            <a:pPr>
              <a:spcAft>
                <a:spcPts val="600"/>
              </a:spcAft>
            </a:pPr>
            <a:r>
              <a:rPr lang="en-US" sz="1600">
                <a:solidFill>
                  <a:srgbClr val="FF0000"/>
                </a:solidFill>
                <a:sym typeface="Wingdings"/>
              </a:rPr>
              <a:t>E</a:t>
            </a:r>
            <a:r>
              <a:rPr lang="en-US" sz="1600">
                <a:sym typeface="Wingdings"/>
              </a:rPr>
              <a:t> - Kết quả lọc sự kiện  tương tự trong trang Ô LƯỚI  xem Part 1</a:t>
            </a:r>
          </a:p>
          <a:p>
            <a:pPr>
              <a:spcAft>
                <a:spcPts val="600"/>
              </a:spcAft>
            </a:pPr>
            <a:r>
              <a:rPr lang="en-US" sz="1600">
                <a:solidFill>
                  <a:srgbClr val="FF0000"/>
                </a:solidFill>
                <a:sym typeface="Wingdings"/>
              </a:rPr>
              <a:t>F</a:t>
            </a:r>
            <a:r>
              <a:rPr lang="en-US" sz="1600">
                <a:sym typeface="Wingdings"/>
              </a:rPr>
              <a:t> - Khu vực hiển thị danh sách sự kiện theo kết quả lọc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90907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180" y="1555767"/>
            <a:ext cx="6081144" cy="367381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88841" y="849086"/>
            <a:ext cx="53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Mô tả khu vực hiển thị danh sách sự kiện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0008" y="1555767"/>
            <a:ext cx="47399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A </a:t>
            </a:r>
            <a:r>
              <a:rPr lang="en-US"/>
              <a:t>- Khu vực hiển thị sự kiện thay đổi theo bộ lọc</a:t>
            </a:r>
          </a:p>
          <a:p>
            <a:pPr marL="285750" indent="-285750">
              <a:buFontTx/>
              <a:buChar char="-"/>
            </a:pPr>
            <a:r>
              <a:rPr lang="en-US"/>
              <a:t>Thông tin của sự kiện hiển thị theo từng dòng </a:t>
            </a:r>
          </a:p>
          <a:p>
            <a:pPr marL="285750" indent="-285750">
              <a:buFontTx/>
              <a:buChar char="-"/>
            </a:pPr>
            <a:r>
              <a:rPr lang="en-US"/>
              <a:t>Màu nền của các dòng chỉ mức độ nghiêm trọng của sự kiện (Đỏ = Cao; Xanh = Vừa; Xám = Bình thường)</a:t>
            </a:r>
          </a:p>
          <a:p>
            <a:r>
              <a:rPr lang="en-US">
                <a:solidFill>
                  <a:srgbClr val="FF0000"/>
                </a:solidFill>
              </a:rPr>
              <a:t>B</a:t>
            </a:r>
            <a:r>
              <a:rPr lang="en-US"/>
              <a:t> - Khu vực trống khi dữ liệu ít</a:t>
            </a:r>
            <a:endParaRPr lang="en-US"/>
          </a:p>
          <a:p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/>
              <a:t> - Thanh cuộn màn hình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1" y="1464907"/>
            <a:ext cx="6102220" cy="18101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08311" y="1713497"/>
            <a:ext cx="59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9731" y="4047122"/>
            <a:ext cx="59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28745" y="3862456"/>
            <a:ext cx="59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85770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88841" y="849086"/>
            <a:ext cx="28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Mô tả 1 dòng sự kiện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82147" y="3051110"/>
            <a:ext cx="952655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pPr>
              <a:spcAft>
                <a:spcPts val="600"/>
              </a:spcAft>
            </a:pPr>
            <a:r>
              <a:rPr lang="en-US">
                <a:solidFill>
                  <a:srgbClr val="FF0000"/>
                </a:solidFill>
              </a:rPr>
              <a:t>A</a:t>
            </a:r>
            <a:r>
              <a:rPr lang="en-US"/>
              <a:t> - Nút hiển thị trạng thái đã xem/ chưa xem. User có thể click vào để xác nhận nhanh đã xem sự kiện. Ở trạng thái đã xem, biểu tượng này thay đổi thành </a:t>
            </a:r>
          </a:p>
          <a:p>
            <a:pPr>
              <a:spcAft>
                <a:spcPts val="600"/>
              </a:spcAft>
            </a:pPr>
            <a:r>
              <a:rPr lang="en-US">
                <a:solidFill>
                  <a:srgbClr val="FF0000"/>
                </a:solidFill>
              </a:rPr>
              <a:t>B</a:t>
            </a:r>
            <a:r>
              <a:rPr lang="en-US"/>
              <a:t> - Nút đánh sao sự kiện. User có thể click vào để đánh dấu đây là sự kiện quan trọng. Ở trạng thái đã đánh sao, biểu tượng này đổi thành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/>
              <a:t> - Hình đại diện sự kiện</a:t>
            </a:r>
          </a:p>
          <a:p>
            <a:pPr>
              <a:spcAft>
                <a:spcPts val="600"/>
              </a:spcAft>
            </a:pPr>
            <a:r>
              <a:rPr lang="en-US">
                <a:solidFill>
                  <a:srgbClr val="FF0000"/>
                </a:solidFill>
              </a:rPr>
              <a:t>D</a:t>
            </a:r>
            <a:r>
              <a:rPr lang="en-US"/>
              <a:t> - Địa điểm quan sát  </a:t>
            </a:r>
            <a:r>
              <a:rPr lang="en-US">
                <a:sym typeface="Wingdings"/>
              </a:rPr>
              <a:t> font size 20px 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>
                <a:solidFill>
                  <a:srgbClr val="FF0000"/>
                </a:solidFill>
              </a:rPr>
              <a:t>E</a:t>
            </a:r>
            <a:r>
              <a:rPr lang="en-US"/>
              <a:t> - Timestamp của sự kiện </a:t>
            </a:r>
            <a:r>
              <a:rPr lang="en-US">
                <a:sym typeface="Wingdings"/>
              </a:rPr>
              <a:t> font size 20px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>
                <a:solidFill>
                  <a:srgbClr val="FF0000"/>
                </a:solidFill>
              </a:rPr>
              <a:t>F</a:t>
            </a:r>
            <a:r>
              <a:rPr lang="en-US"/>
              <a:t> - Nội dung text liên quan sự kiện </a:t>
            </a:r>
            <a:r>
              <a:rPr lang="en-US">
                <a:sym typeface="Wingdings"/>
              </a:rPr>
              <a:t> font size 16px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>
                <a:solidFill>
                  <a:srgbClr val="FF0000"/>
                </a:solidFill>
              </a:rPr>
              <a:t>G</a:t>
            </a:r>
            <a:r>
              <a:rPr lang="en-US"/>
              <a:t> - Biển số xe (nếu sự kiện có) </a:t>
            </a:r>
            <a:r>
              <a:rPr lang="en-US">
                <a:sym typeface="Wingdings"/>
              </a:rPr>
              <a:t> font size 20px</a:t>
            </a:r>
          </a:p>
          <a:p>
            <a:pPr>
              <a:spcAft>
                <a:spcPts val="600"/>
              </a:spcAft>
            </a:pPr>
            <a:r>
              <a:rPr lang="en-US">
                <a:solidFill>
                  <a:srgbClr val="FF0000"/>
                </a:solidFill>
              </a:rPr>
              <a:t>H</a:t>
            </a:r>
            <a:r>
              <a:rPr lang="en-US"/>
              <a:t> - Biểu tượng loại đối tượng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578" y="4264489"/>
            <a:ext cx="327565" cy="32756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335" y="3606481"/>
            <a:ext cx="317500" cy="31750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2808515" y="1674072"/>
            <a:ext cx="6327025" cy="1315224"/>
            <a:chOff x="2808515" y="1674072"/>
            <a:chExt cx="6327025" cy="1315224"/>
          </a:xfrm>
        </p:grpSpPr>
        <p:sp>
          <p:nvSpPr>
            <p:cNvPr id="5" name="TextBox 4"/>
            <p:cNvSpPr txBox="1"/>
            <p:nvPr/>
          </p:nvSpPr>
          <p:spPr>
            <a:xfrm>
              <a:off x="2808515" y="1674072"/>
              <a:ext cx="597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32449" y="1674072"/>
              <a:ext cx="597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29608" y="1674072"/>
              <a:ext cx="597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40351" y="2619964"/>
              <a:ext cx="597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538381" y="2544778"/>
              <a:ext cx="597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H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34204" y="2547257"/>
              <a:ext cx="597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34203" y="1674072"/>
              <a:ext cx="597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40352" y="1674072"/>
              <a:ext cx="597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E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869325" y="2015029"/>
              <a:ext cx="5967636" cy="5431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932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214;p19"/>
          <p:cNvSpPr/>
          <p:nvPr/>
        </p:nvSpPr>
        <p:spPr>
          <a:xfrm>
            <a:off x="674000" y="644492"/>
            <a:ext cx="10228347" cy="6095805"/>
          </a:xfrm>
          <a:prstGeom prst="rect">
            <a:avLst/>
          </a:prstGeom>
          <a:solidFill>
            <a:srgbClr val="29282A"/>
          </a:solidFill>
          <a:ln w="9525" cap="flat" cmpd="sng">
            <a:solidFill>
              <a:srgbClr val="3A3A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467" dirty="0">
                <a:latin typeface="Helvetica Neue" charset="0"/>
                <a:ea typeface="Helvetica Neue" charset="0"/>
                <a:cs typeface="Helvetica Neue" charset="0"/>
              </a:rPr>
              <a:t>Screen Shot 2023-08-16 at 08.55.39</a:t>
            </a:r>
            <a:endParaRPr sz="1467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16" name="Google Shape;216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>
                <a:latin typeface="Arial" charset="0"/>
                <a:ea typeface="Arial" charset="0"/>
                <a:cs typeface="Arial" charset="0"/>
              </a:rPr>
              <a:pPr/>
              <a:t>6</a:t>
            </a:fld>
            <a:endParaRPr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68141" y="77164"/>
            <a:ext cx="5000264" cy="16421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1067">
                <a:latin typeface="Arial" charset="0"/>
                <a:ea typeface="Arial" charset="0"/>
                <a:cs typeface="Arial" charset="0"/>
              </a:rPr>
              <a:t>Tìm kiếm </a:t>
            </a:r>
            <a:r>
              <a:rPr lang="en-US" sz="1067">
                <a:latin typeface="Arial" charset="0"/>
                <a:ea typeface="Arial" charset="0"/>
                <a:cs typeface="Arial" charset="0"/>
                <a:sym typeface="Wingdings"/>
              </a:rPr>
              <a:t> Danh sách</a:t>
            </a:r>
            <a:endParaRPr lang="en-US" sz="1067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0800079" y="1741989"/>
            <a:ext cx="90000" cy="4788000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426714"/>
              </p:ext>
            </p:extLst>
          </p:nvPr>
        </p:nvGraphicFramePr>
        <p:xfrm>
          <a:off x="2674550" y="1071929"/>
          <a:ext cx="8227797" cy="648000"/>
        </p:xfrm>
        <a:graphic>
          <a:graphicData uri="http://schemas.openxmlformats.org/drawingml/2006/table">
            <a:tbl>
              <a:tblPr/>
              <a:tblGrid>
                <a:gridCol w="8227797"/>
              </a:tblGrid>
              <a:tr h="324000">
                <a:tc>
                  <a:txBody>
                    <a:bodyPr/>
                    <a:lstStyle/>
                    <a:p>
                      <a:endParaRPr lang="en-US" sz="10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494B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en-US" sz="10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494B"/>
                    </a:solidFill>
                  </a:tcPr>
                </a:tc>
              </a:tr>
            </a:tbl>
          </a:graphicData>
        </a:graphic>
      </p:graphicFrame>
      <p:sp>
        <p:nvSpPr>
          <p:cNvPr id="22" name="Rounded Rectangle 21"/>
          <p:cNvSpPr/>
          <p:nvPr/>
        </p:nvSpPr>
        <p:spPr>
          <a:xfrm>
            <a:off x="2724419" y="1093583"/>
            <a:ext cx="540000" cy="238363"/>
          </a:xfrm>
          <a:prstGeom prst="roundRect">
            <a:avLst/>
          </a:prstGeom>
          <a:noFill/>
          <a:ln>
            <a:solidFill>
              <a:srgbClr val="528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0">
            <a:spAutoFit/>
          </a:bodyPr>
          <a:lstStyle/>
          <a:p>
            <a:r>
              <a:rPr lang="en-US" sz="800">
                <a:latin typeface="Arial" charset="0"/>
                <a:ea typeface="Arial" charset="0"/>
                <a:cs typeface="Arial" charset="0"/>
              </a:rPr>
              <a:t>Ô lưới</a:t>
            </a:r>
          </a:p>
        </p:txBody>
      </p:sp>
      <p:sp>
        <p:nvSpPr>
          <p:cNvPr id="156" name="Rounded Rectangle 155"/>
          <p:cNvSpPr/>
          <p:nvPr/>
        </p:nvSpPr>
        <p:spPr>
          <a:xfrm>
            <a:off x="3294716" y="1109936"/>
            <a:ext cx="432000" cy="205657"/>
          </a:xfrm>
          <a:prstGeom prst="roundRect">
            <a:avLst/>
          </a:prstGeom>
          <a:noFill/>
          <a:ln>
            <a:solidFill>
              <a:srgbClr val="528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800">
                <a:latin typeface="Arial" charset="0"/>
                <a:ea typeface="Arial" charset="0"/>
                <a:cs typeface="Arial" charset="0"/>
              </a:rPr>
              <a:t>Bản đồ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3752135" y="1109936"/>
            <a:ext cx="612000" cy="205657"/>
          </a:xfrm>
          <a:prstGeom prst="roundRect">
            <a:avLst/>
          </a:prstGeom>
          <a:solidFill>
            <a:srgbClr val="5285B6"/>
          </a:solidFill>
          <a:ln>
            <a:solidFill>
              <a:srgbClr val="528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800">
                <a:latin typeface="Arial" charset="0"/>
                <a:ea typeface="Arial" charset="0"/>
                <a:cs typeface="Arial" charset="0"/>
              </a:rPr>
              <a:t>Danh sách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4517451" y="1109936"/>
            <a:ext cx="648000" cy="205657"/>
          </a:xfrm>
          <a:prstGeom prst="roundRect">
            <a:avLst/>
          </a:prstGeom>
          <a:noFill/>
          <a:ln>
            <a:solidFill>
              <a:srgbClr val="528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r>
              <a:rPr lang="en-US" sz="800">
                <a:latin typeface="Arial" charset="0"/>
                <a:ea typeface="Arial" charset="0"/>
                <a:cs typeface="Arial" charset="0"/>
              </a:rPr>
              <a:t>Thời gian</a:t>
            </a: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9706923" y="1496980"/>
            <a:ext cx="144000" cy="144000"/>
          </a:xfrm>
          <a:prstGeom prst="ellipse">
            <a:avLst/>
          </a:prstGeom>
          <a:solidFill>
            <a:srgbClr val="528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800" b="1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219" name="Oval 218"/>
          <p:cNvSpPr/>
          <p:nvPr/>
        </p:nvSpPr>
        <p:spPr>
          <a:xfrm>
            <a:off x="9824782" y="1496980"/>
            <a:ext cx="144000" cy="144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220" name="Oval 219"/>
          <p:cNvSpPr/>
          <p:nvPr/>
        </p:nvSpPr>
        <p:spPr>
          <a:xfrm>
            <a:off x="9942641" y="1496980"/>
            <a:ext cx="144000" cy="144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221" name="Oval 220"/>
          <p:cNvSpPr/>
          <p:nvPr/>
        </p:nvSpPr>
        <p:spPr>
          <a:xfrm>
            <a:off x="10060500" y="1496980"/>
            <a:ext cx="144000" cy="144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222" name="Oval 221"/>
          <p:cNvSpPr/>
          <p:nvPr/>
        </p:nvSpPr>
        <p:spPr>
          <a:xfrm>
            <a:off x="10178359" y="1496980"/>
            <a:ext cx="144000" cy="144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5999" y="1478980"/>
            <a:ext cx="180000" cy="1800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2143" y="1478980"/>
            <a:ext cx="180000" cy="180000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9399205" y="1478980"/>
            <a:ext cx="180000" cy="180000"/>
          </a:xfrm>
          <a:prstGeom prst="rect">
            <a:avLst/>
          </a:prstGeom>
        </p:spPr>
      </p:pic>
      <p:pic>
        <p:nvPicPr>
          <p:cNvPr id="225" name="Picture 2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9553064" y="1478980"/>
            <a:ext cx="180000" cy="180000"/>
          </a:xfrm>
          <a:prstGeom prst="rect">
            <a:avLst/>
          </a:prstGeom>
        </p:spPr>
      </p:pic>
      <p:pic>
        <p:nvPicPr>
          <p:cNvPr id="232" name="Picture 2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4967" y="1146091"/>
            <a:ext cx="144000" cy="144000"/>
          </a:xfrm>
          <a:prstGeom prst="rect">
            <a:avLst/>
          </a:prstGeom>
        </p:spPr>
      </p:pic>
      <p:pic>
        <p:nvPicPr>
          <p:cNvPr id="247" name="Picture 2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0223" y="1146091"/>
            <a:ext cx="144000" cy="144000"/>
          </a:xfrm>
          <a:prstGeom prst="rect">
            <a:avLst/>
          </a:prstGeom>
        </p:spPr>
      </p:pic>
      <p:sp>
        <p:nvSpPr>
          <p:cNvPr id="248" name="TextBox 247"/>
          <p:cNvSpPr txBox="1"/>
          <p:nvPr/>
        </p:nvSpPr>
        <p:spPr>
          <a:xfrm>
            <a:off x="8498413" y="1454772"/>
            <a:ext cx="90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12,000 kết quả</a:t>
            </a:r>
          </a:p>
        </p:txBody>
      </p:sp>
      <p:pic>
        <p:nvPicPr>
          <p:cNvPr id="251" name="Picture 25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6752" y="1477821"/>
            <a:ext cx="180000" cy="180000"/>
          </a:xfrm>
          <a:prstGeom prst="rect">
            <a:avLst/>
          </a:prstGeom>
        </p:spPr>
      </p:pic>
      <p:cxnSp>
        <p:nvCxnSpPr>
          <p:cNvPr id="253" name="Straight Connector 252"/>
          <p:cNvCxnSpPr/>
          <p:nvPr/>
        </p:nvCxnSpPr>
        <p:spPr>
          <a:xfrm>
            <a:off x="4432041" y="1105042"/>
            <a:ext cx="0" cy="21544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5194047" y="1109936"/>
            <a:ext cx="684000" cy="205657"/>
          </a:xfrm>
          <a:prstGeom prst="roundRect">
            <a:avLst/>
          </a:prstGeom>
          <a:noFill/>
          <a:ln>
            <a:solidFill>
              <a:srgbClr val="528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r>
              <a:rPr lang="en-US" sz="800">
                <a:latin typeface="Arial" charset="0"/>
                <a:ea typeface="Arial" charset="0"/>
                <a:cs typeface="Arial" charset="0"/>
              </a:rPr>
              <a:t>Đối tượng</a:t>
            </a: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8218" y="1146091"/>
            <a:ext cx="144000" cy="144000"/>
          </a:xfrm>
          <a:prstGeom prst="rect">
            <a:avLst/>
          </a:prstGeom>
        </p:spPr>
      </p:pic>
      <p:sp>
        <p:nvSpPr>
          <p:cNvPr id="68" name="Rounded Rectangle 67"/>
          <p:cNvSpPr/>
          <p:nvPr/>
        </p:nvSpPr>
        <p:spPr>
          <a:xfrm>
            <a:off x="6594903" y="1109936"/>
            <a:ext cx="594000" cy="205657"/>
          </a:xfrm>
          <a:prstGeom prst="roundRect">
            <a:avLst/>
          </a:prstGeom>
          <a:noFill/>
          <a:ln>
            <a:solidFill>
              <a:srgbClr val="528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r>
              <a:rPr lang="en-US" sz="800">
                <a:latin typeface="Arial" charset="0"/>
                <a:ea typeface="Arial" charset="0"/>
                <a:cs typeface="Arial" charset="0"/>
              </a:rPr>
              <a:t>Vi phạm</a:t>
            </a: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5770" y="1146091"/>
            <a:ext cx="144000" cy="144000"/>
          </a:xfrm>
          <a:prstGeom prst="rect">
            <a:avLst/>
          </a:prstGeom>
        </p:spPr>
      </p:pic>
      <p:sp>
        <p:nvSpPr>
          <p:cNvPr id="70" name="Rounded Rectangle 69"/>
          <p:cNvSpPr/>
          <p:nvPr/>
        </p:nvSpPr>
        <p:spPr>
          <a:xfrm>
            <a:off x="7204869" y="1109936"/>
            <a:ext cx="576000" cy="205657"/>
          </a:xfrm>
          <a:prstGeom prst="roundRect">
            <a:avLst/>
          </a:prstGeom>
          <a:noFill/>
          <a:ln>
            <a:solidFill>
              <a:srgbClr val="528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r>
              <a:rPr lang="en-US" sz="800">
                <a:latin typeface="Arial" charset="0"/>
                <a:ea typeface="Arial" charset="0"/>
                <a:cs typeface="Arial" charset="0"/>
              </a:rPr>
              <a:t>Mức độ</a:t>
            </a: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6401" y="1146091"/>
            <a:ext cx="144000" cy="14400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3242" y="1482763"/>
            <a:ext cx="144000" cy="144000"/>
          </a:xfrm>
          <a:prstGeom prst="rect">
            <a:avLst/>
          </a:prstGeom>
        </p:spPr>
      </p:pic>
      <p:sp>
        <p:nvSpPr>
          <p:cNvPr id="96" name="Rounded Rectangle 95"/>
          <p:cNvSpPr/>
          <p:nvPr/>
        </p:nvSpPr>
        <p:spPr>
          <a:xfrm>
            <a:off x="5896520" y="1114974"/>
            <a:ext cx="684000" cy="205657"/>
          </a:xfrm>
          <a:prstGeom prst="roundRect">
            <a:avLst/>
          </a:prstGeom>
          <a:noFill/>
          <a:ln>
            <a:solidFill>
              <a:srgbClr val="528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r>
              <a:rPr lang="en-US" sz="800">
                <a:latin typeface="Arial" charset="0"/>
                <a:ea typeface="Arial" charset="0"/>
                <a:cs typeface="Arial" charset="0"/>
              </a:rPr>
              <a:t>Màu sắc</a:t>
            </a: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0691" y="1151129"/>
            <a:ext cx="144000" cy="144000"/>
          </a:xfrm>
          <a:prstGeom prst="rect">
            <a:avLst/>
          </a:prstGeom>
        </p:spPr>
      </p:pic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62851"/>
              </p:ext>
            </p:extLst>
          </p:nvPr>
        </p:nvGraphicFramePr>
        <p:xfrm>
          <a:off x="684274" y="668867"/>
          <a:ext cx="10218073" cy="381000"/>
        </p:xfrm>
        <a:graphic>
          <a:graphicData uri="http://schemas.openxmlformats.org/drawingml/2006/table">
            <a:tbl>
              <a:tblPr/>
              <a:tblGrid>
                <a:gridCol w="10218073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mpd="sng">
                      <a:noFill/>
                      <a:prstDash val="solid"/>
                    </a:lnL>
                    <a:lnR w="9525" cmpd="sng">
                      <a:noFill/>
                      <a:prstDash val="solid"/>
                    </a:lnR>
                    <a:lnT w="9525" cmpd="sng">
                      <a:noFill/>
                      <a:prstDash val="solid"/>
                    </a:lnT>
                    <a:lnB w="9525" cap="flat" cmpd="sng" algn="ctr">
                      <a:solidFill>
                        <a:srgbClr val="3D3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494B"/>
                    </a:solidFill>
                  </a:tcPr>
                </a:tc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726965" y="781900"/>
            <a:ext cx="252000" cy="170400"/>
            <a:chOff x="726965" y="781900"/>
            <a:chExt cx="252000" cy="170400"/>
          </a:xfrm>
        </p:grpSpPr>
        <p:sp>
          <p:nvSpPr>
            <p:cNvPr id="3" name="Rectangle 2"/>
            <p:cNvSpPr/>
            <p:nvPr/>
          </p:nvSpPr>
          <p:spPr>
            <a:xfrm>
              <a:off x="726965" y="781900"/>
              <a:ext cx="252000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26965" y="858100"/>
              <a:ext cx="252000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26965" y="934300"/>
              <a:ext cx="252000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pic>
        <p:nvPicPr>
          <p:cNvPr id="193" name="Picture 19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1465" y="744192"/>
            <a:ext cx="804868" cy="20790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763924" y="913343"/>
            <a:ext cx="600721" cy="0"/>
          </a:xfrm>
          <a:prstGeom prst="line">
            <a:avLst/>
          </a:prstGeom>
          <a:ln w="19050">
            <a:solidFill>
              <a:srgbClr val="528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763924" y="729103"/>
            <a:ext cx="576000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Tìm</a:t>
            </a:r>
            <a:r>
              <a:rPr lang="en-US" sz="9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kiếm</a:t>
            </a:r>
            <a:endParaRPr lang="en-US" sz="9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401805" y="729103"/>
            <a:ext cx="576000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Cảnh báo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039686" y="729103"/>
            <a:ext cx="504000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Báo cáo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605567" y="729103"/>
            <a:ext cx="504000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Quản</a:t>
            </a:r>
            <a:r>
              <a:rPr lang="en-US" sz="9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trị</a:t>
            </a:r>
            <a:endParaRPr lang="en-US" sz="9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102" name="Tab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124288"/>
              </p:ext>
            </p:extLst>
          </p:nvPr>
        </p:nvGraphicFramePr>
        <p:xfrm>
          <a:off x="684275" y="1065131"/>
          <a:ext cx="1980000" cy="5664679"/>
        </p:xfrm>
        <a:graphic>
          <a:graphicData uri="http://schemas.openxmlformats.org/drawingml/2006/table">
            <a:tbl>
              <a:tblPr/>
              <a:tblGrid>
                <a:gridCol w="1980000"/>
              </a:tblGrid>
              <a:tr h="56646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mpd="sng">
                      <a:noFill/>
                      <a:prstDash val="solid"/>
                    </a:lnL>
                    <a:lnR w="9525" cap="flat" cmpd="sng" algn="ctr">
                      <a:solidFill>
                        <a:srgbClr val="3D3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494B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20768" y="1746290"/>
            <a:ext cx="1460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Channel group name 1</a:t>
            </a:r>
          </a:p>
          <a:p>
            <a:pPr marL="7938" indent="176213">
              <a:lnSpc>
                <a:spcPct val="150000"/>
              </a:lnSpc>
            </a:pPr>
            <a:r>
              <a:rPr lang="en-US" sz="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Channel group 11</a:t>
            </a:r>
          </a:p>
          <a:p>
            <a:pPr marL="222250">
              <a:lnSpc>
                <a:spcPct val="150000"/>
              </a:lnSpc>
            </a:pPr>
            <a:r>
              <a:rPr lang="en-US" sz="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Channel name </a:t>
            </a:r>
            <a:r>
              <a:rPr lang="en-US" sz="8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abcd</a:t>
            </a:r>
            <a:r>
              <a:rPr lang="en-US" sz="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...</a:t>
            </a:r>
          </a:p>
          <a:p>
            <a:pPr marL="222250">
              <a:lnSpc>
                <a:spcPct val="150000"/>
              </a:lnSpc>
            </a:pPr>
            <a:r>
              <a:rPr lang="en-US" sz="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Channel name </a:t>
            </a:r>
            <a:r>
              <a:rPr lang="en-US" sz="8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wxyz</a:t>
            </a:r>
            <a:r>
              <a:rPr lang="en-US" sz="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...</a:t>
            </a:r>
          </a:p>
          <a:p>
            <a:pPr marL="7938" indent="176213">
              <a:lnSpc>
                <a:spcPct val="150000"/>
              </a:lnSpc>
            </a:pPr>
            <a:r>
              <a:rPr lang="en-US" sz="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Channel group 12</a:t>
            </a:r>
          </a:p>
          <a:p>
            <a:pPr marL="7938" indent="176213">
              <a:lnSpc>
                <a:spcPct val="150000"/>
              </a:lnSpc>
            </a:pPr>
            <a:r>
              <a:rPr lang="en-US" sz="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Channel group 13</a:t>
            </a:r>
          </a:p>
          <a:p>
            <a:pPr marL="7938">
              <a:lnSpc>
                <a:spcPct val="150000"/>
              </a:lnSpc>
            </a:pPr>
            <a:r>
              <a:rPr lang="en-US" sz="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Channel group name 2</a:t>
            </a:r>
          </a:p>
          <a:p>
            <a:pPr marL="7938">
              <a:lnSpc>
                <a:spcPct val="150000"/>
              </a:lnSpc>
            </a:pPr>
            <a:r>
              <a:rPr lang="en-US" sz="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Channel group name 3</a:t>
            </a:r>
          </a:p>
          <a:p>
            <a:pPr>
              <a:lnSpc>
                <a:spcPct val="150000"/>
              </a:lnSpc>
            </a:pPr>
            <a:endParaRPr lang="en-US" sz="8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6" name="Group 15"/>
          <p:cNvGrpSpPr>
            <a:grpSpLocks/>
          </p:cNvGrpSpPr>
          <p:nvPr/>
        </p:nvGrpSpPr>
        <p:grpSpPr>
          <a:xfrm>
            <a:off x="1291725" y="2215301"/>
            <a:ext cx="144000" cy="79200"/>
            <a:chOff x="4634753" y="2483224"/>
            <a:chExt cx="288000" cy="144000"/>
          </a:xfrm>
        </p:grpSpPr>
        <p:sp>
          <p:nvSpPr>
            <p:cNvPr id="12" name="Rectangle 11"/>
            <p:cNvSpPr/>
            <p:nvPr/>
          </p:nvSpPr>
          <p:spPr>
            <a:xfrm>
              <a:off x="4634753" y="2483224"/>
              <a:ext cx="180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Triangle 12"/>
            <p:cNvSpPr/>
            <p:nvPr/>
          </p:nvSpPr>
          <p:spPr>
            <a:xfrm rot="16200000">
              <a:off x="4796753" y="2501224"/>
              <a:ext cx="144000" cy="1080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59" name="Group 58"/>
          <p:cNvGrpSpPr>
            <a:grpSpLocks/>
          </p:cNvGrpSpPr>
          <p:nvPr/>
        </p:nvGrpSpPr>
        <p:grpSpPr>
          <a:xfrm>
            <a:off x="1291725" y="2411906"/>
            <a:ext cx="144000" cy="79200"/>
            <a:chOff x="4634753" y="2483224"/>
            <a:chExt cx="288000" cy="144000"/>
          </a:xfrm>
        </p:grpSpPr>
        <p:sp>
          <p:nvSpPr>
            <p:cNvPr id="60" name="Rectangle 59"/>
            <p:cNvSpPr/>
            <p:nvPr/>
          </p:nvSpPr>
          <p:spPr>
            <a:xfrm>
              <a:off x="4634753" y="2483224"/>
              <a:ext cx="180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" name="Triangle 61"/>
            <p:cNvSpPr/>
            <p:nvPr/>
          </p:nvSpPr>
          <p:spPr>
            <a:xfrm rot="16200000">
              <a:off x="4796753" y="2501224"/>
              <a:ext cx="144000" cy="1080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2570418" y="1766931"/>
            <a:ext cx="90000" cy="4212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30" name="Picture 2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514" y="1808003"/>
            <a:ext cx="180000" cy="180000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470" y="2000220"/>
            <a:ext cx="180000" cy="180000"/>
          </a:xfrm>
          <a:prstGeom prst="rect">
            <a:avLst/>
          </a:prstGeom>
        </p:spPr>
      </p:pic>
      <p:pic>
        <p:nvPicPr>
          <p:cNvPr id="235" name="Picture 2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006" y="1830136"/>
            <a:ext cx="115200" cy="115200"/>
          </a:xfrm>
          <a:prstGeom prst="rect">
            <a:avLst/>
          </a:prstGeom>
        </p:spPr>
      </p:pic>
      <p:pic>
        <p:nvPicPr>
          <p:cNvPr id="237" name="Picture 23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8725" y="2022418"/>
            <a:ext cx="115200" cy="115200"/>
          </a:xfrm>
          <a:prstGeom prst="rect">
            <a:avLst/>
          </a:prstGeom>
        </p:spPr>
      </p:pic>
      <p:pic>
        <p:nvPicPr>
          <p:cNvPr id="238" name="Picture 2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925162" y="2555371"/>
            <a:ext cx="180000" cy="180000"/>
          </a:xfrm>
          <a:prstGeom prst="rect">
            <a:avLst/>
          </a:prstGeom>
        </p:spPr>
      </p:pic>
      <p:pic>
        <p:nvPicPr>
          <p:cNvPr id="239" name="Picture 23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3813" y="2564953"/>
            <a:ext cx="115200" cy="115200"/>
          </a:xfrm>
          <a:prstGeom prst="rect">
            <a:avLst/>
          </a:prstGeom>
        </p:spPr>
      </p:pic>
      <p:pic>
        <p:nvPicPr>
          <p:cNvPr id="242" name="Picture 2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721849" y="2926157"/>
            <a:ext cx="180000" cy="180000"/>
          </a:xfrm>
          <a:prstGeom prst="rect">
            <a:avLst/>
          </a:prstGeom>
        </p:spPr>
      </p:pic>
      <p:pic>
        <p:nvPicPr>
          <p:cNvPr id="243" name="Picture 2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006" y="2937307"/>
            <a:ext cx="115200" cy="115200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724959" y="3089690"/>
            <a:ext cx="180000" cy="180000"/>
          </a:xfrm>
          <a:prstGeom prst="rect">
            <a:avLst/>
          </a:prstGeom>
        </p:spPr>
      </p:pic>
      <p:pic>
        <p:nvPicPr>
          <p:cNvPr id="245" name="Picture 24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371" y="3121335"/>
            <a:ext cx="115200" cy="1152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9069301" y="1130746"/>
            <a:ext cx="1656000" cy="23308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Tìm kiếm </a:t>
            </a:r>
          </a:p>
        </p:txBody>
      </p:sp>
      <p:pic>
        <p:nvPicPr>
          <p:cNvPr id="231" name="Picture 23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2986" y="1182498"/>
            <a:ext cx="180000" cy="180000"/>
          </a:xfrm>
          <a:prstGeom prst="rect">
            <a:avLst/>
          </a:prstGeom>
        </p:spPr>
      </p:pic>
      <p:sp>
        <p:nvSpPr>
          <p:cNvPr id="28" name="Rounded Rectangle 27"/>
          <p:cNvSpPr>
            <a:spLocks noChangeAspect="1"/>
          </p:cNvSpPr>
          <p:nvPr/>
        </p:nvSpPr>
        <p:spPr>
          <a:xfrm>
            <a:off x="2761740" y="1500763"/>
            <a:ext cx="108000" cy="108000"/>
          </a:xfrm>
          <a:prstGeom prst="round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3284" y="1473763"/>
            <a:ext cx="162000" cy="162000"/>
          </a:xfrm>
          <a:prstGeom prst="rect">
            <a:avLst/>
          </a:prstGeom>
        </p:spPr>
      </p:pic>
      <p:cxnSp>
        <p:nvCxnSpPr>
          <p:cNvPr id="112" name="Straight Connector 111"/>
          <p:cNvCxnSpPr/>
          <p:nvPr/>
        </p:nvCxnSpPr>
        <p:spPr>
          <a:xfrm>
            <a:off x="763510" y="1658655"/>
            <a:ext cx="720000" cy="0"/>
          </a:xfrm>
          <a:prstGeom prst="line">
            <a:avLst/>
          </a:prstGeom>
          <a:ln w="19050">
            <a:solidFill>
              <a:srgbClr val="528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63511" y="1464583"/>
            <a:ext cx="648000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Xem nhóm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562320" y="1452851"/>
            <a:ext cx="684000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Xem node</a:t>
            </a:r>
          </a:p>
        </p:txBody>
      </p:sp>
      <p:cxnSp>
        <p:nvCxnSpPr>
          <p:cNvPr id="115" name="Straight Connector 114"/>
          <p:cNvCxnSpPr/>
          <p:nvPr/>
        </p:nvCxnSpPr>
        <p:spPr>
          <a:xfrm>
            <a:off x="763511" y="1673741"/>
            <a:ext cx="1672699" cy="9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7508" y="706180"/>
            <a:ext cx="304800" cy="304800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9850923" y="726367"/>
            <a:ext cx="637404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User_name</a:t>
            </a:r>
          </a:p>
        </p:txBody>
      </p:sp>
      <p:sp>
        <p:nvSpPr>
          <p:cNvPr id="100" name="Rounded Rectangle 99"/>
          <p:cNvSpPr>
            <a:spLocks noChangeAspect="1"/>
          </p:cNvSpPr>
          <p:nvPr/>
        </p:nvSpPr>
        <p:spPr>
          <a:xfrm>
            <a:off x="922886" y="1839995"/>
            <a:ext cx="72000" cy="72000"/>
          </a:xfrm>
          <a:prstGeom prst="round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" name="Rounded Rectangle 100"/>
          <p:cNvSpPr>
            <a:spLocks noChangeAspect="1"/>
          </p:cNvSpPr>
          <p:nvPr/>
        </p:nvSpPr>
        <p:spPr>
          <a:xfrm>
            <a:off x="1109151" y="2039807"/>
            <a:ext cx="72000" cy="72000"/>
          </a:xfrm>
          <a:prstGeom prst="round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7" name="Rounded Rectangle 116"/>
          <p:cNvSpPr>
            <a:spLocks noChangeAspect="1"/>
          </p:cNvSpPr>
          <p:nvPr/>
        </p:nvSpPr>
        <p:spPr>
          <a:xfrm>
            <a:off x="1181151" y="2218556"/>
            <a:ext cx="72000" cy="72000"/>
          </a:xfrm>
          <a:prstGeom prst="round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8" name="Rounded Rectangle 117"/>
          <p:cNvSpPr>
            <a:spLocks noChangeAspect="1"/>
          </p:cNvSpPr>
          <p:nvPr/>
        </p:nvSpPr>
        <p:spPr>
          <a:xfrm>
            <a:off x="1177764" y="2411594"/>
            <a:ext cx="72000" cy="72000"/>
          </a:xfrm>
          <a:prstGeom prst="round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9" name="Rounded Rectangle 118"/>
          <p:cNvSpPr>
            <a:spLocks noChangeAspect="1"/>
          </p:cNvSpPr>
          <p:nvPr/>
        </p:nvSpPr>
        <p:spPr>
          <a:xfrm>
            <a:off x="1093470" y="2591475"/>
            <a:ext cx="72000" cy="72000"/>
          </a:xfrm>
          <a:prstGeom prst="round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920479" y="2735445"/>
            <a:ext cx="180000" cy="180000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130" y="2745027"/>
            <a:ext cx="115200" cy="115200"/>
          </a:xfrm>
          <a:prstGeom prst="rect">
            <a:avLst/>
          </a:prstGeom>
        </p:spPr>
      </p:pic>
      <p:sp>
        <p:nvSpPr>
          <p:cNvPr id="122" name="Rounded Rectangle 121"/>
          <p:cNvSpPr>
            <a:spLocks noChangeAspect="1"/>
          </p:cNvSpPr>
          <p:nvPr/>
        </p:nvSpPr>
        <p:spPr>
          <a:xfrm>
            <a:off x="1088787" y="2771549"/>
            <a:ext cx="72000" cy="72000"/>
          </a:xfrm>
          <a:prstGeom prst="round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3" name="Rounded Rectangle 122"/>
          <p:cNvSpPr>
            <a:spLocks noChangeAspect="1"/>
          </p:cNvSpPr>
          <p:nvPr/>
        </p:nvSpPr>
        <p:spPr>
          <a:xfrm>
            <a:off x="933047" y="3137082"/>
            <a:ext cx="72000" cy="72000"/>
          </a:xfrm>
          <a:prstGeom prst="round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4" name="Rounded Rectangle 123"/>
          <p:cNvSpPr>
            <a:spLocks noChangeAspect="1"/>
          </p:cNvSpPr>
          <p:nvPr/>
        </p:nvSpPr>
        <p:spPr>
          <a:xfrm>
            <a:off x="929659" y="2971134"/>
            <a:ext cx="72000" cy="72000"/>
          </a:xfrm>
          <a:prstGeom prst="round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5353" y="1473763"/>
            <a:ext cx="162000" cy="1620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660429"/>
              </p:ext>
            </p:extLst>
          </p:nvPr>
        </p:nvGraphicFramePr>
        <p:xfrm>
          <a:off x="2703425" y="1753762"/>
          <a:ext cx="8064000" cy="2160000"/>
        </p:xfrm>
        <a:graphic>
          <a:graphicData uri="http://schemas.openxmlformats.org/drawingml/2006/table">
            <a:tbl>
              <a:tblPr/>
              <a:tblGrid>
                <a:gridCol w="8064000"/>
              </a:tblGrid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rgbClr val="3D3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D3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rgbClr val="3D3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D3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5457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rgbClr val="3D3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D3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8DF5"/>
                    </a:solidFill>
                  </a:tcPr>
                </a:tc>
              </a:tr>
            </a:tbl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4502930" y="1775688"/>
            <a:ext cx="176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1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Sảnh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1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siêu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1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thị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Coop </a:t>
            </a: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1482" y="2045214"/>
            <a:ext cx="180000" cy="1800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1402" y="2045214"/>
            <a:ext cx="180000" cy="18000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1482" y="2743762"/>
            <a:ext cx="180000" cy="180000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1402" y="2743762"/>
            <a:ext cx="180000" cy="180000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4527789" y="2021789"/>
            <a:ext cx="3381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9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Phát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hiện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người</a:t>
            </a:r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di </a:t>
            </a:r>
            <a:r>
              <a:rPr lang="en-US" sz="9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chuyển</a:t>
            </a:r>
            <a:endParaRPr lang="en-US" sz="9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06146" y="2532512"/>
            <a:ext cx="1080000" cy="611959"/>
          </a:xfrm>
          <a:prstGeom prst="rect">
            <a:avLst/>
          </a:prstGeom>
        </p:spPr>
      </p:pic>
      <p:sp>
        <p:nvSpPr>
          <p:cNvPr id="132" name="TextBox 131"/>
          <p:cNvSpPr txBox="1"/>
          <p:nvPr/>
        </p:nvSpPr>
        <p:spPr>
          <a:xfrm>
            <a:off x="4527789" y="2743716"/>
            <a:ext cx="3381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9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Phát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hiện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xe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trong</a:t>
            </a:r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danh</a:t>
            </a:r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sách</a:t>
            </a:r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đen</a:t>
            </a:r>
            <a:endParaRPr lang="en-US" sz="9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3" name="Google Shape;200;p4"/>
          <p:cNvPicPr preferRelativeResize="0">
            <a:picLocks noChangeAspect="1"/>
          </p:cNvPicPr>
          <p:nvPr/>
        </p:nvPicPr>
        <p:blipFill rotWithShape="1">
          <a:blip r:embed="rId16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96016" y="1814790"/>
            <a:ext cx="1057516" cy="612000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5" name="TextBox 104"/>
          <p:cNvSpPr txBox="1"/>
          <p:nvPr/>
        </p:nvSpPr>
        <p:spPr>
          <a:xfrm>
            <a:off x="4502930" y="2490625"/>
            <a:ext cx="176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1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Ngã</a:t>
            </a: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4 H </a:t>
            </a:r>
            <a:r>
              <a:rPr lang="en-US" sz="11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Diệu</a:t>
            </a: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sz="11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TV </a:t>
            </a:r>
            <a:r>
              <a:rPr lang="en-US" sz="11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Diện</a:t>
            </a:r>
            <a:endParaRPr lang="en-US" sz="11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717645" y="2865138"/>
            <a:ext cx="8835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51H-95174</a:t>
            </a:r>
            <a:endParaRPr lang="en-US" sz="11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868019" y="1794506"/>
            <a:ext cx="1839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16:42:52 15-08-2023 </a:t>
            </a:r>
          </a:p>
        </p:txBody>
      </p:sp>
      <p:pic>
        <p:nvPicPr>
          <p:cNvPr id="134" name="Picture 13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6146" y="3246161"/>
            <a:ext cx="1084212" cy="612000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4527789" y="3492603"/>
            <a:ext cx="3381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9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Phát</a:t>
            </a:r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hiện</a:t>
            </a:r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người</a:t>
            </a:r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xâm</a:t>
            </a:r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nhập</a:t>
            </a:r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khu</a:t>
            </a:r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vực</a:t>
            </a:r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sảnh</a:t>
            </a:r>
            <a:endParaRPr lang="en-US" sz="9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461236" y="3219725"/>
            <a:ext cx="176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Baber shop TV </a:t>
            </a:r>
            <a:r>
              <a:rPr lang="en-US" sz="11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Diện</a:t>
            </a:r>
            <a:endParaRPr lang="en-US" sz="11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371906" y="2134307"/>
            <a:ext cx="252000" cy="252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371906" y="2895279"/>
            <a:ext cx="252000" cy="252000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371906" y="3571572"/>
            <a:ext cx="252000" cy="252000"/>
          </a:xfrm>
          <a:prstGeom prst="rect">
            <a:avLst/>
          </a:prstGeom>
        </p:spPr>
      </p:pic>
      <p:sp>
        <p:nvSpPr>
          <p:cNvPr id="141" name="TextBox 140"/>
          <p:cNvSpPr txBox="1"/>
          <p:nvPr/>
        </p:nvSpPr>
        <p:spPr>
          <a:xfrm>
            <a:off x="8868019" y="2501781"/>
            <a:ext cx="1839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16:42:52 15-08-2023 </a:t>
            </a: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1482" y="3452710"/>
            <a:ext cx="180000" cy="180000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1402" y="3452710"/>
            <a:ext cx="180000" cy="180000"/>
          </a:xfrm>
          <a:prstGeom prst="rect">
            <a:avLst/>
          </a:prstGeom>
        </p:spPr>
      </p:pic>
      <p:sp>
        <p:nvSpPr>
          <p:cNvPr id="144" name="TextBox 143"/>
          <p:cNvSpPr txBox="1"/>
          <p:nvPr/>
        </p:nvSpPr>
        <p:spPr>
          <a:xfrm>
            <a:off x="8868019" y="3221287"/>
            <a:ext cx="1839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16:42:52 15-08-2023 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49836" y="1118372"/>
            <a:ext cx="833312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Tự động ẩn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2174197" y="1175128"/>
            <a:ext cx="288000" cy="111465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2174197" y="114086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101600" dir="8100000" sx="50000" sy="50000" algn="tr" rotWithShape="0">
              <a:srgbClr val="4D8DF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ounded Rectangle 179"/>
          <p:cNvSpPr/>
          <p:nvPr/>
        </p:nvSpPr>
        <p:spPr>
          <a:xfrm>
            <a:off x="1546902" y="1471642"/>
            <a:ext cx="8513598" cy="4825250"/>
          </a:xfrm>
          <a:prstGeom prst="roundRect">
            <a:avLst>
              <a:gd name="adj" fmla="val 833"/>
            </a:avLst>
          </a:prstGeom>
          <a:solidFill>
            <a:srgbClr val="3D3B3E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1" name="Google Shape;200;p4"/>
          <p:cNvPicPr preferRelativeResize="0"/>
          <p:nvPr/>
        </p:nvPicPr>
        <p:blipFill rotWithShape="1">
          <a:blip r:embed="rId16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5540" y="1848051"/>
            <a:ext cx="6400800" cy="3542096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82" name="Straight Connector 181"/>
          <p:cNvCxnSpPr/>
          <p:nvPr/>
        </p:nvCxnSpPr>
        <p:spPr>
          <a:xfrm>
            <a:off x="1684340" y="5524902"/>
            <a:ext cx="637200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056341" y="1888519"/>
            <a:ext cx="1861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 b="1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Chi tiết đối tượng</a:t>
            </a:r>
          </a:p>
          <a:p>
            <a:pPr>
              <a:spcAft>
                <a:spcPts val="300"/>
              </a:spcAft>
            </a:pPr>
            <a:r>
              <a:rPr lang="en-US" sz="80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Kênh: [Kênh video]</a:t>
            </a:r>
          </a:p>
          <a:p>
            <a:pPr>
              <a:spcAft>
                <a:spcPts val="300"/>
              </a:spcAft>
            </a:pPr>
            <a:r>
              <a:rPr lang="en-US" sz="80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Khu vực: [watching zone]</a:t>
            </a:r>
          </a:p>
          <a:p>
            <a:pPr>
              <a:spcAft>
                <a:spcPts val="300"/>
              </a:spcAft>
            </a:pPr>
            <a:r>
              <a:rPr lang="en-US" sz="80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Thời gian: hh:mm:ss dd-mm-yyyy</a:t>
            </a:r>
          </a:p>
          <a:p>
            <a:pPr>
              <a:spcAft>
                <a:spcPts val="300"/>
              </a:spcAft>
            </a:pPr>
            <a:r>
              <a:rPr lang="en-US" sz="80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ID đối tượng: [Object’s ID]</a:t>
            </a:r>
          </a:p>
          <a:p>
            <a:pPr>
              <a:spcAft>
                <a:spcPts val="300"/>
              </a:spcAft>
            </a:pPr>
            <a:r>
              <a:rPr lang="en-US" sz="80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Loại: [Object class]</a:t>
            </a:r>
          </a:p>
          <a:p>
            <a:pPr>
              <a:spcAft>
                <a:spcPts val="300"/>
              </a:spcAft>
            </a:pPr>
            <a:r>
              <a:rPr lang="en-US" sz="80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Màu sắc: [Object’ colour]</a:t>
            </a:r>
          </a:p>
          <a:p>
            <a:pPr>
              <a:spcAft>
                <a:spcPts val="300"/>
              </a:spcAft>
            </a:pPr>
            <a:r>
              <a:rPr lang="en-US" sz="80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Vi phạm: [Rule name]</a:t>
            </a:r>
          </a:p>
          <a:p>
            <a:pPr>
              <a:spcAft>
                <a:spcPts val="300"/>
              </a:spcAft>
            </a:pPr>
            <a:r>
              <a:rPr lang="en-US" sz="80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Mức độ</a:t>
            </a:r>
            <a:r>
              <a:rPr lang="en-US" sz="90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: [Serverity]</a:t>
            </a:r>
          </a:p>
          <a:p>
            <a:endParaRPr lang="en-US" sz="900">
              <a:solidFill>
                <a:schemeClr val="bg1">
                  <a:lumMod val="9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658712" y="5897134"/>
            <a:ext cx="714204" cy="238363"/>
          </a:xfrm>
          <a:prstGeom prst="roundRect">
            <a:avLst/>
          </a:prstGeom>
          <a:solidFill>
            <a:srgbClr val="528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6800" rIns="46800" rtlCol="0" anchor="ctr" anchorCtr="0">
            <a:spAutoFit/>
          </a:bodyPr>
          <a:lstStyle/>
          <a:p>
            <a:r>
              <a:rPr lang="en-US" sz="800">
                <a:latin typeface="Helvetica Neue" charset="0"/>
                <a:ea typeface="Helvetica Neue" charset="0"/>
                <a:cs typeface="Helvetica Neue" charset="0"/>
              </a:rPr>
              <a:t>Xem video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9178128" y="5897134"/>
            <a:ext cx="670003" cy="238363"/>
          </a:xfrm>
          <a:prstGeom prst="roundRect">
            <a:avLst/>
          </a:prstGeom>
          <a:solidFill>
            <a:srgbClr val="528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6800" rIns="46800" rtlCol="0" anchor="ctr" anchorCtr="0">
            <a:spAutoFit/>
          </a:bodyPr>
          <a:lstStyle/>
          <a:p>
            <a:r>
              <a:rPr lang="en-US" sz="800">
                <a:latin typeface="Helvetica Neue" charset="0"/>
                <a:ea typeface="Helvetica Neue" charset="0"/>
                <a:cs typeface="Helvetica Neue" charset="0"/>
              </a:rPr>
              <a:t>Xuất ra file</a:t>
            </a:r>
          </a:p>
        </p:txBody>
      </p:sp>
      <p:sp>
        <p:nvSpPr>
          <p:cNvPr id="186" name="Rounded Rectangle 185"/>
          <p:cNvSpPr/>
          <p:nvPr/>
        </p:nvSpPr>
        <p:spPr>
          <a:xfrm>
            <a:off x="8431733" y="5897134"/>
            <a:ext cx="707453" cy="238363"/>
          </a:xfrm>
          <a:prstGeom prst="roundRect">
            <a:avLst/>
          </a:prstGeom>
          <a:solidFill>
            <a:srgbClr val="528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6800" rIns="46800" rtlCol="0" anchor="ctr" anchorCtr="0">
            <a:spAutoFit/>
          </a:bodyPr>
          <a:lstStyle/>
          <a:p>
            <a:r>
              <a:rPr lang="en-US" sz="800">
                <a:latin typeface="Helvetica Neue" charset="0"/>
                <a:ea typeface="Helvetica Neue" charset="0"/>
                <a:cs typeface="Helvetica Neue" charset="0"/>
              </a:rPr>
              <a:t>Công nhận</a:t>
            </a:r>
          </a:p>
        </p:txBody>
      </p:sp>
      <p:pic>
        <p:nvPicPr>
          <p:cNvPr id="187" name="Picture 18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8116" y="5944315"/>
            <a:ext cx="144000" cy="144000"/>
          </a:xfrm>
          <a:prstGeom prst="rect">
            <a:avLst/>
          </a:prstGeom>
        </p:spPr>
      </p:pic>
      <p:pic>
        <p:nvPicPr>
          <p:cNvPr id="188" name="Picture 18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6911" y="5944315"/>
            <a:ext cx="144000" cy="144000"/>
          </a:xfrm>
          <a:prstGeom prst="rect">
            <a:avLst/>
          </a:prstGeom>
        </p:spPr>
      </p:pic>
      <p:pic>
        <p:nvPicPr>
          <p:cNvPr id="189" name="Picture 18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8805" y="5944315"/>
            <a:ext cx="144000" cy="144000"/>
          </a:xfrm>
          <a:prstGeom prst="rect">
            <a:avLst/>
          </a:prstGeom>
        </p:spPr>
      </p:pic>
      <p:pic>
        <p:nvPicPr>
          <p:cNvPr id="190" name="Picture 18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4070" y="5688489"/>
            <a:ext cx="324000" cy="324000"/>
          </a:xfrm>
          <a:prstGeom prst="rect">
            <a:avLst/>
          </a:prstGeom>
        </p:spPr>
      </p:pic>
      <p:pic>
        <p:nvPicPr>
          <p:cNvPr id="191" name="Picture 19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1295" y="5688489"/>
            <a:ext cx="324000" cy="324000"/>
          </a:xfrm>
          <a:prstGeom prst="rect">
            <a:avLst/>
          </a:prstGeom>
        </p:spPr>
      </p:pic>
      <p:pic>
        <p:nvPicPr>
          <p:cNvPr id="192" name="Picture 191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243591" y="5688489"/>
            <a:ext cx="324000" cy="324000"/>
          </a:xfrm>
          <a:prstGeom prst="rect">
            <a:avLst/>
          </a:prstGeom>
        </p:spPr>
      </p:pic>
      <p:pic>
        <p:nvPicPr>
          <p:cNvPr id="194" name="Picture 19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570577" y="5688489"/>
            <a:ext cx="324000" cy="324000"/>
          </a:xfrm>
          <a:prstGeom prst="rect">
            <a:avLst/>
          </a:prstGeom>
        </p:spPr>
      </p:pic>
      <p:cxnSp>
        <p:nvCxnSpPr>
          <p:cNvPr id="195" name="Straight Connector 194"/>
          <p:cNvCxnSpPr/>
          <p:nvPr/>
        </p:nvCxnSpPr>
        <p:spPr>
          <a:xfrm>
            <a:off x="1683838" y="5524902"/>
            <a:ext cx="3348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4580098" y="5711990"/>
            <a:ext cx="93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hh:mm:ss</a:t>
            </a:r>
          </a:p>
        </p:txBody>
      </p:sp>
      <p:pic>
        <p:nvPicPr>
          <p:cNvPr id="197" name="Picture 19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7800" y="5688489"/>
            <a:ext cx="324000" cy="324000"/>
          </a:xfrm>
          <a:prstGeom prst="rect">
            <a:avLst/>
          </a:prstGeom>
        </p:spPr>
      </p:pic>
      <p:pic>
        <p:nvPicPr>
          <p:cNvPr id="198" name="Picture 19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907084" y="5688489"/>
            <a:ext cx="324000" cy="324000"/>
          </a:xfrm>
          <a:prstGeom prst="rect">
            <a:avLst/>
          </a:prstGeom>
        </p:spPr>
      </p:pic>
      <p:pic>
        <p:nvPicPr>
          <p:cNvPr id="199" name="Picture 198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38398" y="1515719"/>
            <a:ext cx="288000" cy="288000"/>
          </a:xfrm>
          <a:prstGeom prst="rect">
            <a:avLst/>
          </a:prstGeom>
        </p:spPr>
      </p:pic>
      <p:sp>
        <p:nvSpPr>
          <p:cNvPr id="200" name="TextBox 199"/>
          <p:cNvSpPr txBox="1"/>
          <p:nvPr/>
        </p:nvSpPr>
        <p:spPr>
          <a:xfrm>
            <a:off x="1648687" y="1500965"/>
            <a:ext cx="1884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Chi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tiết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sự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kiện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0894417" y="1486367"/>
            <a:ext cx="1234423" cy="390378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Giao diện màn hình khi user click vào 1 dòng sự kiện</a:t>
            </a:r>
          </a:p>
          <a:p>
            <a:pPr algn="ctr"/>
            <a:endParaRPr lang="en-US">
              <a:solidFill>
                <a:srgbClr val="FF0000"/>
              </a:solidFill>
            </a:endParaRPr>
          </a:p>
          <a:p>
            <a:pPr algn="ctr"/>
            <a:r>
              <a:rPr lang="en-US">
                <a:solidFill>
                  <a:srgbClr val="FF0000"/>
                </a:solidFill>
                <a:sym typeface="Wingdings"/>
              </a:rPr>
              <a:t> tương tự mô tả trong Part 1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54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10952</TotalTime>
  <Words>717</Words>
  <Application>Microsoft Macintosh PowerPoint</Application>
  <PresentationFormat>Widescreen</PresentationFormat>
  <Paragraphs>152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Helvetica Neue</vt:lpstr>
      <vt:lpstr>Wingdings</vt:lpstr>
      <vt:lpstr>Arial</vt:lpstr>
      <vt:lpstr>Office Theme</vt:lpstr>
      <vt:lpstr>BOHO Front End UX   Version: 1.0 Date: 16-08-2023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324</cp:revision>
  <dcterms:created xsi:type="dcterms:W3CDTF">2023-07-08T09:38:44Z</dcterms:created>
  <dcterms:modified xsi:type="dcterms:W3CDTF">2023-08-19T05:42:43Z</dcterms:modified>
  <cp:category/>
</cp:coreProperties>
</file>