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76" r:id="rId4"/>
    <p:sldId id="279" r:id="rId5"/>
    <p:sldId id="280" r:id="rId6"/>
    <p:sldId id="282" r:id="rId7"/>
    <p:sldId id="281" r:id="rId8"/>
    <p:sldId id="278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B3E"/>
    <a:srgbClr val="5285B6"/>
    <a:srgbClr val="4D8DF5"/>
    <a:srgbClr val="FF2F92"/>
    <a:srgbClr val="00FDFF"/>
    <a:srgbClr val="4A494B"/>
    <a:srgbClr val="4C8BF2"/>
    <a:srgbClr val="D9BA3F"/>
    <a:srgbClr val="EE5457"/>
    <a:srgbClr val="2828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3076"/>
  </p:normalViewPr>
  <p:slideViewPr>
    <p:cSldViewPr snapToGrid="0" snapToObjects="1">
      <p:cViewPr>
        <p:scale>
          <a:sx n="147" d="100"/>
          <a:sy n="147" d="100"/>
        </p:scale>
        <p:origin x="-5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1A359-9067-C246-A9E4-761ABCC32F8F}" type="datetimeFigureOut">
              <a:t>19/08/2023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32659-F486-E541-B369-7876D7A156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6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5ddb451d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5ddb451d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36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5ddb451d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5ddb451d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224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5ddb451d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5ddb451d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71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2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8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12192000" cy="59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aphicFrame>
        <p:nvGraphicFramePr>
          <p:cNvPr id="18" name="Google Shape;18;p4"/>
          <p:cNvGraphicFramePr/>
          <p:nvPr>
            <p:extLst>
              <p:ext uri="{D42A27DB-BD31-4B8C-83A1-F6EECF244321}">
                <p14:modId xmlns:p14="http://schemas.microsoft.com/office/powerpoint/2010/main" val="124131274"/>
              </p:ext>
            </p:extLst>
          </p:nvPr>
        </p:nvGraphicFramePr>
        <p:xfrm>
          <a:off x="114267" y="48853"/>
          <a:ext cx="11971133" cy="4766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4133"/>
                <a:gridCol w="2484600"/>
                <a:gridCol w="966700"/>
                <a:gridCol w="5022733"/>
                <a:gridCol w="992867"/>
                <a:gridCol w="1520100"/>
              </a:tblGrid>
              <a:tr h="2228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Project</a:t>
                      </a: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900"/>
                        <a:t>BOHOv2 FRONT END</a:t>
                      </a: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Screen name</a:t>
                      </a: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Ver.</a:t>
                      </a: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 </a:t>
                      </a:r>
                      <a:r>
                        <a:rPr lang="vi-VN" sz="900"/>
                        <a:t>1</a:t>
                      </a: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253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Screen ID</a:t>
                      </a: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Screen path</a:t>
                      </a: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Page</a:t>
                      </a: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21900" marR="121900" marT="0" marB="0" anchor="ctr">
                    <a:lnL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0565300" y="271733"/>
            <a:ext cx="1520400" cy="2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933"/>
            </a:lvl1pPr>
            <a:lvl2pPr lvl="1" algn="ctr">
              <a:buNone/>
              <a:defRPr sz="933"/>
            </a:lvl2pPr>
            <a:lvl3pPr lvl="2" algn="ctr">
              <a:buNone/>
              <a:defRPr sz="933"/>
            </a:lvl3pPr>
            <a:lvl4pPr lvl="3" algn="ctr">
              <a:buNone/>
              <a:defRPr sz="933"/>
            </a:lvl4pPr>
            <a:lvl5pPr lvl="4" algn="ctr">
              <a:buNone/>
              <a:defRPr sz="933"/>
            </a:lvl5pPr>
            <a:lvl6pPr lvl="5" algn="ctr">
              <a:buNone/>
              <a:defRPr sz="933"/>
            </a:lvl6pPr>
            <a:lvl7pPr lvl="6" algn="ctr">
              <a:buNone/>
              <a:defRPr sz="933"/>
            </a:lvl7pPr>
            <a:lvl8pPr lvl="7" algn="ctr">
              <a:buNone/>
              <a:defRPr sz="933"/>
            </a:lvl8pPr>
            <a:lvl9pPr lvl="8" algn="ctr">
              <a:buNone/>
              <a:defRPr sz="933"/>
            </a:lvl9pPr>
          </a:lstStyle>
          <a:p>
            <a:fld id="{00000000-1234-1234-1234-123412341234}" type="slidenum">
              <a:rPr lang="uk-UA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01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1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5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1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4DA86-052A-F440-95B4-4E26335DEDFA}" type="datetimeFigureOut">
              <a:t>19/08/2023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98FB8-05BA-0B4E-8052-22F09D9201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6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8.png"/><Relationship Id="rId21" Type="http://schemas.openxmlformats.org/officeDocument/2006/relationships/image" Target="../media/image19.tiff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tiff"/><Relationship Id="rId16" Type="http://schemas.openxmlformats.org/officeDocument/2006/relationships/image" Target="../media/image14.tiff"/><Relationship Id="rId17" Type="http://schemas.openxmlformats.org/officeDocument/2006/relationships/image" Target="../media/image15.png"/><Relationship Id="rId18" Type="http://schemas.openxmlformats.org/officeDocument/2006/relationships/image" Target="../media/image16.tiff"/><Relationship Id="rId19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tiff"/><Relationship Id="rId8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tiff"/><Relationship Id="rId10" Type="http://schemas.openxmlformats.org/officeDocument/2006/relationships/image" Target="../media/image13.tiff"/><Relationship Id="rId11" Type="http://schemas.openxmlformats.org/officeDocument/2006/relationships/image" Target="../media/image14.tiff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5" Type="http://schemas.openxmlformats.org/officeDocument/2006/relationships/image" Target="../media/image4.png"/><Relationship Id="rId16" Type="http://schemas.openxmlformats.org/officeDocument/2006/relationships/image" Target="../media/image20.png"/><Relationship Id="rId17" Type="http://schemas.openxmlformats.org/officeDocument/2006/relationships/image" Target="../media/image15.png"/><Relationship Id="rId18" Type="http://schemas.openxmlformats.org/officeDocument/2006/relationships/image" Target="../media/image6.png"/><Relationship Id="rId19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tiff"/><Relationship Id="rId4" Type="http://schemas.openxmlformats.org/officeDocument/2006/relationships/image" Target="../media/image7.png"/><Relationship Id="rId5" Type="http://schemas.openxmlformats.org/officeDocument/2006/relationships/image" Target="../media/image16.tiff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iff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0.tif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10" Type="http://schemas.openxmlformats.org/officeDocument/2006/relationships/image" Target="../media/image8.png"/><Relationship Id="rId11" Type="http://schemas.openxmlformats.org/officeDocument/2006/relationships/image" Target="../media/image19.tiff"/><Relationship Id="rId12" Type="http://schemas.openxmlformats.org/officeDocument/2006/relationships/image" Target="../media/image16.tiff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tiff"/><Relationship Id="rId18" Type="http://schemas.openxmlformats.org/officeDocument/2006/relationships/image" Target="../media/image14.tiff"/><Relationship Id="rId19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tiff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BOHO Front End UX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 sz="2400"/>
              <a:t>Version: 1.0</a:t>
            </a:r>
            <a:br>
              <a:rPr lang="en-US" sz="2400"/>
            </a:br>
            <a:r>
              <a:rPr lang="en-US" sz="2400"/>
              <a:t>Date: 16-08-2023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9988" y="4049486"/>
            <a:ext cx="4398746" cy="1208313"/>
          </a:xfrm>
        </p:spPr>
        <p:txBody>
          <a:bodyPr>
            <a:normAutofit/>
          </a:bodyPr>
          <a:lstStyle/>
          <a:p>
            <a:pPr algn="l"/>
            <a:r>
              <a:rPr lang="en-US" sz="1800"/>
              <a:t>Part 3:</a:t>
            </a:r>
            <a:br>
              <a:rPr lang="en-US" sz="1800"/>
            </a:br>
            <a:r>
              <a:rPr lang="en-US" sz="1800"/>
              <a:t>1. Tìm kiếm </a:t>
            </a:r>
            <a:r>
              <a:rPr lang="en-US" sz="1800">
                <a:sym typeface="Wingdings"/>
              </a:rPr>
              <a:t> Bản đồ</a:t>
            </a:r>
          </a:p>
        </p:txBody>
      </p:sp>
    </p:spTree>
    <p:extLst>
      <p:ext uri="{BB962C8B-B14F-4D97-AF65-F5344CB8AC3E}">
        <p14:creationId xmlns:p14="http://schemas.microsoft.com/office/powerpoint/2010/main" val="18430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214;p19"/>
          <p:cNvSpPr/>
          <p:nvPr/>
        </p:nvSpPr>
        <p:spPr>
          <a:xfrm>
            <a:off x="674000" y="644492"/>
            <a:ext cx="10228347" cy="6095805"/>
          </a:xfrm>
          <a:prstGeom prst="rect">
            <a:avLst/>
          </a:prstGeom>
          <a:solidFill>
            <a:srgbClr val="29282A"/>
          </a:solidFill>
          <a:ln w="9525" cap="flat" cmpd="sng">
            <a:solidFill>
              <a:srgbClr val="3A3A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467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6" name="Google Shape;21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latin typeface="Arial" charset="0"/>
                <a:ea typeface="Arial" charset="0"/>
                <a:cs typeface="Arial" charset="0"/>
              </a:rPr>
              <a:pPr/>
              <a:t>2</a:t>
            </a:fld>
            <a:endParaRPr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68141" y="77164"/>
            <a:ext cx="5000264" cy="16421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067">
                <a:latin typeface="Arial" charset="0"/>
                <a:ea typeface="Arial" charset="0"/>
                <a:cs typeface="Arial" charset="0"/>
              </a:rPr>
              <a:t>Tìm kiếm </a:t>
            </a:r>
            <a:r>
              <a:rPr lang="en-US" sz="1067">
                <a:latin typeface="Arial" charset="0"/>
                <a:ea typeface="Arial" charset="0"/>
                <a:cs typeface="Arial" charset="0"/>
                <a:sym typeface="Wingdings"/>
              </a:rPr>
              <a:t> Bản đồ</a:t>
            </a:r>
            <a:endParaRPr lang="en-US" sz="1067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80685"/>
              </p:ext>
            </p:extLst>
          </p:nvPr>
        </p:nvGraphicFramePr>
        <p:xfrm>
          <a:off x="684274" y="1071929"/>
          <a:ext cx="10218073" cy="648000"/>
        </p:xfrm>
        <a:graphic>
          <a:graphicData uri="http://schemas.openxmlformats.org/drawingml/2006/table">
            <a:tbl>
              <a:tblPr/>
              <a:tblGrid>
                <a:gridCol w="10218073"/>
              </a:tblGrid>
              <a:tr h="324000">
                <a:tc>
                  <a:txBody>
                    <a:bodyPr/>
                    <a:lstStyle/>
                    <a:p>
                      <a:endParaRPr lang="en-US" sz="10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n-US" sz="10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770567" y="1093583"/>
            <a:ext cx="540000" cy="238363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>
            <a:spAutoFit/>
          </a:bodyPr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Ô lưới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340864" y="1109936"/>
            <a:ext cx="432000" cy="205657"/>
          </a:xfrm>
          <a:prstGeom prst="roundRect">
            <a:avLst/>
          </a:prstGeom>
          <a:solidFill>
            <a:srgbClr val="5285B6"/>
          </a:solidFill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>
                <a:latin typeface="Arial" charset="0"/>
                <a:ea typeface="Arial" charset="0"/>
                <a:cs typeface="Arial" charset="0"/>
              </a:rPr>
              <a:t>Bản đồ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798283" y="1109936"/>
            <a:ext cx="612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>
                <a:latin typeface="Arial" charset="0"/>
                <a:ea typeface="Arial" charset="0"/>
                <a:cs typeface="Arial" charset="0"/>
              </a:rPr>
              <a:t>Danh sách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2563599" y="1109936"/>
            <a:ext cx="648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Thời gian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9706923" y="1496980"/>
            <a:ext cx="144000" cy="144000"/>
          </a:xfrm>
          <a:prstGeom prst="ellipse">
            <a:avLst/>
          </a:prstGeom>
          <a:solidFill>
            <a:srgbClr val="528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219" name="Oval 218"/>
          <p:cNvSpPr/>
          <p:nvPr/>
        </p:nvSpPr>
        <p:spPr>
          <a:xfrm>
            <a:off x="9824782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220" name="Oval 219"/>
          <p:cNvSpPr/>
          <p:nvPr/>
        </p:nvSpPr>
        <p:spPr>
          <a:xfrm>
            <a:off x="9942641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221" name="Oval 220"/>
          <p:cNvSpPr/>
          <p:nvPr/>
        </p:nvSpPr>
        <p:spPr>
          <a:xfrm>
            <a:off x="10060500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222" name="Oval 221"/>
          <p:cNvSpPr/>
          <p:nvPr/>
        </p:nvSpPr>
        <p:spPr>
          <a:xfrm>
            <a:off x="10178359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999" y="1478980"/>
            <a:ext cx="180000" cy="180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143" y="1478980"/>
            <a:ext cx="180000" cy="1800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399205" y="1478980"/>
            <a:ext cx="180000" cy="180000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553064" y="1478980"/>
            <a:ext cx="180000" cy="180000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115" y="1146091"/>
            <a:ext cx="144000" cy="144000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371" y="1146091"/>
            <a:ext cx="144000" cy="144000"/>
          </a:xfrm>
          <a:prstGeom prst="rect">
            <a:avLst/>
          </a:prstGeom>
        </p:spPr>
      </p:pic>
      <p:sp>
        <p:nvSpPr>
          <p:cNvPr id="248" name="TextBox 247"/>
          <p:cNvSpPr txBox="1"/>
          <p:nvPr/>
        </p:nvSpPr>
        <p:spPr>
          <a:xfrm>
            <a:off x="8498413" y="1454772"/>
            <a:ext cx="90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12,000 kết quả</a:t>
            </a:r>
          </a:p>
        </p:txBody>
      </p:sp>
      <p:pic>
        <p:nvPicPr>
          <p:cNvPr id="251" name="Picture 2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6752" y="1477821"/>
            <a:ext cx="180000" cy="180000"/>
          </a:xfrm>
          <a:prstGeom prst="rect">
            <a:avLst/>
          </a:prstGeom>
        </p:spPr>
      </p:pic>
      <p:cxnSp>
        <p:nvCxnSpPr>
          <p:cNvPr id="253" name="Straight Connector 252"/>
          <p:cNvCxnSpPr/>
          <p:nvPr/>
        </p:nvCxnSpPr>
        <p:spPr>
          <a:xfrm>
            <a:off x="2478189" y="1105042"/>
            <a:ext cx="0" cy="21544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240195" y="1109936"/>
            <a:ext cx="684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Đối tượng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4366" y="1146091"/>
            <a:ext cx="144000" cy="144000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4641051" y="1109936"/>
            <a:ext cx="594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Vi phạm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1918" y="1146091"/>
            <a:ext cx="144000" cy="144000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5251017" y="1109936"/>
            <a:ext cx="576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Mức độ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549" y="1146091"/>
            <a:ext cx="144000" cy="1440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069" y="1482763"/>
            <a:ext cx="144000" cy="144000"/>
          </a:xfrm>
          <a:prstGeom prst="rect">
            <a:avLst/>
          </a:prstGeom>
        </p:spPr>
      </p:pic>
      <p:sp>
        <p:nvSpPr>
          <p:cNvPr id="96" name="Rounded Rectangle 95"/>
          <p:cNvSpPr/>
          <p:nvPr/>
        </p:nvSpPr>
        <p:spPr>
          <a:xfrm>
            <a:off x="3942668" y="1114974"/>
            <a:ext cx="684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Màu sắc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6839" y="1151129"/>
            <a:ext cx="144000" cy="144000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62851"/>
              </p:ext>
            </p:extLst>
          </p:nvPr>
        </p:nvGraphicFramePr>
        <p:xfrm>
          <a:off x="684274" y="668867"/>
          <a:ext cx="10218073" cy="381000"/>
        </p:xfrm>
        <a:graphic>
          <a:graphicData uri="http://schemas.openxmlformats.org/drawingml/2006/table">
            <a:tbl>
              <a:tblPr/>
              <a:tblGrid>
                <a:gridCol w="10218073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mpd="sng">
                      <a:noFill/>
                      <a:prstDash val="solid"/>
                    </a:lnL>
                    <a:lnR w="9525" cmpd="sng">
                      <a:noFill/>
                      <a:prstDash val="solid"/>
                    </a:lnR>
                    <a:lnT w="9525" cmpd="sng">
                      <a:noFill/>
                      <a:prstDash val="solid"/>
                    </a:lnT>
                    <a:lnB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726965" y="781900"/>
            <a:ext cx="252000" cy="170400"/>
            <a:chOff x="726965" y="781900"/>
            <a:chExt cx="252000" cy="170400"/>
          </a:xfrm>
        </p:grpSpPr>
        <p:sp>
          <p:nvSpPr>
            <p:cNvPr id="3" name="Rectangle 2"/>
            <p:cNvSpPr/>
            <p:nvPr/>
          </p:nvSpPr>
          <p:spPr>
            <a:xfrm>
              <a:off x="726965" y="781900"/>
              <a:ext cx="252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26965" y="858100"/>
              <a:ext cx="252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26965" y="934300"/>
              <a:ext cx="252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193" name="Picture 19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1465" y="744192"/>
            <a:ext cx="804868" cy="20790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763924" y="913343"/>
            <a:ext cx="600721" cy="0"/>
          </a:xfrm>
          <a:prstGeom prst="line">
            <a:avLst/>
          </a:prstGeom>
          <a:ln w="19050">
            <a:solidFill>
              <a:srgbClr val="528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63924" y="729103"/>
            <a:ext cx="576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Tìm</a:t>
            </a:r>
            <a:r>
              <a:rPr lang="en-US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kiếm</a:t>
            </a:r>
            <a:endParaRPr lang="en-US" sz="9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401805" y="729103"/>
            <a:ext cx="576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Cảnh báo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039686" y="729103"/>
            <a:ext cx="504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Báo cáo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605567" y="729103"/>
            <a:ext cx="504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Quản</a:t>
            </a:r>
            <a:r>
              <a:rPr lang="en-US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trị</a:t>
            </a:r>
            <a:endParaRPr lang="en-US" sz="9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770567" y="1500763"/>
            <a:ext cx="108000" cy="108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2111" y="1473763"/>
            <a:ext cx="162000" cy="162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7508" y="706180"/>
            <a:ext cx="304800" cy="3048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9850923" y="726367"/>
            <a:ext cx="637404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User_name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80" y="1473763"/>
            <a:ext cx="162000" cy="162000"/>
          </a:xfrm>
          <a:prstGeom prst="rect">
            <a:avLst/>
          </a:prstGeom>
        </p:spPr>
      </p:pic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13253"/>
              </p:ext>
            </p:extLst>
          </p:nvPr>
        </p:nvGraphicFramePr>
        <p:xfrm>
          <a:off x="8055037" y="1724556"/>
          <a:ext cx="2835042" cy="4995316"/>
        </p:xfrm>
        <a:graphic>
          <a:graphicData uri="http://schemas.openxmlformats.org/drawingml/2006/table">
            <a:tbl>
              <a:tblPr/>
              <a:tblGrid>
                <a:gridCol w="2835042"/>
              </a:tblGrid>
              <a:tr h="4995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mpd="sng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</a:tbl>
          </a:graphicData>
        </a:graphic>
      </p:graphicFrame>
      <p:sp>
        <p:nvSpPr>
          <p:cNvPr id="65" name="Rounded Rectangle 64"/>
          <p:cNvSpPr/>
          <p:nvPr/>
        </p:nvSpPr>
        <p:spPr>
          <a:xfrm>
            <a:off x="10800079" y="1741989"/>
            <a:ext cx="90000" cy="4788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73500"/>
              </p:ext>
            </p:extLst>
          </p:nvPr>
        </p:nvGraphicFramePr>
        <p:xfrm>
          <a:off x="8103738" y="1753762"/>
          <a:ext cx="2663686" cy="3024000"/>
        </p:xfrm>
        <a:graphic>
          <a:graphicData uri="http://schemas.openxmlformats.org/drawingml/2006/table">
            <a:tbl>
              <a:tblPr/>
              <a:tblGrid>
                <a:gridCol w="2663686"/>
              </a:tblGrid>
              <a:tr h="10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0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5457"/>
                    </a:solidFill>
                  </a:tcPr>
                </a:tc>
              </a:tr>
              <a:tr h="10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DF5"/>
                    </a:solidFill>
                  </a:tcPr>
                </a:tc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9295565" y="2035110"/>
            <a:ext cx="1413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Phát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hiện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xe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trong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.....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118191" y="1753524"/>
            <a:ext cx="152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Ngã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4 H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Diệu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TV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Diện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272718" y="2483569"/>
            <a:ext cx="883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51H-95174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452137" y="1753524"/>
            <a:ext cx="1271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16:42:52 15-08-2023 </a:t>
            </a:r>
          </a:p>
        </p:txBody>
      </p:sp>
      <p:pic>
        <p:nvPicPr>
          <p:cNvPr id="125" name="Google Shape;200;p4"/>
          <p:cNvPicPr preferRelativeResize="0">
            <a:picLocks noChangeAspect="1"/>
          </p:cNvPicPr>
          <p:nvPr/>
        </p:nvPicPr>
        <p:blipFill rotWithShape="1">
          <a:blip r:embed="rId11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1161" y="2069069"/>
            <a:ext cx="1057516" cy="612000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0287" y="2524374"/>
            <a:ext cx="180000" cy="1800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7175" y="2524374"/>
            <a:ext cx="180000" cy="1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274" y="1753524"/>
            <a:ext cx="7357029" cy="4985204"/>
          </a:xfrm>
          <a:prstGeom prst="rect">
            <a:avLst/>
          </a:prstGeom>
        </p:spPr>
      </p:pic>
      <p:grpSp>
        <p:nvGrpSpPr>
          <p:cNvPr id="129" name="Group 128"/>
          <p:cNvGrpSpPr>
            <a:grpSpLocks noChangeAspect="1"/>
          </p:cNvGrpSpPr>
          <p:nvPr/>
        </p:nvGrpSpPr>
        <p:grpSpPr>
          <a:xfrm>
            <a:off x="3859965" y="5150029"/>
            <a:ext cx="252000" cy="252000"/>
            <a:chOff x="5997202" y="3470282"/>
            <a:chExt cx="720000" cy="720000"/>
          </a:xfrm>
        </p:grpSpPr>
        <p:sp>
          <p:nvSpPr>
            <p:cNvPr id="130" name="Oval 129"/>
            <p:cNvSpPr/>
            <p:nvPr/>
          </p:nvSpPr>
          <p:spPr>
            <a:xfrm>
              <a:off x="5997202" y="3470282"/>
              <a:ext cx="720000" cy="720000"/>
            </a:xfrm>
            <a:prstGeom prst="ellipse">
              <a:avLst/>
            </a:prstGeom>
            <a:solidFill>
              <a:srgbClr val="FF2F9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119859" y="3592939"/>
              <a:ext cx="540000" cy="540000"/>
            </a:xfrm>
            <a:prstGeom prst="rect">
              <a:avLst/>
            </a:prstGeom>
          </p:spPr>
        </p:pic>
      </p:grpSp>
      <p:grpSp>
        <p:nvGrpSpPr>
          <p:cNvPr id="137" name="Group 136"/>
          <p:cNvGrpSpPr>
            <a:grpSpLocks noChangeAspect="1"/>
          </p:cNvGrpSpPr>
          <p:nvPr/>
        </p:nvGrpSpPr>
        <p:grpSpPr>
          <a:xfrm>
            <a:off x="3665052" y="4601971"/>
            <a:ext cx="252000" cy="252000"/>
            <a:chOff x="5997202" y="3470282"/>
            <a:chExt cx="720000" cy="720000"/>
          </a:xfrm>
        </p:grpSpPr>
        <p:sp>
          <p:nvSpPr>
            <p:cNvPr id="145" name="Oval 144"/>
            <p:cNvSpPr/>
            <p:nvPr/>
          </p:nvSpPr>
          <p:spPr>
            <a:xfrm>
              <a:off x="5997202" y="3470282"/>
              <a:ext cx="720000" cy="720000"/>
            </a:xfrm>
            <a:prstGeom prst="ellipse">
              <a:avLst/>
            </a:prstGeom>
            <a:solidFill>
              <a:srgbClr val="3D3B3E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119859" y="3592939"/>
              <a:ext cx="540000" cy="540000"/>
            </a:xfrm>
            <a:prstGeom prst="rect">
              <a:avLst/>
            </a:prstGeom>
          </p:spPr>
        </p:pic>
      </p:grpSp>
      <p:grpSp>
        <p:nvGrpSpPr>
          <p:cNvPr id="147" name="Group 146"/>
          <p:cNvGrpSpPr>
            <a:grpSpLocks noChangeAspect="1"/>
          </p:cNvGrpSpPr>
          <p:nvPr/>
        </p:nvGrpSpPr>
        <p:grpSpPr>
          <a:xfrm>
            <a:off x="1852283" y="5244529"/>
            <a:ext cx="252000" cy="252000"/>
            <a:chOff x="5997202" y="3470282"/>
            <a:chExt cx="720000" cy="720000"/>
          </a:xfrm>
        </p:grpSpPr>
        <p:sp>
          <p:nvSpPr>
            <p:cNvPr id="148" name="Oval 147"/>
            <p:cNvSpPr/>
            <p:nvPr/>
          </p:nvSpPr>
          <p:spPr>
            <a:xfrm>
              <a:off x="5997202" y="3470282"/>
              <a:ext cx="720000" cy="720000"/>
            </a:xfrm>
            <a:prstGeom prst="ellipse">
              <a:avLst/>
            </a:prstGeom>
            <a:solidFill>
              <a:srgbClr val="FF2F9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87202" y="3560282"/>
              <a:ext cx="540000" cy="540000"/>
            </a:xfrm>
            <a:prstGeom prst="rect">
              <a:avLst/>
            </a:prstGeom>
          </p:spPr>
        </p:pic>
      </p:grpSp>
      <p:grpSp>
        <p:nvGrpSpPr>
          <p:cNvPr id="150" name="Group 149"/>
          <p:cNvGrpSpPr>
            <a:grpSpLocks noChangeAspect="1"/>
          </p:cNvGrpSpPr>
          <p:nvPr/>
        </p:nvGrpSpPr>
        <p:grpSpPr>
          <a:xfrm>
            <a:off x="2104073" y="6351087"/>
            <a:ext cx="252000" cy="252000"/>
            <a:chOff x="5997202" y="3470282"/>
            <a:chExt cx="720000" cy="720000"/>
          </a:xfrm>
        </p:grpSpPr>
        <p:sp>
          <p:nvSpPr>
            <p:cNvPr id="151" name="Oval 150"/>
            <p:cNvSpPr/>
            <p:nvPr/>
          </p:nvSpPr>
          <p:spPr>
            <a:xfrm>
              <a:off x="5997202" y="3470282"/>
              <a:ext cx="720000" cy="720000"/>
            </a:xfrm>
            <a:prstGeom prst="ellipse">
              <a:avLst/>
            </a:prstGeom>
            <a:solidFill>
              <a:srgbClr val="FF2F9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087202" y="3560282"/>
              <a:ext cx="540000" cy="5400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6269515" y="2578374"/>
            <a:ext cx="252000" cy="252000"/>
            <a:chOff x="6269515" y="2578374"/>
            <a:chExt cx="252000" cy="252000"/>
          </a:xfrm>
        </p:grpSpPr>
        <p:sp>
          <p:nvSpPr>
            <p:cNvPr id="154" name="Oval 153"/>
            <p:cNvSpPr/>
            <p:nvPr/>
          </p:nvSpPr>
          <p:spPr>
            <a:xfrm>
              <a:off x="6269515" y="2578374"/>
              <a:ext cx="252000" cy="252000"/>
            </a:xfrm>
            <a:prstGeom prst="ellipse">
              <a:avLst/>
            </a:prstGeom>
            <a:solidFill>
              <a:srgbClr val="3D3B3E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300115" y="2608974"/>
              <a:ext cx="190800" cy="190800"/>
            </a:xfrm>
            <a:prstGeom prst="rect">
              <a:avLst/>
            </a:prstGeom>
          </p:spPr>
        </p:pic>
      </p:grpSp>
      <p:grpSp>
        <p:nvGrpSpPr>
          <p:cNvPr id="159" name="Group 158"/>
          <p:cNvGrpSpPr/>
          <p:nvPr/>
        </p:nvGrpSpPr>
        <p:grpSpPr>
          <a:xfrm>
            <a:off x="5413017" y="3566394"/>
            <a:ext cx="252000" cy="252000"/>
            <a:chOff x="6269515" y="2578374"/>
            <a:chExt cx="252000" cy="252000"/>
          </a:xfrm>
        </p:grpSpPr>
        <p:sp>
          <p:nvSpPr>
            <p:cNvPr id="160" name="Oval 159"/>
            <p:cNvSpPr/>
            <p:nvPr/>
          </p:nvSpPr>
          <p:spPr>
            <a:xfrm>
              <a:off x="6269515" y="2578374"/>
              <a:ext cx="252000" cy="252000"/>
            </a:xfrm>
            <a:prstGeom prst="ellipse">
              <a:avLst/>
            </a:prstGeom>
            <a:solidFill>
              <a:srgbClr val="3D3B3E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300115" y="2608974"/>
              <a:ext cx="190800" cy="190800"/>
            </a:xfrm>
            <a:prstGeom prst="rect">
              <a:avLst/>
            </a:prstGeom>
          </p:spPr>
        </p:pic>
      </p:grpSp>
      <p:grpSp>
        <p:nvGrpSpPr>
          <p:cNvPr id="162" name="Group 161"/>
          <p:cNvGrpSpPr/>
          <p:nvPr/>
        </p:nvGrpSpPr>
        <p:grpSpPr>
          <a:xfrm>
            <a:off x="2962353" y="2797341"/>
            <a:ext cx="252000" cy="252000"/>
            <a:chOff x="6269515" y="2578374"/>
            <a:chExt cx="252000" cy="252000"/>
          </a:xfrm>
        </p:grpSpPr>
        <p:sp>
          <p:nvSpPr>
            <p:cNvPr id="163" name="Oval 162"/>
            <p:cNvSpPr/>
            <p:nvPr/>
          </p:nvSpPr>
          <p:spPr>
            <a:xfrm>
              <a:off x="6269515" y="2578374"/>
              <a:ext cx="252000" cy="252000"/>
            </a:xfrm>
            <a:prstGeom prst="ellipse">
              <a:avLst/>
            </a:prstGeom>
            <a:solidFill>
              <a:srgbClr val="FF2F9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300115" y="2608974"/>
              <a:ext cx="190800" cy="190800"/>
            </a:xfrm>
            <a:prstGeom prst="rect">
              <a:avLst/>
            </a:prstGeom>
          </p:spPr>
        </p:pic>
      </p:grpSp>
      <p:sp>
        <p:nvSpPr>
          <p:cNvPr id="165" name="Rounded Rectangle 164"/>
          <p:cNvSpPr/>
          <p:nvPr/>
        </p:nvSpPr>
        <p:spPr>
          <a:xfrm>
            <a:off x="8996782" y="1119171"/>
            <a:ext cx="1656000" cy="23308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Tìm kiếm </a:t>
            </a: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0467" y="1170923"/>
            <a:ext cx="180000" cy="180000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>
          <a:xfrm>
            <a:off x="10951567" y="1486367"/>
            <a:ext cx="1234423" cy="199496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Giao diện màn hình khi user click menu “Bản đồ”</a:t>
            </a:r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57581" y="4135989"/>
            <a:ext cx="252000" cy="2520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9321" y="3092540"/>
            <a:ext cx="1080000" cy="611959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1161" y="4115971"/>
            <a:ext cx="1084212" cy="612000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9276471" y="3067254"/>
            <a:ext cx="1413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Phát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hiện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xe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trong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.....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9253624" y="3515713"/>
            <a:ext cx="883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51H-95174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364168" y="3313669"/>
            <a:ext cx="252000" cy="25200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9433043" y="2785668"/>
            <a:ext cx="1271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16:42:52 15-08-2023 </a:t>
            </a: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1352" y="3536226"/>
            <a:ext cx="180000" cy="180000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8240" y="3536226"/>
            <a:ext cx="180000" cy="180000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47926" y="4304251"/>
            <a:ext cx="252000" cy="25200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8030" y="4515554"/>
            <a:ext cx="180000" cy="180000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918" y="4515554"/>
            <a:ext cx="180000" cy="180000"/>
          </a:xfrm>
          <a:prstGeom prst="rect">
            <a:avLst/>
          </a:prstGeom>
        </p:spPr>
      </p:pic>
      <p:sp>
        <p:nvSpPr>
          <p:cNvPr id="118" name="TextBox 117"/>
          <p:cNvSpPr txBox="1"/>
          <p:nvPr/>
        </p:nvSpPr>
        <p:spPr>
          <a:xfrm>
            <a:off x="9436496" y="3791969"/>
            <a:ext cx="1271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16:42:52 15-08-2023 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290487" y="4054129"/>
            <a:ext cx="1413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Phát hiện người xâm ....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099097" y="2785668"/>
            <a:ext cx="152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Ngã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4 H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Diệu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TV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Diện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102550" y="3791969"/>
            <a:ext cx="152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vi-VN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Baber shop TV Diện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04578" y="2253130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214;p19"/>
          <p:cNvSpPr/>
          <p:nvPr/>
        </p:nvSpPr>
        <p:spPr>
          <a:xfrm>
            <a:off x="674000" y="644492"/>
            <a:ext cx="10228347" cy="6095805"/>
          </a:xfrm>
          <a:prstGeom prst="rect">
            <a:avLst/>
          </a:prstGeom>
          <a:solidFill>
            <a:srgbClr val="29282A"/>
          </a:solidFill>
          <a:ln w="9525" cap="flat" cmpd="sng">
            <a:solidFill>
              <a:srgbClr val="3A3A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467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6" name="Google Shape;21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latin typeface="Arial" charset="0"/>
                <a:ea typeface="Arial" charset="0"/>
                <a:cs typeface="Arial" charset="0"/>
              </a:rPr>
              <a:pPr/>
              <a:t>3</a:t>
            </a:fld>
            <a:endParaRPr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68141" y="77164"/>
            <a:ext cx="5000264" cy="16421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067">
                <a:latin typeface="Arial" charset="0"/>
                <a:ea typeface="Arial" charset="0"/>
                <a:cs typeface="Arial" charset="0"/>
              </a:rPr>
              <a:t>Tìm kiếm </a:t>
            </a:r>
            <a:r>
              <a:rPr lang="en-US" sz="1067">
                <a:latin typeface="Arial" charset="0"/>
                <a:ea typeface="Arial" charset="0"/>
                <a:cs typeface="Arial" charset="0"/>
                <a:sym typeface="Wingdings"/>
              </a:rPr>
              <a:t> Danh sách</a:t>
            </a:r>
            <a:endParaRPr lang="en-US" sz="1067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62851"/>
              </p:ext>
            </p:extLst>
          </p:nvPr>
        </p:nvGraphicFramePr>
        <p:xfrm>
          <a:off x="684274" y="668867"/>
          <a:ext cx="10218073" cy="381000"/>
        </p:xfrm>
        <a:graphic>
          <a:graphicData uri="http://schemas.openxmlformats.org/drawingml/2006/table">
            <a:tbl>
              <a:tblPr/>
              <a:tblGrid>
                <a:gridCol w="10218073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mpd="sng">
                      <a:noFill/>
                      <a:prstDash val="solid"/>
                    </a:lnL>
                    <a:lnR w="9525" cmpd="sng">
                      <a:noFill/>
                      <a:prstDash val="solid"/>
                    </a:lnR>
                    <a:lnT w="9525" cmpd="sng">
                      <a:noFill/>
                      <a:prstDash val="solid"/>
                    </a:lnT>
                    <a:lnB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726965" y="781900"/>
            <a:ext cx="252000" cy="170400"/>
            <a:chOff x="726965" y="781900"/>
            <a:chExt cx="252000" cy="170400"/>
          </a:xfrm>
        </p:grpSpPr>
        <p:sp>
          <p:nvSpPr>
            <p:cNvPr id="3" name="Rectangle 2"/>
            <p:cNvSpPr/>
            <p:nvPr/>
          </p:nvSpPr>
          <p:spPr>
            <a:xfrm>
              <a:off x="726965" y="781900"/>
              <a:ext cx="252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26965" y="858100"/>
              <a:ext cx="252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26965" y="934300"/>
              <a:ext cx="252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193" name="Picture 19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1465" y="744192"/>
            <a:ext cx="804868" cy="20790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763924" y="913343"/>
            <a:ext cx="600721" cy="0"/>
          </a:xfrm>
          <a:prstGeom prst="line">
            <a:avLst/>
          </a:prstGeom>
          <a:ln w="19050">
            <a:solidFill>
              <a:srgbClr val="528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63924" y="729103"/>
            <a:ext cx="576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Tìm</a:t>
            </a:r>
            <a:r>
              <a:rPr lang="en-US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kiếm</a:t>
            </a:r>
            <a:endParaRPr lang="en-US" sz="9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401805" y="729103"/>
            <a:ext cx="576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Cảnh báo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039686" y="729103"/>
            <a:ext cx="504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Báo cáo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605567" y="729103"/>
            <a:ext cx="504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Quản</a:t>
            </a:r>
            <a:r>
              <a:rPr lang="en-US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trị</a:t>
            </a:r>
            <a:endParaRPr lang="en-US" sz="9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7508" y="706180"/>
            <a:ext cx="304800" cy="3048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9850923" y="726367"/>
            <a:ext cx="637404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User_name</a:t>
            </a:r>
          </a:p>
        </p:txBody>
      </p:sp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13253"/>
              </p:ext>
            </p:extLst>
          </p:nvPr>
        </p:nvGraphicFramePr>
        <p:xfrm>
          <a:off x="8055037" y="1724556"/>
          <a:ext cx="2835042" cy="4995316"/>
        </p:xfrm>
        <a:graphic>
          <a:graphicData uri="http://schemas.openxmlformats.org/drawingml/2006/table">
            <a:tbl>
              <a:tblPr/>
              <a:tblGrid>
                <a:gridCol w="2835042"/>
              </a:tblGrid>
              <a:tr h="4995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mpd="sng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</a:tbl>
          </a:graphicData>
        </a:graphic>
      </p:graphicFrame>
      <p:sp>
        <p:nvSpPr>
          <p:cNvPr id="65" name="Rounded Rectangle 64"/>
          <p:cNvSpPr/>
          <p:nvPr/>
        </p:nvSpPr>
        <p:spPr>
          <a:xfrm>
            <a:off x="10800079" y="1741989"/>
            <a:ext cx="90000" cy="4788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73500"/>
              </p:ext>
            </p:extLst>
          </p:nvPr>
        </p:nvGraphicFramePr>
        <p:xfrm>
          <a:off x="8103738" y="1753762"/>
          <a:ext cx="2663686" cy="3024000"/>
        </p:xfrm>
        <a:graphic>
          <a:graphicData uri="http://schemas.openxmlformats.org/drawingml/2006/table">
            <a:tbl>
              <a:tblPr/>
              <a:tblGrid>
                <a:gridCol w="2663686"/>
              </a:tblGrid>
              <a:tr h="10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0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5457"/>
                    </a:solidFill>
                  </a:tcPr>
                </a:tc>
              </a:tr>
              <a:tr h="10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DF5"/>
                    </a:solidFill>
                  </a:tcPr>
                </a:tc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9295565" y="2035110"/>
            <a:ext cx="1413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Phát hiện người di ch...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118191" y="1753524"/>
            <a:ext cx="152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vi-VN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Sảnh siêu thị Coop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581" y="4135989"/>
            <a:ext cx="252000" cy="252000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9452137" y="1753524"/>
            <a:ext cx="1271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16:42:52 15-08-2023 </a:t>
            </a:r>
          </a:p>
        </p:txBody>
      </p:sp>
      <p:pic>
        <p:nvPicPr>
          <p:cNvPr id="125" name="Google Shape;200;p4"/>
          <p:cNvPicPr preferRelativeResize="0"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1161" y="2069069"/>
            <a:ext cx="1057516" cy="612000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0287" y="2524374"/>
            <a:ext cx="180000" cy="1800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7175" y="2524374"/>
            <a:ext cx="180000" cy="1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274" y="1753524"/>
            <a:ext cx="7357029" cy="4985204"/>
          </a:xfrm>
          <a:prstGeom prst="rect">
            <a:avLst/>
          </a:prstGeom>
        </p:spPr>
      </p:pic>
      <p:grpSp>
        <p:nvGrpSpPr>
          <p:cNvPr id="129" name="Group 128"/>
          <p:cNvGrpSpPr>
            <a:grpSpLocks noChangeAspect="1"/>
          </p:cNvGrpSpPr>
          <p:nvPr/>
        </p:nvGrpSpPr>
        <p:grpSpPr>
          <a:xfrm>
            <a:off x="3859965" y="5150029"/>
            <a:ext cx="252000" cy="252000"/>
            <a:chOff x="5997202" y="3470282"/>
            <a:chExt cx="720000" cy="720000"/>
          </a:xfrm>
        </p:grpSpPr>
        <p:sp>
          <p:nvSpPr>
            <p:cNvPr id="130" name="Oval 129"/>
            <p:cNvSpPr/>
            <p:nvPr/>
          </p:nvSpPr>
          <p:spPr>
            <a:xfrm>
              <a:off x="5997202" y="3470282"/>
              <a:ext cx="720000" cy="720000"/>
            </a:xfrm>
            <a:prstGeom prst="ellipse">
              <a:avLst/>
            </a:prstGeom>
            <a:solidFill>
              <a:srgbClr val="3D3B3E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87202" y="3560282"/>
              <a:ext cx="540000" cy="540000"/>
            </a:xfrm>
            <a:prstGeom prst="rect">
              <a:avLst/>
            </a:prstGeom>
          </p:spPr>
        </p:pic>
      </p:grpSp>
      <p:grpSp>
        <p:nvGrpSpPr>
          <p:cNvPr id="137" name="Group 136"/>
          <p:cNvGrpSpPr>
            <a:grpSpLocks noChangeAspect="1"/>
          </p:cNvGrpSpPr>
          <p:nvPr/>
        </p:nvGrpSpPr>
        <p:grpSpPr>
          <a:xfrm>
            <a:off x="3665052" y="4601971"/>
            <a:ext cx="252000" cy="252000"/>
            <a:chOff x="5997202" y="3470282"/>
            <a:chExt cx="720000" cy="720000"/>
          </a:xfrm>
        </p:grpSpPr>
        <p:sp>
          <p:nvSpPr>
            <p:cNvPr id="145" name="Oval 144"/>
            <p:cNvSpPr/>
            <p:nvPr/>
          </p:nvSpPr>
          <p:spPr>
            <a:xfrm>
              <a:off x="5997202" y="3470282"/>
              <a:ext cx="720000" cy="720000"/>
            </a:xfrm>
            <a:prstGeom prst="ellipse">
              <a:avLst/>
            </a:prstGeom>
            <a:solidFill>
              <a:srgbClr val="FF2F9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87202" y="3560282"/>
              <a:ext cx="540000" cy="540000"/>
            </a:xfrm>
            <a:prstGeom prst="rect">
              <a:avLst/>
            </a:prstGeom>
          </p:spPr>
        </p:pic>
      </p:grpSp>
      <p:grpSp>
        <p:nvGrpSpPr>
          <p:cNvPr id="147" name="Group 146"/>
          <p:cNvGrpSpPr>
            <a:grpSpLocks noChangeAspect="1"/>
          </p:cNvGrpSpPr>
          <p:nvPr/>
        </p:nvGrpSpPr>
        <p:grpSpPr>
          <a:xfrm>
            <a:off x="1852283" y="5244529"/>
            <a:ext cx="252000" cy="252000"/>
            <a:chOff x="5997202" y="3470282"/>
            <a:chExt cx="720000" cy="720000"/>
          </a:xfrm>
        </p:grpSpPr>
        <p:sp>
          <p:nvSpPr>
            <p:cNvPr id="148" name="Oval 147"/>
            <p:cNvSpPr/>
            <p:nvPr/>
          </p:nvSpPr>
          <p:spPr>
            <a:xfrm>
              <a:off x="5997202" y="3470282"/>
              <a:ext cx="720000" cy="720000"/>
            </a:xfrm>
            <a:prstGeom prst="ellipse">
              <a:avLst/>
            </a:prstGeom>
            <a:solidFill>
              <a:srgbClr val="FF2F9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87202" y="3560282"/>
              <a:ext cx="540000" cy="540000"/>
            </a:xfrm>
            <a:prstGeom prst="rect">
              <a:avLst/>
            </a:prstGeom>
          </p:spPr>
        </p:pic>
      </p:grpSp>
      <p:grpSp>
        <p:nvGrpSpPr>
          <p:cNvPr id="150" name="Group 149"/>
          <p:cNvGrpSpPr>
            <a:grpSpLocks noChangeAspect="1"/>
          </p:cNvGrpSpPr>
          <p:nvPr/>
        </p:nvGrpSpPr>
        <p:grpSpPr>
          <a:xfrm>
            <a:off x="2104073" y="6351087"/>
            <a:ext cx="252000" cy="252000"/>
            <a:chOff x="5997202" y="3470282"/>
            <a:chExt cx="720000" cy="720000"/>
          </a:xfrm>
        </p:grpSpPr>
        <p:sp>
          <p:nvSpPr>
            <p:cNvPr id="151" name="Oval 150"/>
            <p:cNvSpPr/>
            <p:nvPr/>
          </p:nvSpPr>
          <p:spPr>
            <a:xfrm>
              <a:off x="5997202" y="3470282"/>
              <a:ext cx="720000" cy="720000"/>
            </a:xfrm>
            <a:prstGeom prst="ellipse">
              <a:avLst/>
            </a:prstGeom>
            <a:solidFill>
              <a:srgbClr val="FF2F9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87202" y="3560282"/>
              <a:ext cx="540000" cy="5400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6269515" y="2578374"/>
            <a:ext cx="252000" cy="252000"/>
            <a:chOff x="6269515" y="2578374"/>
            <a:chExt cx="252000" cy="252000"/>
          </a:xfrm>
        </p:grpSpPr>
        <p:sp>
          <p:nvSpPr>
            <p:cNvPr id="154" name="Oval 153"/>
            <p:cNvSpPr/>
            <p:nvPr/>
          </p:nvSpPr>
          <p:spPr>
            <a:xfrm>
              <a:off x="6269515" y="2578374"/>
              <a:ext cx="252000" cy="252000"/>
            </a:xfrm>
            <a:prstGeom prst="ellipse">
              <a:avLst/>
            </a:prstGeom>
            <a:solidFill>
              <a:srgbClr val="3D3B3E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00115" y="2608974"/>
              <a:ext cx="190800" cy="190800"/>
            </a:xfrm>
            <a:prstGeom prst="rect">
              <a:avLst/>
            </a:prstGeom>
          </p:spPr>
        </p:pic>
      </p:grpSp>
      <p:grpSp>
        <p:nvGrpSpPr>
          <p:cNvPr id="159" name="Group 158"/>
          <p:cNvGrpSpPr/>
          <p:nvPr/>
        </p:nvGrpSpPr>
        <p:grpSpPr>
          <a:xfrm>
            <a:off x="5413017" y="3566394"/>
            <a:ext cx="252000" cy="252000"/>
            <a:chOff x="6269515" y="2578374"/>
            <a:chExt cx="252000" cy="252000"/>
          </a:xfrm>
        </p:grpSpPr>
        <p:sp>
          <p:nvSpPr>
            <p:cNvPr id="160" name="Oval 159"/>
            <p:cNvSpPr/>
            <p:nvPr/>
          </p:nvSpPr>
          <p:spPr>
            <a:xfrm>
              <a:off x="6269515" y="2578374"/>
              <a:ext cx="252000" cy="252000"/>
            </a:xfrm>
            <a:prstGeom prst="ellipse">
              <a:avLst/>
            </a:prstGeom>
            <a:solidFill>
              <a:srgbClr val="3D3B3E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00115" y="2608974"/>
              <a:ext cx="190800" cy="190800"/>
            </a:xfrm>
            <a:prstGeom prst="rect">
              <a:avLst/>
            </a:prstGeom>
          </p:spPr>
        </p:pic>
      </p:grpSp>
      <p:grpSp>
        <p:nvGrpSpPr>
          <p:cNvPr id="162" name="Group 161"/>
          <p:cNvGrpSpPr/>
          <p:nvPr/>
        </p:nvGrpSpPr>
        <p:grpSpPr>
          <a:xfrm>
            <a:off x="2962353" y="2797341"/>
            <a:ext cx="252000" cy="252000"/>
            <a:chOff x="6269515" y="2578374"/>
            <a:chExt cx="252000" cy="252000"/>
          </a:xfrm>
        </p:grpSpPr>
        <p:sp>
          <p:nvSpPr>
            <p:cNvPr id="163" name="Oval 162"/>
            <p:cNvSpPr/>
            <p:nvPr/>
          </p:nvSpPr>
          <p:spPr>
            <a:xfrm>
              <a:off x="6269515" y="2578374"/>
              <a:ext cx="252000" cy="252000"/>
            </a:xfrm>
            <a:prstGeom prst="ellipse">
              <a:avLst/>
            </a:prstGeom>
            <a:solidFill>
              <a:srgbClr val="FF2F9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00115" y="2608974"/>
              <a:ext cx="190800" cy="190800"/>
            </a:xfrm>
            <a:prstGeom prst="rect">
              <a:avLst/>
            </a:prstGeom>
          </p:spPr>
        </p:pic>
      </p:grpSp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31334"/>
              </p:ext>
            </p:extLst>
          </p:nvPr>
        </p:nvGraphicFramePr>
        <p:xfrm>
          <a:off x="2699331" y="1071929"/>
          <a:ext cx="8203016" cy="648000"/>
        </p:xfrm>
        <a:graphic>
          <a:graphicData uri="http://schemas.openxmlformats.org/drawingml/2006/table">
            <a:tbl>
              <a:tblPr/>
              <a:tblGrid>
                <a:gridCol w="8203016"/>
              </a:tblGrid>
              <a:tr h="324000">
                <a:tc>
                  <a:txBody>
                    <a:bodyPr/>
                    <a:lstStyle/>
                    <a:p>
                      <a:endParaRPr lang="en-US" sz="10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n-US" sz="10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</a:tbl>
          </a:graphicData>
        </a:graphic>
      </p:graphicFrame>
      <p:sp>
        <p:nvSpPr>
          <p:cNvPr id="139" name="Rounded Rectangle 138"/>
          <p:cNvSpPr/>
          <p:nvPr/>
        </p:nvSpPr>
        <p:spPr>
          <a:xfrm>
            <a:off x="2761740" y="1114974"/>
            <a:ext cx="540000" cy="205200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>
            <a:spAutoFit/>
          </a:bodyPr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Ô lưới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3332037" y="1109936"/>
            <a:ext cx="432000" cy="205657"/>
          </a:xfrm>
          <a:prstGeom prst="roundRect">
            <a:avLst/>
          </a:prstGeom>
          <a:solidFill>
            <a:srgbClr val="5285B6"/>
          </a:solidFill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>
                <a:latin typeface="Arial" charset="0"/>
                <a:ea typeface="Arial" charset="0"/>
                <a:cs typeface="Arial" charset="0"/>
              </a:rPr>
              <a:t>Bản đồ</a:t>
            </a:r>
          </a:p>
        </p:txBody>
      </p:sp>
      <p:sp>
        <p:nvSpPr>
          <p:cNvPr id="143" name="Rounded Rectangle 142"/>
          <p:cNvSpPr/>
          <p:nvPr/>
        </p:nvSpPr>
        <p:spPr>
          <a:xfrm>
            <a:off x="3789456" y="1109936"/>
            <a:ext cx="612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>
                <a:latin typeface="Arial" charset="0"/>
                <a:ea typeface="Arial" charset="0"/>
                <a:cs typeface="Arial" charset="0"/>
              </a:rPr>
              <a:t>Danh sách</a:t>
            </a:r>
          </a:p>
        </p:txBody>
      </p:sp>
      <p:sp>
        <p:nvSpPr>
          <p:cNvPr id="144" name="Rounded Rectangle 143"/>
          <p:cNvSpPr/>
          <p:nvPr/>
        </p:nvSpPr>
        <p:spPr>
          <a:xfrm>
            <a:off x="4554772" y="1109936"/>
            <a:ext cx="648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Thời gian</a:t>
            </a:r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>
            <a:off x="9706923" y="1496980"/>
            <a:ext cx="144000" cy="144000"/>
          </a:xfrm>
          <a:prstGeom prst="ellipse">
            <a:avLst/>
          </a:prstGeom>
          <a:solidFill>
            <a:srgbClr val="528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55" name="Oval 154"/>
          <p:cNvSpPr/>
          <p:nvPr/>
        </p:nvSpPr>
        <p:spPr>
          <a:xfrm>
            <a:off x="9824782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67" name="Oval 166"/>
          <p:cNvSpPr/>
          <p:nvPr/>
        </p:nvSpPr>
        <p:spPr>
          <a:xfrm>
            <a:off x="9942641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68" name="Oval 167"/>
          <p:cNvSpPr/>
          <p:nvPr/>
        </p:nvSpPr>
        <p:spPr>
          <a:xfrm>
            <a:off x="10060500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69" name="Oval 168"/>
          <p:cNvSpPr/>
          <p:nvPr/>
        </p:nvSpPr>
        <p:spPr>
          <a:xfrm>
            <a:off x="10178359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pic>
        <p:nvPicPr>
          <p:cNvPr id="170" name="Picture 16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999" y="1478980"/>
            <a:ext cx="180000" cy="180000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143" y="1478980"/>
            <a:ext cx="180000" cy="180000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399205" y="1478980"/>
            <a:ext cx="180000" cy="180000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553064" y="1478980"/>
            <a:ext cx="180000" cy="180000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2288" y="1146091"/>
            <a:ext cx="144000" cy="144000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7544" y="1146091"/>
            <a:ext cx="144000" cy="144000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8498413" y="1454772"/>
            <a:ext cx="90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12,000 kết quả</a:t>
            </a:r>
          </a:p>
        </p:txBody>
      </p:sp>
      <p:pic>
        <p:nvPicPr>
          <p:cNvPr id="177" name="Picture 17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6752" y="1477821"/>
            <a:ext cx="180000" cy="180000"/>
          </a:xfrm>
          <a:prstGeom prst="rect">
            <a:avLst/>
          </a:prstGeom>
        </p:spPr>
      </p:pic>
      <p:cxnSp>
        <p:nvCxnSpPr>
          <p:cNvPr id="178" name="Straight Connector 177"/>
          <p:cNvCxnSpPr/>
          <p:nvPr/>
        </p:nvCxnSpPr>
        <p:spPr>
          <a:xfrm>
            <a:off x="4469362" y="1105042"/>
            <a:ext cx="0" cy="21544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ounded Rectangle 178"/>
          <p:cNvSpPr/>
          <p:nvPr/>
        </p:nvSpPr>
        <p:spPr>
          <a:xfrm>
            <a:off x="5231368" y="1109936"/>
            <a:ext cx="684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Đối tượng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5539" y="1146091"/>
            <a:ext cx="144000" cy="144000"/>
          </a:xfrm>
          <a:prstGeom prst="rect">
            <a:avLst/>
          </a:prstGeom>
        </p:spPr>
      </p:pic>
      <p:sp>
        <p:nvSpPr>
          <p:cNvPr id="181" name="Rounded Rectangle 180"/>
          <p:cNvSpPr/>
          <p:nvPr/>
        </p:nvSpPr>
        <p:spPr>
          <a:xfrm>
            <a:off x="6632224" y="1109936"/>
            <a:ext cx="594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Vi phạm</a:t>
            </a:r>
          </a:p>
        </p:txBody>
      </p:sp>
      <p:pic>
        <p:nvPicPr>
          <p:cNvPr id="182" name="Picture 18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3091" y="1146091"/>
            <a:ext cx="144000" cy="144000"/>
          </a:xfrm>
          <a:prstGeom prst="rect">
            <a:avLst/>
          </a:prstGeom>
        </p:spPr>
      </p:pic>
      <p:sp>
        <p:nvSpPr>
          <p:cNvPr id="183" name="Rounded Rectangle 182"/>
          <p:cNvSpPr/>
          <p:nvPr/>
        </p:nvSpPr>
        <p:spPr>
          <a:xfrm>
            <a:off x="7242190" y="1109936"/>
            <a:ext cx="576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Mức độ</a:t>
            </a:r>
          </a:p>
        </p:txBody>
      </p:sp>
      <p:pic>
        <p:nvPicPr>
          <p:cNvPr id="184" name="Picture 18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722" y="1146091"/>
            <a:ext cx="144000" cy="144000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3242" y="1482763"/>
            <a:ext cx="144000" cy="144000"/>
          </a:xfrm>
          <a:prstGeom prst="rect">
            <a:avLst/>
          </a:prstGeom>
        </p:spPr>
      </p:pic>
      <p:sp>
        <p:nvSpPr>
          <p:cNvPr id="186" name="Rounded Rectangle 185"/>
          <p:cNvSpPr/>
          <p:nvPr/>
        </p:nvSpPr>
        <p:spPr>
          <a:xfrm>
            <a:off x="5933841" y="1114974"/>
            <a:ext cx="684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Màu sắc</a:t>
            </a:r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8012" y="1151129"/>
            <a:ext cx="144000" cy="144000"/>
          </a:xfrm>
          <a:prstGeom prst="rect">
            <a:avLst/>
          </a:prstGeom>
        </p:spPr>
      </p:pic>
      <p:graphicFrame>
        <p:nvGraphicFramePr>
          <p:cNvPr id="188" name="Table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07992"/>
              </p:ext>
            </p:extLst>
          </p:nvPr>
        </p:nvGraphicFramePr>
        <p:xfrm>
          <a:off x="684275" y="1077811"/>
          <a:ext cx="1980000" cy="5659200"/>
        </p:xfrm>
        <a:graphic>
          <a:graphicData uri="http://schemas.openxmlformats.org/drawingml/2006/table">
            <a:tbl>
              <a:tblPr/>
              <a:tblGrid>
                <a:gridCol w="1980000"/>
              </a:tblGrid>
              <a:tr h="5659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mpd="sng">
                      <a:noFill/>
                      <a:prstDash val="solid"/>
                    </a:lnL>
                    <a:lnR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</a:tbl>
          </a:graphicData>
        </a:graphic>
      </p:graphicFrame>
      <p:sp>
        <p:nvSpPr>
          <p:cNvPr id="189" name="TextBox 188"/>
          <p:cNvSpPr txBox="1"/>
          <p:nvPr/>
        </p:nvSpPr>
        <p:spPr>
          <a:xfrm>
            <a:off x="1120768" y="1792941"/>
            <a:ext cx="1460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Channel group name 1</a:t>
            </a:r>
          </a:p>
          <a:p>
            <a:pPr marL="7938" indent="176213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Channel group 11</a:t>
            </a:r>
          </a:p>
          <a:p>
            <a:pPr marL="222250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Channel name </a:t>
            </a:r>
            <a:r>
              <a:rPr lang="en-US" sz="8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abcd</a:t>
            </a: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...</a:t>
            </a:r>
          </a:p>
          <a:p>
            <a:pPr marL="222250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Channel name </a:t>
            </a:r>
            <a:r>
              <a:rPr lang="en-US" sz="8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wxyz</a:t>
            </a: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...</a:t>
            </a:r>
          </a:p>
          <a:p>
            <a:pPr marL="7938" indent="176213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Channel group 12</a:t>
            </a:r>
          </a:p>
          <a:p>
            <a:pPr marL="7938" indent="176213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Channel group 13</a:t>
            </a:r>
          </a:p>
          <a:p>
            <a:pPr marL="7938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Channel group name 2</a:t>
            </a:r>
          </a:p>
          <a:p>
            <a:pPr marL="7938"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Channel group name 3</a:t>
            </a:r>
          </a:p>
          <a:p>
            <a:pPr>
              <a:lnSpc>
                <a:spcPct val="150000"/>
              </a:lnSpc>
            </a:pPr>
            <a:endParaRPr lang="en-US" sz="8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90" name="Group 189"/>
          <p:cNvGrpSpPr>
            <a:grpSpLocks/>
          </p:cNvGrpSpPr>
          <p:nvPr/>
        </p:nvGrpSpPr>
        <p:grpSpPr>
          <a:xfrm>
            <a:off x="1291725" y="2261952"/>
            <a:ext cx="144000" cy="79200"/>
            <a:chOff x="4634753" y="2483224"/>
            <a:chExt cx="288000" cy="144000"/>
          </a:xfrm>
        </p:grpSpPr>
        <p:sp>
          <p:nvSpPr>
            <p:cNvPr id="191" name="Rectangle 190"/>
            <p:cNvSpPr/>
            <p:nvPr/>
          </p:nvSpPr>
          <p:spPr>
            <a:xfrm>
              <a:off x="4634753" y="2483224"/>
              <a:ext cx="180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2" name="Triangle 191"/>
            <p:cNvSpPr/>
            <p:nvPr/>
          </p:nvSpPr>
          <p:spPr>
            <a:xfrm rot="16200000">
              <a:off x="4796753" y="2501224"/>
              <a:ext cx="144000" cy="108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94" name="Group 193"/>
          <p:cNvGrpSpPr>
            <a:grpSpLocks/>
          </p:cNvGrpSpPr>
          <p:nvPr/>
        </p:nvGrpSpPr>
        <p:grpSpPr>
          <a:xfrm>
            <a:off x="1291725" y="2458557"/>
            <a:ext cx="144000" cy="79200"/>
            <a:chOff x="4634753" y="2483224"/>
            <a:chExt cx="288000" cy="144000"/>
          </a:xfrm>
        </p:grpSpPr>
        <p:sp>
          <p:nvSpPr>
            <p:cNvPr id="195" name="Rectangle 194"/>
            <p:cNvSpPr/>
            <p:nvPr/>
          </p:nvSpPr>
          <p:spPr>
            <a:xfrm>
              <a:off x="4634753" y="2483224"/>
              <a:ext cx="180000" cy="14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6" name="Triangle 195"/>
            <p:cNvSpPr/>
            <p:nvPr/>
          </p:nvSpPr>
          <p:spPr>
            <a:xfrm rot="16200000">
              <a:off x="4796753" y="2501224"/>
              <a:ext cx="144000" cy="1080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97" name="Rounded Rectangle 196"/>
          <p:cNvSpPr/>
          <p:nvPr/>
        </p:nvSpPr>
        <p:spPr>
          <a:xfrm>
            <a:off x="2570418" y="1813582"/>
            <a:ext cx="90000" cy="4212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98" name="Picture 19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514" y="1854654"/>
            <a:ext cx="180000" cy="180000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470" y="2046871"/>
            <a:ext cx="180000" cy="180000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6" y="1876787"/>
            <a:ext cx="115200" cy="115200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8725" y="2069069"/>
            <a:ext cx="115200" cy="115200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925162" y="2602022"/>
            <a:ext cx="180000" cy="180000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3813" y="2611604"/>
            <a:ext cx="115200" cy="115200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21849" y="2972808"/>
            <a:ext cx="180000" cy="180000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6" y="2983958"/>
            <a:ext cx="115200" cy="115200"/>
          </a:xfrm>
          <a:prstGeom prst="rect">
            <a:avLst/>
          </a:prstGeom>
        </p:spPr>
      </p:pic>
      <p:pic>
        <p:nvPicPr>
          <p:cNvPr id="206" name="Picture 20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24959" y="3136341"/>
            <a:ext cx="180000" cy="180000"/>
          </a:xfrm>
          <a:prstGeom prst="rect">
            <a:avLst/>
          </a:prstGeom>
        </p:spPr>
      </p:pic>
      <p:pic>
        <p:nvPicPr>
          <p:cNvPr id="207" name="Picture 20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371" y="3167986"/>
            <a:ext cx="115200" cy="115200"/>
          </a:xfrm>
          <a:prstGeom prst="rect">
            <a:avLst/>
          </a:prstGeom>
        </p:spPr>
      </p:pic>
      <p:sp>
        <p:nvSpPr>
          <p:cNvPr id="208" name="Rounded Rectangle 207"/>
          <p:cNvSpPr/>
          <p:nvPr/>
        </p:nvSpPr>
        <p:spPr>
          <a:xfrm>
            <a:off x="8996782" y="1119171"/>
            <a:ext cx="1656000" cy="23308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Tìm kiếm </a:t>
            </a:r>
          </a:p>
        </p:txBody>
      </p:sp>
      <p:pic>
        <p:nvPicPr>
          <p:cNvPr id="209" name="Picture 20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0467" y="1170923"/>
            <a:ext cx="180000" cy="180000"/>
          </a:xfrm>
          <a:prstGeom prst="rect">
            <a:avLst/>
          </a:prstGeom>
        </p:spPr>
      </p:pic>
      <p:pic>
        <p:nvPicPr>
          <p:cNvPr id="210" name="Picture 20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3284" y="1473763"/>
            <a:ext cx="162000" cy="162000"/>
          </a:xfrm>
          <a:prstGeom prst="rect">
            <a:avLst/>
          </a:prstGeom>
        </p:spPr>
      </p:pic>
      <p:cxnSp>
        <p:nvCxnSpPr>
          <p:cNvPr id="211" name="Straight Connector 210"/>
          <p:cNvCxnSpPr/>
          <p:nvPr/>
        </p:nvCxnSpPr>
        <p:spPr>
          <a:xfrm>
            <a:off x="763510" y="1705306"/>
            <a:ext cx="720000" cy="0"/>
          </a:xfrm>
          <a:prstGeom prst="line">
            <a:avLst/>
          </a:prstGeom>
          <a:ln w="19050">
            <a:solidFill>
              <a:srgbClr val="528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763511" y="1511234"/>
            <a:ext cx="648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Xem nhóm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1562320" y="1499502"/>
            <a:ext cx="684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Xem node</a:t>
            </a:r>
          </a:p>
        </p:txBody>
      </p:sp>
      <p:cxnSp>
        <p:nvCxnSpPr>
          <p:cNvPr id="214" name="Straight Connector 213"/>
          <p:cNvCxnSpPr/>
          <p:nvPr/>
        </p:nvCxnSpPr>
        <p:spPr>
          <a:xfrm>
            <a:off x="763511" y="1720392"/>
            <a:ext cx="1672699" cy="940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/>
          <p:cNvSpPr>
            <a:spLocks noChangeAspect="1"/>
          </p:cNvSpPr>
          <p:nvPr/>
        </p:nvSpPr>
        <p:spPr>
          <a:xfrm>
            <a:off x="922886" y="1886646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7" name="Rounded Rectangle 216"/>
          <p:cNvSpPr>
            <a:spLocks noChangeAspect="1"/>
          </p:cNvSpPr>
          <p:nvPr/>
        </p:nvSpPr>
        <p:spPr>
          <a:xfrm>
            <a:off x="1109151" y="2086458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8" name="Rounded Rectangle 217"/>
          <p:cNvSpPr>
            <a:spLocks noChangeAspect="1"/>
          </p:cNvSpPr>
          <p:nvPr/>
        </p:nvSpPr>
        <p:spPr>
          <a:xfrm>
            <a:off x="1181151" y="2265207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3" name="Rounded Rectangle 222"/>
          <p:cNvSpPr>
            <a:spLocks noChangeAspect="1"/>
          </p:cNvSpPr>
          <p:nvPr/>
        </p:nvSpPr>
        <p:spPr>
          <a:xfrm>
            <a:off x="1177764" y="2458245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6" name="Rounded Rectangle 225"/>
          <p:cNvSpPr>
            <a:spLocks noChangeAspect="1"/>
          </p:cNvSpPr>
          <p:nvPr/>
        </p:nvSpPr>
        <p:spPr>
          <a:xfrm>
            <a:off x="1093470" y="2638126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7" name="Picture 22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920479" y="2782096"/>
            <a:ext cx="180000" cy="180000"/>
          </a:xfrm>
          <a:prstGeom prst="rect">
            <a:avLst/>
          </a:prstGeom>
        </p:spPr>
      </p:pic>
      <p:pic>
        <p:nvPicPr>
          <p:cNvPr id="228" name="Picture 22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130" y="2791678"/>
            <a:ext cx="115200" cy="115200"/>
          </a:xfrm>
          <a:prstGeom prst="rect">
            <a:avLst/>
          </a:prstGeom>
        </p:spPr>
      </p:pic>
      <p:sp>
        <p:nvSpPr>
          <p:cNvPr id="229" name="Rounded Rectangle 228"/>
          <p:cNvSpPr>
            <a:spLocks noChangeAspect="1"/>
          </p:cNvSpPr>
          <p:nvPr/>
        </p:nvSpPr>
        <p:spPr>
          <a:xfrm>
            <a:off x="1088787" y="2818200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0" name="Rounded Rectangle 229"/>
          <p:cNvSpPr>
            <a:spLocks noChangeAspect="1"/>
          </p:cNvSpPr>
          <p:nvPr/>
        </p:nvSpPr>
        <p:spPr>
          <a:xfrm>
            <a:off x="933047" y="3183733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1" name="Rounded Rectangle 230"/>
          <p:cNvSpPr>
            <a:spLocks noChangeAspect="1"/>
          </p:cNvSpPr>
          <p:nvPr/>
        </p:nvSpPr>
        <p:spPr>
          <a:xfrm>
            <a:off x="929659" y="3017785"/>
            <a:ext cx="72000" cy="72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33" name="Picture 23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5353" y="1473763"/>
            <a:ext cx="162000" cy="162000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749836" y="1118372"/>
            <a:ext cx="833312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Tự động ẩn</a:t>
            </a:r>
          </a:p>
        </p:txBody>
      </p:sp>
      <p:sp>
        <p:nvSpPr>
          <p:cNvPr id="235" name="Rounded Rectangle 234"/>
          <p:cNvSpPr/>
          <p:nvPr/>
        </p:nvSpPr>
        <p:spPr>
          <a:xfrm>
            <a:off x="2174197" y="1175128"/>
            <a:ext cx="288000" cy="11146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>
            <a:spLocks noChangeAspect="1"/>
          </p:cNvSpPr>
          <p:nvPr/>
        </p:nvSpPr>
        <p:spPr>
          <a:xfrm>
            <a:off x="2174197" y="1140860"/>
            <a:ext cx="180000" cy="18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01600" dir="8100000" sx="50000" sy="50000" algn="tr" rotWithShape="0">
              <a:srgbClr val="4D8DF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59321" y="3092540"/>
            <a:ext cx="1080000" cy="611959"/>
          </a:xfrm>
          <a:prstGeom prst="rect">
            <a:avLst/>
          </a:prstGeom>
        </p:spPr>
      </p:pic>
      <p:pic>
        <p:nvPicPr>
          <p:cNvPr id="238" name="Picture 237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1161" y="4115971"/>
            <a:ext cx="1084212" cy="612000"/>
          </a:xfrm>
          <a:prstGeom prst="rect">
            <a:avLst/>
          </a:prstGeom>
        </p:spPr>
      </p:pic>
      <p:sp>
        <p:nvSpPr>
          <p:cNvPr id="239" name="TextBox 238"/>
          <p:cNvSpPr txBox="1"/>
          <p:nvPr/>
        </p:nvSpPr>
        <p:spPr>
          <a:xfrm>
            <a:off x="9276471" y="3067254"/>
            <a:ext cx="1413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Phát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hiện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xe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trong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.....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8099097" y="2785668"/>
            <a:ext cx="152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Ngã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4 H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Diệu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TV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Diện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9253624" y="3515713"/>
            <a:ext cx="883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51H-95174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42" name="Picture 24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364168" y="3313669"/>
            <a:ext cx="252000" cy="252000"/>
          </a:xfrm>
          <a:prstGeom prst="rect">
            <a:avLst/>
          </a:prstGeom>
        </p:spPr>
      </p:pic>
      <p:sp>
        <p:nvSpPr>
          <p:cNvPr id="243" name="TextBox 242"/>
          <p:cNvSpPr txBox="1"/>
          <p:nvPr/>
        </p:nvSpPr>
        <p:spPr>
          <a:xfrm>
            <a:off x="9433043" y="2785668"/>
            <a:ext cx="1271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16:42:52 15-08-2023 </a:t>
            </a:r>
          </a:p>
        </p:txBody>
      </p:sp>
      <p:pic>
        <p:nvPicPr>
          <p:cNvPr id="244" name="Picture 2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1352" y="3536226"/>
            <a:ext cx="180000" cy="180000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18240" y="3536226"/>
            <a:ext cx="180000" cy="180000"/>
          </a:xfrm>
          <a:prstGeom prst="rect">
            <a:avLst/>
          </a:prstGeom>
        </p:spPr>
      </p:pic>
      <p:pic>
        <p:nvPicPr>
          <p:cNvPr id="246" name="Picture 2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203" y="2324694"/>
            <a:ext cx="252000" cy="252000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7926" y="4304251"/>
            <a:ext cx="252000" cy="252000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8030" y="4515554"/>
            <a:ext cx="180000" cy="180000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918" y="4515554"/>
            <a:ext cx="180000" cy="180000"/>
          </a:xfrm>
          <a:prstGeom prst="rect">
            <a:avLst/>
          </a:prstGeom>
        </p:spPr>
      </p:pic>
      <p:sp>
        <p:nvSpPr>
          <p:cNvPr id="255" name="TextBox 254"/>
          <p:cNvSpPr txBox="1"/>
          <p:nvPr/>
        </p:nvSpPr>
        <p:spPr>
          <a:xfrm>
            <a:off x="8102550" y="3791969"/>
            <a:ext cx="152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vi-VN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Baber shop TV Diện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436496" y="3791969"/>
            <a:ext cx="1271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16:42:52 15-08-2023 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9290487" y="4054129"/>
            <a:ext cx="1413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Phát hiện người xâm ....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8" name="Rounded Rectangle 257"/>
          <p:cNvSpPr>
            <a:spLocks noChangeAspect="1"/>
          </p:cNvSpPr>
          <p:nvPr/>
        </p:nvSpPr>
        <p:spPr>
          <a:xfrm>
            <a:off x="2759387" y="1500763"/>
            <a:ext cx="108000" cy="108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948312" y="1562494"/>
            <a:ext cx="1232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Khi hiện side navigation window</a:t>
            </a:r>
          </a:p>
        </p:txBody>
      </p:sp>
    </p:spTree>
    <p:extLst>
      <p:ext uri="{BB962C8B-B14F-4D97-AF65-F5344CB8AC3E}">
        <p14:creationId xmlns:p14="http://schemas.microsoft.com/office/powerpoint/2010/main" val="2608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2305" y="626182"/>
            <a:ext cx="437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Mô tả trang TÌM KIẾM </a:t>
            </a:r>
            <a:r>
              <a:rPr lang="en-US" sz="2400">
                <a:sym typeface="Wingdings"/>
              </a:rPr>
              <a:t> BẢN ĐỒ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7569200" y="1273000"/>
            <a:ext cx="439427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solidFill>
                  <a:srgbClr val="FF0000"/>
                </a:solidFill>
              </a:rPr>
              <a:t>A</a:t>
            </a:r>
            <a:r>
              <a:rPr lang="en-US" sz="1600"/>
              <a:t> - Menu các chế độ xem trong menu TÌM KIẾM </a:t>
            </a:r>
            <a:r>
              <a:rPr lang="en-US" sz="1600">
                <a:sym typeface="Wingdings"/>
              </a:rPr>
              <a:t> xem Part 1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FF0000"/>
                </a:solidFill>
                <a:sym typeface="Wingdings"/>
              </a:rPr>
              <a:t>B</a:t>
            </a:r>
            <a:r>
              <a:rPr lang="en-US" sz="1600">
                <a:sym typeface="Wingdings"/>
              </a:rPr>
              <a:t> - Menu lọc sự kiện trong trang </a:t>
            </a:r>
            <a:r>
              <a:rPr lang="en-US" sz="1600">
                <a:sym typeface="Wingdings"/>
              </a:rPr>
              <a:t>BẢN ĐỒ </a:t>
            </a:r>
            <a:r>
              <a:rPr lang="en-US" sz="1600">
                <a:sym typeface="Wingdings"/>
              </a:rPr>
              <a:t> tương tự trong trang Ô lưới  xem Part 1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FF0000"/>
                </a:solidFill>
                <a:sym typeface="Wingdings"/>
              </a:rPr>
              <a:t>C</a:t>
            </a:r>
            <a:r>
              <a:rPr lang="en-US" sz="1600">
                <a:sym typeface="Wingdings"/>
              </a:rPr>
              <a:t> - Ô tìm kiếm trong trang BẢN ĐỒ  tương tự trong trang Ô LƯỚI  xem Part 1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FF0000"/>
                </a:solidFill>
                <a:sym typeface="Wingdings"/>
              </a:rPr>
              <a:t>D</a:t>
            </a:r>
            <a:r>
              <a:rPr lang="en-US" sz="1600">
                <a:sym typeface="Wingdings"/>
              </a:rPr>
              <a:t> - Các nút lọc khác + nút refresh  tương tự </a:t>
            </a:r>
            <a:r>
              <a:rPr lang="en-US" sz="1600">
                <a:sym typeface="Wingdings"/>
              </a:rPr>
              <a:t>trong trang Ô LƯỚI  xem Part 1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FF0000"/>
                </a:solidFill>
                <a:sym typeface="Wingdings"/>
              </a:rPr>
              <a:t>E</a:t>
            </a:r>
            <a:r>
              <a:rPr lang="en-US" sz="1600">
                <a:sym typeface="Wingdings"/>
              </a:rPr>
              <a:t> - Kết quả lọc sự kiện  tương tự trong trang Ô LƯỚI  xem Part 1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FF0000"/>
                </a:solidFill>
                <a:sym typeface="Wingdings"/>
              </a:rPr>
              <a:t>F - </a:t>
            </a:r>
            <a:r>
              <a:rPr lang="en-US" sz="1600">
                <a:sym typeface="Wingdings"/>
              </a:rPr>
              <a:t>Khu vực hiển thị vị trí khu vực quan sát trên bản đồ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rgbClr val="FF0000"/>
                </a:solidFill>
                <a:sym typeface="Wingdings"/>
              </a:rPr>
              <a:t>G</a:t>
            </a:r>
            <a:r>
              <a:rPr lang="en-US" sz="1600">
                <a:sym typeface="Wingdings"/>
              </a:rPr>
              <a:t> - Khu vực hiển thị danh sách sự kiện theo kết quả lọc</a:t>
            </a:r>
            <a:endParaRPr lang="en-US" sz="1600"/>
          </a:p>
        </p:txBody>
      </p:sp>
      <p:grpSp>
        <p:nvGrpSpPr>
          <p:cNvPr id="20" name="Group 19"/>
          <p:cNvGrpSpPr/>
          <p:nvPr/>
        </p:nvGrpSpPr>
        <p:grpSpPr>
          <a:xfrm>
            <a:off x="423709" y="1352398"/>
            <a:ext cx="6972300" cy="4167432"/>
            <a:chOff x="423709" y="1352398"/>
            <a:chExt cx="6972300" cy="416743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3709" y="1384299"/>
              <a:ext cx="6972300" cy="4135531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423709" y="1654629"/>
              <a:ext cx="1213502" cy="2177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22304" y="1654629"/>
              <a:ext cx="2240095" cy="2177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92840" y="1667692"/>
              <a:ext cx="1213502" cy="2177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36771" y="1876697"/>
              <a:ext cx="1213502" cy="2177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70589" y="1885406"/>
              <a:ext cx="1601067" cy="2177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36771" y="2142672"/>
              <a:ext cx="4971252" cy="33771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21085" y="2142671"/>
              <a:ext cx="1974924" cy="337715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7413" y="4520043"/>
              <a:ext cx="296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5306" y="1352398"/>
              <a:ext cx="296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35089" y="1355538"/>
              <a:ext cx="296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12456" y="1352398"/>
              <a:ext cx="296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36230" y="1786191"/>
              <a:ext cx="296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68942" y="3365862"/>
              <a:ext cx="296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46573" y="1800888"/>
              <a:ext cx="296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53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2305" y="626182"/>
            <a:ext cx="6369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Mô tả khu vực hiển thị vị trí quan sát trên bản đồ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3484" y="1745812"/>
            <a:ext cx="55829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Biểu tượng vị trí quan sát:</a:t>
            </a:r>
          </a:p>
          <a:p>
            <a:pPr>
              <a:spcAft>
                <a:spcPts val="1200"/>
              </a:spcAft>
            </a:pPr>
            <a:r>
              <a:rPr lang="en-US" sz="1600"/>
              <a:t>         Biểu tượng camera PTZ chưa xem sự kiện</a:t>
            </a:r>
            <a:r>
              <a:rPr lang="en-US" sz="1600"/>
              <a:t> </a:t>
            </a:r>
          </a:p>
          <a:p>
            <a:pPr>
              <a:spcAft>
                <a:spcPts val="1200"/>
              </a:spcAft>
            </a:pPr>
            <a:r>
              <a:rPr lang="en-US" sz="1600"/>
              <a:t>         </a:t>
            </a:r>
            <a:r>
              <a:rPr lang="en-US" sz="1600"/>
              <a:t>Biểu tượng camera PTZ đã xem sự kiện</a:t>
            </a:r>
          </a:p>
          <a:p>
            <a:pPr>
              <a:spcAft>
                <a:spcPts val="1200"/>
              </a:spcAft>
            </a:pPr>
            <a:r>
              <a:rPr lang="en-US" sz="1600"/>
              <a:t>         Biểu tượng camera cố định chưa xem sự kiện</a:t>
            </a:r>
          </a:p>
          <a:p>
            <a:pPr>
              <a:spcAft>
                <a:spcPts val="1200"/>
              </a:spcAft>
            </a:pPr>
            <a:r>
              <a:rPr lang="en-US" sz="1600"/>
              <a:t>         Biểu tượng camera cố định đã xem sự kiện</a:t>
            </a:r>
          </a:p>
          <a:p>
            <a:endParaRPr lang="en-US" sz="1600"/>
          </a:p>
          <a:p>
            <a:r>
              <a:rPr lang="en-US" sz="1600"/>
              <a:t>Quy tắc hiển thị</a:t>
            </a:r>
          </a:p>
          <a:p>
            <a:pPr marL="285750" indent="-285750">
              <a:buFontTx/>
              <a:buChar char="-"/>
            </a:pPr>
            <a:r>
              <a:rPr lang="en-US" sz="1600"/>
              <a:t>Đầu tiên, khi người dùng mới đăng nhập, zoom bản đồ sao cho toàn bộ vị trí kênh video mà người dùng được quyền xem được hiển thị ở trung tâm bản đồ trên toàn cửa sổ bản đồ </a:t>
            </a:r>
          </a:p>
          <a:p>
            <a:pPr marL="285750" indent="-285750">
              <a:buFontTx/>
              <a:buChar char="-"/>
            </a:pPr>
            <a:r>
              <a:rPr lang="en-US" sz="1600"/>
              <a:t>Khi người dùng click nhóm kênh video nào thì zoom bản đồ sao cho những kênh video thuộc nhóm đó được hiển thị ở trung tâm bản đồ </a:t>
            </a:r>
            <a:r>
              <a:rPr lang="en-US" sz="1600"/>
              <a:t>trên toàn cửa sổ bản đồ</a:t>
            </a:r>
            <a:endParaRPr lang="en-US" sz="1600"/>
          </a:p>
          <a:p>
            <a:pPr marL="285750" indent="-285750">
              <a:buFontTx/>
              <a:buChar char="-"/>
            </a:pPr>
            <a:r>
              <a:rPr lang="en-US" sz="1600"/>
              <a:t>Khi người dùng click 1 kênh video thì zoom bản đồ sao cho kênh video đó được hiển thị ở trung tâm bản đồ</a:t>
            </a:r>
          </a:p>
          <a:p>
            <a:pPr marL="285750" indent="-285750">
              <a:buFontTx/>
              <a:buChar char="-"/>
            </a:pPr>
            <a:r>
              <a:rPr lang="en-US" sz="1600"/>
              <a:t>Khi người dùng lọc sự kiện theo tiêu chí nào đó thì chỉ những camera (đã chọn trong side menu) được hiển thị trên bản đồ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80463" y="1915886"/>
            <a:ext cx="5393617" cy="3377521"/>
            <a:chOff x="580463" y="1915886"/>
            <a:chExt cx="5393617" cy="337752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0463" y="1915886"/>
              <a:ext cx="4993022" cy="337752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47657" y="2076994"/>
              <a:ext cx="226423" cy="21771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56365" y="2481943"/>
              <a:ext cx="200297" cy="21771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38949" y="2865119"/>
              <a:ext cx="226423" cy="20900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65073" y="3248297"/>
              <a:ext cx="182881" cy="209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238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2305" y="626182"/>
            <a:ext cx="6825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Mô tả khu vực hiển thị vị trí quan sát trên bản đồ (tt)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4821" y="5677198"/>
            <a:ext cx="5582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Khi rê chuột trên biểu tượng camera một màn hình nổi lên hiển thị sự kiện cuối cùng của camera đó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9172" y="1915886"/>
            <a:ext cx="4993022" cy="33775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570" y="2668452"/>
            <a:ext cx="216000" cy="216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41" y="2884452"/>
            <a:ext cx="2589457" cy="20645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66962" y="223812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Mouser hover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1380" y="1915885"/>
            <a:ext cx="4993022" cy="337752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804" y="4370979"/>
            <a:ext cx="216000" cy="21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46" y="2193358"/>
            <a:ext cx="2589457" cy="206456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46824" y="434551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Mouser hover</a:t>
            </a:r>
          </a:p>
        </p:txBody>
      </p:sp>
    </p:spTree>
    <p:extLst>
      <p:ext uri="{BB962C8B-B14F-4D97-AF65-F5344CB8AC3E}">
        <p14:creationId xmlns:p14="http://schemas.microsoft.com/office/powerpoint/2010/main" val="15782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22305" y="626182"/>
            <a:ext cx="5371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Mô tả khu vực hiển thị danh sách sự kiện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910" y="1503515"/>
            <a:ext cx="5597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A </a:t>
            </a:r>
            <a:r>
              <a:rPr lang="en-US"/>
              <a:t>- Khu vực hiển thị sự kiện thay đổi theo bộ lọc</a:t>
            </a:r>
          </a:p>
          <a:p>
            <a:pPr marL="285750" indent="-285750">
              <a:buFontTx/>
              <a:buChar char="-"/>
            </a:pPr>
            <a:r>
              <a:rPr lang="en-US"/>
              <a:t>Thông tin của sự kiện hiển thị theo từng dòng </a:t>
            </a:r>
          </a:p>
          <a:p>
            <a:pPr marL="285750" indent="-285750">
              <a:buFontTx/>
              <a:buChar char="-"/>
            </a:pPr>
            <a:r>
              <a:rPr lang="en-US"/>
              <a:t>Màu nền của các dòng chỉ mức độ nghiêm trọng của sự kiện (Đỏ = Cao; Xanh = Vừa; Xám = Bình thường)</a:t>
            </a:r>
          </a:p>
          <a:p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 - Khu vực trống khi dữ liệu ít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- Thanh cuộn màn hình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22811" y="1323703"/>
            <a:ext cx="2603860" cy="3464607"/>
            <a:chOff x="722811" y="1323703"/>
            <a:chExt cx="2603860" cy="346460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54035" y="1402080"/>
              <a:ext cx="1987986" cy="338623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22811" y="1881051"/>
              <a:ext cx="348343" cy="37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63782" y="3801291"/>
              <a:ext cx="348343" cy="37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78328" y="3801290"/>
              <a:ext cx="348343" cy="37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58240" y="1323703"/>
              <a:ext cx="1933303" cy="22111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512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787400"/>
            <a:ext cx="839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Mô tả 1 dòng sự kiện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80115" y="1718699"/>
            <a:ext cx="7250504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 - Địa điểm quan sát </a:t>
            </a:r>
            <a:r>
              <a:rPr lang="en-US">
                <a:sym typeface="Wingdings"/>
              </a:rPr>
              <a:t> font size 20px 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 - Timestamp của sự kiện </a:t>
            </a:r>
            <a:r>
              <a:rPr lang="en-US">
                <a:sym typeface="Wingdings"/>
              </a:rPr>
              <a:t> font size 20px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 - Hình đại diện sự kiện</a:t>
            </a:r>
          </a:p>
          <a:p>
            <a:pPr>
              <a:spcAft>
                <a:spcPts val="600"/>
              </a:spcAft>
            </a:pPr>
            <a:r>
              <a:rPr lang="en-US"/>
              <a:t>D - Nội dung text liên quan sự kiện </a:t>
            </a:r>
            <a:r>
              <a:rPr lang="en-US">
                <a:sym typeface="Wingdings"/>
              </a:rPr>
              <a:t> font size 16px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/>
              <a:t>E - Biểu tượng loại đối tượng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0000"/>
                </a:solidFill>
              </a:rPr>
              <a:t>F</a:t>
            </a:r>
            <a:r>
              <a:rPr lang="en-US"/>
              <a:t> - Biển số xe (nếu sự kiện có) </a:t>
            </a:r>
            <a:r>
              <a:rPr lang="en-US">
                <a:sym typeface="Wingdings"/>
              </a:rPr>
              <a:t> font size 20px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0000"/>
                </a:solidFill>
              </a:rPr>
              <a:t>G</a:t>
            </a:r>
            <a:r>
              <a:rPr lang="en-US"/>
              <a:t> - Nút đánh sao sự kiện. User có thể click vào để đánh dấu đây là sự kiện quan trọng. Ở trạng thái đã đánh sao, biểu tượng này đổi thành</a:t>
            </a:r>
          </a:p>
          <a:p>
            <a:pPr>
              <a:spcAft>
                <a:spcPts val="600"/>
              </a:spcAft>
            </a:pPr>
            <a:r>
              <a:rPr lang="en-US">
                <a:solidFill>
                  <a:srgbClr val="FF0000"/>
                </a:solidFill>
              </a:rPr>
              <a:t>H</a:t>
            </a:r>
            <a:r>
              <a:rPr lang="en-US"/>
              <a:t> - Nút hiển thị trạng thái đã xem/ chưa xem. User có thể click vào để xác nhận nhanh đã xem sự kiện. Ở trạng thái đã xem, biểu tượng này thay đổi thành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206" y="4377700"/>
            <a:ext cx="327565" cy="327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107" y="5304653"/>
            <a:ext cx="317500" cy="3175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297574" y="1976845"/>
            <a:ext cx="1944185" cy="1463039"/>
            <a:chOff x="1297574" y="1976845"/>
            <a:chExt cx="1944185" cy="146303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802" r="6693" b="59366"/>
            <a:stretch/>
          </p:blipFill>
          <p:spPr>
            <a:xfrm>
              <a:off x="1297574" y="2351314"/>
              <a:ext cx="1854925" cy="70539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36914" y="1976845"/>
              <a:ext cx="348343" cy="37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12563" y="1976845"/>
              <a:ext cx="348343" cy="37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86734" y="2455835"/>
              <a:ext cx="348343" cy="37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74070" y="3065415"/>
              <a:ext cx="348343" cy="37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99054" y="2643070"/>
              <a:ext cx="348343" cy="37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3743" y="3065415"/>
              <a:ext cx="348343" cy="37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02921" y="3065415"/>
              <a:ext cx="348343" cy="37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G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93416" y="3065415"/>
              <a:ext cx="348343" cy="374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33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214;p19"/>
          <p:cNvSpPr/>
          <p:nvPr/>
        </p:nvSpPr>
        <p:spPr>
          <a:xfrm>
            <a:off x="674000" y="644492"/>
            <a:ext cx="10228347" cy="6095805"/>
          </a:xfrm>
          <a:prstGeom prst="rect">
            <a:avLst/>
          </a:prstGeom>
          <a:solidFill>
            <a:srgbClr val="29282A"/>
          </a:solidFill>
          <a:ln w="9525" cap="flat" cmpd="sng">
            <a:solidFill>
              <a:srgbClr val="3A3A3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467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16" name="Google Shape;216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>
                <a:latin typeface="Arial" charset="0"/>
                <a:ea typeface="Arial" charset="0"/>
                <a:cs typeface="Arial" charset="0"/>
              </a:rPr>
              <a:pPr/>
              <a:t>9</a:t>
            </a:fld>
            <a:endParaRPr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68141" y="77164"/>
            <a:ext cx="5000264" cy="164212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067">
                <a:latin typeface="Arial" charset="0"/>
                <a:ea typeface="Arial" charset="0"/>
                <a:cs typeface="Arial" charset="0"/>
              </a:rPr>
              <a:t>Tìm kiếm </a:t>
            </a:r>
            <a:r>
              <a:rPr lang="en-US" sz="1067">
                <a:latin typeface="Arial" charset="0"/>
                <a:ea typeface="Arial" charset="0"/>
                <a:cs typeface="Arial" charset="0"/>
                <a:sym typeface="Wingdings"/>
              </a:rPr>
              <a:t> Danh sách</a:t>
            </a:r>
            <a:endParaRPr lang="en-US" sz="1067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80685"/>
              </p:ext>
            </p:extLst>
          </p:nvPr>
        </p:nvGraphicFramePr>
        <p:xfrm>
          <a:off x="684274" y="1071929"/>
          <a:ext cx="10218073" cy="648000"/>
        </p:xfrm>
        <a:graphic>
          <a:graphicData uri="http://schemas.openxmlformats.org/drawingml/2006/table">
            <a:tbl>
              <a:tblPr/>
              <a:tblGrid>
                <a:gridCol w="10218073"/>
              </a:tblGrid>
              <a:tr h="324000">
                <a:tc>
                  <a:txBody>
                    <a:bodyPr/>
                    <a:lstStyle/>
                    <a:p>
                      <a:endParaRPr lang="en-US" sz="10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endParaRPr lang="en-US" sz="100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770567" y="1093583"/>
            <a:ext cx="540000" cy="238363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 anchorCtr="0">
            <a:spAutoFit/>
          </a:bodyPr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Ô lưới</a:t>
            </a:r>
          </a:p>
        </p:txBody>
      </p:sp>
      <p:sp>
        <p:nvSpPr>
          <p:cNvPr id="156" name="Rounded Rectangle 155"/>
          <p:cNvSpPr/>
          <p:nvPr/>
        </p:nvSpPr>
        <p:spPr>
          <a:xfrm>
            <a:off x="1340864" y="1109936"/>
            <a:ext cx="432000" cy="205657"/>
          </a:xfrm>
          <a:prstGeom prst="roundRect">
            <a:avLst/>
          </a:prstGeom>
          <a:solidFill>
            <a:srgbClr val="5285B6"/>
          </a:solidFill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>
                <a:latin typeface="Arial" charset="0"/>
                <a:ea typeface="Arial" charset="0"/>
                <a:cs typeface="Arial" charset="0"/>
              </a:rPr>
              <a:t>Bản đồ</a:t>
            </a:r>
          </a:p>
        </p:txBody>
      </p:sp>
      <p:sp>
        <p:nvSpPr>
          <p:cNvPr id="157" name="Rounded Rectangle 156"/>
          <p:cNvSpPr/>
          <p:nvPr/>
        </p:nvSpPr>
        <p:spPr>
          <a:xfrm>
            <a:off x="1798283" y="1109936"/>
            <a:ext cx="612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>
                <a:latin typeface="Arial" charset="0"/>
                <a:ea typeface="Arial" charset="0"/>
                <a:cs typeface="Arial" charset="0"/>
              </a:rPr>
              <a:t>Danh sách</a:t>
            </a:r>
          </a:p>
        </p:txBody>
      </p:sp>
      <p:sp>
        <p:nvSpPr>
          <p:cNvPr id="158" name="Rounded Rectangle 157"/>
          <p:cNvSpPr/>
          <p:nvPr/>
        </p:nvSpPr>
        <p:spPr>
          <a:xfrm>
            <a:off x="2563599" y="1109936"/>
            <a:ext cx="648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Thời gian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9706923" y="1496980"/>
            <a:ext cx="144000" cy="144000"/>
          </a:xfrm>
          <a:prstGeom prst="ellipse">
            <a:avLst/>
          </a:prstGeom>
          <a:solidFill>
            <a:srgbClr val="528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219" name="Oval 218"/>
          <p:cNvSpPr/>
          <p:nvPr/>
        </p:nvSpPr>
        <p:spPr>
          <a:xfrm>
            <a:off x="9824782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220" name="Oval 219"/>
          <p:cNvSpPr/>
          <p:nvPr/>
        </p:nvSpPr>
        <p:spPr>
          <a:xfrm>
            <a:off x="9942641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221" name="Oval 220"/>
          <p:cNvSpPr/>
          <p:nvPr/>
        </p:nvSpPr>
        <p:spPr>
          <a:xfrm>
            <a:off x="10060500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222" name="Oval 221"/>
          <p:cNvSpPr/>
          <p:nvPr/>
        </p:nvSpPr>
        <p:spPr>
          <a:xfrm>
            <a:off x="10178359" y="1496980"/>
            <a:ext cx="144000" cy="144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5999" y="1478980"/>
            <a:ext cx="180000" cy="180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143" y="1478980"/>
            <a:ext cx="180000" cy="180000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399205" y="1478980"/>
            <a:ext cx="180000" cy="180000"/>
          </a:xfrm>
          <a:prstGeom prst="rect">
            <a:avLst/>
          </a:prstGeom>
        </p:spPr>
      </p:pic>
      <p:pic>
        <p:nvPicPr>
          <p:cNvPr id="225" name="Picture 2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553064" y="1478980"/>
            <a:ext cx="180000" cy="180000"/>
          </a:xfrm>
          <a:prstGeom prst="rect">
            <a:avLst/>
          </a:prstGeom>
        </p:spPr>
      </p:pic>
      <p:pic>
        <p:nvPicPr>
          <p:cNvPr id="232" name="Picture 2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115" y="1146091"/>
            <a:ext cx="144000" cy="144000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371" y="1146091"/>
            <a:ext cx="144000" cy="144000"/>
          </a:xfrm>
          <a:prstGeom prst="rect">
            <a:avLst/>
          </a:prstGeom>
        </p:spPr>
      </p:pic>
      <p:sp>
        <p:nvSpPr>
          <p:cNvPr id="248" name="TextBox 247"/>
          <p:cNvSpPr txBox="1"/>
          <p:nvPr/>
        </p:nvSpPr>
        <p:spPr>
          <a:xfrm>
            <a:off x="8498413" y="1454772"/>
            <a:ext cx="90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12,000 kết quả</a:t>
            </a:r>
          </a:p>
        </p:txBody>
      </p:sp>
      <p:pic>
        <p:nvPicPr>
          <p:cNvPr id="251" name="Picture 2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6752" y="1477821"/>
            <a:ext cx="180000" cy="180000"/>
          </a:xfrm>
          <a:prstGeom prst="rect">
            <a:avLst/>
          </a:prstGeom>
        </p:spPr>
      </p:pic>
      <p:cxnSp>
        <p:nvCxnSpPr>
          <p:cNvPr id="253" name="Straight Connector 252"/>
          <p:cNvCxnSpPr/>
          <p:nvPr/>
        </p:nvCxnSpPr>
        <p:spPr>
          <a:xfrm>
            <a:off x="2478189" y="1105042"/>
            <a:ext cx="0" cy="21544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240195" y="1109936"/>
            <a:ext cx="684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Đối tượng</a:t>
            </a: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4366" y="1146091"/>
            <a:ext cx="144000" cy="144000"/>
          </a:xfrm>
          <a:prstGeom prst="rect">
            <a:avLst/>
          </a:prstGeom>
        </p:spPr>
      </p:pic>
      <p:sp>
        <p:nvSpPr>
          <p:cNvPr id="68" name="Rounded Rectangle 67"/>
          <p:cNvSpPr/>
          <p:nvPr/>
        </p:nvSpPr>
        <p:spPr>
          <a:xfrm>
            <a:off x="4641051" y="1109936"/>
            <a:ext cx="594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Vi phạm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1918" y="1146091"/>
            <a:ext cx="144000" cy="144000"/>
          </a:xfrm>
          <a:prstGeom prst="rect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5251017" y="1109936"/>
            <a:ext cx="576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Mức độ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2549" y="1146091"/>
            <a:ext cx="144000" cy="1440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069" y="1482763"/>
            <a:ext cx="144000" cy="144000"/>
          </a:xfrm>
          <a:prstGeom prst="rect">
            <a:avLst/>
          </a:prstGeom>
        </p:spPr>
      </p:pic>
      <p:sp>
        <p:nvSpPr>
          <p:cNvPr id="96" name="Rounded Rectangle 95"/>
          <p:cNvSpPr/>
          <p:nvPr/>
        </p:nvSpPr>
        <p:spPr>
          <a:xfrm>
            <a:off x="3942668" y="1114974"/>
            <a:ext cx="684000" cy="205657"/>
          </a:xfrm>
          <a:prstGeom prst="roundRect">
            <a:avLst/>
          </a:prstGeom>
          <a:noFill/>
          <a:ln>
            <a:solidFill>
              <a:srgbClr val="528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lang="en-US" sz="800">
                <a:latin typeface="Arial" charset="0"/>
                <a:ea typeface="Arial" charset="0"/>
                <a:cs typeface="Arial" charset="0"/>
              </a:rPr>
              <a:t>Màu sắc</a:t>
            </a: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6839" y="1151129"/>
            <a:ext cx="144000" cy="144000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62851"/>
              </p:ext>
            </p:extLst>
          </p:nvPr>
        </p:nvGraphicFramePr>
        <p:xfrm>
          <a:off x="684274" y="668867"/>
          <a:ext cx="10218073" cy="381000"/>
        </p:xfrm>
        <a:graphic>
          <a:graphicData uri="http://schemas.openxmlformats.org/drawingml/2006/table">
            <a:tbl>
              <a:tblPr/>
              <a:tblGrid>
                <a:gridCol w="10218073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mpd="sng">
                      <a:noFill/>
                      <a:prstDash val="solid"/>
                    </a:lnL>
                    <a:lnR w="9525" cmpd="sng">
                      <a:noFill/>
                      <a:prstDash val="solid"/>
                    </a:lnR>
                    <a:lnT w="9525" cmpd="sng">
                      <a:noFill/>
                      <a:prstDash val="solid"/>
                    </a:lnT>
                    <a:lnB w="9525" cap="flat" cmpd="sng" algn="ctr">
                      <a:solidFill>
                        <a:srgbClr val="3D3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726965" y="781900"/>
            <a:ext cx="252000" cy="170400"/>
            <a:chOff x="726965" y="781900"/>
            <a:chExt cx="252000" cy="170400"/>
          </a:xfrm>
        </p:grpSpPr>
        <p:sp>
          <p:nvSpPr>
            <p:cNvPr id="3" name="Rectangle 2"/>
            <p:cNvSpPr/>
            <p:nvPr/>
          </p:nvSpPr>
          <p:spPr>
            <a:xfrm>
              <a:off x="726965" y="781900"/>
              <a:ext cx="252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26965" y="858100"/>
              <a:ext cx="252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26965" y="934300"/>
              <a:ext cx="252000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193" name="Picture 19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1465" y="744192"/>
            <a:ext cx="804868" cy="20790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763924" y="913343"/>
            <a:ext cx="600721" cy="0"/>
          </a:xfrm>
          <a:prstGeom prst="line">
            <a:avLst/>
          </a:prstGeom>
          <a:ln w="19050">
            <a:solidFill>
              <a:srgbClr val="528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763924" y="729103"/>
            <a:ext cx="576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Tìm</a:t>
            </a:r>
            <a:r>
              <a:rPr lang="en-US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kiếm</a:t>
            </a:r>
            <a:endParaRPr lang="en-US" sz="9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401805" y="729103"/>
            <a:ext cx="576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Cảnh báo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039686" y="729103"/>
            <a:ext cx="504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Báo cáo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605567" y="729103"/>
            <a:ext cx="504000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Quản</a:t>
            </a:r>
            <a:r>
              <a:rPr lang="en-US" sz="9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trị</a:t>
            </a:r>
            <a:endParaRPr lang="en-US" sz="9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770567" y="1500763"/>
            <a:ext cx="108000" cy="108000"/>
          </a:xfrm>
          <a:prstGeom prst="round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2111" y="1473763"/>
            <a:ext cx="162000" cy="162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7508" y="706180"/>
            <a:ext cx="304800" cy="304800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9850923" y="726367"/>
            <a:ext cx="637404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User_name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180" y="1473763"/>
            <a:ext cx="162000" cy="162000"/>
          </a:xfrm>
          <a:prstGeom prst="rect">
            <a:avLst/>
          </a:prstGeom>
        </p:spPr>
      </p:pic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13253"/>
              </p:ext>
            </p:extLst>
          </p:nvPr>
        </p:nvGraphicFramePr>
        <p:xfrm>
          <a:off x="8055037" y="1724556"/>
          <a:ext cx="2835042" cy="4995316"/>
        </p:xfrm>
        <a:graphic>
          <a:graphicData uri="http://schemas.openxmlformats.org/drawingml/2006/table">
            <a:tbl>
              <a:tblPr/>
              <a:tblGrid>
                <a:gridCol w="2835042"/>
              </a:tblGrid>
              <a:tr h="49953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mpd="sng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494B"/>
                    </a:solidFill>
                  </a:tcPr>
                </a:tc>
              </a:tr>
            </a:tbl>
          </a:graphicData>
        </a:graphic>
      </p:graphicFrame>
      <p:sp>
        <p:nvSpPr>
          <p:cNvPr id="65" name="Rounded Rectangle 64"/>
          <p:cNvSpPr/>
          <p:nvPr/>
        </p:nvSpPr>
        <p:spPr>
          <a:xfrm>
            <a:off x="10800079" y="1741989"/>
            <a:ext cx="90000" cy="4788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73500"/>
              </p:ext>
            </p:extLst>
          </p:nvPr>
        </p:nvGraphicFramePr>
        <p:xfrm>
          <a:off x="8103738" y="1753762"/>
          <a:ext cx="2663686" cy="3024000"/>
        </p:xfrm>
        <a:graphic>
          <a:graphicData uri="http://schemas.openxmlformats.org/drawingml/2006/table">
            <a:tbl>
              <a:tblPr/>
              <a:tblGrid>
                <a:gridCol w="2663686"/>
              </a:tblGrid>
              <a:tr h="10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10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5457"/>
                    </a:solidFill>
                  </a:tcPr>
                </a:tc>
              </a:tr>
              <a:tr h="10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D8DF5"/>
                    </a:solidFill>
                  </a:tcPr>
                </a:tc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9295565" y="2035110"/>
            <a:ext cx="1413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Phát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hiện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xe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trong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900" dirty="0" err="1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.....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118191" y="1753524"/>
            <a:ext cx="15202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Ngã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4 H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Diệu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mr-IN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–</a:t>
            </a:r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 TV </a:t>
            </a:r>
            <a:r>
              <a:rPr lang="en-US" sz="9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Diện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272718" y="2483569"/>
            <a:ext cx="883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51H-95174</a:t>
            </a:r>
            <a:endParaRPr lang="en-US" sz="11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3262" y="2281525"/>
            <a:ext cx="252000" cy="252000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57581" y="4135989"/>
            <a:ext cx="252000" cy="252000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9452137" y="1753524"/>
            <a:ext cx="12710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16:42:52 15-08-2023 </a:t>
            </a:r>
          </a:p>
        </p:txBody>
      </p:sp>
      <p:pic>
        <p:nvPicPr>
          <p:cNvPr id="125" name="Google Shape;200;p4"/>
          <p:cNvPicPr preferRelativeResize="0">
            <a:picLocks noChangeAspect="1"/>
          </p:cNvPicPr>
          <p:nvPr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1161" y="2069069"/>
            <a:ext cx="1057516" cy="612000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0287" y="2524374"/>
            <a:ext cx="180000" cy="1800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7175" y="2524374"/>
            <a:ext cx="180000" cy="18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274" y="1753524"/>
            <a:ext cx="7357029" cy="4985204"/>
          </a:xfrm>
          <a:prstGeom prst="rect">
            <a:avLst/>
          </a:prstGeom>
        </p:spPr>
      </p:pic>
      <p:grpSp>
        <p:nvGrpSpPr>
          <p:cNvPr id="129" name="Group 128"/>
          <p:cNvGrpSpPr>
            <a:grpSpLocks noChangeAspect="1"/>
          </p:cNvGrpSpPr>
          <p:nvPr/>
        </p:nvGrpSpPr>
        <p:grpSpPr>
          <a:xfrm>
            <a:off x="3859965" y="5150029"/>
            <a:ext cx="252000" cy="252000"/>
            <a:chOff x="5997202" y="3470282"/>
            <a:chExt cx="720000" cy="720000"/>
          </a:xfrm>
        </p:grpSpPr>
        <p:sp>
          <p:nvSpPr>
            <p:cNvPr id="130" name="Oval 129"/>
            <p:cNvSpPr/>
            <p:nvPr/>
          </p:nvSpPr>
          <p:spPr>
            <a:xfrm>
              <a:off x="5997202" y="3470282"/>
              <a:ext cx="720000" cy="720000"/>
            </a:xfrm>
            <a:prstGeom prst="ellipse">
              <a:avLst/>
            </a:prstGeom>
            <a:solidFill>
              <a:srgbClr val="FF2F9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087202" y="3560282"/>
              <a:ext cx="540000" cy="540000"/>
            </a:xfrm>
            <a:prstGeom prst="rect">
              <a:avLst/>
            </a:prstGeom>
          </p:spPr>
        </p:pic>
      </p:grpSp>
      <p:grpSp>
        <p:nvGrpSpPr>
          <p:cNvPr id="137" name="Group 136"/>
          <p:cNvGrpSpPr>
            <a:grpSpLocks noChangeAspect="1"/>
          </p:cNvGrpSpPr>
          <p:nvPr/>
        </p:nvGrpSpPr>
        <p:grpSpPr>
          <a:xfrm>
            <a:off x="3665052" y="4601971"/>
            <a:ext cx="252000" cy="252000"/>
            <a:chOff x="5997202" y="3470282"/>
            <a:chExt cx="720000" cy="720000"/>
          </a:xfrm>
        </p:grpSpPr>
        <p:sp>
          <p:nvSpPr>
            <p:cNvPr id="145" name="Oval 144"/>
            <p:cNvSpPr/>
            <p:nvPr/>
          </p:nvSpPr>
          <p:spPr>
            <a:xfrm>
              <a:off x="5997202" y="3470282"/>
              <a:ext cx="720000" cy="720000"/>
            </a:xfrm>
            <a:prstGeom prst="ellipse">
              <a:avLst/>
            </a:prstGeom>
            <a:solidFill>
              <a:srgbClr val="FF2F9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6" name="Picture 14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087202" y="3560282"/>
              <a:ext cx="540000" cy="540000"/>
            </a:xfrm>
            <a:prstGeom prst="rect">
              <a:avLst/>
            </a:prstGeom>
          </p:spPr>
        </p:pic>
      </p:grpSp>
      <p:grpSp>
        <p:nvGrpSpPr>
          <p:cNvPr id="147" name="Group 146"/>
          <p:cNvGrpSpPr>
            <a:grpSpLocks noChangeAspect="1"/>
          </p:cNvGrpSpPr>
          <p:nvPr/>
        </p:nvGrpSpPr>
        <p:grpSpPr>
          <a:xfrm>
            <a:off x="1852283" y="5244529"/>
            <a:ext cx="252000" cy="252000"/>
            <a:chOff x="5997202" y="3470282"/>
            <a:chExt cx="720000" cy="720000"/>
          </a:xfrm>
        </p:grpSpPr>
        <p:sp>
          <p:nvSpPr>
            <p:cNvPr id="148" name="Oval 147"/>
            <p:cNvSpPr/>
            <p:nvPr/>
          </p:nvSpPr>
          <p:spPr>
            <a:xfrm>
              <a:off x="5997202" y="3470282"/>
              <a:ext cx="720000" cy="720000"/>
            </a:xfrm>
            <a:prstGeom prst="ellipse">
              <a:avLst/>
            </a:prstGeom>
            <a:solidFill>
              <a:srgbClr val="FF2F9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087202" y="3560282"/>
              <a:ext cx="540000" cy="540000"/>
            </a:xfrm>
            <a:prstGeom prst="rect">
              <a:avLst/>
            </a:prstGeom>
          </p:spPr>
        </p:pic>
      </p:grpSp>
      <p:grpSp>
        <p:nvGrpSpPr>
          <p:cNvPr id="150" name="Group 149"/>
          <p:cNvGrpSpPr>
            <a:grpSpLocks noChangeAspect="1"/>
          </p:cNvGrpSpPr>
          <p:nvPr/>
        </p:nvGrpSpPr>
        <p:grpSpPr>
          <a:xfrm>
            <a:off x="2104073" y="6351087"/>
            <a:ext cx="252000" cy="252000"/>
            <a:chOff x="5997202" y="3470282"/>
            <a:chExt cx="720000" cy="720000"/>
          </a:xfrm>
        </p:grpSpPr>
        <p:sp>
          <p:nvSpPr>
            <p:cNvPr id="151" name="Oval 150"/>
            <p:cNvSpPr/>
            <p:nvPr/>
          </p:nvSpPr>
          <p:spPr>
            <a:xfrm>
              <a:off x="5997202" y="3470282"/>
              <a:ext cx="720000" cy="720000"/>
            </a:xfrm>
            <a:prstGeom prst="ellipse">
              <a:avLst/>
            </a:prstGeom>
            <a:solidFill>
              <a:srgbClr val="FF2F9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087202" y="3560282"/>
              <a:ext cx="540000" cy="54000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6269515" y="2578374"/>
            <a:ext cx="252000" cy="252000"/>
            <a:chOff x="6269515" y="2578374"/>
            <a:chExt cx="252000" cy="252000"/>
          </a:xfrm>
        </p:grpSpPr>
        <p:sp>
          <p:nvSpPr>
            <p:cNvPr id="154" name="Oval 153"/>
            <p:cNvSpPr/>
            <p:nvPr/>
          </p:nvSpPr>
          <p:spPr>
            <a:xfrm>
              <a:off x="6269515" y="2578374"/>
              <a:ext cx="252000" cy="252000"/>
            </a:xfrm>
            <a:prstGeom prst="ellipse">
              <a:avLst/>
            </a:prstGeom>
            <a:solidFill>
              <a:srgbClr val="FF2F9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300115" y="2608974"/>
              <a:ext cx="190800" cy="190800"/>
            </a:xfrm>
            <a:prstGeom prst="rect">
              <a:avLst/>
            </a:prstGeom>
          </p:spPr>
        </p:pic>
      </p:grpSp>
      <p:grpSp>
        <p:nvGrpSpPr>
          <p:cNvPr id="159" name="Group 158"/>
          <p:cNvGrpSpPr/>
          <p:nvPr/>
        </p:nvGrpSpPr>
        <p:grpSpPr>
          <a:xfrm>
            <a:off x="5413017" y="3566394"/>
            <a:ext cx="252000" cy="252000"/>
            <a:chOff x="6269515" y="2578374"/>
            <a:chExt cx="252000" cy="252000"/>
          </a:xfrm>
        </p:grpSpPr>
        <p:sp>
          <p:nvSpPr>
            <p:cNvPr id="160" name="Oval 159"/>
            <p:cNvSpPr/>
            <p:nvPr/>
          </p:nvSpPr>
          <p:spPr>
            <a:xfrm>
              <a:off x="6269515" y="2578374"/>
              <a:ext cx="252000" cy="252000"/>
            </a:xfrm>
            <a:prstGeom prst="ellipse">
              <a:avLst/>
            </a:prstGeom>
            <a:solidFill>
              <a:srgbClr val="FF2F9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300115" y="2608974"/>
              <a:ext cx="190800" cy="190800"/>
            </a:xfrm>
            <a:prstGeom prst="rect">
              <a:avLst/>
            </a:prstGeom>
          </p:spPr>
        </p:pic>
      </p:grpSp>
      <p:grpSp>
        <p:nvGrpSpPr>
          <p:cNvPr id="162" name="Group 161"/>
          <p:cNvGrpSpPr/>
          <p:nvPr/>
        </p:nvGrpSpPr>
        <p:grpSpPr>
          <a:xfrm>
            <a:off x="2962353" y="2797341"/>
            <a:ext cx="252000" cy="252000"/>
            <a:chOff x="6269515" y="2578374"/>
            <a:chExt cx="252000" cy="252000"/>
          </a:xfrm>
        </p:grpSpPr>
        <p:sp>
          <p:nvSpPr>
            <p:cNvPr id="163" name="Oval 162"/>
            <p:cNvSpPr/>
            <p:nvPr/>
          </p:nvSpPr>
          <p:spPr>
            <a:xfrm>
              <a:off x="6269515" y="2578374"/>
              <a:ext cx="252000" cy="252000"/>
            </a:xfrm>
            <a:prstGeom prst="ellipse">
              <a:avLst/>
            </a:prstGeom>
            <a:solidFill>
              <a:srgbClr val="FF2F92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4" name="Picture 163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300115" y="2608974"/>
              <a:ext cx="190800" cy="190800"/>
            </a:xfrm>
            <a:prstGeom prst="rect">
              <a:avLst/>
            </a:prstGeom>
          </p:spPr>
        </p:pic>
      </p:grpSp>
      <p:sp>
        <p:nvSpPr>
          <p:cNvPr id="165" name="Rounded Rectangle 164"/>
          <p:cNvSpPr/>
          <p:nvPr/>
        </p:nvSpPr>
        <p:spPr>
          <a:xfrm>
            <a:off x="8996782" y="1119171"/>
            <a:ext cx="1656000" cy="23308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Tìm kiếm </a:t>
            </a:r>
          </a:p>
        </p:txBody>
      </p:sp>
      <p:pic>
        <p:nvPicPr>
          <p:cNvPr id="166" name="Picture 16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0467" y="1170923"/>
            <a:ext cx="180000" cy="180000"/>
          </a:xfrm>
          <a:prstGeom prst="rect">
            <a:avLst/>
          </a:prstGeom>
        </p:spPr>
      </p:pic>
      <p:sp>
        <p:nvSpPr>
          <p:cNvPr id="112" name="Rounded Rectangle 111"/>
          <p:cNvSpPr/>
          <p:nvPr/>
        </p:nvSpPr>
        <p:spPr>
          <a:xfrm>
            <a:off x="1546902" y="1471642"/>
            <a:ext cx="8513598" cy="4825250"/>
          </a:xfrm>
          <a:prstGeom prst="roundRect">
            <a:avLst>
              <a:gd name="adj" fmla="val 833"/>
            </a:avLst>
          </a:prstGeom>
          <a:solidFill>
            <a:srgbClr val="3D3B3E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1684340" y="5524902"/>
            <a:ext cx="63720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056341" y="1888519"/>
            <a:ext cx="1861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b="1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Chi tiết đối tượng</a:t>
            </a:r>
          </a:p>
          <a:p>
            <a:pPr>
              <a:spcAft>
                <a:spcPts val="300"/>
              </a:spcAft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Kênh: [Kênh video]</a:t>
            </a:r>
          </a:p>
          <a:p>
            <a:pPr>
              <a:spcAft>
                <a:spcPts val="300"/>
              </a:spcAft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Khu vực: [watching zone]</a:t>
            </a:r>
          </a:p>
          <a:p>
            <a:pPr>
              <a:spcAft>
                <a:spcPts val="300"/>
              </a:spcAft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Thời gian: yyyy-mm-dd hh:mm:ss</a:t>
            </a:r>
          </a:p>
          <a:p>
            <a:pPr>
              <a:spcAft>
                <a:spcPts val="300"/>
              </a:spcAft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ID đối tượng: [Object’s ID]</a:t>
            </a:r>
          </a:p>
          <a:p>
            <a:pPr>
              <a:spcAft>
                <a:spcPts val="300"/>
              </a:spcAft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Loại: [Object class]</a:t>
            </a:r>
          </a:p>
          <a:p>
            <a:pPr>
              <a:spcAft>
                <a:spcPts val="300"/>
              </a:spcAft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Màu sắc: [Object’ colour]</a:t>
            </a:r>
          </a:p>
          <a:p>
            <a:pPr>
              <a:spcAft>
                <a:spcPts val="300"/>
              </a:spcAft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Vi phạm: [Rule name]</a:t>
            </a:r>
          </a:p>
          <a:p>
            <a:pPr>
              <a:spcAft>
                <a:spcPts val="300"/>
              </a:spcAft>
            </a:pPr>
            <a:r>
              <a:rPr lang="en-US" sz="80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Mức độ</a:t>
            </a:r>
            <a:r>
              <a:rPr lang="en-US" sz="900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: [Serverity]</a:t>
            </a:r>
          </a:p>
          <a:p>
            <a:endParaRPr lang="en-US" sz="900">
              <a:solidFill>
                <a:schemeClr val="bg1">
                  <a:lumMod val="95000"/>
                </a:schemeClr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7658712" y="5897134"/>
            <a:ext cx="714204" cy="238363"/>
          </a:xfrm>
          <a:prstGeom prst="roundRect">
            <a:avLst/>
          </a:prstGeom>
          <a:solidFill>
            <a:srgbClr val="528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800" rIns="46800" rtlCol="0" anchor="ctr" anchorCtr="0">
            <a:spAutoFit/>
          </a:bodyPr>
          <a:lstStyle/>
          <a:p>
            <a:r>
              <a:rPr lang="en-US" sz="800">
                <a:latin typeface="Helvetica Neue" charset="0"/>
                <a:ea typeface="Helvetica Neue" charset="0"/>
                <a:cs typeface="Helvetica Neue" charset="0"/>
              </a:rPr>
              <a:t>Xem video</a:t>
            </a:r>
          </a:p>
        </p:txBody>
      </p:sp>
      <p:sp>
        <p:nvSpPr>
          <p:cNvPr id="117" name="Rounded Rectangle 116"/>
          <p:cNvSpPr/>
          <p:nvPr/>
        </p:nvSpPr>
        <p:spPr>
          <a:xfrm>
            <a:off x="9178128" y="5897134"/>
            <a:ext cx="670003" cy="238363"/>
          </a:xfrm>
          <a:prstGeom prst="roundRect">
            <a:avLst/>
          </a:prstGeom>
          <a:solidFill>
            <a:srgbClr val="528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800" rIns="46800" rtlCol="0" anchor="ctr" anchorCtr="0">
            <a:spAutoFit/>
          </a:bodyPr>
          <a:lstStyle/>
          <a:p>
            <a:r>
              <a:rPr lang="en-US" sz="800">
                <a:latin typeface="Helvetica Neue" charset="0"/>
                <a:ea typeface="Helvetica Neue" charset="0"/>
                <a:cs typeface="Helvetica Neue" charset="0"/>
              </a:rPr>
              <a:t>Xuất ra file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8431733" y="5897134"/>
            <a:ext cx="707453" cy="238363"/>
          </a:xfrm>
          <a:prstGeom prst="roundRect">
            <a:avLst/>
          </a:prstGeom>
          <a:solidFill>
            <a:srgbClr val="528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46800" rIns="46800" rtlCol="0" anchor="ctr" anchorCtr="0">
            <a:spAutoFit/>
          </a:bodyPr>
          <a:lstStyle/>
          <a:p>
            <a:r>
              <a:rPr lang="en-US" sz="800">
                <a:latin typeface="Helvetica Neue" charset="0"/>
                <a:ea typeface="Helvetica Neue" charset="0"/>
                <a:cs typeface="Helvetica Neue" charset="0"/>
              </a:rPr>
              <a:t>Công nhận</a:t>
            </a:r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8116" y="5944315"/>
            <a:ext cx="144000" cy="1440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6911" y="5944315"/>
            <a:ext cx="144000" cy="144000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805" y="5944315"/>
            <a:ext cx="144000" cy="144000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4070" y="5688489"/>
            <a:ext cx="324000" cy="324000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1295" y="5688489"/>
            <a:ext cx="324000" cy="324000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243591" y="5688489"/>
            <a:ext cx="324000" cy="32400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570577" y="5688489"/>
            <a:ext cx="324000" cy="324000"/>
          </a:xfrm>
          <a:prstGeom prst="rect">
            <a:avLst/>
          </a:prstGeom>
        </p:spPr>
      </p:pic>
      <p:cxnSp>
        <p:nvCxnSpPr>
          <p:cNvPr id="133" name="Straight Connector 132"/>
          <p:cNvCxnSpPr/>
          <p:nvPr/>
        </p:nvCxnSpPr>
        <p:spPr>
          <a:xfrm>
            <a:off x="1683838" y="5524902"/>
            <a:ext cx="3348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4580098" y="5711990"/>
            <a:ext cx="938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bg1">
                    <a:lumMod val="9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hh:mm:ss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7800" y="5688489"/>
            <a:ext cx="324000" cy="324000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907084" y="5688489"/>
            <a:ext cx="324000" cy="324000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8398" y="1515719"/>
            <a:ext cx="288000" cy="288000"/>
          </a:xfrm>
          <a:prstGeom prst="rect">
            <a:avLst/>
          </a:prstGeom>
        </p:spPr>
      </p:pic>
      <p:sp>
        <p:nvSpPr>
          <p:cNvPr id="139" name="TextBox 138"/>
          <p:cNvSpPr txBox="1"/>
          <p:nvPr/>
        </p:nvSpPr>
        <p:spPr>
          <a:xfrm>
            <a:off x="1648687" y="1500965"/>
            <a:ext cx="1884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Chi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tiết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sự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kiện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42" name="Google Shape;200;p4"/>
          <p:cNvPicPr preferRelativeResize="0"/>
          <p:nvPr/>
        </p:nvPicPr>
        <p:blipFill rotWithShape="1">
          <a:blip r:embed="rId1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5540" y="1848051"/>
            <a:ext cx="6400800" cy="354209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8" name="Rectangle 107"/>
          <p:cNvSpPr/>
          <p:nvPr/>
        </p:nvSpPr>
        <p:spPr>
          <a:xfrm>
            <a:off x="10894417" y="1486367"/>
            <a:ext cx="1234423" cy="39037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Giao diện màn hình khi user click vào 1 dòng sự kiện hoặc trên cửa sổ nổi trong bản đồ</a:t>
            </a:r>
          </a:p>
          <a:p>
            <a:pPr algn="ctr"/>
            <a:endParaRPr lang="en-US">
              <a:solidFill>
                <a:srgbClr val="FF0000"/>
              </a:solidFill>
            </a:endParaRPr>
          </a:p>
          <a:p>
            <a:pPr algn="ctr"/>
            <a:r>
              <a:rPr lang="en-US">
                <a:solidFill>
                  <a:srgbClr val="FF0000"/>
                </a:solidFill>
                <a:sym typeface="Wingdings"/>
              </a:rPr>
              <a:t> tương tự mô tả trong Part 1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11250</TotalTime>
  <Words>972</Words>
  <Application>Microsoft Macintosh PowerPoint</Application>
  <PresentationFormat>Widescreen</PresentationFormat>
  <Paragraphs>182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Helvetica Neue</vt:lpstr>
      <vt:lpstr>Wingdings</vt:lpstr>
      <vt:lpstr>Arial</vt:lpstr>
      <vt:lpstr>Office Theme</vt:lpstr>
      <vt:lpstr>BOHO Front End UX   Version: 1.0 Date: 16-08-2023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342</cp:revision>
  <dcterms:created xsi:type="dcterms:W3CDTF">2023-07-08T09:38:44Z</dcterms:created>
  <dcterms:modified xsi:type="dcterms:W3CDTF">2023-08-19T06:00:08Z</dcterms:modified>
  <cp:category/>
</cp:coreProperties>
</file>