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uce Bold" charset="1" panose="00000800000000000000"/>
      <p:regular r:id="rId14"/>
    </p:embeddedFont>
    <p:embeddedFont>
      <p:font typeface="Open Sauce" charset="1" panose="00000500000000000000"/>
      <p:regular r:id="rId15"/>
    </p:embeddedFont>
    <p:embeddedFont>
      <p:font typeface="Antonio Bold" charset="1" panose="02000803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49999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44173" y="1008740"/>
            <a:ext cx="4145937" cy="717383"/>
            <a:chOff x="0" y="0"/>
            <a:chExt cx="5527915" cy="9565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245662" y="210305"/>
              <a:ext cx="4282253" cy="472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46"/>
                </a:lnSpc>
                <a:spcBef>
                  <a:spcPct val="0"/>
                </a:spcBef>
              </a:pPr>
              <a:r>
                <a:rPr lang="en-US" sz="2176">
                  <a:solidFill>
                    <a:srgbClr val="000000"/>
                  </a:solidFill>
                  <a:latin typeface="Open Sauce Bold"/>
                </a:rPr>
                <a:t>Projet LO07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44173" y="8537113"/>
            <a:ext cx="4424353" cy="68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7"/>
              </a:lnSpc>
            </a:pPr>
            <a:r>
              <a:rPr lang="en-US" sz="2167">
                <a:solidFill>
                  <a:srgbClr val="000000"/>
                </a:solidFill>
                <a:latin typeface="Open Sauce"/>
              </a:rPr>
              <a:t>Hong Phuoc DINH</a:t>
            </a: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sz="2167">
                <a:solidFill>
                  <a:srgbClr val="000000"/>
                </a:solidFill>
                <a:latin typeface="Open Sauce"/>
              </a:rPr>
              <a:t>Hippolyte GINESTE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33450" y="3310597"/>
            <a:ext cx="8657674" cy="3487494"/>
            <a:chOff x="0" y="0"/>
            <a:chExt cx="11543566" cy="464999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5725"/>
              <a:ext cx="11412530" cy="34767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01"/>
                </a:lnSpc>
              </a:pPr>
              <a:r>
                <a:rPr lang="en-US" sz="9182" spc="-413">
                  <a:solidFill>
                    <a:srgbClr val="000000"/>
                  </a:solidFill>
                  <a:latin typeface="Antonio Bold"/>
                </a:rPr>
                <a:t>GESTION DE PATRIMOINE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31036" y="4077012"/>
              <a:ext cx="11412530" cy="5729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4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48B281"/>
          </a:solidFill>
        </p:spPr>
      </p:sp>
      <p:grpSp>
        <p:nvGrpSpPr>
          <p:cNvPr name="Group 3" id="3"/>
          <p:cNvGrpSpPr/>
          <p:nvPr/>
        </p:nvGrpSpPr>
        <p:grpSpPr>
          <a:xfrm rot="-3270436">
            <a:off x="-3819097" y="538814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3716656"/>
            <a:ext cx="5541666" cy="5541644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2849" t="0" r="-22849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075451" y="10382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Intro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5451" y="3372379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Site qui permet à l’utilisateur connecté de gérer ses comptes bancaires ainsi que ses résidences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75451" y="2676843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SITE DE GESTION DE PATRIMOINE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5451" y="5396336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On trouves des clients et des administrateurs qui n’ont pas les mêmes droits ni les mêmes fonctionnalités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75451" y="4700799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GESTION DES UTILISATEURS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75451" y="7424737"/>
            <a:ext cx="8183849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On utilisera le modèle MVC vu en cours de LO07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75451" y="6729201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UTILISATION DU MODELE MVC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321029" y="878030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 vue d'ensemble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75451" y="8062277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PERSISTANCE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75451" y="8753157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Il faut que les données du site soient conservées même une fois fermé.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322" y="903863"/>
            <a:ext cx="7902283" cy="8479275"/>
          </a:xfrm>
          <a:custGeom>
            <a:avLst/>
            <a:gdLst/>
            <a:ahLst/>
            <a:cxnLst/>
            <a:rect r="r" b="b" t="t" l="l"/>
            <a:pathLst>
              <a:path h="8479275" w="7902283">
                <a:moveTo>
                  <a:pt x="0" y="0"/>
                </a:moveTo>
                <a:lnTo>
                  <a:pt x="7902282" y="0"/>
                </a:lnTo>
                <a:lnTo>
                  <a:pt x="7902282" y="8479274"/>
                </a:lnTo>
                <a:lnTo>
                  <a:pt x="0" y="8479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75451" y="10382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Structure du Projet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75451" y="3372379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Controller différent pour les clients et administateurs mais un seul modèle personne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5451" y="2676843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CONTROLLER POUR CLIENT ET ADMIN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5451" y="5396336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Chaque model contient les méthodes associées aux différentes tables de la base de donnée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5451" y="4700799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MODEL POUR CHAQUE TABLE DE LA BASE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75451" y="7424737"/>
            <a:ext cx="8183849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On utilisera le routeur 1 pour le projet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5451" y="6729201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UTILISATION DU ROUTEUR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21029" y="878030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 vue d'ensemble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05535"/>
            <a:ext cx="6228960" cy="7776527"/>
          </a:xfrm>
          <a:custGeom>
            <a:avLst/>
            <a:gdLst/>
            <a:ahLst/>
            <a:cxnLst/>
            <a:rect r="r" b="b" t="t" l="l"/>
            <a:pathLst>
              <a:path h="7776527" w="6228960">
                <a:moveTo>
                  <a:pt x="0" y="0"/>
                </a:moveTo>
                <a:lnTo>
                  <a:pt x="6228960" y="0"/>
                </a:lnTo>
                <a:lnTo>
                  <a:pt x="6228960" y="7776528"/>
                </a:lnTo>
                <a:lnTo>
                  <a:pt x="0" y="7776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75451" y="10382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Structure du Projet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75451" y="3372379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Il y a différentes vues pour chaques tables et chaques fonctions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5451" y="2676843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DIFFERENTES VUES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5451" y="5396336"/>
            <a:ext cx="81838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On utilise des formulaires afin de récuperer les informations du clients. On fait ensuite appel au routeur pour utiliser ses informations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5451" y="4700799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UTILISATION DE FORMULAIRE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75451" y="7424737"/>
            <a:ext cx="8183849" cy="7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Les fragments composent la base de la page, ils sont utilisés dans la plupart des pages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5451" y="6729201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FRAGMENTS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21029" y="878030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 vue d'ensemble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4810" y="966208"/>
            <a:ext cx="7058348" cy="2586829"/>
          </a:xfrm>
          <a:custGeom>
            <a:avLst/>
            <a:gdLst/>
            <a:ahLst/>
            <a:cxnLst/>
            <a:rect r="r" b="b" t="t" l="l"/>
            <a:pathLst>
              <a:path h="2586829" w="7058348">
                <a:moveTo>
                  <a:pt x="0" y="0"/>
                </a:moveTo>
                <a:lnTo>
                  <a:pt x="7058347" y="0"/>
                </a:lnTo>
                <a:lnTo>
                  <a:pt x="7058347" y="2586829"/>
                </a:lnTo>
                <a:lnTo>
                  <a:pt x="0" y="2586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3704" y="3553037"/>
            <a:ext cx="6160559" cy="6568895"/>
          </a:xfrm>
          <a:custGeom>
            <a:avLst/>
            <a:gdLst/>
            <a:ahLst/>
            <a:cxnLst/>
            <a:rect r="r" b="b" t="t" l="l"/>
            <a:pathLst>
              <a:path h="6568895" w="6160559">
                <a:moveTo>
                  <a:pt x="0" y="0"/>
                </a:moveTo>
                <a:lnTo>
                  <a:pt x="6160559" y="0"/>
                </a:lnTo>
                <a:lnTo>
                  <a:pt x="6160559" y="6568895"/>
                </a:lnTo>
                <a:lnTo>
                  <a:pt x="0" y="6568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75451" y="1038225"/>
            <a:ext cx="81838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Login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5451" y="3372379"/>
            <a:ext cx="8183849" cy="35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Utilisation de la méthode Post pour la sécurité des clients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075451" y="2676843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UTILISATION DE POST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5451" y="4679315"/>
            <a:ext cx="81838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Il faut que la session soit rénitialisée quand le client se déconnecte (logout) mais aussi quand on lance le site (index.php)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75451" y="4057756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SESSION QUI SE RENITIALISE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75451" y="6617335"/>
            <a:ext cx="81838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On permet au client de s’inscrire en rentrant ses informations personnelles. Cela ajoute ce nouveau client dans la base de donnée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75451" y="5993130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INSCRIPTION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21029" y="878030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 vue d'ensemble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75451" y="8706168"/>
            <a:ext cx="818384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0"/>
              </a:lnSpc>
            </a:pPr>
            <a:r>
              <a:rPr lang="en-US" sz="2300">
                <a:solidFill>
                  <a:srgbClr val="000000"/>
                </a:solidFill>
                <a:latin typeface="Open Sauce"/>
              </a:rPr>
              <a:t>On vérifie si le client est bien dans la base de données et si les identifiants sont corrects. Si oui on lui lance une session avec les bonnes fonctionalitées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75451" y="8045450"/>
            <a:ext cx="8183849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VÉRIFICATION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692169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756229"/>
            <a:ext cx="18288000" cy="4935940"/>
          </a:xfrm>
          <a:custGeom>
            <a:avLst/>
            <a:gdLst/>
            <a:ahLst/>
            <a:cxnLst/>
            <a:rect r="r" b="b" t="t" l="l"/>
            <a:pathLst>
              <a:path h="4935940" w="18288000">
                <a:moveTo>
                  <a:pt x="0" y="0"/>
                </a:moveTo>
                <a:lnTo>
                  <a:pt x="18288000" y="0"/>
                </a:lnTo>
                <a:lnTo>
                  <a:pt x="18288000" y="4935940"/>
                </a:lnTo>
                <a:lnTo>
                  <a:pt x="0" y="4935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24623" y="1038225"/>
            <a:ext cx="1443875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Innonvation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713774"/>
            <a:ext cx="8513412" cy="40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000000"/>
                </a:solidFill>
                <a:latin typeface="Open Sauce Bold"/>
              </a:rPr>
              <a:t>CLASSEMENT DES PERSONNES LES PLUS RICHES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692169"/>
            <a:ext cx="18288000" cy="1594831"/>
          </a:xfrm>
          <a:prstGeom prst="rect">
            <a:avLst/>
          </a:prstGeom>
          <a:solidFill>
            <a:srgbClr val="48B28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41170" y="6583571"/>
            <a:ext cx="5936353" cy="1690811"/>
          </a:xfrm>
          <a:custGeom>
            <a:avLst/>
            <a:gdLst/>
            <a:ahLst/>
            <a:cxnLst/>
            <a:rect r="r" b="b" t="t" l="l"/>
            <a:pathLst>
              <a:path h="1690811" w="5936353">
                <a:moveTo>
                  <a:pt x="0" y="0"/>
                </a:moveTo>
                <a:lnTo>
                  <a:pt x="5936352" y="0"/>
                </a:lnTo>
                <a:lnTo>
                  <a:pt x="5936352" y="1690811"/>
                </a:lnTo>
                <a:lnTo>
                  <a:pt x="0" y="1690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77522" y="6814855"/>
            <a:ext cx="1657596" cy="1228242"/>
            <a:chOff x="0" y="0"/>
            <a:chExt cx="670202" cy="4966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0203" cy="496605"/>
            </a:xfrm>
            <a:custGeom>
              <a:avLst/>
              <a:gdLst/>
              <a:ahLst/>
              <a:cxnLst/>
              <a:rect r="r" b="b" t="t" l="l"/>
              <a:pathLst>
                <a:path h="496605" w="670203">
                  <a:moveTo>
                    <a:pt x="670203" y="248303"/>
                  </a:moveTo>
                  <a:lnTo>
                    <a:pt x="263802" y="0"/>
                  </a:lnTo>
                  <a:lnTo>
                    <a:pt x="263802" y="203200"/>
                  </a:lnTo>
                  <a:lnTo>
                    <a:pt x="0" y="203200"/>
                  </a:lnTo>
                  <a:lnTo>
                    <a:pt x="0" y="293406"/>
                  </a:lnTo>
                  <a:lnTo>
                    <a:pt x="263802" y="293406"/>
                  </a:lnTo>
                  <a:lnTo>
                    <a:pt x="263802" y="496605"/>
                  </a:lnTo>
                  <a:lnTo>
                    <a:pt x="670203" y="248303"/>
                  </a:lnTo>
                  <a:close/>
                </a:path>
              </a:pathLst>
            </a:custGeom>
            <a:solidFill>
              <a:srgbClr val="48B28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93675"/>
              <a:ext cx="568602" cy="99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295456" y="6773262"/>
            <a:ext cx="9551374" cy="1269836"/>
          </a:xfrm>
          <a:custGeom>
            <a:avLst/>
            <a:gdLst/>
            <a:ahLst/>
            <a:cxnLst/>
            <a:rect r="r" b="b" t="t" l="l"/>
            <a:pathLst>
              <a:path h="1269836" w="9551374">
                <a:moveTo>
                  <a:pt x="0" y="0"/>
                </a:moveTo>
                <a:lnTo>
                  <a:pt x="9551374" y="0"/>
                </a:lnTo>
                <a:lnTo>
                  <a:pt x="9551374" y="1269836"/>
                </a:lnTo>
                <a:lnTo>
                  <a:pt x="0" y="126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1170" y="4419848"/>
            <a:ext cx="4889331" cy="1938447"/>
          </a:xfrm>
          <a:custGeom>
            <a:avLst/>
            <a:gdLst/>
            <a:ahLst/>
            <a:cxnLst/>
            <a:rect r="r" b="b" t="t" l="l"/>
            <a:pathLst>
              <a:path h="1938447" w="4889331">
                <a:moveTo>
                  <a:pt x="0" y="0"/>
                </a:moveTo>
                <a:lnTo>
                  <a:pt x="4889331" y="0"/>
                </a:lnTo>
                <a:lnTo>
                  <a:pt x="4889331" y="1938447"/>
                </a:lnTo>
                <a:lnTo>
                  <a:pt x="0" y="1938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377522" y="4774951"/>
            <a:ext cx="1657596" cy="1228242"/>
            <a:chOff x="0" y="0"/>
            <a:chExt cx="670202" cy="4966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0203" cy="496605"/>
            </a:xfrm>
            <a:custGeom>
              <a:avLst/>
              <a:gdLst/>
              <a:ahLst/>
              <a:cxnLst/>
              <a:rect r="r" b="b" t="t" l="l"/>
              <a:pathLst>
                <a:path h="496605" w="670203">
                  <a:moveTo>
                    <a:pt x="670203" y="248303"/>
                  </a:moveTo>
                  <a:lnTo>
                    <a:pt x="263802" y="0"/>
                  </a:lnTo>
                  <a:lnTo>
                    <a:pt x="263802" y="203200"/>
                  </a:lnTo>
                  <a:lnTo>
                    <a:pt x="0" y="203200"/>
                  </a:lnTo>
                  <a:lnTo>
                    <a:pt x="0" y="293406"/>
                  </a:lnTo>
                  <a:lnTo>
                    <a:pt x="263802" y="293406"/>
                  </a:lnTo>
                  <a:lnTo>
                    <a:pt x="263802" y="496605"/>
                  </a:lnTo>
                  <a:lnTo>
                    <a:pt x="670203" y="248303"/>
                  </a:lnTo>
                  <a:close/>
                </a:path>
              </a:pathLst>
            </a:custGeom>
            <a:solidFill>
              <a:srgbClr val="48B28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3675"/>
              <a:ext cx="568602" cy="99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295456" y="4774951"/>
            <a:ext cx="9660956" cy="1135894"/>
          </a:xfrm>
          <a:custGeom>
            <a:avLst/>
            <a:gdLst/>
            <a:ahLst/>
            <a:cxnLst/>
            <a:rect r="r" b="b" t="t" l="l"/>
            <a:pathLst>
              <a:path h="1135894" w="9660956">
                <a:moveTo>
                  <a:pt x="0" y="0"/>
                </a:moveTo>
                <a:lnTo>
                  <a:pt x="9660956" y="0"/>
                </a:lnTo>
                <a:lnTo>
                  <a:pt x="9660956" y="1135894"/>
                </a:lnTo>
                <a:lnTo>
                  <a:pt x="0" y="1135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24623" y="1038225"/>
            <a:ext cx="1443875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Amélioration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1170" y="2964304"/>
            <a:ext cx="8183849" cy="53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0"/>
              </a:lnSpc>
            </a:pPr>
            <a:r>
              <a:rPr lang="en-US" sz="3300">
                <a:solidFill>
                  <a:srgbClr val="000000"/>
                </a:solidFill>
                <a:latin typeface="Open Sauce Bold"/>
              </a:rPr>
              <a:t>GESTION DU SOLDE NÉGATIF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4173" y="6629550"/>
            <a:ext cx="7056855" cy="2369874"/>
            <a:chOff x="0" y="0"/>
            <a:chExt cx="9409139" cy="31598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693954"/>
              <a:ext cx="9409139" cy="4658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66"/>
              <a:ext cx="9409139" cy="2082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359"/>
                </a:lnSpc>
              </a:pPr>
              <a:r>
                <a:rPr lang="en-US" sz="10299" spc="-205">
                  <a:solidFill>
                    <a:srgbClr val="FFFFFF"/>
                  </a:solidFill>
                  <a:latin typeface="Antonio Bold"/>
                </a:rPr>
                <a:t>Conclusion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420490" y="1321014"/>
            <a:ext cx="2378991" cy="19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2"/>
              </a:lnSpc>
            </a:pPr>
            <a:r>
              <a:rPr lang="en-US" sz="1225">
                <a:solidFill>
                  <a:srgbClr val="FFFFFF"/>
                </a:solidFill>
                <a:latin typeface="Open Sauce"/>
              </a:rPr>
              <a:t>Retourner à lavue d'ensemble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78420" y="1219492"/>
            <a:ext cx="3211690" cy="24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DAF5fgODfDk</dc:identifier>
  <dcterms:modified xsi:type="dcterms:W3CDTF">2011-08-01T06:04:30Z</dcterms:modified>
  <cp:revision>1</cp:revision>
  <dc:title>Plan d'affaires</dc:title>
</cp:coreProperties>
</file>