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A21C2B06-E5AC-4403-9FCB-3CB993FEA2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91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4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3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75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6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38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9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A21C2B06-E5AC-4403-9FCB-3CB993FEA26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A21C2B06-E5AC-4403-9FCB-3CB993FEA26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0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A21C2B06-E5AC-4403-9FCB-3CB993FEA26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5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A21C2B06-E5AC-4403-9FCB-3CB993FEA26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7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B06-E5AC-4403-9FCB-3CB993FEA26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7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3B60BDFC-1125-429A-9E5F-DCE071E4A3A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A21C2B06-E5AC-4403-9FCB-3CB993FE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8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3B60BDFC-1125-429A-9E5F-DCE071E4A3A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B06-E5AC-4403-9FCB-3CB993FE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0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10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A21C2B06-E5AC-4403-9FCB-3CB993FEA2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3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1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</a:t>
            </a:r>
            <a:r>
              <a:rPr lang="en-US" smtClean="0"/>
              <a:t>14</a:t>
            </a:r>
            <a:r>
              <a:rPr lang="en-US"/>
              <a:t/>
            </a:r>
            <a:br>
              <a:rPr lang="en-US"/>
            </a:br>
            <a:r>
              <a:rPr lang="en-US"/>
              <a:t>Beyond functionality</a:t>
            </a:r>
            <a:br>
              <a:rPr lang="en-US"/>
            </a:br>
            <a:endParaRPr lang="en-US" sz="30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Implementing quality attribute requirements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7" y="1409700"/>
            <a:ext cx="8435376" cy="27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81100"/>
            <a:ext cx="8166099" cy="497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Purpose</a:t>
            </a:r>
          </a:p>
          <a:p>
            <a:r>
              <a:rPr lang="en-US" dirty="0" smtClean="0"/>
              <a:t>Sources of constraints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CON-1. The user clicks at the top of the project list to change the sort sequence. [specific user interface control imposed as a design constraint on a functional requirement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CON-2</a:t>
            </a:r>
            <a:r>
              <a:rPr lang="en-US" dirty="0"/>
              <a:t>. Only open source software available under the GNU General Public License may be used to implement the product. [implementation constraint] </a:t>
            </a:r>
            <a:endParaRPr lang="en-US" dirty="0" smtClean="0"/>
          </a:p>
          <a:p>
            <a:pPr lvl="1"/>
            <a:r>
              <a:rPr lang="en-US" dirty="0" smtClean="0"/>
              <a:t>CON-3</a:t>
            </a:r>
            <a:r>
              <a:rPr lang="en-US" dirty="0"/>
              <a:t>. The application must use Microsoft .NET framework 4.5. [architecture constraint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CON-4</a:t>
            </a:r>
            <a:r>
              <a:rPr lang="en-US" dirty="0"/>
              <a:t>. ATMs contain only $20 bills. [physical constraint] </a:t>
            </a:r>
            <a:endParaRPr lang="en-US" dirty="0" smtClean="0"/>
          </a:p>
          <a:p>
            <a:pPr lvl="1"/>
            <a:r>
              <a:rPr lang="en-US" dirty="0" smtClean="0"/>
              <a:t>CON-5</a:t>
            </a:r>
            <a:r>
              <a:rPr lang="en-US" dirty="0"/>
              <a:t>. Online payments may be made only through PayPal. [design constraint] CON-6. All textual data used by the application shall be stored in the form of XML files. [data constraint]</a:t>
            </a:r>
          </a:p>
        </p:txBody>
      </p:sp>
    </p:spTree>
    <p:extLst>
      <p:ext uri="{BB962C8B-B14F-4D97-AF65-F5344CB8AC3E}">
        <p14:creationId xmlns:p14="http://schemas.microsoft.com/office/powerpoint/2010/main" val="191368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Handling quality attributes on agile projects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can be difficult and expensive to retrofit desired quality characteristics into a product late in  development or after delivery. </a:t>
            </a:r>
            <a:endParaRPr lang="en-US" dirty="0" smtClean="0"/>
          </a:p>
          <a:p>
            <a:r>
              <a:rPr lang="en-US" dirty="0" smtClean="0"/>
              <a:t>That’s </a:t>
            </a:r>
            <a:r>
              <a:rPr lang="en-US" dirty="0"/>
              <a:t>why </a:t>
            </a:r>
            <a:r>
              <a:rPr lang="en-US" b="1" dirty="0"/>
              <a:t>even agile projects </a:t>
            </a:r>
            <a:r>
              <a:rPr lang="en-US" dirty="0"/>
              <a:t>that develop requirements and deliver functionality in small increments </a:t>
            </a:r>
            <a:r>
              <a:rPr lang="en-US" b="1" dirty="0"/>
              <a:t>need to specify significant quality attributes and constraints early </a:t>
            </a:r>
            <a:r>
              <a:rPr lang="en-US" dirty="0"/>
              <a:t>in the project.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developers to make appropriate architectural and design decisions as a foundation for the desired quality characteristics. </a:t>
            </a:r>
            <a:endParaRPr lang="en-US" dirty="0" smtClean="0"/>
          </a:p>
          <a:p>
            <a:r>
              <a:rPr lang="en-US" dirty="0" smtClean="0"/>
              <a:t>Nonfunctional </a:t>
            </a:r>
            <a:r>
              <a:rPr lang="en-US" dirty="0"/>
              <a:t>requirements need to have priority alongside user stories; you can’t defer their implementation until a later </a:t>
            </a:r>
            <a:r>
              <a:rPr lang="en-US" dirty="0" smtClean="0"/>
              <a:t>iteration.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295400"/>
            <a:ext cx="7315200" cy="3823817"/>
          </a:xfrm>
        </p:spPr>
        <p:txBody>
          <a:bodyPr/>
          <a:lstStyle/>
          <a:p>
            <a:r>
              <a:rPr lang="en-US" dirty="0"/>
              <a:t>After </a:t>
            </a:r>
            <a:r>
              <a:rPr lang="en-US" dirty="0" smtClean="0"/>
              <a:t>finishing </a:t>
            </a:r>
            <a:r>
              <a:rPr lang="en-US" dirty="0"/>
              <a:t>this chapter, student </a:t>
            </a:r>
            <a:r>
              <a:rPr lang="en-US" dirty="0" smtClean="0"/>
              <a:t>could: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and specify nonfunctional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Understand the role of quality requirements in software development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15" y="-203200"/>
            <a:ext cx="5290886" cy="609952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397000"/>
            <a:ext cx="7696200" cy="42037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Software quality 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Exploring quality </a:t>
            </a:r>
            <a:r>
              <a:rPr lang="en-US" smtClean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Defining quality </a:t>
            </a:r>
            <a:r>
              <a:rPr lang="en-US" smtClean="0"/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Specifying quality requirements with Planguage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Quality attribute </a:t>
            </a:r>
            <a:r>
              <a:rPr lang="en-US" smtClean="0"/>
              <a:t>trade-offs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Implementing quality attribute </a:t>
            </a:r>
            <a:r>
              <a:rPr lang="en-US" smtClean="0"/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Constraints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Handling quality attributes on agile </a:t>
            </a:r>
            <a:r>
              <a:rPr lang="en-US" smtClean="0"/>
              <a:t>projects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quality attributes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371646"/>
            <a:ext cx="7875840" cy="40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7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1: </a:t>
            </a:r>
            <a:r>
              <a:rPr lang="en-US"/>
              <a:t>Start with a broad taxonomy </a:t>
            </a:r>
            <a:endParaRPr lang="en-US" smtClean="0"/>
          </a:p>
          <a:p>
            <a:r>
              <a:rPr lang="en-US"/>
              <a:t>Step 2: Reduce the </a:t>
            </a:r>
            <a:r>
              <a:rPr lang="en-US" smtClean="0"/>
              <a:t>list</a:t>
            </a:r>
          </a:p>
          <a:p>
            <a:r>
              <a:rPr lang="en-US"/>
              <a:t>Step 3: Prioritize the </a:t>
            </a:r>
            <a:r>
              <a:rPr lang="en-US" smtClean="0"/>
              <a:t>attributes</a:t>
            </a:r>
          </a:p>
          <a:p>
            <a:r>
              <a:rPr lang="en-US"/>
              <a:t>Step 4: Elicit specific expectations for each attribute </a:t>
            </a:r>
            <a:endParaRPr lang="en-US" smtClean="0"/>
          </a:p>
          <a:p>
            <a:r>
              <a:rPr lang="en-US"/>
              <a:t>Step 5: Specify well-structured quality requirements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quality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quality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/>
              <a:t>Availability, </a:t>
            </a:r>
            <a:r>
              <a:rPr lang="en-US" dirty="0" err="1"/>
              <a:t>Installability</a:t>
            </a:r>
            <a:r>
              <a:rPr lang="en-US" dirty="0"/>
              <a:t>, Integrity, Interoperability, Performance, Reliability, Robustness, Safety, Security, </a:t>
            </a:r>
            <a:r>
              <a:rPr lang="en-US" dirty="0" smtClean="0"/>
              <a:t>Usability,  </a:t>
            </a:r>
            <a:endParaRPr lang="en-US" dirty="0"/>
          </a:p>
          <a:p>
            <a:r>
              <a:rPr lang="en-US" dirty="0"/>
              <a:t>Internal quality attributes </a:t>
            </a:r>
            <a:endParaRPr lang="en-US" dirty="0" smtClean="0"/>
          </a:p>
          <a:p>
            <a:pPr lvl="1"/>
            <a:r>
              <a:rPr lang="en-US" dirty="0"/>
              <a:t>Efficiency, Modifiability, Portability, Reusability, Scalability, </a:t>
            </a:r>
            <a:r>
              <a:rPr lang="en-US" dirty="0" smtClean="0"/>
              <a:t>Verifiability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2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Specifying quality requirements with Planguage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</a:t>
            </a:r>
            <a:r>
              <a:rPr lang="en-US" dirty="0" err="1" smtClean="0"/>
              <a:t>Planguage</a:t>
            </a:r>
            <a:r>
              <a:rPr lang="en-US" dirty="0" smtClean="0"/>
              <a:t>, a language with a rich set of keywords that permits precise  statements of quality attributes and other project goals (</a:t>
            </a:r>
            <a:r>
              <a:rPr lang="en-US" dirty="0"/>
              <a:t>Simmons 2001). </a:t>
            </a:r>
          </a:p>
          <a:p>
            <a:r>
              <a:rPr lang="en-US" b="1" dirty="0"/>
              <a:t>Purpose: address the </a:t>
            </a:r>
            <a:r>
              <a:rPr lang="en-US" b="1" dirty="0" smtClean="0"/>
              <a:t>problem </a:t>
            </a:r>
            <a:r>
              <a:rPr lang="en-US" b="1" dirty="0"/>
              <a:t>of ambiguous and incomplete nonfunctional </a:t>
            </a:r>
            <a:r>
              <a:rPr lang="en-US" b="1" dirty="0" smtClean="0"/>
              <a:t>requirements</a:t>
            </a:r>
          </a:p>
          <a:p>
            <a:r>
              <a:rPr lang="en-US" dirty="0"/>
              <a:t>Example: </a:t>
            </a:r>
            <a:r>
              <a:rPr lang="en-US" dirty="0" smtClean="0"/>
              <a:t>“</a:t>
            </a:r>
            <a:r>
              <a:rPr lang="en-US" dirty="0"/>
              <a:t>At least 95 percent of the time, the  system shall take no more than 8 seconds to display any of the predefined accounting reports.” </a:t>
            </a:r>
          </a:p>
        </p:txBody>
      </p:sp>
    </p:spTree>
    <p:extLst>
      <p:ext uri="{BB962C8B-B14F-4D97-AF65-F5344CB8AC3E}">
        <p14:creationId xmlns:p14="http://schemas.microsoft.com/office/powerpoint/2010/main" val="12422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Specifying quality requirements with Planguage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371600"/>
            <a:ext cx="7962900" cy="4991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TAG </a:t>
            </a:r>
            <a:r>
              <a:rPr lang="en-US" dirty="0" err="1"/>
              <a:t>Performance.Report.ResponseTime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AMBITION </a:t>
            </a:r>
            <a:r>
              <a:rPr lang="en-US" dirty="0"/>
              <a:t>Fast response time to generate accounting reports on the base user platform. </a:t>
            </a:r>
            <a:endParaRPr lang="en-US" dirty="0" smtClean="0"/>
          </a:p>
          <a:p>
            <a:r>
              <a:rPr lang="en-US" dirty="0" smtClean="0"/>
              <a:t>SCALE </a:t>
            </a:r>
            <a:r>
              <a:rPr lang="en-US" dirty="0"/>
              <a:t>Seconds of elapsed time between pressing the Enter key or clicking OK to request a report and the beginning of the display of the report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METER </a:t>
            </a:r>
            <a:r>
              <a:rPr lang="en-US" dirty="0"/>
              <a:t>Stopwatch testing performed on 30 test reports that represent a defined usage  operational profile for a field office accountant. </a:t>
            </a:r>
            <a:endParaRPr lang="en-US" dirty="0" smtClean="0"/>
          </a:p>
          <a:p>
            <a:r>
              <a:rPr lang="en-US" dirty="0" smtClean="0"/>
              <a:t>GOAL </a:t>
            </a:r>
            <a:r>
              <a:rPr lang="en-US" dirty="0"/>
              <a:t>No more than 8 seconds for 95 percent of reports. </a:t>
            </a:r>
            <a:r>
              <a:rPr lang="en-US" dirty="0" smtClean="0"/>
              <a:t>-&lt;-Field </a:t>
            </a:r>
            <a:r>
              <a:rPr lang="en-US" dirty="0"/>
              <a:t>Office Manager </a:t>
            </a:r>
          </a:p>
          <a:p>
            <a:r>
              <a:rPr lang="en-US" dirty="0" smtClean="0"/>
              <a:t>STRETCH </a:t>
            </a:r>
            <a:r>
              <a:rPr lang="en-US" dirty="0"/>
              <a:t>No more than 2 seconds for predefined reports, 5 seconds for all </a:t>
            </a:r>
            <a:r>
              <a:rPr lang="en-US" dirty="0" smtClean="0"/>
              <a:t>reports.</a:t>
            </a:r>
          </a:p>
          <a:p>
            <a:r>
              <a:rPr lang="en-US" dirty="0" smtClean="0"/>
              <a:t>WISH </a:t>
            </a:r>
            <a:r>
              <a:rPr lang="en-US" dirty="0"/>
              <a:t>No more than 1.5 seconds for all reports</a:t>
            </a:r>
            <a:r>
              <a:rPr lang="en-US" dirty="0" smtClean="0"/>
              <a:t>.</a:t>
            </a:r>
          </a:p>
          <a:p>
            <a:r>
              <a:rPr lang="en-US" dirty="0"/>
              <a:t>B</a:t>
            </a:r>
            <a:r>
              <a:rPr lang="en-US" dirty="0" smtClean="0"/>
              <a:t>ase </a:t>
            </a:r>
            <a:r>
              <a:rPr lang="en-US" dirty="0"/>
              <a:t>user platform DEFINED Quad-core processor, 8GB RAM, Windows 8, </a:t>
            </a:r>
            <a:r>
              <a:rPr lang="en-US" dirty="0" err="1"/>
              <a:t>QueryGen</a:t>
            </a:r>
            <a:r>
              <a:rPr lang="en-US" dirty="0"/>
              <a:t> 3.3 running, single user, at least 50 percent of system RAM and 70 percent of system CPU capacity free, network connection speed of at least 30 Mbps.</a:t>
            </a:r>
          </a:p>
        </p:txBody>
      </p:sp>
    </p:spTree>
    <p:extLst>
      <p:ext uri="{BB962C8B-B14F-4D97-AF65-F5344CB8AC3E}">
        <p14:creationId xmlns:p14="http://schemas.microsoft.com/office/powerpoint/2010/main" val="94249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Quality attribute trade-offs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066210"/>
            <a:ext cx="6718300" cy="52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975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34</TotalTime>
  <Words>596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Myriad Pro</vt:lpstr>
      <vt:lpstr>Theme2</vt:lpstr>
      <vt:lpstr>Custom Design</vt:lpstr>
      <vt:lpstr>CHAPTER 14 Beyond functionality </vt:lpstr>
      <vt:lpstr>Objectives</vt:lpstr>
      <vt:lpstr> Contents </vt:lpstr>
      <vt:lpstr>Software quality attributes </vt:lpstr>
      <vt:lpstr>Exploring quality attributes</vt:lpstr>
      <vt:lpstr>Defining quality requirements</vt:lpstr>
      <vt:lpstr>Specifying quality requirements with Planguage </vt:lpstr>
      <vt:lpstr>Specifying quality requirements with Planguage</vt:lpstr>
      <vt:lpstr>Quality attribute trade-offs </vt:lpstr>
      <vt:lpstr>Implementing quality attribute requirements </vt:lpstr>
      <vt:lpstr>Constraints</vt:lpstr>
      <vt:lpstr>Handling quality attributes on agile projects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Beyond functionality </dc:title>
  <dc:creator>Huong</dc:creator>
  <cp:lastModifiedBy>HP</cp:lastModifiedBy>
  <cp:revision>11</cp:revision>
  <dcterms:created xsi:type="dcterms:W3CDTF">2018-04-24T06:53:51Z</dcterms:created>
  <dcterms:modified xsi:type="dcterms:W3CDTF">2021-06-14T04:28:59Z</dcterms:modified>
</cp:coreProperties>
</file>